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81" r:id="rId2"/>
    <p:sldId id="269" r:id="rId3"/>
    <p:sldId id="304" r:id="rId4"/>
    <p:sldId id="302" r:id="rId5"/>
    <p:sldId id="303" r:id="rId6"/>
    <p:sldId id="307" r:id="rId7"/>
    <p:sldId id="306" r:id="rId8"/>
    <p:sldId id="293" r:id="rId9"/>
    <p:sldId id="294" r:id="rId10"/>
    <p:sldId id="305" r:id="rId11"/>
    <p:sldId id="273" r:id="rId12"/>
    <p:sldId id="272" r:id="rId13"/>
    <p:sldId id="308" r:id="rId14"/>
    <p:sldId id="286" r:id="rId15"/>
    <p:sldId id="282" r:id="rId16"/>
    <p:sldId id="284" r:id="rId17"/>
    <p:sldId id="285" r:id="rId18"/>
    <p:sldId id="283" r:id="rId19"/>
    <p:sldId id="288" r:id="rId20"/>
    <p:sldId id="309" r:id="rId21"/>
    <p:sldId id="290" r:id="rId22"/>
    <p:sldId id="310" r:id="rId23"/>
    <p:sldId id="289" r:id="rId24"/>
    <p:sldId id="292" r:id="rId25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7DDF"/>
    <a:srgbClr val="009900"/>
    <a:srgbClr val="33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>
        <p:scale>
          <a:sx n="76" d="100"/>
          <a:sy n="76" d="100"/>
        </p:scale>
        <p:origin x="-120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985F0E-933C-41F3-AA92-117CFECFF484}" type="datetimeFigureOut">
              <a:rPr lang="pt-PT" smtClean="0"/>
              <a:t>04-03-2012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C9F2A8-070A-4314-9FDF-C90D5E8B2F7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2420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2B757BD-9A39-4468-B7A1-56CC29C4E94F}" type="slidenum">
              <a:rPr lang="en-GB" sz="1200">
                <a:latin typeface="Calibri" pitchFamily="34" charset="0"/>
              </a:rPr>
              <a:pPr algn="r" eaLnBrk="1" hangingPunct="1"/>
              <a:t>6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3852" y="8684826"/>
            <a:ext cx="2972547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2B757BD-9A39-4468-B7A1-56CC29C4E94F}" type="slidenum">
              <a:rPr lang="en-GB" sz="1200">
                <a:latin typeface="Calibri" pitchFamily="34" charset="0"/>
              </a:rPr>
              <a:pPr algn="r" eaLnBrk="1" hangingPunct="1"/>
              <a:t>7</a:t>
            </a:fld>
            <a:endParaRPr lang="en-GB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DD894-2068-41BE-82E1-E4F4C1CC121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95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ADAA2-0C12-4598-96F9-2EC3EE0BD16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580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307F2-21D6-4D3A-9F65-1AE2A764BB6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281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0557F-BF84-4819-ABDC-49D704B1C006}" type="datetimeFigureOut">
              <a:rPr lang="pt-PT" smtClean="0">
                <a:solidFill>
                  <a:prstClr val="black">
                    <a:tint val="75000"/>
                  </a:prstClr>
                </a:solidFill>
              </a:rPr>
              <a:pPr/>
              <a:t>04-03-2012</a:t>
            </a:fld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724128" y="1052736"/>
            <a:ext cx="2133600" cy="365125"/>
          </a:xfrm>
          <a:prstGeom prst="rect">
            <a:avLst/>
          </a:prstGeom>
        </p:spPr>
        <p:txBody>
          <a:bodyPr/>
          <a:lstStyle/>
          <a:p>
            <a:fld id="{BA2AAAA9-9945-4FD3-B091-A1BAC90794F8}" type="slidenum">
              <a:rPr lang="pt-PT" smtClean="0">
                <a:solidFill>
                  <a:prstClr val="white"/>
                </a:solidFill>
              </a:rPr>
              <a:pPr/>
              <a:t>‹nº›</a:t>
            </a:fld>
            <a:endParaRPr lang="pt-PT">
              <a:solidFill>
                <a:prstClr val="white"/>
              </a:solidFill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ound Diagonal Corner Rectangle 5"/>
          <p:cNvSpPr/>
          <p:nvPr userDrawn="1"/>
        </p:nvSpPr>
        <p:spPr bwMode="auto">
          <a:xfrm>
            <a:off x="0" y="0"/>
            <a:ext cx="7858148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ound Diagonal Corner Rectangle 6"/>
          <p:cNvSpPr/>
          <p:nvPr userDrawn="1"/>
        </p:nvSpPr>
        <p:spPr bwMode="auto">
          <a:xfrm>
            <a:off x="0" y="0"/>
            <a:ext cx="6990477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8" name="Picture 7" descr="Logo novo FORDESI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5"/>
          <a:stretch>
            <a:fillRect/>
          </a:stretch>
        </p:blipFill>
        <p:spPr>
          <a:xfrm>
            <a:off x="7884368" y="836712"/>
            <a:ext cx="1259632" cy="560944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5724128" y="10527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fld id="{78C3B7F9-A1B6-4DE5-BA1B-4E49252C4440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0" name="Picture 9" descr="app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7916" y="343830"/>
            <a:ext cx="1178580" cy="49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145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425450" y="174625"/>
            <a:ext cx="412750" cy="831850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defRPr/>
            </a:pPr>
            <a:r>
              <a:rPr lang="pt-PT" sz="5400" b="1" smtClean="0">
                <a:solidFill>
                  <a:srgbClr val="95B3D7"/>
                </a:solidFill>
              </a:rPr>
              <a:t>+</a:t>
            </a:r>
          </a:p>
        </p:txBody>
      </p:sp>
      <p:sp>
        <p:nvSpPr>
          <p:cNvPr id="9" name="Rectangle 9"/>
          <p:cNvSpPr/>
          <p:nvPr/>
        </p:nvSpPr>
        <p:spPr>
          <a:xfrm>
            <a:off x="6802438" y="228600"/>
            <a:ext cx="2057400" cy="203835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10" name="Rectangle 10"/>
          <p:cNvSpPr/>
          <p:nvPr/>
        </p:nvSpPr>
        <p:spPr>
          <a:xfrm>
            <a:off x="4624388" y="4535488"/>
            <a:ext cx="2057400" cy="203835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pt-PT" noProof="0" smtClean="0"/>
              <a:t>Clique no ícone para adicionar uma imagem</a:t>
            </a:r>
            <a:endParaRPr noProof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pt-PT" noProof="0" smtClean="0"/>
              <a:t>Clique no ícone para adicionar uma imagem</a:t>
            </a:r>
            <a:endParaRPr noProof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pt-PT" noProof="0" smtClean="0"/>
              <a:t>Clique no ícone para adicionar uma imagem</a:t>
            </a:r>
            <a:endParaRPr noProof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6"/>
          </p:nvPr>
        </p:nvSpPr>
        <p:spPr>
          <a:xfrm>
            <a:off x="3048000" y="6235700"/>
            <a:ext cx="1347788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fld id="{75843D7D-031D-435F-8168-0AA750A4AC8D}" type="datetime1">
              <a:rPr lang="pt-PT"/>
              <a:pPr>
                <a:defRPr/>
              </a:pPr>
              <a:t>04-03-2012</a:t>
            </a:fld>
            <a:endParaRPr lang="pt-PT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7"/>
          </p:nvPr>
        </p:nvSpPr>
        <p:spPr>
          <a:xfrm>
            <a:off x="381000" y="6235700"/>
            <a:ext cx="2590800" cy="365125"/>
          </a:xfrm>
        </p:spPr>
        <p:txBody>
          <a:bodyPr/>
          <a:lstStyle>
            <a:lvl1pPr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D71F9-2D0E-4E96-AF4E-1F35B605D621}" type="slidenum">
              <a:rPr lang="pt-PT">
                <a:solidFill>
                  <a:prstClr val="white"/>
                </a:solidFill>
              </a:rPr>
              <a:pPr>
                <a:defRPr/>
              </a:pPr>
              <a:t>‹nº›</a:t>
            </a:fld>
            <a:endParaRPr lang="pt-P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850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BED29-80B2-43B4-95A7-F877B1743C8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24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461D7-7E31-4C35-859F-214B7B06C93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4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7D78-CCE3-48E4-A104-E36A8FC31C3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564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74750-6979-43C1-8B51-22F6E96AAE1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822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F72-168F-40AE-8BD9-2B8F34B51C0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071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C1F81-8683-4385-83F2-E9B504357D5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933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4DD39-1C9E-4A36-87BB-97351E6CED8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36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67FE3-8E0A-4D72-AE1F-F53DA53329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95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D87B4-17D5-4FCA-B0E0-376DE851914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3/4/2012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ound Diagonal Corner Rectangle 6"/>
          <p:cNvSpPr/>
          <p:nvPr/>
        </p:nvSpPr>
        <p:spPr bwMode="auto">
          <a:xfrm>
            <a:off x="0" y="0"/>
            <a:ext cx="7858148" cy="1412875"/>
          </a:xfrm>
          <a:prstGeom prst="round2Diag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 bwMode="auto">
          <a:xfrm>
            <a:off x="0" y="0"/>
            <a:ext cx="6990477" cy="827088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Logo novo FORDESI.jpg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65"/>
          <a:stretch>
            <a:fillRect/>
          </a:stretch>
        </p:blipFill>
        <p:spPr>
          <a:xfrm>
            <a:off x="7884368" y="836712"/>
            <a:ext cx="1259632" cy="560944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4128" y="10527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700" t="10080" r="66700" b="82000"/>
          <a:stretch>
            <a:fillRect/>
          </a:stretch>
        </p:blipFill>
        <p:spPr bwMode="auto">
          <a:xfrm>
            <a:off x="7884368" y="332656"/>
            <a:ext cx="1259632" cy="494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0856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logo pe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5589588"/>
            <a:ext cx="8985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Rectangle 9"/>
          <p:cNvSpPr>
            <a:spLocks noChangeArrowheads="1"/>
          </p:cNvSpPr>
          <p:nvPr/>
        </p:nvSpPr>
        <p:spPr bwMode="auto">
          <a:xfrm>
            <a:off x="4113213" y="4572000"/>
            <a:ext cx="8397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pt-BR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  <a:t/>
            </a:r>
            <a:br>
              <a:rPr lang="pt-BR" sz="1200" dirty="0">
                <a:solidFill>
                  <a:schemeClr val="tx1"/>
                </a:solidFill>
                <a:latin typeface="Arial" charset="0"/>
                <a:cs typeface="Times New Roman" pitchFamily="18" charset="0"/>
              </a:rPr>
            </a:br>
            <a:r>
              <a:rPr lang="pt-BR" sz="1200" b="1" i="1" u="sng" dirty="0">
                <a:solidFill>
                  <a:srgbClr val="5F5F5F"/>
                </a:solidFill>
                <a:latin typeface="Arial" charset="0"/>
              </a:rPr>
              <a:t>Apoio:</a:t>
            </a:r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2627313" y="6092825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PT" dirty="0">
              <a:solidFill>
                <a:schemeClr val="tx1"/>
              </a:solidFill>
              <a:latin typeface="Tahoma" pitchFamily="34" charset="0"/>
            </a:endParaRPr>
          </a:p>
        </p:txBody>
      </p:sp>
      <p:pic>
        <p:nvPicPr>
          <p:cNvPr id="3083" name="Picture 29" descr="logo doc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18" y="5222154"/>
            <a:ext cx="1011238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30" descr="LOGO IPEN PORTUGU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5589588"/>
            <a:ext cx="50165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5" name="Rectangle 31"/>
          <p:cNvSpPr>
            <a:spLocks noChangeArrowheads="1"/>
          </p:cNvSpPr>
          <p:nvPr/>
        </p:nvSpPr>
        <p:spPr bwMode="auto">
          <a:xfrm>
            <a:off x="1172004" y="300195"/>
            <a:ext cx="67261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2400" b="1" dirty="0">
                <a:latin typeface="Trebuchet MS" pitchFamily="34" charset="0"/>
                <a:ea typeface="Calibri" pitchFamily="34" charset="0"/>
                <a:cs typeface="Times New Roman" pitchFamily="18" charset="0"/>
              </a:rPr>
              <a:t>CONGRESSO  INTERCALAR  DOS </a:t>
            </a:r>
            <a:r>
              <a:rPr lang="pt-BR" sz="2400" b="1" dirty="0" smtClean="0">
                <a:latin typeface="Trebuchet MS" pitchFamily="34" charset="0"/>
                <a:ea typeface="Calibri" pitchFamily="34" charset="0"/>
                <a:cs typeface="Times New Roman" pitchFamily="18" charset="0"/>
              </a:rPr>
              <a:t>PORTOS CPLP</a:t>
            </a:r>
            <a:endParaRPr lang="pt-BR" sz="2400" b="1" dirty="0"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086" name="Picture 3" descr="LOGO APP_D3-600p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5661025"/>
            <a:ext cx="1300162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/>
          <p:cNvGrpSpPr/>
          <p:nvPr/>
        </p:nvGrpSpPr>
        <p:grpSpPr>
          <a:xfrm>
            <a:off x="1443037" y="1087877"/>
            <a:ext cx="6045200" cy="665163"/>
            <a:chOff x="1443037" y="829609"/>
            <a:chExt cx="6045200" cy="665163"/>
          </a:xfrm>
        </p:grpSpPr>
        <p:pic>
          <p:nvPicPr>
            <p:cNvPr id="3090" name="Picture 5" descr="PROJETO CPLP FINA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4" t="7539" r="41280" b="85962"/>
            <a:stretch>
              <a:fillRect/>
            </a:stretch>
          </p:blipFill>
          <p:spPr bwMode="auto">
            <a:xfrm>
              <a:off x="1443037" y="862947"/>
              <a:ext cx="3128963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5" descr="PROJETO CPLP FINAL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35" t="6239" r="6934" b="85962"/>
            <a:stretch>
              <a:fillRect/>
            </a:stretch>
          </p:blipFill>
          <p:spPr bwMode="auto">
            <a:xfrm>
              <a:off x="4572000" y="829609"/>
              <a:ext cx="2916237" cy="66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92" name="Picture 12" descr="http://www.brasil.gov.br/imagens/noticias/imagens-2011/fevereiro/10/governo-lanca-nova-logomarca-com-slogan-pais-rico-e-pais-sem-pobrez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084763"/>
            <a:ext cx="8461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 descr="C:\Users\IsabelR\Desktop\Os meus documentos\Estrategia\APLOP\aplop_core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025" y="5372100"/>
            <a:ext cx="1438241" cy="87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31"/>
          <p:cNvSpPr>
            <a:spLocks noChangeArrowheads="1"/>
          </p:cNvSpPr>
          <p:nvPr/>
        </p:nvSpPr>
        <p:spPr bwMode="auto">
          <a:xfrm>
            <a:off x="408072" y="2183958"/>
            <a:ext cx="8424936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pt-BR" sz="3600" b="1" i="1" dirty="0" smtClean="0">
                <a:solidFill>
                  <a:srgbClr val="117DDF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O Transporte Marítimo de Curta Distância: Custos e Principais </a:t>
            </a:r>
            <a:r>
              <a:rPr lang="pt-BR" sz="3600" b="1" i="1" dirty="0">
                <a:solidFill>
                  <a:srgbClr val="117DDF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Fatores de </a:t>
            </a:r>
            <a:r>
              <a:rPr lang="pt-BR" sz="3600" b="1" i="1" dirty="0" smtClean="0">
                <a:solidFill>
                  <a:srgbClr val="117DDF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Competitividade</a:t>
            </a:r>
          </a:p>
          <a:p>
            <a:pPr algn="ctr"/>
            <a:r>
              <a:rPr lang="pt-BR" sz="2000" b="1" i="1" dirty="0" smtClean="0">
                <a:solidFill>
                  <a:srgbClr val="117DDF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(perspetiva europeia)</a:t>
            </a:r>
            <a:endParaRPr lang="pt-BR" sz="2000" b="1" i="1" dirty="0">
              <a:solidFill>
                <a:srgbClr val="117DDF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4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2627313" y="6092825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PT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-296470" y="2397478"/>
            <a:ext cx="43751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PT" sz="3600" b="1" dirty="0" smtClean="0">
                <a:solidFill>
                  <a:schemeClr val="bg1"/>
                </a:solidFill>
              </a:rPr>
              <a:t>FATORES DE</a:t>
            </a:r>
          </a:p>
          <a:p>
            <a:pPr algn="r"/>
            <a:r>
              <a:rPr lang="pt-PT" sz="3600" b="1" dirty="0" smtClean="0">
                <a:solidFill>
                  <a:schemeClr val="bg1"/>
                </a:solidFill>
              </a:rPr>
              <a:t>DECISÃO</a:t>
            </a:r>
          </a:p>
          <a:p>
            <a:pPr algn="r"/>
            <a:r>
              <a:rPr lang="pt-PT" sz="3600" b="1" dirty="0" smtClean="0">
                <a:solidFill>
                  <a:schemeClr val="bg1"/>
                </a:solidFill>
              </a:rPr>
              <a:t> DO MODO DE TRANSPORTE</a:t>
            </a:r>
            <a:endParaRPr lang="pt-PT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IsabelR\Desktop\Os meus documentos\As minhas imagens\fotos - Barcelona\IMG_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80" y="1772816"/>
            <a:ext cx="5065320" cy="37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3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97270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23528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5928" y="15037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628328" y="16561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97270" y="188640"/>
            <a:ext cx="828092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pt-PT" b="1" dirty="0" smtClean="0">
                <a:solidFill>
                  <a:srgbClr val="117DDF"/>
                </a:solidFill>
              </a:rPr>
              <a:t>Fatores de </a:t>
            </a:r>
            <a:r>
              <a:rPr lang="pt-PT" b="1" dirty="0" smtClean="0">
                <a:solidFill>
                  <a:srgbClr val="117DDF"/>
                </a:solidFill>
              </a:rPr>
              <a:t>d</a:t>
            </a:r>
            <a:r>
              <a:rPr lang="pt-PT" b="1" dirty="0" smtClean="0">
                <a:solidFill>
                  <a:srgbClr val="117DDF"/>
                </a:solidFill>
              </a:rPr>
              <a:t>ecisão do modo de </a:t>
            </a:r>
            <a:r>
              <a:rPr lang="pt-PT" b="1" dirty="0" smtClean="0">
                <a:solidFill>
                  <a:srgbClr val="117DDF"/>
                </a:solidFill>
              </a:rPr>
              <a:t>t</a:t>
            </a:r>
            <a:r>
              <a:rPr lang="pt-PT" b="1" dirty="0" smtClean="0">
                <a:solidFill>
                  <a:srgbClr val="117DDF"/>
                </a:solidFill>
              </a:rPr>
              <a:t>ransporte</a:t>
            </a:r>
            <a:endParaRPr lang="pt-PT" b="1" dirty="0" smtClean="0">
              <a:solidFill>
                <a:srgbClr val="117DDF"/>
              </a:solidFill>
            </a:endParaRPr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296124" y="980728"/>
            <a:ext cx="8842468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CUSTO DIRETO</a:t>
            </a: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- CUSTO INDIRETO </a:t>
            </a: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(p</a:t>
            </a:r>
            <a:r>
              <a:rPr lang="pt-PT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oluição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congestionamento</a:t>
            </a:r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</a:t>
            </a:r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cidentes</a:t>
            </a:r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ruído</a:t>
            </a:r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climáticos</a:t>
            </a:r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</a:t>
            </a:r>
            <a:r>
              <a:rPr lang="pt-PT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i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nfraestruturas</a:t>
            </a:r>
            <a:r>
              <a:rPr lang="pt-PT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)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TEMPO DE TRANSITO;</a:t>
            </a:r>
          </a:p>
          <a:p>
            <a:pPr>
              <a:buFontTx/>
              <a:buChar char="-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QUALIDADE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	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	</a:t>
            </a: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Chaveta à esquerda 2"/>
          <p:cNvSpPr/>
          <p:nvPr/>
        </p:nvSpPr>
        <p:spPr>
          <a:xfrm>
            <a:off x="3514202" y="3919090"/>
            <a:ext cx="1080120" cy="2840654"/>
          </a:xfrm>
          <a:prstGeom prst="leftBrac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4582892" y="3669056"/>
            <a:ext cx="35283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Frequência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Fiabilidade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Flexibilidade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Consistência</a:t>
            </a:r>
          </a:p>
          <a:p>
            <a:pPr>
              <a:lnSpc>
                <a:spcPct val="200000"/>
              </a:lnSpc>
            </a:pPr>
            <a:r>
              <a:rPr lang="pt-PT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Disponibilidade</a:t>
            </a:r>
            <a:endParaRPr lang="pt-PT" sz="2000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40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12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97270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23528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5928" y="15037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628328" y="16561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-70601" y="0"/>
            <a:ext cx="8963081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pt-PT" b="1" dirty="0" smtClean="0">
                <a:solidFill>
                  <a:srgbClr val="117DDF"/>
                </a:solidFill>
              </a:rPr>
              <a:t>A </a:t>
            </a:r>
            <a:r>
              <a:rPr lang="pt-PT" b="1" dirty="0">
                <a:solidFill>
                  <a:srgbClr val="117DDF"/>
                </a:solidFill>
              </a:rPr>
              <a:t>decisão de mudança de Rodovia para SSS: </a:t>
            </a:r>
            <a:r>
              <a:rPr lang="pt-PT" b="1" dirty="0">
                <a:solidFill>
                  <a:srgbClr val="117DDF"/>
                </a:solidFill>
              </a:rPr>
              <a:t>f</a:t>
            </a:r>
            <a:r>
              <a:rPr lang="pt-PT" b="1" dirty="0" smtClean="0">
                <a:solidFill>
                  <a:srgbClr val="117DDF"/>
                </a:solidFill>
              </a:rPr>
              <a:t>atores chave</a:t>
            </a:r>
            <a:endParaRPr lang="pt-PT" b="1" dirty="0">
              <a:solidFill>
                <a:srgbClr val="117DDF"/>
              </a:solidFill>
            </a:endParaRPr>
          </a:p>
          <a:p>
            <a:endParaRPr lang="pt-PT" dirty="0">
              <a:solidFill>
                <a:srgbClr val="117DDF"/>
              </a:solidFill>
            </a:endParaRPr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23754" y="1042830"/>
            <a:ext cx="8842468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Fatores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ísicos:</a:t>
            </a:r>
          </a:p>
          <a:p>
            <a:pPr marL="0" indent="0">
              <a:buNone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	- geografia e clima;</a:t>
            </a:r>
          </a:p>
          <a:p>
            <a:pPr marL="0" indent="0">
              <a:buNone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	- veículos, camiões e navios;</a:t>
            </a:r>
          </a:p>
          <a:p>
            <a:pPr>
              <a:buFontTx/>
              <a:buChar char="-"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Regulação: </a:t>
            </a:r>
          </a:p>
          <a:p>
            <a:pPr marL="0" indent="0">
              <a:buNone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	- tempos de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ondução</a:t>
            </a:r>
          </a:p>
          <a:p>
            <a:pPr marL="0" indent="0">
              <a:buNone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	-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d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ocumentação</a:t>
            </a:r>
          </a:p>
          <a:p>
            <a:pPr marL="0" indent="0">
              <a:buNone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	-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r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estrições à circulação de mercadorias </a:t>
            </a:r>
          </a:p>
          <a:p>
            <a:pPr>
              <a:buFontTx/>
              <a:buChar char="-"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Fatores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conómicos:</a:t>
            </a:r>
          </a:p>
          <a:p>
            <a:pPr marL="0" indent="0">
              <a:buNone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	-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ustos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peracionais </a:t>
            </a:r>
          </a:p>
          <a:p>
            <a:pPr marL="0" indent="0">
              <a:buNone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	-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iabilidade e a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r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egularidade</a:t>
            </a:r>
          </a:p>
          <a:p>
            <a:pPr>
              <a:buFontTx/>
              <a:buChar char="-"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Sustentabilidade:</a:t>
            </a:r>
          </a:p>
          <a:p>
            <a:pPr marL="0" indent="0">
              <a:buNone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	-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ustos Externos e Emissões de CO2</a:t>
            </a:r>
          </a:p>
          <a:p>
            <a:pPr marL="0" indent="0">
              <a:buNone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	-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ongestionamento das Rodovias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	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12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2627313" y="6092825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PT" dirty="0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-296470" y="2397478"/>
            <a:ext cx="43751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/>
            <a:r>
              <a:rPr lang="pt-PT" sz="3600" b="1" dirty="0" smtClean="0">
                <a:solidFill>
                  <a:schemeClr val="bg1"/>
                </a:solidFill>
              </a:rPr>
              <a:t>MATRIZ DOS CUSTOS</a:t>
            </a:r>
          </a:p>
          <a:p>
            <a:pPr algn="r"/>
            <a:r>
              <a:rPr lang="pt-PT" sz="3600" b="1" dirty="0" smtClean="0">
                <a:solidFill>
                  <a:schemeClr val="bg1"/>
                </a:solidFill>
              </a:rPr>
              <a:t>POR MODOS DE TRANSPORTE</a:t>
            </a:r>
            <a:endParaRPr lang="pt-PT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IsabelR\Desktop\Os meus documentos\As minhas imagens\fotos - Barcelona\IMG_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80" y="1772816"/>
            <a:ext cx="5065320" cy="37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58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14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97270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23528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5928" y="15037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628328" y="16561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97270" y="188640"/>
            <a:ext cx="828092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pt-PT" b="1" dirty="0" smtClean="0">
                <a:solidFill>
                  <a:srgbClr val="117DDF"/>
                </a:solidFill>
              </a:rPr>
              <a:t>Matriz de custos dos fatores de decisão </a:t>
            </a:r>
            <a:r>
              <a:rPr lang="en-US" b="1" i="1" dirty="0" smtClean="0">
                <a:solidFill>
                  <a:srgbClr val="117DDF"/>
                </a:solidFill>
              </a:rPr>
              <a:t>SSS vs. </a:t>
            </a:r>
            <a:r>
              <a:rPr lang="en-US" b="1" i="1" dirty="0" smtClean="0">
                <a:solidFill>
                  <a:srgbClr val="117DDF"/>
                </a:solidFill>
              </a:rPr>
              <a:t>Road 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3" t="62935" r="20129" b="17500"/>
          <a:stretch/>
        </p:blipFill>
        <p:spPr>
          <a:xfrm>
            <a:off x="1686146" y="1351309"/>
            <a:ext cx="5791200" cy="4857233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812850" y="6335960"/>
            <a:ext cx="8079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Source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: 2E3S in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Introducción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a la logística Marítima, 2008</a:t>
            </a:r>
            <a:endParaRPr lang="pt-PT" sz="140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91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15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97270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23528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5928" y="15037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628328" y="16561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73274" y="116632"/>
            <a:ext cx="8963081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pt-PT" b="1" dirty="0" smtClean="0">
                <a:solidFill>
                  <a:srgbClr val="117DDF"/>
                </a:solidFill>
              </a:rPr>
              <a:t>Composição dos custos diretos logísticos </a:t>
            </a:r>
            <a:endParaRPr lang="pt-PT" b="1" dirty="0">
              <a:solidFill>
                <a:srgbClr val="117DDF"/>
              </a:solidFill>
            </a:endParaRPr>
          </a:p>
          <a:p>
            <a:endParaRPr lang="pt-PT" dirty="0">
              <a:solidFill>
                <a:srgbClr val="117DDF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0" t="19704" r="2750" b="7334"/>
          <a:stretch/>
        </p:blipFill>
        <p:spPr>
          <a:xfrm>
            <a:off x="376179" y="1008112"/>
            <a:ext cx="8069520" cy="5003771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12850" y="6182072"/>
            <a:ext cx="8079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Source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: 2E3S in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Viability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of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SSS: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Analysis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of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Transport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Costs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time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and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other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factors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2008</a:t>
            </a:r>
            <a:endParaRPr lang="pt-PT" sz="140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9" name="Rectângulo arredondado 8"/>
          <p:cNvSpPr/>
          <p:nvPr/>
        </p:nvSpPr>
        <p:spPr>
          <a:xfrm>
            <a:off x="5076056" y="836712"/>
            <a:ext cx="3240360" cy="1008112"/>
          </a:xfrm>
          <a:prstGeom prst="roundRect">
            <a:avLst/>
          </a:prstGeom>
          <a:noFill/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8997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16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97270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23528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5928" y="15037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628328" y="16561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83930" y="6489849"/>
            <a:ext cx="8079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Source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: 2E3S in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Viability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of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SSS: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Analysis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of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Transport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Costs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time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and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other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factors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2008</a:t>
            </a:r>
            <a:endParaRPr lang="pt-PT" sz="140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7129" r="1329" b="4322"/>
          <a:stretch/>
        </p:blipFill>
        <p:spPr>
          <a:xfrm>
            <a:off x="475928" y="255260"/>
            <a:ext cx="8213392" cy="6072718"/>
          </a:xfrm>
          <a:prstGeom prst="rect">
            <a:avLst/>
          </a:prstGeom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180919" y="116632"/>
            <a:ext cx="8963081" cy="10081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pt-PT" b="1" dirty="0" smtClean="0">
                <a:solidFill>
                  <a:srgbClr val="117DDF"/>
                </a:solidFill>
              </a:rPr>
              <a:t>E os </a:t>
            </a:r>
            <a:r>
              <a:rPr lang="pt-PT" b="1" dirty="0" smtClean="0">
                <a:solidFill>
                  <a:srgbClr val="117DDF"/>
                </a:solidFill>
              </a:rPr>
              <a:t>custos </a:t>
            </a:r>
            <a:r>
              <a:rPr lang="pt-PT" b="1" dirty="0" smtClean="0">
                <a:solidFill>
                  <a:srgbClr val="117DDF"/>
                </a:solidFill>
              </a:rPr>
              <a:t>indiretos </a:t>
            </a:r>
            <a:r>
              <a:rPr lang="pt-PT" b="1" dirty="0" smtClean="0">
                <a:solidFill>
                  <a:srgbClr val="117DDF"/>
                </a:solidFill>
              </a:rPr>
              <a:t>marginais</a:t>
            </a:r>
            <a:r>
              <a:rPr lang="pt-PT" b="1" dirty="0" smtClean="0">
                <a:solidFill>
                  <a:srgbClr val="117DDF"/>
                </a:solidFill>
              </a:rPr>
              <a:t>? </a:t>
            </a:r>
            <a:endParaRPr lang="pt-PT" b="1" dirty="0">
              <a:solidFill>
                <a:srgbClr val="117DDF"/>
              </a:solidFill>
            </a:endParaRPr>
          </a:p>
          <a:p>
            <a:endParaRPr lang="pt-PT" dirty="0">
              <a:solidFill>
                <a:srgbClr val="117DDF"/>
              </a:solidFill>
            </a:endParaRPr>
          </a:p>
        </p:txBody>
      </p:sp>
      <p:sp>
        <p:nvSpPr>
          <p:cNvPr id="3" name="Rectângulo arredondado 2"/>
          <p:cNvSpPr/>
          <p:nvPr/>
        </p:nvSpPr>
        <p:spPr>
          <a:xfrm>
            <a:off x="1907704" y="1916832"/>
            <a:ext cx="4516249" cy="91658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200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</a:rPr>
              <a:t>Não são integrados no </a:t>
            </a:r>
            <a:r>
              <a:rPr lang="pt-PT" sz="3200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</a:rPr>
              <a:t>custo </a:t>
            </a:r>
            <a:r>
              <a:rPr lang="pt-PT" sz="3200" dirty="0" smtClean="0">
                <a:solidFill>
                  <a:schemeClr val="bg1">
                    <a:lumMod val="85000"/>
                  </a:schemeClr>
                </a:solidFill>
                <a:latin typeface="Trebuchet MS" pitchFamily="34" charset="0"/>
              </a:rPr>
              <a:t>final</a:t>
            </a:r>
            <a:endParaRPr lang="pt-PT" sz="3200" dirty="0">
              <a:solidFill>
                <a:schemeClr val="bg1">
                  <a:lumMod val="8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82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17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97270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23528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5928" y="15037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628328" y="16561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4199" y="96104"/>
            <a:ext cx="8963081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pt-PT" b="1" dirty="0" smtClean="0">
                <a:solidFill>
                  <a:srgbClr val="117DDF"/>
                </a:solidFill>
              </a:rPr>
              <a:t>Custos </a:t>
            </a:r>
            <a:r>
              <a:rPr lang="pt-PT" b="1" dirty="0" smtClean="0">
                <a:solidFill>
                  <a:srgbClr val="117DDF"/>
                </a:solidFill>
              </a:rPr>
              <a:t>indiretos marginais por </a:t>
            </a:r>
            <a:r>
              <a:rPr lang="pt-PT" b="1" dirty="0" smtClean="0">
                <a:solidFill>
                  <a:srgbClr val="117DDF"/>
                </a:solidFill>
              </a:rPr>
              <a:t>modo de transporte (€/1000tkm)</a:t>
            </a:r>
            <a:endParaRPr lang="pt-PT" b="1" dirty="0">
              <a:solidFill>
                <a:srgbClr val="117DDF"/>
              </a:solidFill>
            </a:endParaRPr>
          </a:p>
          <a:p>
            <a:endParaRPr lang="pt-PT" dirty="0">
              <a:solidFill>
                <a:srgbClr val="117DD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28328" y="6189553"/>
            <a:ext cx="8079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Source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: 2E3S in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Viability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of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SSS: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Analysis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of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Transport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Costs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time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and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other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factors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(MARCO POLO II PROGRAMME, 2008)</a:t>
            </a:r>
            <a:endParaRPr lang="pt-PT" sz="140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5" t="21926" b="14300"/>
          <a:stretch/>
        </p:blipFill>
        <p:spPr>
          <a:xfrm>
            <a:off x="381221" y="1507156"/>
            <a:ext cx="8401050" cy="437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97270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23528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5928" y="15037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628328" y="16561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34199" y="96104"/>
            <a:ext cx="8963081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pt-PT" b="1" dirty="0" smtClean="0">
                <a:solidFill>
                  <a:srgbClr val="117DDF"/>
                </a:solidFill>
              </a:rPr>
              <a:t>Custos </a:t>
            </a:r>
            <a:r>
              <a:rPr lang="pt-PT" b="1" dirty="0" smtClean="0">
                <a:solidFill>
                  <a:srgbClr val="117DDF"/>
                </a:solidFill>
              </a:rPr>
              <a:t>indiretos: </a:t>
            </a:r>
            <a:r>
              <a:rPr lang="pt-PT" b="1" dirty="0" smtClean="0">
                <a:solidFill>
                  <a:srgbClr val="117DDF"/>
                </a:solidFill>
              </a:rPr>
              <a:t>como afetam o custo do </a:t>
            </a:r>
            <a:r>
              <a:rPr lang="pt-PT" b="1" dirty="0" smtClean="0">
                <a:solidFill>
                  <a:srgbClr val="117DDF"/>
                </a:solidFill>
              </a:rPr>
              <a:t>transporte</a:t>
            </a:r>
            <a:r>
              <a:rPr lang="pt-PT" b="1" dirty="0" smtClean="0">
                <a:solidFill>
                  <a:srgbClr val="117DDF"/>
                </a:solidFill>
              </a:rPr>
              <a:t>? </a:t>
            </a:r>
            <a:endParaRPr lang="pt-PT" b="1" dirty="0">
              <a:solidFill>
                <a:srgbClr val="117DDF"/>
              </a:solidFill>
            </a:endParaRPr>
          </a:p>
          <a:p>
            <a:endParaRPr lang="pt-PT" dirty="0">
              <a:solidFill>
                <a:srgbClr val="117DDF"/>
              </a:solidFill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628328" y="6534011"/>
            <a:ext cx="8079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Source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: 2E3S in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Viability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of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SSS: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Analysis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of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Transport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Costs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time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and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other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factors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2008</a:t>
            </a:r>
            <a:endParaRPr lang="pt-PT" sz="140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t="18333" r="3038" b="5368"/>
          <a:stretch/>
        </p:blipFill>
        <p:spPr>
          <a:xfrm>
            <a:off x="677813" y="1150415"/>
            <a:ext cx="7860382" cy="523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8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97270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23528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5928" y="15037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628328" y="16561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23528" y="188640"/>
            <a:ext cx="828092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pt-PT" b="1" dirty="0" smtClean="0">
                <a:solidFill>
                  <a:srgbClr val="117DDF"/>
                </a:solidFill>
              </a:rPr>
              <a:t>A rodovia como modo complementar ao SSS</a:t>
            </a:r>
          </a:p>
          <a:p>
            <a:pPr marL="571500" indent="-571500">
              <a:buFontTx/>
              <a:buChar char="-"/>
            </a:pPr>
            <a:endParaRPr lang="pt-PT" dirty="0">
              <a:solidFill>
                <a:srgbClr val="117DDF"/>
              </a:solidFill>
            </a:endParaRPr>
          </a:p>
        </p:txBody>
      </p:sp>
      <p:sp>
        <p:nvSpPr>
          <p:cNvPr id="11" name="Marcador de Posição de Conteúdo 2"/>
          <p:cNvSpPr txBox="1">
            <a:spLocks/>
          </p:cNvSpPr>
          <p:nvPr/>
        </p:nvSpPr>
        <p:spPr>
          <a:xfrm>
            <a:off x="0" y="1453739"/>
            <a:ext cx="8842468" cy="493070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DEVIDO ÀS PRINCIPAIS CONDICIONANTES AO MODO RODOVIÁRIO</a:t>
            </a:r>
          </a:p>
          <a:p>
            <a:pPr marL="0" indent="0">
              <a:buNone/>
            </a:pPr>
            <a:endParaRPr lang="pt-PT" sz="14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  <a:p>
            <a:pPr>
              <a:buFontTx/>
              <a:buChar char="-"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Taxação das infraestruturas</a:t>
            </a:r>
          </a:p>
          <a:p>
            <a:pPr>
              <a:buFontTx/>
              <a:buChar char="-"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Restrições à circulação</a:t>
            </a:r>
          </a:p>
          <a:p>
            <a:pPr>
              <a:buFontTx/>
              <a:buChar char="-"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Legislação do tempo de condução</a:t>
            </a:r>
          </a:p>
          <a:p>
            <a:pPr>
              <a:buFontTx/>
              <a:buChar char="-"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Aumento dos custos de circulação</a:t>
            </a:r>
          </a:p>
          <a:p>
            <a:pPr>
              <a:buFontTx/>
              <a:buChar char="-"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Congestionamentos da 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r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odovia (tempos de trânsito)</a:t>
            </a:r>
          </a:p>
          <a:p>
            <a:pPr>
              <a:buFontTx/>
              <a:buChar char="-"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Internalização dos custos </a:t>
            </a:r>
            <a:r>
              <a:rPr lang="pt-PT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m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arginais</a:t>
            </a:r>
          </a:p>
          <a:p>
            <a:pPr>
              <a:buFontTx/>
              <a:buChar char="-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25" t="75667" b="1833"/>
          <a:stretch/>
        </p:blipFill>
        <p:spPr>
          <a:xfrm>
            <a:off x="2800350" y="5189220"/>
            <a:ext cx="63436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Marcador de Posição de Conteúdo 2"/>
          <p:cNvSpPr txBox="1">
            <a:spLocks/>
          </p:cNvSpPr>
          <p:nvPr/>
        </p:nvSpPr>
        <p:spPr>
          <a:xfrm>
            <a:off x="26886" y="1556792"/>
            <a:ext cx="8866530" cy="466997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A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política 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e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uropeia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de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transportes</a:t>
            </a:r>
            <a:endParaRPr lang="pt-PT" dirty="0" smtClean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Fatores 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de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decisão 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do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modo 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de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transporte </a:t>
            </a:r>
            <a:endParaRPr lang="pt-PT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Análise 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de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custos 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SSS </a:t>
            </a:r>
            <a:r>
              <a:rPr lang="pt-PT" i="1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versus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 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Rodovia</a:t>
            </a:r>
            <a:endParaRPr lang="pt-PT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Fatores </a:t>
            </a:r>
            <a:r>
              <a:rPr lang="pt-PT" dirty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c</a:t>
            </a: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ompetitivos identificados</a:t>
            </a:r>
            <a:endParaRPr lang="pt-PT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pt-PT" dirty="0" smtClean="0">
                <a:solidFill>
                  <a:schemeClr val="tx2">
                    <a:lumMod val="75000"/>
                  </a:schemeClr>
                </a:solidFill>
                <a:latin typeface="Trebuchet MS" pitchFamily="34" charset="0"/>
              </a:rPr>
              <a:t>Soluções/desafios</a:t>
            </a:r>
            <a:endParaRPr lang="pt-PT" dirty="0">
              <a:solidFill>
                <a:schemeClr val="tx2">
                  <a:lumMod val="75000"/>
                </a:schemeClr>
              </a:solidFill>
              <a:latin typeface="Trebuchet MS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0" y="1"/>
            <a:ext cx="9144000" cy="1052736"/>
          </a:xfrm>
          <a:prstGeom prst="rect">
            <a:avLst/>
          </a:prstGeom>
          <a:solidFill>
            <a:srgbClr val="117D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pt-PT"/>
            </a:defPPr>
          </a:lstStyle>
          <a:p>
            <a:r>
              <a:rPr lang="pt-PT" sz="3600" b="1" dirty="0" smtClean="0">
                <a:solidFill>
                  <a:schemeClr val="bg1"/>
                </a:solidFill>
                <a:latin typeface="Trebuchet MS" pitchFamily="34" charset="0"/>
              </a:rPr>
              <a:t>Sumário</a:t>
            </a:r>
            <a:endParaRPr lang="pt-PT" sz="36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-296470" y="2397478"/>
            <a:ext cx="4375150" cy="25495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r>
              <a:rPr lang="pt-PT" sz="3600" b="1" dirty="0" smtClean="0">
                <a:solidFill>
                  <a:schemeClr val="bg1"/>
                </a:solidFill>
              </a:rPr>
              <a:t>FATORES DE COMPETITIVIDADE</a:t>
            </a:r>
          </a:p>
          <a:p>
            <a:pPr algn="r"/>
            <a:r>
              <a:rPr lang="pt-PT" sz="3600" b="1" dirty="0" smtClean="0">
                <a:solidFill>
                  <a:schemeClr val="bg1"/>
                </a:solidFill>
              </a:rPr>
              <a:t>SSS</a:t>
            </a:r>
            <a:endParaRPr lang="pt-PT" sz="36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IsabelR\Desktop\Os meus documentos\As minhas imagens\fotos - Barcelona\IMG_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80" y="1772816"/>
            <a:ext cx="5065320" cy="37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05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21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97270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23528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5928" y="15037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628328" y="16561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23528" y="-27384"/>
            <a:ext cx="869051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pt-PT" b="1" dirty="0" smtClean="0">
                <a:solidFill>
                  <a:srgbClr val="117DDF"/>
                </a:solidFill>
              </a:rPr>
              <a:t>SSS – Parâmetros de qualidade identificados como necessários</a:t>
            </a:r>
            <a:endParaRPr lang="pt-PT" b="1" dirty="0" smtClean="0">
              <a:solidFill>
                <a:srgbClr val="117DDF"/>
              </a:solidFill>
            </a:endParaRPr>
          </a:p>
        </p:txBody>
      </p:sp>
      <p:sp>
        <p:nvSpPr>
          <p:cNvPr id="12" name="Marcador de Posição de Conteúdo 2"/>
          <p:cNvSpPr txBox="1">
            <a:spLocks/>
          </p:cNvSpPr>
          <p:nvPr/>
        </p:nvSpPr>
        <p:spPr>
          <a:xfrm>
            <a:off x="-45840" y="1018578"/>
            <a:ext cx="9243120" cy="493070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pt-PT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Regularidade: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p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robabilidade do navio chegar à hora prevista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Flexibilidade: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p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ossibilidade de mudança do serviço inicialmente acordado, em termos de tempo, na origem ou destino a um custo mínimo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Segurança: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z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ero acidentes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Disponibilidade: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vários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serviços (oferta diversificada)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‘</a:t>
            </a:r>
            <a:r>
              <a:rPr lang="pt-PT" sz="2400" b="1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Traceabilidade</a:t>
            </a:r>
            <a:r>
              <a:rPr lang="pt-PT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’: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ollow-up da localização e do estado das mercadorias e do transporte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pt-PT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Documentação: 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implificação tendo por referência o processo documental da rodovia </a:t>
            </a:r>
          </a:p>
          <a:p>
            <a:pPr>
              <a:lnSpc>
                <a:spcPct val="150000"/>
              </a:lnSpc>
              <a:buFontTx/>
              <a:buChar char="-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22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-296470" y="2397478"/>
            <a:ext cx="4375150" cy="25495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/>
            <a:r>
              <a:rPr lang="pt-PT" sz="3600" b="1" dirty="0" smtClean="0">
                <a:solidFill>
                  <a:schemeClr val="bg1"/>
                </a:solidFill>
              </a:rPr>
              <a:t>DESAFIOS/</a:t>
            </a:r>
          </a:p>
          <a:p>
            <a:pPr algn="r"/>
            <a:r>
              <a:rPr lang="pt-PT" sz="3600" b="1" dirty="0" smtClean="0">
                <a:solidFill>
                  <a:schemeClr val="bg1"/>
                </a:solidFill>
              </a:rPr>
              <a:t>SOLUÇÕES </a:t>
            </a:r>
          </a:p>
        </p:txBody>
      </p:sp>
      <p:pic>
        <p:nvPicPr>
          <p:cNvPr id="2050" name="Picture 2" descr="C:\Users\IsabelR\Desktop\Os meus documentos\As minhas imagens\fotos - Barcelona\IMG_00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680" y="1772816"/>
            <a:ext cx="5065320" cy="379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0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97270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23528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5928" y="15037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628328" y="16561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297270" y="260648"/>
            <a:ext cx="828092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pt-PT" sz="4400" b="1" dirty="0" smtClean="0">
                <a:solidFill>
                  <a:srgbClr val="117DDF"/>
                </a:solidFill>
              </a:rPr>
              <a:t>Desafios/Soluções SSS para CPLP </a:t>
            </a:r>
            <a:endParaRPr lang="pt-PT" sz="4400" b="1" dirty="0" smtClean="0">
              <a:solidFill>
                <a:srgbClr val="117DDF"/>
              </a:solidFill>
            </a:endParaRPr>
          </a:p>
        </p:txBody>
      </p:sp>
      <p:sp>
        <p:nvSpPr>
          <p:cNvPr id="12" name="Marcador de Posição de Conteúdo 2"/>
          <p:cNvSpPr txBox="1">
            <a:spLocks/>
          </p:cNvSpPr>
          <p:nvPr/>
        </p:nvSpPr>
        <p:spPr>
          <a:xfrm>
            <a:off x="5740" y="1234602"/>
            <a:ext cx="9191540" cy="493070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Tx/>
              <a:buChar char="-"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 logística como fator de competitividade para as empresas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Clarificar o conceito de SSS e promover as Auto Estradas Marítimas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Melhor cooperação entre portos e seus atores (partilha </a:t>
            </a:r>
            <a:r>
              <a:rPr lang="pt-PT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Know</a:t>
            </a:r>
            <a:r>
              <a:rPr lang="pt-PT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2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How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e desenvolvimento de sistemas </a:t>
            </a:r>
            <a:r>
              <a:rPr lang="pt-PT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TI</a:t>
            </a: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)</a:t>
            </a:r>
          </a:p>
          <a:p>
            <a:pPr>
              <a:lnSpc>
                <a:spcPct val="200000"/>
              </a:lnSpc>
              <a:buFontTx/>
              <a:buChar char="-"/>
            </a:pPr>
            <a:r>
              <a:rPr lang="pt-PT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Oportunidade para Portos da CPLP com costa atlântica extensa</a:t>
            </a:r>
          </a:p>
          <a:p>
            <a:pPr>
              <a:lnSpc>
                <a:spcPct val="200000"/>
              </a:lnSpc>
              <a:buFontTx/>
              <a:buChar char="-"/>
            </a:pP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51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2627313" y="6092825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PT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085" name="Rectangle 31"/>
          <p:cNvSpPr>
            <a:spLocks noChangeArrowheads="1"/>
          </p:cNvSpPr>
          <p:nvPr/>
        </p:nvSpPr>
        <p:spPr bwMode="auto">
          <a:xfrm>
            <a:off x="3872874" y="2060848"/>
            <a:ext cx="44045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002060"/>
                </a:solidFill>
                <a:latin typeface="Trebuchet MS" pitchFamily="34" charset="0"/>
                <a:ea typeface="Calibri" pitchFamily="34" charset="0"/>
                <a:cs typeface="Times New Roman" pitchFamily="18" charset="0"/>
              </a:rPr>
              <a:t>Obrigado pela Vossa Atenção.</a:t>
            </a:r>
            <a:endParaRPr lang="pt-BR" sz="2400" b="1" dirty="0">
              <a:solidFill>
                <a:srgbClr val="002060"/>
              </a:solidFill>
              <a:latin typeface="Trebuchet MS" pitchFamily="34" charset="0"/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1330294" y="2876065"/>
            <a:ext cx="6951400" cy="1273015"/>
            <a:chOff x="1443037" y="841694"/>
            <a:chExt cx="6051947" cy="665163"/>
          </a:xfrm>
        </p:grpSpPr>
        <p:pic>
          <p:nvPicPr>
            <p:cNvPr id="3090" name="Picture 5" descr="PROJETO CPLP FIN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14" t="7539" r="41280" b="85962"/>
            <a:stretch>
              <a:fillRect/>
            </a:stretch>
          </p:blipFill>
          <p:spPr bwMode="auto">
            <a:xfrm>
              <a:off x="1443037" y="862947"/>
              <a:ext cx="3128963" cy="63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5" descr="PROJETO CPLP FINA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835" t="6239" r="6934" b="85962"/>
            <a:stretch>
              <a:fillRect/>
            </a:stretch>
          </p:blipFill>
          <p:spPr bwMode="auto">
            <a:xfrm>
              <a:off x="4578747" y="841694"/>
              <a:ext cx="2916237" cy="665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3707904" y="6224588"/>
            <a:ext cx="5361484" cy="609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/>
          <a:lstStyle/>
          <a:p>
            <a:pPr marL="381000" lvl="2" algn="r" eaLnBrk="0" hangingPunct="0">
              <a:lnSpc>
                <a:spcPct val="140000"/>
              </a:lnSpc>
              <a:buClr>
                <a:srgbClr val="000099"/>
              </a:buClr>
              <a:defRPr/>
            </a:pPr>
            <a:r>
              <a:rPr kumimoji="1" lang="pt-PT" sz="24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© Rio de Janeiro, 5 de Março </a:t>
            </a:r>
            <a:r>
              <a:rPr kumimoji="1" lang="pt-PT" sz="24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2012</a:t>
            </a:r>
          </a:p>
        </p:txBody>
      </p:sp>
      <p:pic>
        <p:nvPicPr>
          <p:cNvPr id="9" name="Picture 2" descr="C:\Users\IsabelR\Desktop\Os meus documentos\Estrategia\APLOP\aplop_core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439" y="5837310"/>
            <a:ext cx="1438241" cy="87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443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7D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2627313" y="6092825"/>
            <a:ext cx="4105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rgbClr val="000000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pt-PT">
              <a:solidFill>
                <a:prstClr val="black"/>
              </a:solidFill>
              <a:latin typeface="Tahoma" pitchFamily="34" charset="0"/>
            </a:endParaRPr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2209800"/>
            <a:ext cx="4375150" cy="254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r">
              <a:spcBef>
                <a:spcPct val="50000"/>
              </a:spcBef>
            </a:pPr>
            <a:r>
              <a:rPr lang="pt-PT" sz="3600" b="1" dirty="0">
                <a:solidFill>
                  <a:schemeClr val="bg1"/>
                </a:solidFill>
              </a:rPr>
              <a:t>POLÍTICA EUROPEIA DE TRANSPORTES </a:t>
            </a:r>
          </a:p>
        </p:txBody>
      </p:sp>
      <p:pic>
        <p:nvPicPr>
          <p:cNvPr id="11" name="Imagem 13" descr="worl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3965602" cy="3369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88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ChangeArrowheads="1"/>
          </p:cNvSpPr>
          <p:nvPr/>
        </p:nvSpPr>
        <p:spPr bwMode="auto">
          <a:xfrm>
            <a:off x="-44245" y="0"/>
            <a:ext cx="9144000" cy="1412776"/>
          </a:xfrm>
          <a:prstGeom prst="rect">
            <a:avLst/>
          </a:prstGeom>
          <a:solidFill>
            <a:srgbClr val="117D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447486" y="-30852"/>
            <a:ext cx="8675687" cy="1039813"/>
          </a:xfrm>
        </p:spPr>
        <p:txBody>
          <a:bodyPr rtlCol="0">
            <a:normAutofit fontScale="90000"/>
          </a:bodyPr>
          <a:lstStyle/>
          <a:p>
            <a:pPr marL="53975" indent="-53975" eaLnBrk="1" fontAlgn="auto" hangingPunct="1">
              <a:spcAft>
                <a:spcPts val="0"/>
              </a:spcAft>
              <a:defRPr/>
            </a:pPr>
            <a:r>
              <a:rPr lang="en-GB" b="1" dirty="0" smtClean="0">
                <a:solidFill>
                  <a:schemeClr val="bg1"/>
                </a:solidFill>
              </a:rPr>
              <a:t/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“Transport for business –</a:t>
            </a:r>
            <a:br>
              <a:rPr lang="en-GB" b="1" dirty="0" smtClean="0">
                <a:solidFill>
                  <a:schemeClr val="bg1"/>
                </a:solidFill>
              </a:rPr>
            </a:br>
            <a:r>
              <a:rPr lang="en-GB" b="1" dirty="0" smtClean="0">
                <a:solidFill>
                  <a:schemeClr val="bg1"/>
                </a:solidFill>
              </a:rPr>
              <a:t> Transport as a business”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81924" name="Rectangle 3"/>
          <p:cNvSpPr>
            <a:spLocks noGrp="1"/>
          </p:cNvSpPr>
          <p:nvPr>
            <p:ph type="body" sz="half" idx="1"/>
          </p:nvPr>
        </p:nvSpPr>
        <p:spPr>
          <a:xfrm>
            <a:off x="251520" y="2132856"/>
            <a:ext cx="5616575" cy="4327525"/>
          </a:xfrm>
        </p:spPr>
        <p:txBody>
          <a:bodyPr/>
          <a:lstStyle/>
          <a:p>
            <a:pPr algn="just" eaLnBrk="1" hangingPunct="1"/>
            <a:r>
              <a:rPr lang="pt-PT" sz="2400" dirty="0" smtClean="0">
                <a:solidFill>
                  <a:srgbClr val="003399"/>
                </a:solidFill>
              </a:rPr>
              <a:t>Elevado grau de abertura da economia da UE</a:t>
            </a:r>
          </a:p>
          <a:p>
            <a:pPr algn="just" eaLnBrk="1" hangingPunct="1">
              <a:buFont typeface="Trebuchet MS" pitchFamily="34" charset="0"/>
              <a:buNone/>
            </a:pPr>
            <a:r>
              <a:rPr lang="pt-PT" sz="2400" dirty="0" smtClean="0">
                <a:solidFill>
                  <a:srgbClr val="003399"/>
                </a:solidFill>
              </a:rPr>
              <a:t> </a:t>
            </a:r>
          </a:p>
          <a:p>
            <a:pPr algn="just" eaLnBrk="1" hangingPunct="1"/>
            <a:r>
              <a:rPr lang="pt-PT" sz="2400" dirty="0" smtClean="0">
                <a:solidFill>
                  <a:srgbClr val="003399"/>
                </a:solidFill>
              </a:rPr>
              <a:t>Desenvolvimento económico da UE e as ligações comerciais com o resto do Mundo </a:t>
            </a:r>
          </a:p>
          <a:p>
            <a:pPr algn="just" eaLnBrk="1" hangingPunct="1">
              <a:buFont typeface="Trebuchet MS" pitchFamily="34" charset="0"/>
              <a:buNone/>
            </a:pPr>
            <a:endParaRPr lang="pt-PT" sz="2400" dirty="0" smtClean="0">
              <a:solidFill>
                <a:srgbClr val="003399"/>
              </a:solidFill>
            </a:endParaRPr>
          </a:p>
          <a:p>
            <a:pPr algn="just" eaLnBrk="1" hangingPunct="1"/>
            <a:r>
              <a:rPr lang="pt-PT" sz="2400" dirty="0" smtClean="0">
                <a:solidFill>
                  <a:srgbClr val="003399"/>
                </a:solidFill>
              </a:rPr>
              <a:t>A indústria dos transportes assume um papel primordial na economia da UE</a:t>
            </a:r>
            <a:endParaRPr lang="pt-PT" sz="1800" dirty="0" smtClean="0">
              <a:solidFill>
                <a:srgbClr val="003399"/>
              </a:solidFill>
            </a:endParaRPr>
          </a:p>
        </p:txBody>
      </p:sp>
      <p:pic>
        <p:nvPicPr>
          <p:cNvPr id="81925" name="Picture 7" descr="Frecciarossa 4 - inter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4293096"/>
            <a:ext cx="2636837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9" descr="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087" y="1931987"/>
            <a:ext cx="2682875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0267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8"/>
          <p:cNvSpPr>
            <a:spLocks noGrp="1"/>
          </p:cNvSpPr>
          <p:nvPr>
            <p:ph type="body" sz="half" idx="1"/>
          </p:nvPr>
        </p:nvSpPr>
        <p:spPr>
          <a:xfrm>
            <a:off x="503238" y="1557338"/>
            <a:ext cx="8137525" cy="3249612"/>
          </a:xfrm>
        </p:spPr>
        <p:txBody>
          <a:bodyPr/>
          <a:lstStyle/>
          <a:p>
            <a:pPr marL="627063" indent="-627063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PT" sz="2400" dirty="0" smtClean="0">
                <a:solidFill>
                  <a:srgbClr val="003399"/>
                </a:solidFill>
              </a:rPr>
              <a:t>LB 1992 </a:t>
            </a:r>
            <a:r>
              <a:rPr lang="pt-PT" sz="2400" dirty="0" smtClean="0">
                <a:solidFill>
                  <a:srgbClr val="003399"/>
                </a:solidFill>
                <a:sym typeface="Wingdings" pitchFamily="2" charset="2"/>
              </a:rPr>
              <a:t> Abertura do Mercado de Transportes</a:t>
            </a:r>
            <a:endParaRPr lang="pt-PT" sz="2400" dirty="0" smtClean="0">
              <a:solidFill>
                <a:srgbClr val="003399"/>
              </a:solidFill>
            </a:endParaRPr>
          </a:p>
          <a:p>
            <a:pPr marL="627063" indent="-627063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PT" sz="2400" dirty="0" smtClean="0">
                <a:solidFill>
                  <a:srgbClr val="003399"/>
                </a:solidFill>
              </a:rPr>
              <a:t>LB 2001 </a:t>
            </a:r>
            <a:r>
              <a:rPr lang="pt-PT" sz="2400" dirty="0" smtClean="0">
                <a:solidFill>
                  <a:srgbClr val="003399"/>
                </a:solidFill>
                <a:sym typeface="Wingdings" pitchFamily="2" charset="2"/>
              </a:rPr>
              <a:t> Equilíbrio dos modos de transporte para combate aos constrangimentos de capacidade</a:t>
            </a:r>
          </a:p>
          <a:p>
            <a:pPr marL="627063" indent="-627063" eaLnBrk="1" hangingPunct="1">
              <a:lnSpc>
                <a:spcPct val="150000"/>
              </a:lnSpc>
              <a:spcBef>
                <a:spcPct val="50000"/>
              </a:spcBef>
            </a:pPr>
            <a:r>
              <a:rPr lang="pt-PT" sz="2400" dirty="0" smtClean="0">
                <a:solidFill>
                  <a:srgbClr val="003399"/>
                </a:solidFill>
                <a:sym typeface="Wingdings" pitchFamily="2" charset="2"/>
              </a:rPr>
              <a:t>LB 2011  Enfoque do transporte na perspetiva da ‘EU 2050’</a:t>
            </a:r>
            <a:endParaRPr lang="pt-PT" sz="2400" dirty="0" smtClean="0">
              <a:solidFill>
                <a:srgbClr val="003399"/>
              </a:solidFill>
            </a:endParaRPr>
          </a:p>
        </p:txBody>
      </p:sp>
      <p:sp>
        <p:nvSpPr>
          <p:cNvPr id="82947" name="Text Box 8"/>
          <p:cNvSpPr txBox="1">
            <a:spLocks noChangeArrowheads="1"/>
          </p:cNvSpPr>
          <p:nvPr/>
        </p:nvSpPr>
        <p:spPr bwMode="auto">
          <a:xfrm>
            <a:off x="611188" y="5133975"/>
            <a:ext cx="8064500" cy="1016000"/>
          </a:xfrm>
          <a:prstGeom prst="rect">
            <a:avLst/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PT" sz="2400" dirty="0" smtClean="0">
                <a:solidFill>
                  <a:schemeClr val="bg1"/>
                </a:solidFill>
              </a:rPr>
              <a:t>Agenda 2011 focada na eficiência</a:t>
            </a:r>
          </a:p>
          <a:p>
            <a:pPr algn="ctr" eaLnBrk="1" hangingPunct="1">
              <a:spcBef>
                <a:spcPct val="50000"/>
              </a:spcBef>
            </a:pPr>
            <a:r>
              <a:rPr lang="pt-PT" sz="2400" dirty="0" smtClean="0">
                <a:solidFill>
                  <a:schemeClr val="bg1"/>
                </a:solidFill>
              </a:rPr>
              <a:t> da gestão de recursos</a:t>
            </a:r>
            <a:endParaRPr lang="pt-PT" sz="2400" dirty="0">
              <a:solidFill>
                <a:schemeClr val="bg1"/>
              </a:solidFill>
            </a:endParaRPr>
          </a:p>
        </p:txBody>
      </p:sp>
      <p:sp>
        <p:nvSpPr>
          <p:cNvPr id="82948" name="Rectangle 2"/>
          <p:cNvSpPr>
            <a:spLocks noChangeArrowheads="1"/>
          </p:cNvSpPr>
          <p:nvPr/>
        </p:nvSpPr>
        <p:spPr bwMode="auto">
          <a:xfrm>
            <a:off x="0" y="0"/>
            <a:ext cx="9144000" cy="1268413"/>
          </a:xfrm>
          <a:prstGeom prst="rect">
            <a:avLst/>
          </a:prstGeom>
          <a:solidFill>
            <a:srgbClr val="117D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82949" name="Rectangle 3"/>
          <p:cNvSpPr>
            <a:spLocks noChangeArrowheads="1"/>
          </p:cNvSpPr>
          <p:nvPr/>
        </p:nvSpPr>
        <p:spPr bwMode="auto">
          <a:xfrm>
            <a:off x="0" y="0"/>
            <a:ext cx="8820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pt-PT" sz="4400" dirty="0">
                <a:solidFill>
                  <a:schemeClr val="bg1"/>
                </a:solidFill>
              </a:rPr>
              <a:t> </a:t>
            </a:r>
            <a:r>
              <a:rPr lang="pt-PT" sz="3600" dirty="0">
                <a:solidFill>
                  <a:schemeClr val="bg1"/>
                </a:solidFill>
              </a:rPr>
              <a:t>Evolução do “Livro Branco Europeu para os Transportes”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74557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3" y="625936"/>
            <a:ext cx="9091687" cy="642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1"/>
            <a:ext cx="9144000" cy="634206"/>
          </a:xfrm>
          <a:prstGeom prst="rect">
            <a:avLst/>
          </a:prstGeom>
          <a:solidFill>
            <a:srgbClr val="117D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 b="1" dirty="0">
              <a:latin typeface="Trebuchet MS" pitchFamily="34" charset="0"/>
            </a:endParaRPr>
          </a:p>
        </p:txBody>
      </p:sp>
      <p:sp>
        <p:nvSpPr>
          <p:cNvPr id="6" name="Rectangle 2"/>
          <p:cNvSpPr>
            <a:spLocks noGrp="1"/>
          </p:cNvSpPr>
          <p:nvPr>
            <p:ph type="title" idx="4294967295"/>
          </p:nvPr>
        </p:nvSpPr>
        <p:spPr>
          <a:xfrm>
            <a:off x="0" y="-132953"/>
            <a:ext cx="9144000" cy="900113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GB" sz="2400" b="1" dirty="0" smtClean="0">
                <a:solidFill>
                  <a:schemeClr val="bg1"/>
                </a:solidFill>
                <a:latin typeface="Trebuchet MS" pitchFamily="34" charset="0"/>
              </a:rPr>
              <a:t>REDE TRANSEUROPEIA DE TRANSPORTES: CORE NETWORK</a:t>
            </a:r>
            <a:endParaRPr lang="en-US" sz="2400" b="1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39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"/>
            <a:ext cx="9144000" cy="1052736"/>
          </a:xfrm>
          <a:prstGeom prst="rect">
            <a:avLst/>
          </a:prstGeom>
          <a:solidFill>
            <a:srgbClr val="117DD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>
              <a:solidFill>
                <a:schemeClr val="bg1"/>
              </a:solidFill>
            </a:endParaRPr>
          </a:p>
        </p:txBody>
      </p:sp>
      <p:sp>
        <p:nvSpPr>
          <p:cNvPr id="46082" name="Title 3"/>
          <p:cNvSpPr>
            <a:spLocks noGrp="1"/>
          </p:cNvSpPr>
          <p:nvPr>
            <p:ph type="title" idx="4294967295"/>
          </p:nvPr>
        </p:nvSpPr>
        <p:spPr>
          <a:xfrm>
            <a:off x="251520" y="-45131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pt-PT" sz="4000" dirty="0" smtClean="0">
                <a:solidFill>
                  <a:schemeClr val="bg1"/>
                </a:solidFill>
                <a:latin typeface="Trebuchet MS" pitchFamily="34" charset="0"/>
              </a:rPr>
              <a:t>Enfoque no SSS e nas AEM</a:t>
            </a:r>
            <a:endParaRPr lang="pt-PT" sz="4000" dirty="0" smtClean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6083" name="Content Placeholder 4"/>
          <p:cNvSpPr>
            <a:spLocks noGrp="1"/>
          </p:cNvSpPr>
          <p:nvPr>
            <p:ph idx="4294967295"/>
          </p:nvPr>
        </p:nvSpPr>
        <p:spPr>
          <a:xfrm>
            <a:off x="0" y="1196752"/>
            <a:ext cx="9144000" cy="4336703"/>
          </a:xfrm>
        </p:spPr>
        <p:txBody>
          <a:bodyPr>
            <a:noAutofit/>
          </a:bodyPr>
          <a:lstStyle/>
          <a:p>
            <a:pPr eaLnBrk="1" hangingPunct="1">
              <a:lnSpc>
                <a:spcPct val="160000"/>
              </a:lnSpc>
              <a:spcBef>
                <a:spcPct val="35000"/>
              </a:spcBef>
              <a:buFontTx/>
              <a:buChar char="•"/>
            </a:pPr>
            <a:r>
              <a:rPr lang="pt-P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Rotas de Short </a:t>
            </a:r>
            <a:r>
              <a:rPr lang="pt-PT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Sea</a:t>
            </a:r>
            <a:r>
              <a:rPr lang="pt-P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</a:t>
            </a:r>
            <a:r>
              <a:rPr lang="pt-PT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Shipping</a:t>
            </a:r>
            <a:r>
              <a:rPr lang="pt-P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(SSS) entre, pelo menos 2 estados-membros e portos correspondentes, equipamento associado, sistemas inteligentes de transportes (</a:t>
            </a:r>
            <a:r>
              <a:rPr lang="pt-PT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TIC’s</a:t>
            </a:r>
            <a:r>
              <a:rPr lang="pt-P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)</a:t>
            </a:r>
          </a:p>
          <a:p>
            <a:pPr eaLnBrk="1" hangingPunct="1">
              <a:lnSpc>
                <a:spcPct val="160000"/>
              </a:lnSpc>
              <a:spcBef>
                <a:spcPct val="35000"/>
              </a:spcBef>
              <a:buFontTx/>
              <a:buChar char="•"/>
            </a:pPr>
            <a:r>
              <a:rPr lang="pt-P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Autoestradas do Mar podem a) integrar num corredor da rede core b) ligar 2 ou mais portos core network </a:t>
            </a:r>
            <a:r>
              <a:rPr lang="pt-PT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ports</a:t>
            </a:r>
            <a:r>
              <a:rPr lang="pt-P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e seu </a:t>
            </a:r>
            <a:r>
              <a:rPr lang="pt-PT" sz="2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hinterland</a:t>
            </a:r>
            <a:r>
              <a:rPr lang="pt-PT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ebuchet MS" pitchFamily="34" charset="0"/>
              </a:rPr>
              <a:t> ou c) ligação entre portos da core network e outros portos da rede</a:t>
            </a:r>
            <a:endParaRPr lang="pt-PT" sz="2800" dirty="0" smtClean="0">
              <a:solidFill>
                <a:schemeClr val="tx1">
                  <a:lumMod val="75000"/>
                  <a:lumOff val="2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155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97270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23528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5928" y="15037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628328" y="16561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38406" y="0"/>
            <a:ext cx="8858874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pt-PT" b="1" dirty="0" smtClean="0">
                <a:solidFill>
                  <a:srgbClr val="117DDF"/>
                </a:solidFill>
              </a:rPr>
              <a:t>Evolução do movimento de mercadorias entre PT e países da UE, excluindo Espanha – 1990 a 2005</a:t>
            </a:r>
            <a:endParaRPr lang="pt-PT" dirty="0">
              <a:solidFill>
                <a:srgbClr val="117DDF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90" t="17999" r="36557" b="55330"/>
          <a:stretch/>
        </p:blipFill>
        <p:spPr>
          <a:xfrm>
            <a:off x="1823441" y="1693340"/>
            <a:ext cx="5484863" cy="4774663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628328" y="6534011"/>
            <a:ext cx="8079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Source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: 2E3S in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Viability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of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SSS: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Analysis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of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Transport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Costs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time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and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other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 </a:t>
            </a:r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factors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, 2008</a:t>
            </a:r>
            <a:endParaRPr lang="pt-PT" sz="140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8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Número do Diapositivo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3B7F9-A1B6-4DE5-BA1B-4E49252C4440}" type="slidenum">
              <a:rPr lang="en-US" smtClean="0">
                <a:solidFill>
                  <a:prstClr val="white"/>
                </a:solidFill>
              </a:rPr>
              <a:pPr/>
              <a:t>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Marcador de Posição de Conteúdo 2"/>
          <p:cNvSpPr txBox="1">
            <a:spLocks/>
          </p:cNvSpPr>
          <p:nvPr/>
        </p:nvSpPr>
        <p:spPr>
          <a:xfrm>
            <a:off x="297270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Marcador de Posição de Conteúdo 2"/>
          <p:cNvSpPr txBox="1">
            <a:spLocks/>
          </p:cNvSpPr>
          <p:nvPr/>
        </p:nvSpPr>
        <p:spPr>
          <a:xfrm>
            <a:off x="323528" y="13513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Marcador de Posição de Conteúdo 2"/>
          <p:cNvSpPr txBox="1">
            <a:spLocks/>
          </p:cNvSpPr>
          <p:nvPr/>
        </p:nvSpPr>
        <p:spPr>
          <a:xfrm>
            <a:off x="475928" y="15037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Marcador de Posição de Conteúdo 2"/>
          <p:cNvSpPr txBox="1">
            <a:spLocks/>
          </p:cNvSpPr>
          <p:nvPr/>
        </p:nvSpPr>
        <p:spPr>
          <a:xfrm>
            <a:off x="628328" y="1656109"/>
            <a:ext cx="8568952" cy="452596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50000"/>
              </a:lnSpc>
              <a:buFont typeface="Arial" pitchFamily="34" charset="0"/>
              <a:buAutoNum type="arabicPeriod"/>
            </a:pPr>
            <a:endParaRPr lang="en-US" sz="28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23528" y="188640"/>
            <a:ext cx="8280920" cy="100811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pt-PT" b="1" dirty="0" smtClean="0">
                <a:solidFill>
                  <a:srgbClr val="117DDF"/>
                </a:solidFill>
              </a:rPr>
              <a:t>Movimento de mercadorias entre PT e países da UE, excluindo Espanha - 2010</a:t>
            </a:r>
            <a:endParaRPr lang="pt-PT" dirty="0">
              <a:solidFill>
                <a:srgbClr val="117DD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84040"/>
            <a:ext cx="7272808" cy="4193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720589" y="6380122"/>
            <a:ext cx="8079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Source</a:t>
            </a:r>
            <a:r>
              <a:rPr lang="pt-PT" sz="1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rebuchet MS" pitchFamily="34" charset="0"/>
              </a:rPr>
              <a:t>: INE – Instituto Nacional de Estatística, Portugal, 2011</a:t>
            </a:r>
            <a:endParaRPr lang="pt-PT" sz="1400" i="1" dirty="0">
              <a:solidFill>
                <a:schemeClr val="tx1">
                  <a:lumMod val="65000"/>
                  <a:lumOff val="35000"/>
                </a:schemeClr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97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695</Words>
  <Application>Microsoft Office PowerPoint</Application>
  <PresentationFormat>Apresentação no Ecrã (4:3)</PresentationFormat>
  <Paragraphs>120</Paragraphs>
  <Slides>24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24</vt:i4>
      </vt:variant>
    </vt:vector>
  </HeadingPairs>
  <TitlesOfParts>
    <vt:vector size="25" baseType="lpstr">
      <vt:lpstr>1_Office Theme</vt:lpstr>
      <vt:lpstr>Apresentação do PowerPoint</vt:lpstr>
      <vt:lpstr>Apresentação do PowerPoint</vt:lpstr>
      <vt:lpstr>Apresentação do PowerPoint</vt:lpstr>
      <vt:lpstr> “Transport for business –  Transport as a business”</vt:lpstr>
      <vt:lpstr>Apresentação do PowerPoint</vt:lpstr>
      <vt:lpstr>REDE TRANSEUROPEIA DE TRANSPORTES: CORE NETWORK</vt:lpstr>
      <vt:lpstr>Enfoque no SSS e nas AEM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Isabel Ramos</dc:creator>
  <cp:lastModifiedBy>Luis Marques</cp:lastModifiedBy>
  <cp:revision>86</cp:revision>
  <dcterms:created xsi:type="dcterms:W3CDTF">2011-12-28T17:44:34Z</dcterms:created>
  <dcterms:modified xsi:type="dcterms:W3CDTF">2012-03-04T19:39:53Z</dcterms:modified>
</cp:coreProperties>
</file>