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337" r:id="rId2"/>
    <p:sldId id="338" r:id="rId3"/>
    <p:sldId id="339" r:id="rId4"/>
    <p:sldId id="256" r:id="rId5"/>
    <p:sldId id="291" r:id="rId6"/>
    <p:sldId id="265" r:id="rId7"/>
    <p:sldId id="286" r:id="rId8"/>
    <p:sldId id="341" r:id="rId9"/>
    <p:sldId id="340" r:id="rId10"/>
    <p:sldId id="304" r:id="rId11"/>
    <p:sldId id="260" r:id="rId12"/>
    <p:sldId id="267" r:id="rId13"/>
    <p:sldId id="301" r:id="rId14"/>
    <p:sldId id="258" r:id="rId15"/>
    <p:sldId id="280" r:id="rId16"/>
    <p:sldId id="281" r:id="rId17"/>
    <p:sldId id="282" r:id="rId18"/>
    <p:sldId id="283" r:id="rId19"/>
    <p:sldId id="284" r:id="rId20"/>
    <p:sldId id="285" r:id="rId21"/>
    <p:sldId id="266" r:id="rId22"/>
    <p:sldId id="268" r:id="rId23"/>
    <p:sldId id="269" r:id="rId24"/>
    <p:sldId id="264" r:id="rId25"/>
    <p:sldId id="270" r:id="rId26"/>
    <p:sldId id="271" r:id="rId27"/>
    <p:sldId id="275" r:id="rId28"/>
    <p:sldId id="276" r:id="rId29"/>
    <p:sldId id="277" r:id="rId30"/>
    <p:sldId id="334" r:id="rId31"/>
    <p:sldId id="329" r:id="rId32"/>
    <p:sldId id="330" r:id="rId33"/>
    <p:sldId id="331" r:id="rId34"/>
    <p:sldId id="332" r:id="rId35"/>
    <p:sldId id="333" r:id="rId36"/>
    <p:sldId id="299" r:id="rId37"/>
    <p:sldId id="300" r:id="rId38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00FF"/>
    <a:srgbClr val="DDDDDD"/>
    <a:srgbClr val="0066FF"/>
    <a:srgbClr val="008000"/>
  </p:clrMru>
</p:presentationPr>
</file>

<file path=ppt/tableStyles.xml><?xml version="1.0" encoding="utf-8"?>
<a:tblStyleLst xmlns:a="http://schemas.openxmlformats.org/drawingml/2006/main" def="{5C22544A-7EE6-4342-B048-85BDC9FD1C3A}">
  <a:tblStyle styleId="{8A107856-5554-42FB-B03E-39F5DBC370BA}" styleName="Estilo Médio 4 - Ênfas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84E427A-3D55-4303-BF80-6455036E1DE7}" styleName="Estilo com Tema 1 - Ênfase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 horzBarState="maximized">
    <p:restoredLeft sz="17315" autoAdjust="0"/>
    <p:restoredTop sz="94660"/>
  </p:normalViewPr>
  <p:slideViewPr>
    <p:cSldViewPr>
      <p:cViewPr varScale="1">
        <p:scale>
          <a:sx n="91" d="100"/>
          <a:sy n="91" d="100"/>
        </p:scale>
        <p:origin x="-1254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EAF056E-6B40-4F01-B0CA-07E60EE645F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6A50EC-85EB-4D0D-8137-35250CC7FD98}" type="slidenum">
              <a:rPr lang="pt-BR" smtClean="0"/>
              <a:pPr/>
              <a:t>5</a:t>
            </a:fld>
            <a:endParaRPr lang="pt-BR" smtClean="0"/>
          </a:p>
        </p:txBody>
      </p:sp>
      <p:sp>
        <p:nvSpPr>
          <p:cNvPr id="4096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600" indent="-228600" eaLnBrk="1" hangingPunct="1">
              <a:spcBef>
                <a:spcPct val="0"/>
              </a:spcBef>
              <a:buFontTx/>
              <a:buAutoNum type="arabicPeriod"/>
            </a:pPr>
            <a:r>
              <a:rPr lang="pt-BR" smtClean="0"/>
              <a:t>Localização dos portos</a:t>
            </a:r>
          </a:p>
          <a:p>
            <a:pPr marL="228600" indent="-228600" eaLnBrk="1" hangingPunct="1">
              <a:spcBef>
                <a:spcPct val="0"/>
              </a:spcBef>
              <a:buFontTx/>
              <a:buAutoNum type="arabicPeriod"/>
            </a:pPr>
            <a:r>
              <a:rPr lang="pt-BR" smtClean="0"/>
              <a:t>Blumenau receberá transporte rodoviário: Oeste SC, Região Norte (Jaraguá do Sul)</a:t>
            </a:r>
          </a:p>
        </p:txBody>
      </p:sp>
      <p:sp>
        <p:nvSpPr>
          <p:cNvPr id="29699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9E95088B-47FC-4378-A554-40C43BCDC3A7}" type="slidenum">
              <a:rPr lang="pt-BR" sz="1200">
                <a:latin typeface="+mn-lt"/>
              </a:rPr>
              <a:pPr algn="r">
                <a:defRPr/>
              </a:pPr>
              <a:t>5</a:t>
            </a:fld>
            <a:endParaRPr lang="pt-BR" sz="1200">
              <a:latin typeface="+mn-lt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939889-1A76-4348-9DA9-09B95B67DF96}" type="slidenum">
              <a:rPr lang="pt-BR" smtClean="0"/>
              <a:pPr/>
              <a:t>12</a:t>
            </a:fld>
            <a:endParaRPr lang="pt-BR" smtClean="0"/>
          </a:p>
        </p:txBody>
      </p:sp>
      <p:sp>
        <p:nvSpPr>
          <p:cNvPr id="4198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600" indent="-228600" eaLnBrk="1" hangingPunct="1">
              <a:spcBef>
                <a:spcPct val="0"/>
              </a:spcBef>
              <a:buFontTx/>
              <a:buAutoNum type="arabicPeriod"/>
            </a:pPr>
            <a:r>
              <a:rPr lang="pt-BR" smtClean="0"/>
              <a:t>De Blumenau ao Porto de Itajaí</a:t>
            </a:r>
          </a:p>
          <a:p>
            <a:pPr marL="228600" indent="-228600" eaLnBrk="1" hangingPunct="1">
              <a:spcBef>
                <a:spcPct val="0"/>
              </a:spcBef>
              <a:buFontTx/>
              <a:buAutoNum type="arabicPeriod"/>
            </a:pPr>
            <a:r>
              <a:rPr lang="pt-BR" smtClean="0"/>
              <a:t>Rio Itajaí-Açu disponível imediatamente para navegação</a:t>
            </a:r>
          </a:p>
        </p:txBody>
      </p:sp>
      <p:sp>
        <p:nvSpPr>
          <p:cNvPr id="27651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18615B25-7C9E-4C3B-84A1-F95BDD58C337}" type="slidenum">
              <a:rPr lang="pt-BR" sz="1200">
                <a:latin typeface="+mn-lt"/>
              </a:rPr>
              <a:pPr algn="r">
                <a:defRPr/>
              </a:pPr>
              <a:t>12</a:t>
            </a:fld>
            <a:endParaRPr lang="pt-BR" sz="1200">
              <a:latin typeface="+mn-lt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5B1049-E055-4B81-9F43-86ECE290FCD7}" type="slidenum">
              <a:rPr lang="pt-BR" smtClean="0"/>
              <a:pPr/>
              <a:t>36</a:t>
            </a:fld>
            <a:endParaRPr lang="pt-BR" smtClean="0"/>
          </a:p>
        </p:txBody>
      </p:sp>
      <p:sp>
        <p:nvSpPr>
          <p:cNvPr id="4301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pt-BR" smtClean="0"/>
              <a:t>A hidrovia está pronta, faltando apenas sua organização e manutenção</a:t>
            </a:r>
          </a:p>
          <a:p>
            <a:pPr eaLnBrk="1" hangingPunct="1">
              <a:spcBef>
                <a:spcPct val="0"/>
              </a:spcBef>
            </a:pPr>
            <a:r>
              <a:rPr lang="pt-BR" smtClean="0"/>
              <a:t>Necessidade de um sistema de gerenciamento integrado da hidrovia</a:t>
            </a:r>
          </a:p>
        </p:txBody>
      </p:sp>
      <p:sp>
        <p:nvSpPr>
          <p:cNvPr id="47107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28BE8989-3659-46AA-B37A-EBF9B68C1F25}" type="slidenum">
              <a:rPr lang="pt-BR" sz="1200">
                <a:latin typeface="+mn-lt"/>
              </a:rPr>
              <a:pPr algn="r">
                <a:defRPr/>
              </a:pPr>
              <a:t>36</a:t>
            </a:fld>
            <a:endParaRPr lang="pt-BR" sz="1200">
              <a:latin typeface="+mn-lt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937190-B952-472F-8E8E-0EDD58C2B705}" type="slidenum">
              <a:rPr lang="pt-BR" smtClean="0"/>
              <a:pPr/>
              <a:t>37</a:t>
            </a:fld>
            <a:endParaRPr lang="pt-BR" smtClean="0"/>
          </a:p>
        </p:txBody>
      </p:sp>
      <p:sp>
        <p:nvSpPr>
          <p:cNvPr id="4403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53251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64008F8A-69D3-474B-BD19-65FD6C0AE4B5}" type="slidenum">
              <a:rPr lang="pt-BR" sz="1200">
                <a:latin typeface="+mn-lt"/>
              </a:rPr>
              <a:pPr algn="r">
                <a:defRPr/>
              </a:pPr>
              <a:t>37</a:t>
            </a:fld>
            <a:endParaRPr lang="pt-BR" sz="1200">
              <a:latin typeface="+mn-lt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BB2926-02D0-4707-937B-E0200C72A93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166465-7478-482F-AECE-FF052FCD243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28C158-7CDD-4CC5-B7C9-6CDBB6C83BA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AE861C-BC64-4EC1-9531-E3FFD729BAB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7318D6-B8D2-45EC-9670-978CBD9F751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789315-0245-4040-96D9-EA88AA5456F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11E702-5689-45E3-BE12-CBB1E5B7ED5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991335-3A74-4245-96F0-6AF9027F8DC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4335D0-1D6B-4D72-B643-3C185362488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7BD4F5-636E-44CC-A903-F3AC7FA57ED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A0A31A-08B0-4B01-B5FD-D39A966509F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D190416F-B7B1-4744-B315-07A6B226995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13315" name="Espaço Reservado para Conteúdo 6"/>
          <p:cNvSpPr>
            <a:spLocks noGrp="1"/>
          </p:cNvSpPr>
          <p:nvPr>
            <p:ph idx="4294967295"/>
          </p:nvPr>
        </p:nvSpPr>
        <p:spPr>
          <a:xfrm>
            <a:off x="285750" y="1571625"/>
            <a:ext cx="8183563" cy="2214563"/>
          </a:xfrm>
        </p:spPr>
        <p:txBody>
          <a:bodyPr lIns="182880" tIns="91440"/>
          <a:lstStyle/>
          <a:p>
            <a:pPr marL="265113" indent="-265113" eaLnBrk="1" hangingPunct="1">
              <a:buFontTx/>
              <a:buNone/>
            </a:pPr>
            <a:endParaRPr lang="pt-BR" sz="2000" smtClean="0">
              <a:latin typeface="Verdana" pitchFamily="34" charset="0"/>
            </a:endParaRPr>
          </a:p>
          <a:p>
            <a:pPr marL="265113" indent="-265113" eaLnBrk="1" hangingPunct="1">
              <a:buFontTx/>
              <a:buNone/>
            </a:pPr>
            <a:endParaRPr lang="pt-BR" sz="2000" smtClean="0">
              <a:latin typeface="Verdana" pitchFamily="34" charset="0"/>
            </a:endParaRPr>
          </a:p>
          <a:p>
            <a:pPr marL="265113" indent="-265113" eaLnBrk="1" hangingPunct="1">
              <a:buFontTx/>
              <a:buNone/>
            </a:pPr>
            <a:endParaRPr lang="pt-BR" sz="2000" smtClean="0">
              <a:latin typeface="Verdana" pitchFamily="34" charset="0"/>
            </a:endParaRPr>
          </a:p>
          <a:p>
            <a:pPr marL="265113" indent="-265113" algn="ctr" eaLnBrk="1" hangingPunct="1">
              <a:buFontTx/>
              <a:buNone/>
            </a:pPr>
            <a:r>
              <a:rPr lang="pt-BR" sz="2800" b="1" smtClean="0">
                <a:solidFill>
                  <a:srgbClr val="00B050"/>
                </a:solidFill>
                <a:latin typeface="Verdana" pitchFamily="34" charset="0"/>
              </a:rPr>
              <a:t>“AS ROTAS FLUVIAIS COMO POLO DE DESENVOLVIMENTO</a:t>
            </a:r>
            <a:r>
              <a:rPr lang="pt-BR" sz="2800" smtClean="0">
                <a:solidFill>
                  <a:srgbClr val="00B050"/>
                </a:solidFill>
                <a:latin typeface="Verdana" pitchFamily="34" charset="0"/>
              </a:rPr>
              <a:t>”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357158" y="1000108"/>
            <a:ext cx="8319298" cy="101566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pt-BR" sz="28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CONGRESSO INTERCALAR DOS PORTOS  </a:t>
            </a:r>
            <a:r>
              <a:rPr lang="pt-BR" sz="32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CPLP</a:t>
            </a:r>
          </a:p>
        </p:txBody>
      </p:sp>
      <p:sp>
        <p:nvSpPr>
          <p:cNvPr id="5" name="Espaço Reservado para Conteúdo 6"/>
          <p:cNvSpPr txBox="1">
            <a:spLocks/>
          </p:cNvSpPr>
          <p:nvPr/>
        </p:nvSpPr>
        <p:spPr bwMode="auto">
          <a:xfrm>
            <a:off x="357188" y="1785938"/>
            <a:ext cx="8183562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2880" tIns="91440"/>
          <a:lstStyle/>
          <a:p>
            <a:pPr marL="265113" indent="-265113" algn="ctr">
              <a:spcBef>
                <a:spcPct val="20000"/>
              </a:spcBef>
              <a:defRPr/>
            </a:pPr>
            <a:endParaRPr lang="pt-BR" sz="2800" kern="0" dirty="0">
              <a:solidFill>
                <a:srgbClr val="00B050"/>
              </a:solidFill>
              <a:latin typeface="Verdana" pitchFamily="34" charset="0"/>
              <a:cs typeface="+mn-cs"/>
            </a:endParaRPr>
          </a:p>
        </p:txBody>
      </p:sp>
      <p:pic>
        <p:nvPicPr>
          <p:cNvPr id="9" name="Imagem 8" descr="logo_novo_vertic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86182" y="4071942"/>
            <a:ext cx="1785950" cy="236549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  <p:bldP spid="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611188" y="765175"/>
            <a:ext cx="5689600" cy="133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b="1"/>
              <a:t>BLUMENAU</a:t>
            </a:r>
            <a:endParaRPr lang="pt-BR"/>
          </a:p>
          <a:p>
            <a:pPr>
              <a:spcBef>
                <a:spcPct val="50000"/>
              </a:spcBef>
            </a:pPr>
            <a:r>
              <a:rPr lang="pt-BR"/>
              <a:t>Destaca-se pelo Pólo Têxtil</a:t>
            </a:r>
            <a:br>
              <a:rPr lang="pt-BR"/>
            </a:br>
            <a:r>
              <a:rPr lang="pt-BR"/>
              <a:t>Grandes empresas: Hering, Teka, Coteminas, Karsten, Altemburg.</a:t>
            </a: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611188" y="2781300"/>
            <a:ext cx="7848600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tabLst>
                <a:tab pos="1528763" algn="l"/>
              </a:tabLst>
            </a:pPr>
            <a:r>
              <a:rPr lang="pt-BR" b="1"/>
              <a:t>ILHOTA</a:t>
            </a:r>
            <a:endParaRPr lang="pt-BR"/>
          </a:p>
          <a:p>
            <a:pPr>
              <a:spcBef>
                <a:spcPct val="50000"/>
              </a:spcBef>
              <a:tabLst>
                <a:tab pos="1528763" algn="l"/>
              </a:tabLst>
            </a:pPr>
            <a:r>
              <a:rPr lang="pt-BR"/>
              <a:t>Destaca-se por ser conhecida como </a:t>
            </a:r>
            <a:r>
              <a:rPr lang="pt-BR" i="1"/>
              <a:t>cluster </a:t>
            </a:r>
            <a:r>
              <a:rPr lang="pt-BR"/>
              <a:t>da </a:t>
            </a:r>
            <a:r>
              <a:rPr lang="pt-BR" i="1"/>
              <a:t>lingerie.</a:t>
            </a:r>
          </a:p>
          <a:p>
            <a:pPr>
              <a:spcBef>
                <a:spcPct val="50000"/>
              </a:spcBef>
              <a:tabLst>
                <a:tab pos="1528763" algn="l"/>
              </a:tabLst>
            </a:pPr>
            <a:r>
              <a:rPr lang="pt-BR"/>
              <a:t>Ao longo da Rodovia encontra-se mais de 70 lojas de moda praia, moda intima.</a:t>
            </a:r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3563938" y="4941888"/>
            <a:ext cx="5256212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tabLst>
                <a:tab pos="1528763" algn="l"/>
              </a:tabLst>
            </a:pPr>
            <a:r>
              <a:rPr lang="pt-BR" b="1"/>
              <a:t>ITAJAI e NAVEGANTES </a:t>
            </a:r>
            <a:endParaRPr lang="pt-BR"/>
          </a:p>
          <a:p>
            <a:pPr>
              <a:spcBef>
                <a:spcPct val="50000"/>
              </a:spcBef>
              <a:tabLst>
                <a:tab pos="1528763" algn="l"/>
              </a:tabLst>
            </a:pPr>
            <a:r>
              <a:rPr lang="pt-BR"/>
              <a:t>Juntos formam um dos maiores Complexo Portuário do  País. </a:t>
            </a:r>
          </a:p>
        </p:txBody>
      </p:sp>
      <p:sp>
        <p:nvSpPr>
          <p:cNvPr id="11272" name="AutoShape 9" descr="2Q=="/>
          <p:cNvSpPr>
            <a:spLocks noChangeAspect="1" noChangeArrowheads="1"/>
          </p:cNvSpPr>
          <p:nvPr/>
        </p:nvSpPr>
        <p:spPr bwMode="auto">
          <a:xfrm>
            <a:off x="3590925" y="2771775"/>
            <a:ext cx="196215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1273" name="AutoShape 11" descr="2Q=="/>
          <p:cNvSpPr>
            <a:spLocks noChangeAspect="1" noChangeArrowheads="1"/>
          </p:cNvSpPr>
          <p:nvPr/>
        </p:nvSpPr>
        <p:spPr bwMode="auto">
          <a:xfrm>
            <a:off x="3590925" y="2771775"/>
            <a:ext cx="196215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pic>
        <p:nvPicPr>
          <p:cNvPr id="75789" name="Picture 13" descr="Blumenau+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66728" y="548680"/>
            <a:ext cx="3081390" cy="208823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5791" name="Picture 15" descr="ANd9GcTBh4IXs_q-AEOCVjCTph1tC46O0VeIOeeo-Ctne_OwZwvvMAXu2kvBQoq6D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4725144"/>
            <a:ext cx="2663825" cy="176212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5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5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723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6149" name="Text Box 4"/>
          <p:cNvSpPr txBox="1">
            <a:spLocks noChangeArrowheads="1"/>
          </p:cNvSpPr>
          <p:nvPr/>
        </p:nvSpPr>
        <p:spPr bwMode="auto">
          <a:xfrm>
            <a:off x="467544" y="6072206"/>
            <a:ext cx="539034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pt-BR" sz="4000" b="1" spc="50" dirty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PROJETO HIDROVIA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Imagem 4" descr="ITAJAI_Area Estudo.bmp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ixaDeTexto 5"/>
          <p:cNvSpPr txBox="1"/>
          <p:nvPr/>
        </p:nvSpPr>
        <p:spPr>
          <a:xfrm>
            <a:off x="611560" y="476672"/>
            <a:ext cx="4970512" cy="97631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pt-BR" sz="3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</a:p>
          <a:p>
            <a:pPr>
              <a:defRPr/>
            </a:pPr>
            <a:r>
              <a:rPr lang="pt-BR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Hidrovia do Rio Itajaí-Açu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0" y="1071546"/>
            <a:ext cx="9144000" cy="578645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pic>
        <p:nvPicPr>
          <p:cNvPr id="7066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142984"/>
            <a:ext cx="8283162" cy="486552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4342" name="CaixaDeTexto 3"/>
          <p:cNvSpPr txBox="1">
            <a:spLocks noChangeArrowheads="1"/>
          </p:cNvSpPr>
          <p:nvPr/>
        </p:nvSpPr>
        <p:spPr bwMode="auto">
          <a:xfrm>
            <a:off x="857250" y="428625"/>
            <a:ext cx="75723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/>
              <a:t>PREVENÇÃO E MITIGAÇÃO DE ENCHENTES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06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06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10" descr="C2010 (800x600).JPG"/>
          <p:cNvPicPr>
            <a:picLocks noChangeAspect="1"/>
          </p:cNvPicPr>
          <p:nvPr/>
        </p:nvPicPr>
        <p:blipFill>
          <a:blip r:embed="rId2" cstate="print">
            <a:lum bright="6000"/>
          </a:blip>
          <a:srcRect/>
          <a:stretch>
            <a:fillRect/>
          </a:stretch>
        </p:blipFill>
        <p:spPr bwMode="auto">
          <a:xfrm>
            <a:off x="2069" y="0"/>
            <a:ext cx="9141931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9" name="Imagem 4" descr="BARCAA~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765175"/>
            <a:ext cx="7993062" cy="439896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673879" y="5734997"/>
            <a:ext cx="793056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pt-BR" sz="3600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Transporte de Cargas por Barcaça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pic>
        <p:nvPicPr>
          <p:cNvPr id="30723" name="Imagem 5" descr="estaleironavship2.jpg"/>
          <p:cNvPicPr>
            <a:picLocks noChangeAspect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1524000" y="609600"/>
            <a:ext cx="6096000" cy="46863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907704" y="5661248"/>
            <a:ext cx="538480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pt-BR" sz="4000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Apoio aos Estaleiros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Imagem 5" descr="BXK20173_mini-barco-de-pesca-laguna-sc800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971600" y="404664"/>
            <a:ext cx="710803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pt-BR" sz="4000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Disciplinar a Movimentação</a:t>
            </a:r>
          </a:p>
          <a:p>
            <a:pPr algn="ctr">
              <a:defRPr/>
            </a:pPr>
            <a:r>
              <a:rPr lang="pt-BR" sz="4000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da Atividade Pesqueira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I:\Documents and Settings\jeangeinf\Desktop\supply-boat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115616" y="476672"/>
            <a:ext cx="7116051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pt-BR" sz="3600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Disciplinar a Movimentação da</a:t>
            </a:r>
          </a:p>
          <a:p>
            <a:pPr algn="ctr">
              <a:defRPr/>
            </a:pPr>
            <a:r>
              <a:rPr lang="pt-BR" sz="3600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Atividade de Apoio às</a:t>
            </a:r>
          </a:p>
          <a:p>
            <a:pPr algn="ctr">
              <a:defRPr/>
            </a:pPr>
            <a:r>
              <a:rPr lang="pt-BR" sz="3600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Plataformas de Petróleo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Imagem 4" descr="i00621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971600" y="5229200"/>
            <a:ext cx="690022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pt-BR" sz="4000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Transporte de Passageiros</a:t>
            </a:r>
          </a:p>
          <a:p>
            <a:pPr algn="ctr">
              <a:defRPr/>
            </a:pPr>
            <a:r>
              <a:rPr lang="pt-BR" sz="4000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Entre os Municípios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3077" name="Espaço Reservado para Conteúdo 6"/>
          <p:cNvSpPr>
            <a:spLocks noGrp="1"/>
          </p:cNvSpPr>
          <p:nvPr>
            <p:ph idx="4294967295"/>
          </p:nvPr>
        </p:nvSpPr>
        <p:spPr>
          <a:xfrm>
            <a:off x="468313" y="1700213"/>
            <a:ext cx="8183562" cy="4537075"/>
          </a:xfrm>
        </p:spPr>
        <p:txBody>
          <a:bodyPr lIns="182880" tIns="91440"/>
          <a:lstStyle/>
          <a:p>
            <a:pPr marL="265113" indent="-265113" algn="ctr" eaLnBrk="1" hangingPunct="1">
              <a:spcBef>
                <a:spcPts val="400"/>
              </a:spcBef>
              <a:buFontTx/>
              <a:buNone/>
            </a:pPr>
            <a:endParaRPr lang="pt-BR" smtClean="0">
              <a:latin typeface="Verdana" pitchFamily="34" charset="0"/>
            </a:endParaRPr>
          </a:p>
          <a:p>
            <a:pPr marL="265113" indent="-265113" algn="ctr" eaLnBrk="1" hangingPunct="1">
              <a:spcBef>
                <a:spcPts val="400"/>
              </a:spcBef>
              <a:buFontTx/>
              <a:buNone/>
            </a:pPr>
            <a:r>
              <a:rPr lang="pt-BR" smtClean="0">
                <a:latin typeface="Verdana" pitchFamily="34" charset="0"/>
              </a:rPr>
              <a:t>  Rio Amazonas</a:t>
            </a:r>
          </a:p>
          <a:p>
            <a:pPr marL="265113" indent="-265113" algn="ctr" eaLnBrk="1" hangingPunct="1">
              <a:spcBef>
                <a:spcPts val="400"/>
              </a:spcBef>
              <a:buFontTx/>
              <a:buNone/>
            </a:pPr>
            <a:endParaRPr lang="pt-BR" smtClean="0">
              <a:latin typeface="Verdana" pitchFamily="34" charset="0"/>
            </a:endParaRPr>
          </a:p>
          <a:p>
            <a:pPr marL="265113" indent="-265113" algn="ctr" eaLnBrk="1" hangingPunct="1">
              <a:spcBef>
                <a:spcPts val="400"/>
              </a:spcBef>
              <a:buFontTx/>
              <a:buNone/>
            </a:pPr>
            <a:r>
              <a:rPr lang="pt-BR" smtClean="0">
                <a:latin typeface="Verdana" pitchFamily="34" charset="0"/>
              </a:rPr>
              <a:t>  Rio Mississipi </a:t>
            </a:r>
          </a:p>
          <a:p>
            <a:pPr marL="265113" indent="-265113" algn="ctr" eaLnBrk="1" hangingPunct="1">
              <a:spcBef>
                <a:spcPts val="400"/>
              </a:spcBef>
              <a:buFontTx/>
              <a:buChar char="-"/>
            </a:pPr>
            <a:endParaRPr lang="pt-BR" smtClean="0">
              <a:latin typeface="Verdana" pitchFamily="34" charset="0"/>
            </a:endParaRPr>
          </a:p>
          <a:p>
            <a:pPr marL="265113" indent="-265113" algn="ctr" eaLnBrk="1" hangingPunct="1">
              <a:spcBef>
                <a:spcPts val="400"/>
              </a:spcBef>
              <a:buFontTx/>
              <a:buNone/>
            </a:pPr>
            <a:r>
              <a:rPr lang="pt-BR" smtClean="0">
                <a:latin typeface="Verdana" pitchFamily="34" charset="0"/>
              </a:rPr>
              <a:t>Rio Nilo</a:t>
            </a:r>
          </a:p>
          <a:p>
            <a:pPr marL="265113" indent="-265113" algn="ctr" eaLnBrk="1" hangingPunct="1">
              <a:spcBef>
                <a:spcPts val="400"/>
              </a:spcBef>
              <a:buFontTx/>
              <a:buChar char="-"/>
            </a:pPr>
            <a:endParaRPr lang="pt-BR" smtClean="0">
              <a:latin typeface="Verdana" pitchFamily="34" charset="0"/>
            </a:endParaRPr>
          </a:p>
          <a:p>
            <a:pPr marL="265113" indent="-265113" algn="ctr" eaLnBrk="1" hangingPunct="1">
              <a:spcBef>
                <a:spcPts val="400"/>
              </a:spcBef>
              <a:buFontTx/>
              <a:buNone/>
            </a:pPr>
            <a:r>
              <a:rPr lang="pt-BR" smtClean="0">
                <a:latin typeface="Verdana" pitchFamily="34" charset="0"/>
              </a:rPr>
              <a:t>Rio Tiete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611560" y="476672"/>
            <a:ext cx="8064896" cy="120032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pt-BR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Hidrovias como Fator de Desenvolvimento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Z:\GEENG\Joelcir\Marina Itajaí - Estudo, Memorial e Justificativa\Apresentação Marina\Imagem marina c. pavto terreno porto s. atlant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7150" y="0"/>
            <a:ext cx="92011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611560" y="404664"/>
            <a:ext cx="779989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pt-BR" sz="4000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Transporte de Lazer e Turismo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4339" name="Espaço Reservado para Conteúdo 6"/>
          <p:cNvSpPr>
            <a:spLocks noGrp="1"/>
          </p:cNvSpPr>
          <p:nvPr>
            <p:ph idx="4294967295"/>
          </p:nvPr>
        </p:nvSpPr>
        <p:spPr>
          <a:xfrm>
            <a:off x="492125" y="1700213"/>
            <a:ext cx="8183563" cy="5041900"/>
          </a:xfrm>
        </p:spPr>
        <p:txBody>
          <a:bodyPr lIns="182880" tIns="91440"/>
          <a:lstStyle/>
          <a:p>
            <a:pPr marL="265113" indent="-265113" eaLnBrk="1" hangingPunct="1">
              <a:spcBef>
                <a:spcPts val="200"/>
              </a:spcBef>
            </a:pPr>
            <a:r>
              <a:rPr lang="pt-BR" sz="1800" b="1" smtClean="0">
                <a:latin typeface="Verdana" pitchFamily="34" charset="0"/>
              </a:rPr>
              <a:t>2004</a:t>
            </a:r>
            <a:r>
              <a:rPr lang="pt-BR" sz="1800" smtClean="0">
                <a:latin typeface="Verdana" pitchFamily="34" charset="0"/>
              </a:rPr>
              <a:t> – Projeto da Internave para a implementação de 10 km de hidrovia</a:t>
            </a:r>
          </a:p>
          <a:p>
            <a:pPr marL="265113" indent="-265113" eaLnBrk="1" hangingPunct="1">
              <a:spcBef>
                <a:spcPts val="200"/>
              </a:spcBef>
            </a:pPr>
            <a:endParaRPr lang="pt-BR" sz="1800" b="1" smtClean="0">
              <a:latin typeface="Verdana" pitchFamily="34" charset="0"/>
            </a:endParaRPr>
          </a:p>
          <a:p>
            <a:pPr marL="265113" indent="-265113" eaLnBrk="1" hangingPunct="1">
              <a:spcBef>
                <a:spcPts val="200"/>
              </a:spcBef>
            </a:pPr>
            <a:r>
              <a:rPr lang="pt-BR" sz="1800" b="1" smtClean="0">
                <a:latin typeface="Verdana" pitchFamily="34" charset="0"/>
              </a:rPr>
              <a:t>2005</a:t>
            </a:r>
            <a:r>
              <a:rPr lang="pt-BR" sz="1800" smtClean="0">
                <a:latin typeface="Verdana" pitchFamily="34" charset="0"/>
              </a:rPr>
              <a:t> – Projeto de dragagem do trecho entre o porto organizado de Itajaí e o terminal Teporti</a:t>
            </a:r>
          </a:p>
          <a:p>
            <a:pPr marL="265113" indent="-265113" eaLnBrk="1" hangingPunct="1">
              <a:spcBef>
                <a:spcPts val="200"/>
              </a:spcBef>
            </a:pPr>
            <a:endParaRPr lang="pt-BR" sz="1800" b="1" smtClean="0">
              <a:latin typeface="Verdana" pitchFamily="34" charset="0"/>
            </a:endParaRPr>
          </a:p>
          <a:p>
            <a:pPr marL="265113" indent="-265113" eaLnBrk="1" hangingPunct="1">
              <a:spcBef>
                <a:spcPts val="200"/>
              </a:spcBef>
            </a:pPr>
            <a:r>
              <a:rPr lang="pt-BR" sz="1800" b="1" smtClean="0">
                <a:latin typeface="Verdana" pitchFamily="34" charset="0"/>
              </a:rPr>
              <a:t>2005</a:t>
            </a:r>
            <a:r>
              <a:rPr lang="pt-BR" sz="1800" smtClean="0">
                <a:latin typeface="Verdana" pitchFamily="34" charset="0"/>
              </a:rPr>
              <a:t> – NHI Sirius realizou levantamento da calha do rio Itajaí da foz até a ponte da BR-101</a:t>
            </a:r>
          </a:p>
          <a:p>
            <a:pPr marL="265113" indent="-265113" eaLnBrk="1" hangingPunct="1">
              <a:spcBef>
                <a:spcPts val="200"/>
              </a:spcBef>
            </a:pPr>
            <a:endParaRPr lang="pt-BR" sz="1800" b="1" smtClean="0">
              <a:latin typeface="Verdana" pitchFamily="34" charset="0"/>
            </a:endParaRPr>
          </a:p>
          <a:p>
            <a:pPr marL="265113" indent="-265113" eaLnBrk="1" hangingPunct="1">
              <a:spcBef>
                <a:spcPts val="200"/>
              </a:spcBef>
            </a:pPr>
            <a:r>
              <a:rPr lang="pt-BR" sz="1800" b="1" smtClean="0">
                <a:latin typeface="Verdana" pitchFamily="34" charset="0"/>
              </a:rPr>
              <a:t>2006</a:t>
            </a:r>
            <a:r>
              <a:rPr lang="pt-BR" sz="1800" smtClean="0">
                <a:latin typeface="Verdana" pitchFamily="34" charset="0"/>
              </a:rPr>
              <a:t> – Criação da ASSUHI – Associação dos Usuários da Hidrovia do Rio Itajaí-Açu</a:t>
            </a:r>
          </a:p>
          <a:p>
            <a:pPr marL="265113" indent="-265113" eaLnBrk="1" hangingPunct="1">
              <a:spcBef>
                <a:spcPts val="200"/>
              </a:spcBef>
            </a:pPr>
            <a:endParaRPr lang="pt-BR" sz="1800" b="1" smtClean="0">
              <a:latin typeface="Verdana" pitchFamily="34" charset="0"/>
            </a:endParaRPr>
          </a:p>
          <a:p>
            <a:pPr marL="265113" indent="-265113" eaLnBrk="1" hangingPunct="1">
              <a:spcBef>
                <a:spcPts val="200"/>
              </a:spcBef>
            </a:pPr>
            <a:r>
              <a:rPr lang="pt-BR" sz="1800" b="1" smtClean="0">
                <a:latin typeface="Verdana" pitchFamily="34" charset="0"/>
              </a:rPr>
              <a:t>2007</a:t>
            </a:r>
            <a:r>
              <a:rPr lang="pt-BR" sz="1800" smtClean="0">
                <a:latin typeface="Verdana" pitchFamily="34" charset="0"/>
              </a:rPr>
              <a:t> – Estudo de Impacto Ambiental de dragagem do 1º trecho</a:t>
            </a:r>
          </a:p>
          <a:p>
            <a:pPr marL="265113" indent="-265113" eaLnBrk="1" hangingPunct="1">
              <a:spcBef>
                <a:spcPts val="200"/>
              </a:spcBef>
            </a:pPr>
            <a:endParaRPr lang="en-US" sz="1800" b="1" smtClean="0">
              <a:latin typeface="Verdana" pitchFamily="34" charset="0"/>
            </a:endParaRPr>
          </a:p>
          <a:p>
            <a:pPr marL="265113" indent="-265113" eaLnBrk="1" hangingPunct="1">
              <a:spcBef>
                <a:spcPts val="200"/>
              </a:spcBef>
            </a:pPr>
            <a:r>
              <a:rPr lang="en-US" sz="1800" b="1" smtClean="0">
                <a:latin typeface="Verdana" pitchFamily="34" charset="0"/>
              </a:rPr>
              <a:t>2010</a:t>
            </a:r>
            <a:r>
              <a:rPr lang="en-US" sz="1800" smtClean="0">
                <a:latin typeface="Verdana" pitchFamily="34" charset="0"/>
              </a:rPr>
              <a:t> – Dragagem do </a:t>
            </a:r>
            <a:r>
              <a:rPr lang="pt-BR" sz="1800" smtClean="0">
                <a:latin typeface="Verdana" pitchFamily="34" charset="0"/>
              </a:rPr>
              <a:t>1º trecho deixando-o com profundidade de 9,00 metros.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539552" y="260648"/>
            <a:ext cx="8064896" cy="113877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pt-BR" sz="3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ESTUDOS E PROJETOS JÁ REALIZADOS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43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7410" name="Text Box 4"/>
          <p:cNvSpPr txBox="1">
            <a:spLocks noChangeArrowheads="1"/>
          </p:cNvSpPr>
          <p:nvPr/>
        </p:nvSpPr>
        <p:spPr bwMode="auto">
          <a:xfrm>
            <a:off x="806524" y="836613"/>
            <a:ext cx="75819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endParaRPr lang="pt-BR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>
              <a:defRPr/>
            </a:pPr>
            <a:r>
              <a:rPr lang="pt-BR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Diferentemente de outras hidrovias brasileiras, a proposta inovadora de implantação da presente hidrovia está em buscar a integração logística de um trecho de</a:t>
            </a:r>
          </a:p>
          <a:p>
            <a:pPr algn="ctr">
              <a:defRPr/>
            </a:pPr>
            <a:r>
              <a:rPr lang="pt-BR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10 km de extensão de uma</a:t>
            </a:r>
          </a:p>
          <a:p>
            <a:pPr algn="ctr">
              <a:defRPr/>
            </a:pPr>
            <a:r>
              <a:rPr lang="pt-BR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das áreas aquáticas mais movimentadas do país.</a:t>
            </a:r>
          </a:p>
          <a:p>
            <a:pPr algn="ctr">
              <a:defRPr/>
            </a:pPr>
            <a:endParaRPr lang="pt-BR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Imagem 29" descr="porto_organizado_19082010_googl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35496" y="4734982"/>
            <a:ext cx="4392488" cy="2123018"/>
            <a:chOff x="2971" y="3189"/>
            <a:chExt cx="2652" cy="1385"/>
          </a:xfrm>
          <a:solidFill>
            <a:schemeClr val="bg1"/>
          </a:solidFill>
        </p:grpSpPr>
        <p:sp>
          <p:nvSpPr>
            <p:cNvPr id="32771" name="Text Box 6"/>
            <p:cNvSpPr txBox="1">
              <a:spLocks noChangeArrowheads="1"/>
            </p:cNvSpPr>
            <p:nvPr/>
          </p:nvSpPr>
          <p:spPr bwMode="auto">
            <a:xfrm>
              <a:off x="2971" y="3189"/>
              <a:ext cx="1451" cy="138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100" dirty="0">
                  <a:latin typeface="+mn-lt"/>
                  <a:cs typeface="+mn-cs"/>
                </a:rPr>
                <a:t>  </a:t>
              </a:r>
              <a:br>
                <a:rPr lang="pt-BR" sz="1100" dirty="0">
                  <a:latin typeface="+mn-lt"/>
                  <a:cs typeface="+mn-cs"/>
                </a:rPr>
              </a:br>
              <a:r>
                <a:rPr lang="pt-BR" sz="1100" b="1" dirty="0">
                  <a:latin typeface="+mn-lt"/>
                  <a:cs typeface="+mn-cs"/>
                </a:rPr>
                <a:t>   1 – Porto de Itajaí/</a:t>
              </a:r>
              <a:r>
                <a:rPr lang="pt-BR" sz="1100" b="1" dirty="0" err="1">
                  <a:latin typeface="+mn-lt"/>
                  <a:cs typeface="+mn-cs"/>
                </a:rPr>
                <a:t>Teconvi</a:t>
              </a:r>
              <a:endParaRPr lang="pt-BR" sz="1100" b="1" dirty="0">
                <a:latin typeface="+mn-lt"/>
                <a:cs typeface="+mn-cs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100" dirty="0">
                  <a:latin typeface="+mn-lt"/>
                  <a:cs typeface="+mn-cs"/>
                </a:rPr>
                <a:t>   </a:t>
              </a:r>
              <a:r>
                <a:rPr lang="pt-BR" sz="1100" b="1" dirty="0">
                  <a:latin typeface="+mn-lt"/>
                  <a:cs typeface="+mn-cs"/>
                </a:rPr>
                <a:t>2 – </a:t>
              </a:r>
              <a:r>
                <a:rPr lang="pt-BR" sz="1100" b="1" dirty="0" err="1">
                  <a:latin typeface="+mn-lt"/>
                  <a:cs typeface="+mn-cs"/>
                </a:rPr>
                <a:t>Braskarne</a:t>
              </a:r>
              <a:endParaRPr lang="pt-BR" sz="1100" b="1" dirty="0">
                <a:latin typeface="+mn-lt"/>
                <a:cs typeface="+mn-cs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100" dirty="0">
                  <a:latin typeface="+mn-lt"/>
                  <a:cs typeface="+mn-cs"/>
                </a:rPr>
                <a:t>   </a:t>
              </a:r>
              <a:r>
                <a:rPr lang="pt-BR" sz="1100" b="1" dirty="0">
                  <a:latin typeface="+mn-lt"/>
                  <a:cs typeface="+mn-cs"/>
                </a:rPr>
                <a:t>3 – </a:t>
              </a:r>
              <a:r>
                <a:rPr lang="pt-BR" sz="1100" b="1" dirty="0" err="1">
                  <a:latin typeface="+mn-lt"/>
                  <a:cs typeface="+mn-cs"/>
                </a:rPr>
                <a:t>Portonave</a:t>
              </a:r>
              <a:endParaRPr lang="pt-BR" sz="1100" b="1" dirty="0">
                <a:latin typeface="+mn-lt"/>
                <a:cs typeface="+mn-cs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100" dirty="0">
                  <a:latin typeface="+mn-lt"/>
                  <a:cs typeface="+mn-cs"/>
                </a:rPr>
                <a:t>   4 – Estaleiro Itajaí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100" dirty="0">
                  <a:latin typeface="+mn-lt"/>
                  <a:cs typeface="+mn-cs"/>
                </a:rPr>
                <a:t>   5 – </a:t>
              </a:r>
              <a:r>
                <a:rPr lang="pt-BR" sz="1100" dirty="0" err="1">
                  <a:latin typeface="+mn-lt"/>
                  <a:cs typeface="+mn-cs"/>
                </a:rPr>
                <a:t>Itajahy</a:t>
              </a:r>
              <a:r>
                <a:rPr lang="pt-BR" sz="1100" dirty="0">
                  <a:latin typeface="+mn-lt"/>
                  <a:cs typeface="+mn-cs"/>
                </a:rPr>
                <a:t> </a:t>
              </a:r>
              <a:r>
                <a:rPr lang="pt-BR" sz="1100" dirty="0" err="1">
                  <a:latin typeface="+mn-lt"/>
                  <a:cs typeface="+mn-cs"/>
                </a:rPr>
                <a:t>Multiporto</a:t>
              </a:r>
              <a:endParaRPr lang="pt-BR" sz="1100" dirty="0">
                <a:latin typeface="+mn-lt"/>
                <a:cs typeface="+mn-cs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100" dirty="0">
                  <a:latin typeface="+mn-lt"/>
                  <a:cs typeface="+mn-cs"/>
                </a:rPr>
                <a:t>   6 – Barra do Rio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100" b="1" dirty="0">
                  <a:latin typeface="+mn-lt"/>
                  <a:cs typeface="+mn-cs"/>
                </a:rPr>
                <a:t>   7 – </a:t>
              </a:r>
              <a:r>
                <a:rPr lang="pt-BR" sz="1100" b="1" dirty="0" err="1">
                  <a:latin typeface="+mn-lt"/>
                  <a:cs typeface="+mn-cs"/>
                </a:rPr>
                <a:t>Trocadeiro</a:t>
              </a:r>
              <a:endParaRPr lang="pt-BR" sz="1100" b="1" dirty="0">
                <a:latin typeface="+mn-lt"/>
                <a:cs typeface="+mn-cs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100" dirty="0">
                  <a:latin typeface="+mn-lt"/>
                  <a:cs typeface="+mn-cs"/>
                </a:rPr>
                <a:t>   8 – Navegantes </a:t>
              </a:r>
              <a:r>
                <a:rPr lang="pt-BR" sz="1100" dirty="0" err="1">
                  <a:latin typeface="+mn-lt"/>
                  <a:cs typeface="+mn-cs"/>
                </a:rPr>
                <a:t>Term</a:t>
              </a:r>
              <a:endParaRPr lang="pt-BR" sz="1100" dirty="0">
                <a:latin typeface="+mn-lt"/>
                <a:cs typeface="+mn-cs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100" dirty="0"/>
                <a:t>   </a:t>
              </a:r>
              <a:r>
                <a:rPr lang="pt-BR" sz="1100" b="1" dirty="0"/>
                <a:t>9 – Estaleiro </a:t>
              </a:r>
              <a:r>
                <a:rPr lang="pt-BR" sz="1100" b="1" dirty="0" err="1"/>
                <a:t>Navship</a:t>
              </a:r>
              <a:r>
                <a:rPr lang="pt-BR" sz="1100" b="1" dirty="0"/>
                <a:t> 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100" dirty="0">
                  <a:latin typeface="+mn-lt"/>
                  <a:cs typeface="+mn-cs"/>
                </a:rPr>
                <a:t/>
              </a:r>
              <a:br>
                <a:rPr lang="pt-BR" sz="1100" dirty="0">
                  <a:latin typeface="+mn-lt"/>
                  <a:cs typeface="+mn-cs"/>
                </a:rPr>
              </a:br>
              <a:endParaRPr lang="pt-BR" sz="1100" dirty="0">
                <a:latin typeface="+mn-lt"/>
                <a:cs typeface="+mn-cs"/>
              </a:endParaRPr>
            </a:p>
          </p:txBody>
        </p:sp>
        <p:sp>
          <p:nvSpPr>
            <p:cNvPr id="32772" name="Text Box 7"/>
            <p:cNvSpPr txBox="1">
              <a:spLocks noChangeArrowheads="1"/>
            </p:cNvSpPr>
            <p:nvPr/>
          </p:nvSpPr>
          <p:spPr bwMode="auto">
            <a:xfrm>
              <a:off x="4377" y="3189"/>
              <a:ext cx="1246" cy="138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100" dirty="0">
                  <a:latin typeface="+mn-lt"/>
                  <a:cs typeface="+mn-cs"/>
                </a:rPr>
                <a:t>    </a:t>
              </a:r>
              <a:br>
                <a:rPr lang="pt-BR" sz="1100" dirty="0">
                  <a:latin typeface="+mn-lt"/>
                  <a:cs typeface="+mn-cs"/>
                </a:rPr>
              </a:br>
              <a:r>
                <a:rPr lang="pt-BR" sz="1100" dirty="0">
                  <a:latin typeface="+mn-lt"/>
                  <a:cs typeface="+mn-cs"/>
                </a:rPr>
                <a:t>  10 – Estaleiro TWB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100" dirty="0">
                  <a:latin typeface="+mn-lt"/>
                  <a:cs typeface="+mn-cs"/>
                </a:rPr>
                <a:t>  </a:t>
              </a:r>
              <a:r>
                <a:rPr lang="pt-BR" sz="1100" b="1" dirty="0">
                  <a:latin typeface="+mn-lt"/>
                  <a:cs typeface="+mn-cs"/>
                </a:rPr>
                <a:t>11 – </a:t>
              </a:r>
              <a:r>
                <a:rPr lang="pt-BR" sz="1100" b="1" dirty="0" err="1">
                  <a:latin typeface="+mn-lt"/>
                  <a:cs typeface="+mn-cs"/>
                </a:rPr>
                <a:t>Poly</a:t>
              </a:r>
              <a:r>
                <a:rPr lang="pt-BR" sz="1100" b="1" dirty="0">
                  <a:latin typeface="+mn-lt"/>
                  <a:cs typeface="+mn-cs"/>
                </a:rPr>
                <a:t> Terminais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100" dirty="0">
                  <a:latin typeface="+mn-lt"/>
                  <a:cs typeface="+mn-cs"/>
                </a:rPr>
                <a:t>  </a:t>
              </a:r>
              <a:r>
                <a:rPr lang="pt-BR" sz="1100" b="1" dirty="0">
                  <a:latin typeface="+mn-lt"/>
                  <a:cs typeface="+mn-cs"/>
                </a:rPr>
                <a:t>12 – </a:t>
              </a:r>
              <a:r>
                <a:rPr lang="pt-BR" sz="1100" b="1" dirty="0" err="1">
                  <a:latin typeface="+mn-lt"/>
                  <a:cs typeface="+mn-cs"/>
                </a:rPr>
                <a:t>Teporti</a:t>
              </a:r>
              <a:endParaRPr lang="pt-BR" sz="1100" b="1" dirty="0">
                <a:latin typeface="+mn-lt"/>
                <a:cs typeface="+mn-cs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100" dirty="0">
                  <a:latin typeface="+mn-lt"/>
                  <a:cs typeface="+mn-cs"/>
                </a:rPr>
                <a:t>  13 – Estaleiro </a:t>
              </a:r>
              <a:r>
                <a:rPr lang="pt-BR" sz="1100" dirty="0" err="1">
                  <a:latin typeface="+mn-lt"/>
                  <a:cs typeface="+mn-cs"/>
                </a:rPr>
                <a:t>Azimut</a:t>
              </a:r>
              <a:endParaRPr lang="pt-BR" sz="1100" dirty="0">
                <a:latin typeface="+mn-lt"/>
                <a:cs typeface="+mn-cs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100" dirty="0">
                  <a:latin typeface="+mn-lt"/>
                  <a:cs typeface="+mn-cs"/>
                </a:rPr>
                <a:t>  </a:t>
              </a:r>
              <a:r>
                <a:rPr lang="pt-BR" sz="1100" b="1" dirty="0">
                  <a:latin typeface="+mn-lt"/>
                  <a:cs typeface="+mn-cs"/>
                </a:rPr>
                <a:t>14 – Base Petrobrás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100" dirty="0">
                  <a:latin typeface="+mn-lt"/>
                  <a:cs typeface="+mn-cs"/>
                </a:rPr>
                <a:t>  15 – Estaleiro </a:t>
              </a:r>
              <a:r>
                <a:rPr lang="pt-BR" sz="1100" dirty="0" err="1">
                  <a:latin typeface="+mn-lt"/>
                  <a:cs typeface="+mn-cs"/>
                </a:rPr>
                <a:t>Shalom</a:t>
              </a:r>
              <a:endParaRPr lang="pt-BR" sz="1100" dirty="0">
                <a:latin typeface="+mn-lt"/>
                <a:cs typeface="+mn-cs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100" dirty="0">
                  <a:latin typeface="+mn-lt"/>
                  <a:cs typeface="+mn-cs"/>
                </a:rPr>
                <a:t>  16 -  Estaleiro Detroit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100" b="1" dirty="0">
                  <a:latin typeface="+mn-lt"/>
                  <a:cs typeface="+mn-cs"/>
                </a:rPr>
                <a:t>  17 -  FEMEPE  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100" dirty="0">
                  <a:latin typeface="+mn-lt"/>
                  <a:cs typeface="+mn-cs"/>
                </a:rPr>
                <a:t>  </a:t>
              </a:r>
              <a:r>
                <a:rPr lang="pt-BR" sz="1100" b="1" dirty="0">
                  <a:latin typeface="+mn-lt"/>
                  <a:cs typeface="+mn-cs"/>
                </a:rPr>
                <a:t>18 – GDC 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100" dirty="0">
                  <a:latin typeface="+mn-lt"/>
                  <a:cs typeface="+mn-cs"/>
                </a:rPr>
                <a:t>  19 – Terminal Intermodal</a:t>
              </a:r>
              <a:br>
                <a:rPr lang="pt-BR" sz="1100" dirty="0">
                  <a:latin typeface="+mn-lt"/>
                  <a:cs typeface="+mn-cs"/>
                </a:rPr>
              </a:br>
              <a:endParaRPr lang="pt-BR" sz="1100" dirty="0">
                <a:latin typeface="+mn-lt"/>
                <a:cs typeface="+mn-cs"/>
              </a:endParaRPr>
            </a:p>
          </p:txBody>
        </p:sp>
      </p:grp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4860032" y="620688"/>
            <a:ext cx="32400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4000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HIDROVIA</a:t>
            </a:r>
          </a:p>
        </p:txBody>
      </p:sp>
      <p:sp>
        <p:nvSpPr>
          <p:cNvPr id="12" name="Elipse 11">
            <a:hlinkClick r:id="" action="ppaction://noaction"/>
          </p:cNvPr>
          <p:cNvSpPr/>
          <p:nvPr/>
        </p:nvSpPr>
        <p:spPr>
          <a:xfrm>
            <a:off x="5435600" y="4868863"/>
            <a:ext cx="288925" cy="144462"/>
          </a:xfrm>
          <a:prstGeom prst="ellipse">
            <a:avLst/>
          </a:prstGeom>
          <a:solidFill>
            <a:srgbClr val="DDDDD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3" name="Elipse 12">
            <a:hlinkClick r:id="" action="ppaction://noaction"/>
          </p:cNvPr>
          <p:cNvSpPr/>
          <p:nvPr/>
        </p:nvSpPr>
        <p:spPr>
          <a:xfrm>
            <a:off x="5795963" y="4508500"/>
            <a:ext cx="360362" cy="215900"/>
          </a:xfrm>
          <a:prstGeom prst="ellipse">
            <a:avLst/>
          </a:prstGeom>
          <a:solidFill>
            <a:srgbClr val="DDDDD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4" name="Elipse 13">
            <a:hlinkClick r:id="" action="ppaction://noaction"/>
          </p:cNvPr>
          <p:cNvSpPr/>
          <p:nvPr/>
        </p:nvSpPr>
        <p:spPr>
          <a:xfrm>
            <a:off x="5219700" y="4652963"/>
            <a:ext cx="288925" cy="215900"/>
          </a:xfrm>
          <a:prstGeom prst="ellipse">
            <a:avLst/>
          </a:prstGeom>
          <a:solidFill>
            <a:srgbClr val="DDDDDD">
              <a:alpha val="0"/>
            </a:srgbClr>
          </a:solidFill>
          <a:ln>
            <a:solidFill>
              <a:srgbClr val="DDDDDD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5" name="Elipse 14"/>
          <p:cNvSpPr/>
          <p:nvPr/>
        </p:nvSpPr>
        <p:spPr>
          <a:xfrm>
            <a:off x="5435600" y="4149725"/>
            <a:ext cx="288925" cy="215900"/>
          </a:xfrm>
          <a:prstGeom prst="ellipse">
            <a:avLst/>
          </a:prstGeom>
          <a:solidFill>
            <a:srgbClr val="DDDDD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6" name="Elipse 15"/>
          <p:cNvSpPr/>
          <p:nvPr/>
        </p:nvSpPr>
        <p:spPr>
          <a:xfrm>
            <a:off x="5435600" y="3716338"/>
            <a:ext cx="288925" cy="217487"/>
          </a:xfrm>
          <a:prstGeom prst="ellipse">
            <a:avLst/>
          </a:prstGeom>
          <a:solidFill>
            <a:srgbClr val="DDDDD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7" name="Elipse 16"/>
          <p:cNvSpPr/>
          <p:nvPr/>
        </p:nvSpPr>
        <p:spPr>
          <a:xfrm>
            <a:off x="5219700" y="3789363"/>
            <a:ext cx="144463" cy="215900"/>
          </a:xfrm>
          <a:prstGeom prst="ellipse">
            <a:avLst/>
          </a:prstGeom>
          <a:solidFill>
            <a:srgbClr val="DDDDD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8" name="Elipse 17">
            <a:hlinkClick r:id="" action="ppaction://noaction"/>
          </p:cNvPr>
          <p:cNvSpPr/>
          <p:nvPr/>
        </p:nvSpPr>
        <p:spPr>
          <a:xfrm>
            <a:off x="5003800" y="3860800"/>
            <a:ext cx="144463" cy="215900"/>
          </a:xfrm>
          <a:prstGeom prst="ellipse">
            <a:avLst/>
          </a:prstGeom>
          <a:solidFill>
            <a:srgbClr val="DDDDD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9" name="Elipse 18">
            <a:hlinkClick r:id="" action="ppaction://noaction"/>
          </p:cNvPr>
          <p:cNvSpPr/>
          <p:nvPr/>
        </p:nvSpPr>
        <p:spPr>
          <a:xfrm>
            <a:off x="4356100" y="4149725"/>
            <a:ext cx="287338" cy="215900"/>
          </a:xfrm>
          <a:prstGeom prst="ellipse">
            <a:avLst/>
          </a:prstGeom>
          <a:solidFill>
            <a:srgbClr val="DDDDD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20" name="Elipse 19"/>
          <p:cNvSpPr/>
          <p:nvPr/>
        </p:nvSpPr>
        <p:spPr>
          <a:xfrm>
            <a:off x="4427538" y="3789363"/>
            <a:ext cx="288925" cy="215900"/>
          </a:xfrm>
          <a:prstGeom prst="ellipse">
            <a:avLst/>
          </a:prstGeom>
          <a:solidFill>
            <a:srgbClr val="DDDDD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21" name="Elipse 20">
            <a:hlinkClick r:id="" action="ppaction://noaction"/>
          </p:cNvPr>
          <p:cNvSpPr/>
          <p:nvPr/>
        </p:nvSpPr>
        <p:spPr>
          <a:xfrm>
            <a:off x="4211638" y="3429000"/>
            <a:ext cx="288925" cy="215900"/>
          </a:xfrm>
          <a:prstGeom prst="ellipse">
            <a:avLst/>
          </a:prstGeom>
          <a:solidFill>
            <a:srgbClr val="DDDDD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22" name="Elipse 21">
            <a:hlinkClick r:id="" action="ppaction://noaction"/>
          </p:cNvPr>
          <p:cNvSpPr/>
          <p:nvPr/>
        </p:nvSpPr>
        <p:spPr>
          <a:xfrm>
            <a:off x="4356100" y="3213100"/>
            <a:ext cx="360363" cy="144463"/>
          </a:xfrm>
          <a:prstGeom prst="ellipse">
            <a:avLst/>
          </a:prstGeom>
          <a:solidFill>
            <a:srgbClr val="DDDDD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23" name="Elipse 22"/>
          <p:cNvSpPr/>
          <p:nvPr/>
        </p:nvSpPr>
        <p:spPr>
          <a:xfrm>
            <a:off x="3492500" y="2205038"/>
            <a:ext cx="287338" cy="360362"/>
          </a:xfrm>
          <a:prstGeom prst="ellipse">
            <a:avLst/>
          </a:prstGeom>
          <a:solidFill>
            <a:srgbClr val="DDDDD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24" name="Elipse 23">
            <a:hlinkClick r:id="" action="ppaction://noaction"/>
          </p:cNvPr>
          <p:cNvSpPr/>
          <p:nvPr/>
        </p:nvSpPr>
        <p:spPr>
          <a:xfrm>
            <a:off x="3276600" y="2852738"/>
            <a:ext cx="358775" cy="215900"/>
          </a:xfrm>
          <a:prstGeom prst="ellipse">
            <a:avLst/>
          </a:prstGeom>
          <a:solidFill>
            <a:srgbClr val="DDDDD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25" name="Elipse 24">
            <a:hlinkClick r:id="" action="ppaction://noaction"/>
          </p:cNvPr>
          <p:cNvSpPr/>
          <p:nvPr/>
        </p:nvSpPr>
        <p:spPr>
          <a:xfrm>
            <a:off x="2916238" y="3357563"/>
            <a:ext cx="360362" cy="287337"/>
          </a:xfrm>
          <a:prstGeom prst="ellipse">
            <a:avLst/>
          </a:prstGeom>
          <a:solidFill>
            <a:srgbClr val="DDDDD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26" name="Elipse 25"/>
          <p:cNvSpPr/>
          <p:nvPr/>
        </p:nvSpPr>
        <p:spPr>
          <a:xfrm>
            <a:off x="2484438" y="3500438"/>
            <a:ext cx="358775" cy="288925"/>
          </a:xfrm>
          <a:prstGeom prst="ellipse">
            <a:avLst/>
          </a:prstGeom>
          <a:solidFill>
            <a:srgbClr val="DDDDD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27" name="Elipse 26"/>
          <p:cNvSpPr/>
          <p:nvPr/>
        </p:nvSpPr>
        <p:spPr>
          <a:xfrm>
            <a:off x="1547813" y="2636838"/>
            <a:ext cx="360362" cy="287337"/>
          </a:xfrm>
          <a:prstGeom prst="ellipse">
            <a:avLst/>
          </a:prstGeom>
          <a:solidFill>
            <a:srgbClr val="DDDDD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28" name="Elipse 27"/>
          <p:cNvSpPr/>
          <p:nvPr/>
        </p:nvSpPr>
        <p:spPr>
          <a:xfrm>
            <a:off x="1979613" y="1844675"/>
            <a:ext cx="360362" cy="288925"/>
          </a:xfrm>
          <a:prstGeom prst="ellipse">
            <a:avLst/>
          </a:prstGeom>
          <a:solidFill>
            <a:srgbClr val="DDDDD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31" name="Elipse 30">
            <a:hlinkClick r:id="" action="ppaction://noaction"/>
          </p:cNvPr>
          <p:cNvSpPr/>
          <p:nvPr/>
        </p:nvSpPr>
        <p:spPr>
          <a:xfrm>
            <a:off x="3851275" y="3500438"/>
            <a:ext cx="288925" cy="215900"/>
          </a:xfrm>
          <a:prstGeom prst="ellipse">
            <a:avLst/>
          </a:prstGeom>
          <a:solidFill>
            <a:srgbClr val="DDDDD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Imagem 7" descr="1273514708br10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67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tângulo 8"/>
          <p:cNvSpPr/>
          <p:nvPr/>
        </p:nvSpPr>
        <p:spPr>
          <a:xfrm>
            <a:off x="3419475" y="1628775"/>
            <a:ext cx="5616575" cy="5040313"/>
          </a:xfrm>
          <a:prstGeom prst="rect">
            <a:avLst/>
          </a:prstGeom>
          <a:solidFill>
            <a:srgbClr val="000000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2290" name="Rectangle 3"/>
          <p:cNvSpPr>
            <a:spLocks noGrp="1"/>
          </p:cNvSpPr>
          <p:nvPr>
            <p:ph type="body" idx="4294967295"/>
          </p:nvPr>
        </p:nvSpPr>
        <p:spPr>
          <a:xfrm>
            <a:off x="3348038" y="1268413"/>
            <a:ext cx="5616575" cy="5400675"/>
          </a:xfrm>
        </p:spPr>
        <p:txBody>
          <a:bodyPr lIns="182880" tIns="91440"/>
          <a:lstStyle/>
          <a:p>
            <a:pPr marL="265113" indent="-265113" algn="ctr" eaLnBrk="1" hangingPunct="1">
              <a:buFontTx/>
              <a:buNone/>
              <a:defRPr/>
            </a:pPr>
            <a:endParaRPr lang="pt-BR" sz="2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  <a:p>
            <a:pPr marL="265113" indent="-265113" algn="ctr" eaLnBrk="1" hangingPunct="1">
              <a:buFontTx/>
              <a:buNone/>
              <a:defRPr/>
            </a:pPr>
            <a:r>
              <a:rPr lang="pt-BR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Atualmente um dos problemas de logística encontrado no </a:t>
            </a:r>
            <a:r>
              <a:rPr lang="pt-BR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rio</a:t>
            </a:r>
          </a:p>
          <a:p>
            <a:pPr marL="265113" indent="-265113" algn="ctr" eaLnBrk="1" hangingPunct="1">
              <a:buFontTx/>
              <a:buNone/>
              <a:defRPr/>
            </a:pPr>
            <a:r>
              <a:rPr lang="pt-BR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Itajaí-açu </a:t>
            </a:r>
            <a:r>
              <a:rPr lang="pt-BR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está </a:t>
            </a:r>
            <a:r>
              <a:rPr lang="pt-BR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associado</a:t>
            </a:r>
          </a:p>
          <a:p>
            <a:pPr marL="265113" indent="-265113" algn="ctr" eaLnBrk="1" hangingPunct="1">
              <a:buFontTx/>
              <a:buNone/>
              <a:defRPr/>
            </a:pPr>
            <a:r>
              <a:rPr lang="pt-BR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ao </a:t>
            </a:r>
            <a:r>
              <a:rPr lang="pt-BR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escoamento da produção e transporte público, cujas rodovias instaladas ainda são da década de </a:t>
            </a:r>
            <a:r>
              <a:rPr lang="pt-BR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1950</a:t>
            </a:r>
          </a:p>
          <a:p>
            <a:pPr marL="265113" indent="-265113" algn="ctr" eaLnBrk="1" hangingPunct="1">
              <a:buFontTx/>
              <a:buNone/>
              <a:defRPr/>
            </a:pPr>
            <a:r>
              <a:rPr lang="pt-BR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e </a:t>
            </a:r>
            <a:r>
              <a:rPr lang="pt-BR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que não comportam a demanda existente dos dias atuais.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2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12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2916238" y="2643188"/>
            <a:ext cx="3455987" cy="229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50825" indent="-250825">
              <a:spcBef>
                <a:spcPts val="200"/>
              </a:spcBef>
              <a:spcAft>
                <a:spcPts val="200"/>
              </a:spcAft>
              <a:buFont typeface="Arial" charset="0"/>
              <a:buChar char="•"/>
            </a:pPr>
            <a:r>
              <a:rPr lang="pt-BR" sz="2600" b="1"/>
              <a:t> Econômica</a:t>
            </a:r>
          </a:p>
          <a:p>
            <a:pPr marL="250825" indent="-250825">
              <a:spcBef>
                <a:spcPts val="200"/>
              </a:spcBef>
              <a:spcAft>
                <a:spcPts val="200"/>
              </a:spcAft>
              <a:buFont typeface="Arial" charset="0"/>
              <a:buChar char="•"/>
            </a:pPr>
            <a:r>
              <a:rPr lang="pt-BR" sz="2600" b="1"/>
              <a:t> Social</a:t>
            </a:r>
          </a:p>
          <a:p>
            <a:pPr marL="250825" indent="-250825">
              <a:spcBef>
                <a:spcPts val="200"/>
              </a:spcBef>
              <a:spcAft>
                <a:spcPts val="200"/>
              </a:spcAft>
              <a:buFont typeface="Arial" charset="0"/>
              <a:buChar char="•"/>
            </a:pPr>
            <a:r>
              <a:rPr lang="pt-BR" sz="2600" b="1"/>
              <a:t> Ambiental</a:t>
            </a:r>
          </a:p>
          <a:p>
            <a:pPr marL="250825" indent="-250825">
              <a:spcBef>
                <a:spcPts val="200"/>
              </a:spcBef>
              <a:spcAft>
                <a:spcPts val="200"/>
              </a:spcAft>
              <a:buFont typeface="Arial" charset="0"/>
              <a:buChar char="•"/>
            </a:pPr>
            <a:r>
              <a:rPr lang="pt-BR" sz="2600" b="1"/>
              <a:t> Geopolítica</a:t>
            </a:r>
          </a:p>
          <a:p>
            <a:pPr marL="250825" indent="-250825">
              <a:spcBef>
                <a:spcPts val="200"/>
              </a:spcBef>
              <a:spcAft>
                <a:spcPts val="200"/>
              </a:spcAft>
              <a:buFont typeface="Arial" charset="0"/>
              <a:buChar char="•"/>
            </a:pPr>
            <a:r>
              <a:rPr lang="pt-BR" sz="2600" b="1"/>
              <a:t> Logística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971600" y="562615"/>
            <a:ext cx="7128792" cy="135421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pt-BR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Hidrovia do Rio Itajaí-Açu Tem Natureza</a:t>
            </a:r>
          </a:p>
          <a:p>
            <a:pPr>
              <a:defRPr/>
            </a:pPr>
            <a:endParaRPr lang="pt-BR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27653" name="Text Box 2"/>
          <p:cNvSpPr txBox="1">
            <a:spLocks noChangeArrowheads="1"/>
          </p:cNvSpPr>
          <p:nvPr/>
        </p:nvSpPr>
        <p:spPr bwMode="auto">
          <a:xfrm>
            <a:off x="533400" y="1455738"/>
            <a:ext cx="8359775" cy="449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50825" indent="-250825">
              <a:buFont typeface="Arial" charset="0"/>
              <a:buChar char="•"/>
            </a:pPr>
            <a:r>
              <a:rPr lang="pt-BR" sz="2200" b="1"/>
              <a:t>Em escala regional o trecho da hidrovia compreende os municípios localizados no Baixo e Médio Vale do Itajaí, a região com o maior IDH – Índice de Desenvolvimento Humano de Santa Catarina.</a:t>
            </a:r>
          </a:p>
          <a:p>
            <a:pPr marL="250825" indent="-250825">
              <a:buFont typeface="Arial" charset="0"/>
              <a:buChar char="•"/>
            </a:pPr>
            <a:endParaRPr lang="pt-BR" sz="2200" b="1"/>
          </a:p>
          <a:p>
            <a:pPr marL="250825" indent="-250825">
              <a:buFont typeface="Arial" charset="0"/>
              <a:buChar char="•"/>
            </a:pPr>
            <a:r>
              <a:rPr lang="pt-BR" sz="2200" b="1"/>
              <a:t>Itajaí é hoje a segunda cidade mais rica do Estado de Santa Catarina.</a:t>
            </a:r>
          </a:p>
          <a:p>
            <a:pPr marL="250825" indent="-250825">
              <a:buFont typeface="Arial" charset="0"/>
              <a:buChar char="•"/>
            </a:pPr>
            <a:endParaRPr lang="pt-BR" sz="2200" b="1"/>
          </a:p>
          <a:p>
            <a:pPr marL="250825" indent="-250825">
              <a:buFont typeface="Arial" charset="0"/>
              <a:buChar char="•"/>
            </a:pPr>
            <a:r>
              <a:rPr lang="pt-BR" sz="2200" b="1"/>
              <a:t>O pólo industrial de Itajaí – Navegantes - Brusque – Blumenau constituem-se de área de convergência de investimentos de capital nacional e internacional.</a:t>
            </a:r>
          </a:p>
          <a:p>
            <a:pPr marL="250825" indent="-250825">
              <a:buFont typeface="Arial" charset="0"/>
              <a:buChar char="•"/>
            </a:pPr>
            <a:endParaRPr lang="pt-BR" sz="2200" b="1"/>
          </a:p>
          <a:p>
            <a:pPr marL="250825" indent="-250825">
              <a:buFont typeface="Arial" charset="0"/>
              <a:buChar char="•"/>
            </a:pPr>
            <a:r>
              <a:rPr lang="pt-BR" sz="2200" b="1"/>
              <a:t>Facilitador nos processos de eficiência do setor produtivo.</a:t>
            </a:r>
          </a:p>
        </p:txBody>
      </p:sp>
      <p:sp>
        <p:nvSpPr>
          <p:cNvPr id="20483" name="Line 4"/>
          <p:cNvSpPr>
            <a:spLocks noChangeShapeType="1"/>
          </p:cNvSpPr>
          <p:nvPr/>
        </p:nvSpPr>
        <p:spPr bwMode="auto">
          <a:xfrm>
            <a:off x="611188" y="981075"/>
            <a:ext cx="8001000" cy="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539552" y="476672"/>
            <a:ext cx="4104456" cy="55399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pt-BR" sz="3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ECONÔMICA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28677" name="Text Box 2"/>
          <p:cNvSpPr txBox="1">
            <a:spLocks noChangeArrowheads="1"/>
          </p:cNvSpPr>
          <p:nvPr/>
        </p:nvSpPr>
        <p:spPr bwMode="auto">
          <a:xfrm>
            <a:off x="539750" y="1763713"/>
            <a:ext cx="7508875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50825" indent="-250825">
              <a:buFont typeface="Arial" charset="0"/>
              <a:buChar char="•"/>
            </a:pPr>
            <a:r>
              <a:rPr lang="pt-BR" sz="2200" b="1"/>
              <a:t>Facilitador nos processos de escoamento de produção</a:t>
            </a:r>
          </a:p>
          <a:p>
            <a:pPr marL="250825" indent="-250825">
              <a:buFont typeface="Arial" charset="0"/>
              <a:buChar char="•"/>
            </a:pPr>
            <a:endParaRPr lang="pt-BR" sz="2200" b="1"/>
          </a:p>
          <a:p>
            <a:pPr marL="250825" indent="-250825">
              <a:buFont typeface="Arial" charset="0"/>
              <a:buChar char="•"/>
            </a:pPr>
            <a:r>
              <a:rPr lang="pt-BR" sz="2200" b="1"/>
              <a:t>Melhoria na comunicação </a:t>
            </a:r>
          </a:p>
          <a:p>
            <a:pPr marL="250825" indent="-250825">
              <a:buFont typeface="Arial" charset="0"/>
              <a:buChar char="•"/>
            </a:pPr>
            <a:endParaRPr lang="pt-BR" sz="2200" b="1"/>
          </a:p>
          <a:p>
            <a:pPr marL="250825" indent="-250825">
              <a:buFont typeface="Arial" charset="0"/>
              <a:buChar char="•"/>
            </a:pPr>
            <a:r>
              <a:rPr lang="pt-BR" sz="2200" b="1"/>
              <a:t>Integrador entre os diversos meios de transporte</a:t>
            </a:r>
          </a:p>
          <a:p>
            <a:pPr marL="250825" indent="-250825">
              <a:buFont typeface="Arial" charset="0"/>
              <a:buChar char="•"/>
            </a:pPr>
            <a:endParaRPr lang="pt-BR" sz="2200" b="1"/>
          </a:p>
          <a:p>
            <a:pPr marL="250825" indent="-250825">
              <a:buFont typeface="Arial" charset="0"/>
              <a:buChar char="•"/>
            </a:pPr>
            <a:r>
              <a:rPr lang="pt-BR" sz="2200" b="1"/>
              <a:t>Diminuição de custos de transporte</a:t>
            </a:r>
          </a:p>
        </p:txBody>
      </p:sp>
      <p:sp>
        <p:nvSpPr>
          <p:cNvPr id="24579" name="Line 3"/>
          <p:cNvSpPr>
            <a:spLocks noChangeShapeType="1"/>
          </p:cNvSpPr>
          <p:nvPr/>
        </p:nvSpPr>
        <p:spPr bwMode="auto">
          <a:xfrm>
            <a:off x="611188" y="1196975"/>
            <a:ext cx="8001000" cy="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539552" y="611977"/>
            <a:ext cx="2520280" cy="58477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pt-BR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LOGÍSTICA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29701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684213" y="2133600"/>
            <a:ext cx="8183562" cy="4175125"/>
          </a:xfrm>
        </p:spPr>
        <p:txBody>
          <a:bodyPr lIns="182880" tIns="91440"/>
          <a:lstStyle/>
          <a:p>
            <a:pPr marL="179388" indent="-179388" eaLnBrk="1" hangingPunct="1">
              <a:spcBef>
                <a:spcPts val="200"/>
              </a:spcBef>
            </a:pPr>
            <a:r>
              <a:rPr lang="pt-BR" sz="2200" smtClean="0"/>
              <a:t>Estabelecimento de modal</a:t>
            </a:r>
          </a:p>
          <a:p>
            <a:pPr marL="179388" indent="-179388" eaLnBrk="1" hangingPunct="1">
              <a:spcBef>
                <a:spcPts val="200"/>
              </a:spcBef>
            </a:pPr>
            <a:endParaRPr lang="pt-BR" sz="2200" smtClean="0"/>
          </a:p>
          <a:p>
            <a:pPr marL="179388" indent="-179388" eaLnBrk="1" hangingPunct="1">
              <a:spcBef>
                <a:spcPts val="200"/>
              </a:spcBef>
            </a:pPr>
            <a:r>
              <a:rPr lang="pt-BR" sz="2200" smtClean="0"/>
              <a:t>Expandir os planos e programas ambientais do porto</a:t>
            </a:r>
          </a:p>
          <a:p>
            <a:pPr marL="179388" indent="-179388" eaLnBrk="1" hangingPunct="1">
              <a:spcBef>
                <a:spcPts val="200"/>
              </a:spcBef>
            </a:pPr>
            <a:endParaRPr lang="pt-BR" sz="2200" smtClean="0"/>
          </a:p>
          <a:p>
            <a:pPr marL="179388" indent="-179388" eaLnBrk="1" hangingPunct="1">
              <a:spcBef>
                <a:spcPts val="200"/>
              </a:spcBef>
            </a:pPr>
            <a:r>
              <a:rPr lang="pt-BR" sz="2200" smtClean="0"/>
              <a:t>Criação de um sistema de gerenciamento integrado</a:t>
            </a:r>
          </a:p>
          <a:p>
            <a:pPr marL="179388" indent="-179388" eaLnBrk="1" hangingPunct="1">
              <a:spcBef>
                <a:spcPts val="200"/>
              </a:spcBef>
            </a:pPr>
            <a:endParaRPr lang="pt-BR" sz="2200" smtClean="0"/>
          </a:p>
          <a:p>
            <a:pPr marL="179388" indent="-179388" eaLnBrk="1" hangingPunct="1">
              <a:spcBef>
                <a:spcPts val="200"/>
              </a:spcBef>
            </a:pPr>
            <a:r>
              <a:rPr lang="pt-BR" sz="2200" smtClean="0"/>
              <a:t>Ampliar a sinergia entre os diversos órgãos para toda a hidrovia</a:t>
            </a:r>
          </a:p>
          <a:p>
            <a:pPr marL="179388" indent="-179388" eaLnBrk="1" hangingPunct="1">
              <a:spcBef>
                <a:spcPts val="200"/>
              </a:spcBef>
            </a:pPr>
            <a:endParaRPr lang="pt-BR" sz="2200" smtClean="0"/>
          </a:p>
          <a:p>
            <a:pPr marL="179388" indent="-179388" eaLnBrk="1" hangingPunct="1">
              <a:spcBef>
                <a:spcPts val="200"/>
              </a:spcBef>
            </a:pPr>
            <a:r>
              <a:rPr lang="pt-BR" sz="2200" smtClean="0"/>
              <a:t>Otimizar a aplicação de recursos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827584" y="479574"/>
            <a:ext cx="7632848" cy="107721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pt-BR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NECESSIDADE DE ADEQUAÇÃO DA HIDROVIA DO RIO ITAJAÍ-AÇÚ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30725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1044575" y="2132013"/>
            <a:ext cx="4175125" cy="3529012"/>
          </a:xfrm>
        </p:spPr>
        <p:txBody>
          <a:bodyPr lIns="182880" tIns="91440"/>
          <a:lstStyle/>
          <a:p>
            <a:pPr marL="265113" indent="-265113" eaLnBrk="1" hangingPunct="1">
              <a:lnSpc>
                <a:spcPct val="150000"/>
              </a:lnSpc>
            </a:pPr>
            <a:r>
              <a:rPr lang="pt-BR" sz="2200" smtClean="0">
                <a:latin typeface="Verdana" pitchFamily="34" charset="0"/>
              </a:rPr>
              <a:t>BR-101</a:t>
            </a:r>
          </a:p>
          <a:p>
            <a:pPr marL="265113" indent="-265113" eaLnBrk="1" hangingPunct="1">
              <a:lnSpc>
                <a:spcPct val="150000"/>
              </a:lnSpc>
            </a:pPr>
            <a:r>
              <a:rPr lang="pt-BR" sz="2200" smtClean="0">
                <a:latin typeface="Verdana" pitchFamily="34" charset="0"/>
              </a:rPr>
              <a:t>BR-470</a:t>
            </a:r>
          </a:p>
          <a:p>
            <a:pPr marL="265113" indent="-265113" eaLnBrk="1" hangingPunct="1">
              <a:lnSpc>
                <a:spcPct val="150000"/>
              </a:lnSpc>
            </a:pPr>
            <a:r>
              <a:rPr lang="pt-BR" sz="2200" smtClean="0">
                <a:latin typeface="Verdana" pitchFamily="34" charset="0"/>
              </a:rPr>
              <a:t>Ferrovia Litorânea</a:t>
            </a:r>
          </a:p>
          <a:p>
            <a:pPr marL="265113" indent="-265113" eaLnBrk="1" hangingPunct="1">
              <a:lnSpc>
                <a:spcPct val="150000"/>
              </a:lnSpc>
            </a:pPr>
            <a:r>
              <a:rPr lang="pt-BR" sz="2200" smtClean="0">
                <a:latin typeface="Verdana" pitchFamily="34" charset="0"/>
              </a:rPr>
              <a:t>Ferrovia do Frango</a:t>
            </a:r>
          </a:p>
          <a:p>
            <a:pPr marL="265113" indent="-265113" eaLnBrk="1" hangingPunct="1">
              <a:lnSpc>
                <a:spcPct val="150000"/>
              </a:lnSpc>
            </a:pPr>
            <a:r>
              <a:rPr lang="pt-BR" sz="2200" smtClean="0">
                <a:latin typeface="Verdana" pitchFamily="34" charset="0"/>
              </a:rPr>
              <a:t>Via Expressa portuária</a:t>
            </a:r>
          </a:p>
          <a:p>
            <a:pPr marL="265113" indent="-265113" eaLnBrk="1" hangingPunct="1">
              <a:lnSpc>
                <a:spcPct val="150000"/>
              </a:lnSpc>
            </a:pPr>
            <a:r>
              <a:rPr lang="pt-BR" sz="2200" smtClean="0">
                <a:latin typeface="Verdana" pitchFamily="34" charset="0"/>
              </a:rPr>
              <a:t>Hidrovia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1259632" y="683985"/>
            <a:ext cx="6480720" cy="58477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pt-BR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INTEGRAÇÃO DOS MODAIS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611560" y="476672"/>
            <a:ext cx="8064896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pt-BR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TRATADO DE TORDESILHAS</a:t>
            </a:r>
          </a:p>
        </p:txBody>
      </p:sp>
      <p:pic>
        <p:nvPicPr>
          <p:cNvPr id="4102" name="Picture 2" descr="C:\Users\antonio\Pictures\tratado-de-tordesilhas-2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35113" y="1700213"/>
            <a:ext cx="6049962" cy="45370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tângulo 3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788988" y="3856038"/>
            <a:ext cx="115411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2800" b="1">
                <a:solidFill>
                  <a:schemeClr val="bg1"/>
                </a:solidFill>
                <a:latin typeface="Franklin Gothic Book" pitchFamily="34" charset="0"/>
              </a:rPr>
              <a:t>2008</a:t>
            </a:r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7410450" y="3860800"/>
            <a:ext cx="10937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2800" b="1">
                <a:solidFill>
                  <a:schemeClr val="bg1"/>
                </a:solidFill>
                <a:latin typeface="Franklin Gothic Book" pitchFamily="34" charset="0"/>
              </a:rPr>
              <a:t>2035</a:t>
            </a:r>
          </a:p>
        </p:txBody>
      </p:sp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3616325" y="5632450"/>
            <a:ext cx="1624013" cy="981075"/>
          </a:xfrm>
          <a:prstGeom prst="rect">
            <a:avLst/>
          </a:prstGeom>
          <a:solidFill>
            <a:srgbClr val="1BF35E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solidFill>
                <a:srgbClr val="FFFFFF"/>
              </a:solidFill>
              <a:latin typeface="Franklin Gothic Book" pitchFamily="34" charset="0"/>
            </a:endParaRPr>
          </a:p>
        </p:txBody>
      </p:sp>
      <p:pic>
        <p:nvPicPr>
          <p:cNvPr id="31750" name="Picture 6" descr="RBF-120-RoyBorghoutsFotografie_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20925" y="5626100"/>
            <a:ext cx="1295400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1" name="Picture 7" descr="RBF-120-RoyBorghoutsFotografie_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38750" y="5194300"/>
            <a:ext cx="1708150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2" name="Text Box 8"/>
          <p:cNvSpPr txBox="1">
            <a:spLocks noChangeArrowheads="1"/>
          </p:cNvSpPr>
          <p:nvPr/>
        </p:nvSpPr>
        <p:spPr bwMode="auto">
          <a:xfrm>
            <a:off x="5248275" y="5195888"/>
            <a:ext cx="503238" cy="314325"/>
          </a:xfrm>
          <a:prstGeom prst="rect">
            <a:avLst/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1400" b="1">
                <a:solidFill>
                  <a:srgbClr val="4E3B30"/>
                </a:solidFill>
                <a:latin typeface="Franklin Gothic Book" pitchFamily="34" charset="0"/>
              </a:rPr>
              <a:t>3,6</a:t>
            </a:r>
          </a:p>
        </p:txBody>
      </p:sp>
      <p:sp>
        <p:nvSpPr>
          <p:cNvPr id="31753" name="Text Box 9"/>
          <p:cNvSpPr txBox="1">
            <a:spLocks noChangeArrowheads="1"/>
          </p:cNvSpPr>
          <p:nvPr/>
        </p:nvSpPr>
        <p:spPr bwMode="auto">
          <a:xfrm>
            <a:off x="3125788" y="5608638"/>
            <a:ext cx="484187" cy="314325"/>
          </a:xfrm>
          <a:prstGeom prst="rect">
            <a:avLst/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1400" b="1">
                <a:solidFill>
                  <a:srgbClr val="4E3B30"/>
                </a:solidFill>
                <a:latin typeface="Franklin Gothic Book" pitchFamily="34" charset="0"/>
              </a:rPr>
              <a:t>0,7</a:t>
            </a:r>
          </a:p>
        </p:txBody>
      </p:sp>
      <p:sp>
        <p:nvSpPr>
          <p:cNvPr id="31754" name="Text Box 10"/>
          <p:cNvSpPr txBox="1">
            <a:spLocks noChangeArrowheads="1"/>
          </p:cNvSpPr>
          <p:nvPr/>
        </p:nvSpPr>
        <p:spPr bwMode="auto">
          <a:xfrm>
            <a:off x="3894138" y="5675313"/>
            <a:ext cx="9128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b="1">
                <a:solidFill>
                  <a:srgbClr val="4E3B30"/>
                </a:solidFill>
                <a:latin typeface="Franklin Gothic Book" pitchFamily="34" charset="0"/>
              </a:rPr>
              <a:t>RAIL</a:t>
            </a:r>
          </a:p>
        </p:txBody>
      </p:sp>
      <p:sp>
        <p:nvSpPr>
          <p:cNvPr id="31755" name="AutoShape 11"/>
          <p:cNvSpPr>
            <a:spLocks noChangeArrowheads="1"/>
          </p:cNvSpPr>
          <p:nvPr/>
        </p:nvSpPr>
        <p:spPr bwMode="auto">
          <a:xfrm flipH="1">
            <a:off x="3627438" y="5195888"/>
            <a:ext cx="1611312" cy="436562"/>
          </a:xfrm>
          <a:prstGeom prst="rtTriangle">
            <a:avLst/>
          </a:prstGeom>
          <a:solidFill>
            <a:srgbClr val="1BF35E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solidFill>
                <a:srgbClr val="FFFFFF"/>
              </a:solidFill>
              <a:latin typeface="Franklin Gothic Book" pitchFamily="34" charset="0"/>
            </a:endParaRPr>
          </a:p>
        </p:txBody>
      </p:sp>
      <p:sp>
        <p:nvSpPr>
          <p:cNvPr id="31756" name="Rectangle 12"/>
          <p:cNvSpPr>
            <a:spLocks noChangeArrowheads="1"/>
          </p:cNvSpPr>
          <p:nvPr/>
        </p:nvSpPr>
        <p:spPr bwMode="auto">
          <a:xfrm>
            <a:off x="3630613" y="3319463"/>
            <a:ext cx="1606550" cy="1619250"/>
          </a:xfrm>
          <a:prstGeom prst="rect">
            <a:avLst/>
          </a:prstGeom>
          <a:solidFill>
            <a:srgbClr val="1BF35E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solidFill>
                <a:srgbClr val="FFFFFF"/>
              </a:solidFill>
              <a:latin typeface="Franklin Gothic Book" pitchFamily="34" charset="0"/>
            </a:endParaRPr>
          </a:p>
        </p:txBody>
      </p:sp>
      <p:pic>
        <p:nvPicPr>
          <p:cNvPr id="31757" name="Picture 13" descr="binnevaart containerschip2003BB-0039_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43100" y="3316288"/>
            <a:ext cx="1689100" cy="162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8" name="Picture 14" descr="binnevaart containerschip2003BB-0039_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41925" y="2900363"/>
            <a:ext cx="2132013" cy="203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9" name="Text Box 15"/>
          <p:cNvSpPr txBox="1">
            <a:spLocks noChangeArrowheads="1"/>
          </p:cNvSpPr>
          <p:nvPr/>
        </p:nvSpPr>
        <p:spPr bwMode="auto">
          <a:xfrm>
            <a:off x="3135313" y="3311525"/>
            <a:ext cx="492125" cy="314325"/>
          </a:xfrm>
          <a:prstGeom prst="rect">
            <a:avLst/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1400" b="1">
                <a:solidFill>
                  <a:srgbClr val="4E3B30"/>
                </a:solidFill>
                <a:latin typeface="Franklin Gothic Book" pitchFamily="34" charset="0"/>
              </a:rPr>
              <a:t>1,7</a:t>
            </a:r>
          </a:p>
        </p:txBody>
      </p:sp>
      <p:sp>
        <p:nvSpPr>
          <p:cNvPr id="31760" name="Text Box 16"/>
          <p:cNvSpPr txBox="1">
            <a:spLocks noChangeArrowheads="1"/>
          </p:cNvSpPr>
          <p:nvPr/>
        </p:nvSpPr>
        <p:spPr bwMode="auto">
          <a:xfrm>
            <a:off x="5248275" y="2895600"/>
            <a:ext cx="520700" cy="314325"/>
          </a:xfrm>
          <a:prstGeom prst="rect">
            <a:avLst/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1400" b="1">
                <a:solidFill>
                  <a:srgbClr val="4E3B30"/>
                </a:solidFill>
                <a:latin typeface="Franklin Gothic Book" pitchFamily="34" charset="0"/>
              </a:rPr>
              <a:t>8,2</a:t>
            </a:r>
          </a:p>
        </p:txBody>
      </p:sp>
      <p:sp>
        <p:nvSpPr>
          <p:cNvPr id="31761" name="Text Box 17"/>
          <p:cNvSpPr txBox="1">
            <a:spLocks noChangeArrowheads="1"/>
          </p:cNvSpPr>
          <p:nvPr/>
        </p:nvSpPr>
        <p:spPr bwMode="auto">
          <a:xfrm>
            <a:off x="3692525" y="3724275"/>
            <a:ext cx="13604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b="1">
                <a:solidFill>
                  <a:srgbClr val="4E3B30"/>
                </a:solidFill>
                <a:latin typeface="Franklin Gothic Book" pitchFamily="34" charset="0"/>
              </a:rPr>
              <a:t>BARGE</a:t>
            </a:r>
          </a:p>
        </p:txBody>
      </p:sp>
      <p:sp>
        <p:nvSpPr>
          <p:cNvPr id="31762" name="AutoShape 18"/>
          <p:cNvSpPr>
            <a:spLocks noChangeArrowheads="1"/>
          </p:cNvSpPr>
          <p:nvPr/>
        </p:nvSpPr>
        <p:spPr bwMode="auto">
          <a:xfrm flipH="1">
            <a:off x="3614738" y="2900363"/>
            <a:ext cx="1619250" cy="430212"/>
          </a:xfrm>
          <a:prstGeom prst="rtTriangle">
            <a:avLst/>
          </a:prstGeom>
          <a:solidFill>
            <a:srgbClr val="1BF35E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solidFill>
                <a:srgbClr val="FFFFFF"/>
              </a:solidFill>
              <a:latin typeface="Franklin Gothic Book" pitchFamily="34" charset="0"/>
            </a:endParaRPr>
          </a:p>
        </p:txBody>
      </p:sp>
      <p:sp>
        <p:nvSpPr>
          <p:cNvPr id="31763" name="Rectangle 19"/>
          <p:cNvSpPr>
            <a:spLocks noChangeArrowheads="1"/>
          </p:cNvSpPr>
          <p:nvPr/>
        </p:nvSpPr>
        <p:spPr bwMode="auto">
          <a:xfrm>
            <a:off x="3635375" y="1041400"/>
            <a:ext cx="1604963" cy="1619250"/>
          </a:xfrm>
          <a:prstGeom prst="rect">
            <a:avLst/>
          </a:prstGeom>
          <a:solidFill>
            <a:srgbClr val="1AFA65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solidFill>
                <a:srgbClr val="FFFFFF"/>
              </a:solidFill>
              <a:latin typeface="Franklin Gothic Book" pitchFamily="34" charset="0"/>
            </a:endParaRPr>
          </a:p>
        </p:txBody>
      </p:sp>
      <p:pic>
        <p:nvPicPr>
          <p:cNvPr id="31764" name="Picture 20" descr="vrachtwagencontainer2005-0085_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76338" y="307975"/>
            <a:ext cx="2449512" cy="234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65" name="Picture 21" descr="vrachtwagencontainer2005-0085_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37163" y="1046163"/>
            <a:ext cx="1798637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66" name="Text Box 22"/>
          <p:cNvSpPr txBox="1">
            <a:spLocks noChangeArrowheads="1"/>
          </p:cNvSpPr>
          <p:nvPr/>
        </p:nvSpPr>
        <p:spPr bwMode="auto">
          <a:xfrm>
            <a:off x="5233988" y="1035050"/>
            <a:ext cx="503237" cy="314325"/>
          </a:xfrm>
          <a:prstGeom prst="rect">
            <a:avLst/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1400" b="1">
                <a:solidFill>
                  <a:srgbClr val="4E3B30"/>
                </a:solidFill>
                <a:latin typeface="Franklin Gothic Book" pitchFamily="34" charset="0"/>
              </a:rPr>
              <a:t>6,4</a:t>
            </a:r>
          </a:p>
        </p:txBody>
      </p:sp>
      <p:sp>
        <p:nvSpPr>
          <p:cNvPr id="31767" name="Text Box 23"/>
          <p:cNvSpPr txBox="1">
            <a:spLocks noChangeArrowheads="1"/>
          </p:cNvSpPr>
          <p:nvPr/>
        </p:nvSpPr>
        <p:spPr bwMode="auto">
          <a:xfrm>
            <a:off x="3135313" y="309563"/>
            <a:ext cx="493712" cy="314325"/>
          </a:xfrm>
          <a:prstGeom prst="rect">
            <a:avLst/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1400" b="1">
                <a:solidFill>
                  <a:srgbClr val="4E3B30"/>
                </a:solidFill>
                <a:latin typeface="Franklin Gothic Book" pitchFamily="34" charset="0"/>
              </a:rPr>
              <a:t>2,2</a:t>
            </a:r>
          </a:p>
        </p:txBody>
      </p:sp>
      <p:sp>
        <p:nvSpPr>
          <p:cNvPr id="31768" name="Text Box 24"/>
          <p:cNvSpPr txBox="1">
            <a:spLocks noChangeArrowheads="1"/>
          </p:cNvSpPr>
          <p:nvPr/>
        </p:nvSpPr>
        <p:spPr bwMode="auto">
          <a:xfrm>
            <a:off x="3781425" y="1473200"/>
            <a:ext cx="13843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b="1">
                <a:solidFill>
                  <a:srgbClr val="4E3B30"/>
                </a:solidFill>
                <a:latin typeface="Franklin Gothic Book" pitchFamily="34" charset="0"/>
              </a:rPr>
              <a:t>ROAD</a:t>
            </a:r>
          </a:p>
        </p:txBody>
      </p:sp>
      <p:sp>
        <p:nvSpPr>
          <p:cNvPr id="31769" name="AutoShape 25"/>
          <p:cNvSpPr>
            <a:spLocks noChangeArrowheads="1"/>
          </p:cNvSpPr>
          <p:nvPr/>
        </p:nvSpPr>
        <p:spPr bwMode="auto">
          <a:xfrm>
            <a:off x="3635375" y="331788"/>
            <a:ext cx="1593850" cy="709612"/>
          </a:xfrm>
          <a:prstGeom prst="rtTriangle">
            <a:avLst/>
          </a:prstGeom>
          <a:solidFill>
            <a:srgbClr val="1AFA65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solidFill>
                <a:srgbClr val="FFFFFF"/>
              </a:solidFill>
              <a:latin typeface="Franklin Gothic Book" pitchFamily="34" charset="0"/>
            </a:endParaRPr>
          </a:p>
        </p:txBody>
      </p:sp>
      <p:sp>
        <p:nvSpPr>
          <p:cNvPr id="31770" name="Text Box 26"/>
          <p:cNvSpPr txBox="1">
            <a:spLocks noChangeArrowheads="1"/>
          </p:cNvSpPr>
          <p:nvPr/>
        </p:nvSpPr>
        <p:spPr bwMode="auto">
          <a:xfrm>
            <a:off x="7286625" y="6143625"/>
            <a:ext cx="1571625" cy="307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1400" b="1">
                <a:solidFill>
                  <a:schemeClr val="bg1"/>
                </a:solidFill>
                <a:latin typeface="Franklin Gothic Book" pitchFamily="34" charset="0"/>
              </a:rPr>
              <a:t>* milhões TEU </a:t>
            </a:r>
          </a:p>
        </p:txBody>
      </p:sp>
      <p:sp>
        <p:nvSpPr>
          <p:cNvPr id="31771" name="Text Box 28"/>
          <p:cNvSpPr txBox="1">
            <a:spLocks noChangeArrowheads="1"/>
          </p:cNvSpPr>
          <p:nvPr/>
        </p:nvSpPr>
        <p:spPr bwMode="auto">
          <a:xfrm>
            <a:off x="1712913" y="650875"/>
            <a:ext cx="74612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>
                <a:solidFill>
                  <a:srgbClr val="FFFFFF"/>
                </a:solidFill>
                <a:latin typeface="Franklin Gothic Book" pitchFamily="34" charset="0"/>
              </a:rPr>
              <a:t>47%</a:t>
            </a:r>
            <a:endParaRPr lang="nl-NL" sz="1600" b="1">
              <a:solidFill>
                <a:srgbClr val="FFFFFF"/>
              </a:solidFill>
              <a:latin typeface="Franklin Gothic Book" pitchFamily="34" charset="0"/>
            </a:endParaRPr>
          </a:p>
        </p:txBody>
      </p:sp>
      <p:sp>
        <p:nvSpPr>
          <p:cNvPr id="31772" name="Text Box 29"/>
          <p:cNvSpPr txBox="1">
            <a:spLocks noChangeArrowheads="1"/>
          </p:cNvSpPr>
          <p:nvPr/>
        </p:nvSpPr>
        <p:spPr bwMode="auto">
          <a:xfrm>
            <a:off x="5959475" y="1082675"/>
            <a:ext cx="74612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>
                <a:solidFill>
                  <a:srgbClr val="FFFFFF"/>
                </a:solidFill>
                <a:latin typeface="Franklin Gothic Book" pitchFamily="34" charset="0"/>
              </a:rPr>
              <a:t>35%</a:t>
            </a:r>
            <a:endParaRPr lang="nl-NL" sz="1600" b="1">
              <a:solidFill>
                <a:srgbClr val="FFFFFF"/>
              </a:solidFill>
              <a:latin typeface="Franklin Gothic Book" pitchFamily="34" charset="0"/>
            </a:endParaRPr>
          </a:p>
        </p:txBody>
      </p:sp>
      <p:sp>
        <p:nvSpPr>
          <p:cNvPr id="31773" name="Text Box 30"/>
          <p:cNvSpPr txBox="1">
            <a:spLocks noChangeArrowheads="1"/>
          </p:cNvSpPr>
          <p:nvPr/>
        </p:nvSpPr>
        <p:spPr bwMode="auto">
          <a:xfrm>
            <a:off x="2398713" y="4516438"/>
            <a:ext cx="611187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>
                <a:solidFill>
                  <a:srgbClr val="FFFFFF"/>
                </a:solidFill>
                <a:latin typeface="Franklin Gothic Book" pitchFamily="34" charset="0"/>
              </a:rPr>
              <a:t>37%</a:t>
            </a:r>
            <a:endParaRPr lang="nl-NL" sz="1600" b="1">
              <a:solidFill>
                <a:srgbClr val="FFFFFF"/>
              </a:solidFill>
              <a:latin typeface="Franklin Gothic Book" pitchFamily="34" charset="0"/>
            </a:endParaRPr>
          </a:p>
        </p:txBody>
      </p:sp>
      <p:sp>
        <p:nvSpPr>
          <p:cNvPr id="31774" name="Text Box 31"/>
          <p:cNvSpPr txBox="1">
            <a:spLocks noChangeArrowheads="1"/>
          </p:cNvSpPr>
          <p:nvPr/>
        </p:nvSpPr>
        <p:spPr bwMode="auto">
          <a:xfrm>
            <a:off x="5970588" y="4467225"/>
            <a:ext cx="77787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>
                <a:solidFill>
                  <a:srgbClr val="FFFFFF"/>
                </a:solidFill>
                <a:latin typeface="Franklin Gothic Book" pitchFamily="34" charset="0"/>
              </a:rPr>
              <a:t>45%</a:t>
            </a:r>
            <a:endParaRPr lang="nl-NL" sz="1600" b="1">
              <a:solidFill>
                <a:srgbClr val="FFFFFF"/>
              </a:solidFill>
              <a:latin typeface="Franklin Gothic Book" pitchFamily="34" charset="0"/>
            </a:endParaRPr>
          </a:p>
        </p:txBody>
      </p:sp>
      <p:sp>
        <p:nvSpPr>
          <p:cNvPr id="31775" name="Text Box 32"/>
          <p:cNvSpPr txBox="1">
            <a:spLocks noChangeArrowheads="1"/>
          </p:cNvSpPr>
          <p:nvPr/>
        </p:nvSpPr>
        <p:spPr bwMode="auto">
          <a:xfrm>
            <a:off x="2890838" y="6253163"/>
            <a:ext cx="81915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>
                <a:solidFill>
                  <a:srgbClr val="FFFFFF"/>
                </a:solidFill>
                <a:latin typeface="Franklin Gothic Book" pitchFamily="34" charset="0"/>
              </a:rPr>
              <a:t>16%</a:t>
            </a:r>
            <a:endParaRPr lang="nl-NL" sz="1600" b="1">
              <a:solidFill>
                <a:srgbClr val="FFFFFF"/>
              </a:solidFill>
              <a:latin typeface="Franklin Gothic Book" pitchFamily="34" charset="0"/>
            </a:endParaRPr>
          </a:p>
        </p:txBody>
      </p:sp>
      <p:sp>
        <p:nvSpPr>
          <p:cNvPr id="31776" name="Text Box 33"/>
          <p:cNvSpPr txBox="1">
            <a:spLocks noChangeArrowheads="1"/>
          </p:cNvSpPr>
          <p:nvPr/>
        </p:nvSpPr>
        <p:spPr bwMode="auto">
          <a:xfrm>
            <a:off x="6253163" y="6253163"/>
            <a:ext cx="80962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>
                <a:solidFill>
                  <a:srgbClr val="FFFFFF"/>
                </a:solidFill>
                <a:latin typeface="Franklin Gothic Book" pitchFamily="34" charset="0"/>
              </a:rPr>
              <a:t>20%</a:t>
            </a:r>
            <a:endParaRPr lang="nl-NL" sz="1600" b="1">
              <a:solidFill>
                <a:srgbClr val="FFFFFF"/>
              </a:solidFill>
              <a:latin typeface="Franklin Gothic Book" pitchFamily="34" charset="0"/>
            </a:endParaRPr>
          </a:p>
        </p:txBody>
      </p:sp>
      <p:sp>
        <p:nvSpPr>
          <p:cNvPr id="36" name="Text Box 34"/>
          <p:cNvSpPr txBox="1">
            <a:spLocks noChangeArrowheads="1"/>
          </p:cNvSpPr>
          <p:nvPr/>
        </p:nvSpPr>
        <p:spPr bwMode="auto">
          <a:xfrm>
            <a:off x="4643438" y="180975"/>
            <a:ext cx="4144962" cy="461963"/>
          </a:xfrm>
          <a:prstGeom prst="rect">
            <a:avLst/>
          </a:prstGeom>
          <a:noFill/>
          <a:ln w="9525" algn="ctr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/>
              </a:rPr>
              <a:t>Movimentação</a:t>
            </a:r>
            <a:r>
              <a:rPr lang="en-GB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/>
              </a:rPr>
              <a:t> de </a:t>
            </a:r>
            <a:r>
              <a:rPr lang="en-GB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/>
              </a:rPr>
              <a:t>Contêineres</a:t>
            </a:r>
            <a:endParaRPr lang="en-GB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ângulo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" y="274638"/>
            <a:ext cx="8229600" cy="706437"/>
          </a:xfrm>
        </p:spPr>
        <p:txBody>
          <a:bodyPr/>
          <a:lstStyle/>
          <a:p>
            <a:pPr algn="l" eaLnBrk="1" hangingPunct="1">
              <a:defRPr/>
            </a:pPr>
            <a:r>
              <a:rPr lang="pt-BR" sz="2400" b="1" dirty="0" err="1" smtClean="0">
                <a:solidFill>
                  <a:schemeClr val="bg1"/>
                </a:solidFill>
                <a:latin typeface="+mn-lt"/>
              </a:rPr>
              <a:t>INnovative</a:t>
            </a:r>
            <a:r>
              <a:rPr lang="pt-BR" sz="2400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pt-BR" sz="2400" b="1" dirty="0" err="1" smtClean="0">
                <a:solidFill>
                  <a:schemeClr val="bg1"/>
                </a:solidFill>
                <a:latin typeface="+mn-lt"/>
              </a:rPr>
              <a:t>BArge</a:t>
            </a:r>
            <a:r>
              <a:rPr lang="pt-BR" sz="2400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pt-BR" sz="2400" b="1" dirty="0" err="1" smtClean="0">
                <a:solidFill>
                  <a:schemeClr val="bg1"/>
                </a:solidFill>
                <a:latin typeface="+mn-lt"/>
              </a:rPr>
              <a:t>Train</a:t>
            </a:r>
            <a:r>
              <a:rPr lang="pt-BR" sz="2400" b="1" dirty="0" smtClean="0">
                <a:solidFill>
                  <a:schemeClr val="bg1"/>
                </a:solidFill>
                <a:latin typeface="+mn-lt"/>
              </a:rPr>
              <a:t> System - INBAT</a:t>
            </a:r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50" y="1414463"/>
            <a:ext cx="7797800" cy="728662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Clr>
                <a:srgbClr val="99FF33"/>
              </a:buClr>
              <a:buFont typeface="Wingdings" pitchFamily="2" charset="2"/>
              <a:buNone/>
            </a:pPr>
            <a:r>
              <a:rPr lang="pt-BR" sz="1800" b="1" smtClean="0">
                <a:solidFill>
                  <a:schemeClr val="bg1"/>
                </a:solidFill>
              </a:rPr>
              <a:t>Objetivo:  Navegação em hidrovias de baixa profundidade</a:t>
            </a:r>
          </a:p>
          <a:p>
            <a:pPr lvl="1" eaLnBrk="1" hangingPunct="1">
              <a:buClr>
                <a:srgbClr val="99FF33"/>
              </a:buClr>
              <a:buSzPct val="105000"/>
              <a:buFont typeface="Wingdings" pitchFamily="2" charset="2"/>
              <a:buNone/>
            </a:pPr>
            <a:endParaRPr lang="pt-BR" sz="1800" b="1" smtClean="0">
              <a:solidFill>
                <a:schemeClr val="bg1"/>
              </a:solidFill>
            </a:endParaRPr>
          </a:p>
        </p:txBody>
      </p:sp>
      <p:pic>
        <p:nvPicPr>
          <p:cNvPr id="32773" name="Picture 5" descr="jau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00938" y="214313"/>
            <a:ext cx="1368425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CaixaDeTexto 7"/>
          <p:cNvSpPr txBox="1">
            <a:spLocks noChangeArrowheads="1"/>
          </p:cNvSpPr>
          <p:nvPr/>
        </p:nvSpPr>
        <p:spPr bwMode="auto">
          <a:xfrm>
            <a:off x="285750" y="2357438"/>
            <a:ext cx="2336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b="1">
                <a:solidFill>
                  <a:srgbClr val="FFFFFF"/>
                </a:solidFill>
                <a:latin typeface="Calibri" pitchFamily="34" charset="0"/>
              </a:rPr>
              <a:t>Parâmetros do projeto</a:t>
            </a:r>
          </a:p>
        </p:txBody>
      </p:sp>
      <p:pic>
        <p:nvPicPr>
          <p:cNvPr id="3277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45563" y="3430588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m 7" descr="tabela inbat.jpg"/>
          <p:cNvPicPr>
            <a:picLocks noChangeAspect="1"/>
          </p:cNvPicPr>
          <p:nvPr/>
        </p:nvPicPr>
        <p:blipFill>
          <a:blip r:embed="rId4" cstate="print"/>
          <a:srcRect b="77536"/>
          <a:stretch>
            <a:fillRect/>
          </a:stretch>
        </p:blipFill>
        <p:spPr bwMode="auto">
          <a:xfrm>
            <a:off x="228600" y="2928938"/>
            <a:ext cx="8716963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m 8" descr="tabela inbat.jpg"/>
          <p:cNvPicPr>
            <a:picLocks noChangeAspect="1"/>
          </p:cNvPicPr>
          <p:nvPr/>
        </p:nvPicPr>
        <p:blipFill>
          <a:blip r:embed="rId4" cstate="print"/>
          <a:srcRect t="20592" b="66304"/>
          <a:stretch>
            <a:fillRect/>
          </a:stretch>
        </p:blipFill>
        <p:spPr bwMode="auto">
          <a:xfrm>
            <a:off x="228600" y="3714750"/>
            <a:ext cx="8716963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agem 9" descr="tabela inbat.jpg"/>
          <p:cNvPicPr>
            <a:picLocks noChangeAspect="1"/>
          </p:cNvPicPr>
          <p:nvPr/>
        </p:nvPicPr>
        <p:blipFill>
          <a:blip r:embed="rId4" cstate="print"/>
          <a:srcRect t="31824" b="53200"/>
          <a:stretch>
            <a:fillRect/>
          </a:stretch>
        </p:blipFill>
        <p:spPr bwMode="auto">
          <a:xfrm>
            <a:off x="228600" y="4143375"/>
            <a:ext cx="8716963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m 10" descr="tabela inbat.jpg"/>
          <p:cNvPicPr>
            <a:picLocks noChangeAspect="1"/>
          </p:cNvPicPr>
          <p:nvPr/>
        </p:nvPicPr>
        <p:blipFill>
          <a:blip r:embed="rId4" cstate="print"/>
          <a:srcRect t="44928" b="30736"/>
          <a:stretch>
            <a:fillRect/>
          </a:stretch>
        </p:blipFill>
        <p:spPr bwMode="auto">
          <a:xfrm>
            <a:off x="228600" y="4643438"/>
            <a:ext cx="8716963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Imagem 11" descr="tabela inbat.jpg"/>
          <p:cNvPicPr>
            <a:picLocks noChangeAspect="1"/>
          </p:cNvPicPr>
          <p:nvPr/>
        </p:nvPicPr>
        <p:blipFill>
          <a:blip r:embed="rId4" cstate="print"/>
          <a:srcRect t="67393" b="15759"/>
          <a:stretch>
            <a:fillRect/>
          </a:stretch>
        </p:blipFill>
        <p:spPr bwMode="auto">
          <a:xfrm>
            <a:off x="228600" y="5500688"/>
            <a:ext cx="8716963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Imagem 12" descr="tabela inbat.jpg"/>
          <p:cNvPicPr>
            <a:picLocks noChangeAspect="1"/>
          </p:cNvPicPr>
          <p:nvPr/>
        </p:nvPicPr>
        <p:blipFill>
          <a:blip r:embed="rId4" cstate="print"/>
          <a:srcRect t="82368" b="783"/>
          <a:stretch>
            <a:fillRect/>
          </a:stretch>
        </p:blipFill>
        <p:spPr bwMode="auto">
          <a:xfrm>
            <a:off x="228600" y="6072188"/>
            <a:ext cx="8716963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Oval 13"/>
          <p:cNvSpPr>
            <a:spLocks noChangeArrowheads="1"/>
          </p:cNvSpPr>
          <p:nvPr/>
        </p:nvSpPr>
        <p:spPr bwMode="auto">
          <a:xfrm>
            <a:off x="6929438" y="3375025"/>
            <a:ext cx="785812" cy="357188"/>
          </a:xfrm>
          <a:prstGeom prst="ellipse">
            <a:avLst/>
          </a:prstGeom>
          <a:noFill/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5" name="Oval 14"/>
          <p:cNvSpPr>
            <a:spLocks noChangeArrowheads="1"/>
          </p:cNvSpPr>
          <p:nvPr/>
        </p:nvSpPr>
        <p:spPr bwMode="auto">
          <a:xfrm>
            <a:off x="6072188" y="5054600"/>
            <a:ext cx="2428875" cy="357188"/>
          </a:xfrm>
          <a:prstGeom prst="ellipse">
            <a:avLst/>
          </a:prstGeom>
          <a:noFill/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6" name="Oval 15"/>
          <p:cNvSpPr>
            <a:spLocks noChangeArrowheads="1"/>
          </p:cNvSpPr>
          <p:nvPr/>
        </p:nvSpPr>
        <p:spPr bwMode="auto">
          <a:xfrm>
            <a:off x="6054725" y="6327775"/>
            <a:ext cx="2428875" cy="357188"/>
          </a:xfrm>
          <a:prstGeom prst="ellipse">
            <a:avLst/>
          </a:prstGeom>
          <a:noFill/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" grpId="0"/>
      <p:bldP spid="14" grpId="0" animBg="1"/>
      <p:bldP spid="15" grpId="0" animBg="1"/>
      <p:bldP spid="1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INBAT_barge2_per03_sma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5113" cy="692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5" name="Line 4"/>
          <p:cNvSpPr>
            <a:spLocks noChangeShapeType="1"/>
          </p:cNvSpPr>
          <p:nvPr/>
        </p:nvSpPr>
        <p:spPr bwMode="auto">
          <a:xfrm flipV="1">
            <a:off x="3276600" y="2636838"/>
            <a:ext cx="0" cy="3167062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3796" name="Line 5"/>
          <p:cNvSpPr>
            <a:spLocks noChangeShapeType="1"/>
          </p:cNvSpPr>
          <p:nvPr/>
        </p:nvSpPr>
        <p:spPr bwMode="auto">
          <a:xfrm flipV="1">
            <a:off x="8820150" y="1557338"/>
            <a:ext cx="0" cy="504825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3797" name="Line 6"/>
          <p:cNvSpPr>
            <a:spLocks noChangeShapeType="1"/>
          </p:cNvSpPr>
          <p:nvPr/>
        </p:nvSpPr>
        <p:spPr bwMode="auto">
          <a:xfrm flipV="1">
            <a:off x="3132138" y="1700213"/>
            <a:ext cx="5832475" cy="1152525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3798" name="Text Box 7"/>
          <p:cNvSpPr txBox="1">
            <a:spLocks noChangeArrowheads="1"/>
          </p:cNvSpPr>
          <p:nvPr/>
        </p:nvSpPr>
        <p:spPr bwMode="auto">
          <a:xfrm rot="-864933">
            <a:off x="5580063" y="1844675"/>
            <a:ext cx="1092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b="1">
                <a:solidFill>
                  <a:srgbClr val="FFFF00"/>
                </a:solidFill>
              </a:rPr>
              <a:t>~37,50m</a:t>
            </a:r>
          </a:p>
        </p:txBody>
      </p:sp>
      <p:sp>
        <p:nvSpPr>
          <p:cNvPr id="33799" name="Line 15"/>
          <p:cNvSpPr>
            <a:spLocks noChangeShapeType="1"/>
          </p:cNvSpPr>
          <p:nvPr/>
        </p:nvSpPr>
        <p:spPr bwMode="auto">
          <a:xfrm flipH="1">
            <a:off x="6215063" y="4076700"/>
            <a:ext cx="44450" cy="1655763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3800" name="Line 16"/>
          <p:cNvSpPr>
            <a:spLocks noChangeShapeType="1"/>
          </p:cNvSpPr>
          <p:nvPr/>
        </p:nvSpPr>
        <p:spPr bwMode="auto">
          <a:xfrm flipH="1">
            <a:off x="7812088" y="3573463"/>
            <a:ext cx="44450" cy="1368425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3801" name="Line 17"/>
          <p:cNvSpPr>
            <a:spLocks noChangeShapeType="1"/>
          </p:cNvSpPr>
          <p:nvPr/>
        </p:nvSpPr>
        <p:spPr bwMode="auto">
          <a:xfrm flipV="1">
            <a:off x="6156325" y="4797425"/>
            <a:ext cx="1728788" cy="792163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3802" name="Text Box 18"/>
          <p:cNvSpPr txBox="1">
            <a:spLocks noChangeArrowheads="1"/>
          </p:cNvSpPr>
          <p:nvPr/>
        </p:nvSpPr>
        <p:spPr bwMode="auto">
          <a:xfrm rot="-1493244">
            <a:off x="6659563" y="5157788"/>
            <a:ext cx="8794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600" b="1">
                <a:solidFill>
                  <a:srgbClr val="FFFF00"/>
                </a:solidFill>
              </a:rPr>
              <a:t>~7,50m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1766888" y="1476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pic>
        <p:nvPicPr>
          <p:cNvPr id="34819" name="Picture 3" descr="INBAT_in_river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18" name="Picture 2" descr="Impression_MV_Bargetm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00" y="0"/>
            <a:ext cx="91313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0" rev="0"/>
            </a:camera>
            <a:lightRig rig="threePt" dir="t"/>
          </a:scene3d>
        </p:spPr>
      </p:pic>
      <p:sp>
        <p:nvSpPr>
          <p:cNvPr id="6" name="CaixaDeTexto 5"/>
          <p:cNvSpPr txBox="1"/>
          <p:nvPr/>
        </p:nvSpPr>
        <p:spPr>
          <a:xfrm rot="332871">
            <a:off x="358775" y="5303838"/>
            <a:ext cx="6156325" cy="400050"/>
          </a:xfrm>
          <a:prstGeom prst="rect">
            <a:avLst/>
          </a:prstGeom>
          <a:noFill/>
          <a:ln w="12700">
            <a:solidFill>
              <a:schemeClr val="bg1"/>
            </a:solidFill>
            <a:prstDash val="solid"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CAIS EXCLUSIVO PARA BARCAÇAS E FEEDERS</a:t>
            </a:r>
          </a:p>
        </p:txBody>
      </p:sp>
      <p:sp>
        <p:nvSpPr>
          <p:cNvPr id="4" name="Elipse 3"/>
          <p:cNvSpPr/>
          <p:nvPr/>
        </p:nvSpPr>
        <p:spPr>
          <a:xfrm>
            <a:off x="2285984" y="4786322"/>
            <a:ext cx="3071834" cy="428628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scene3d>
            <a:camera prst="orthographicFront">
              <a:rot lat="0" lon="0" rev="105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36867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 rot="16200000">
            <a:off x="8539163" y="6400800"/>
            <a:ext cx="328612" cy="566738"/>
          </a:xfrm>
          <a:noFill/>
        </p:spPr>
        <p:txBody>
          <a:bodyPr/>
          <a:lstStyle/>
          <a:p>
            <a:fld id="{D12B81E6-E11F-4771-8F58-037BBEC46AA6}" type="slidenum">
              <a:rPr lang="en-US" smtClean="0"/>
              <a:pPr/>
              <a:t>35</a:t>
            </a:fld>
            <a:endParaRPr lang="en-US" smtClean="0"/>
          </a:p>
        </p:txBody>
      </p:sp>
      <p:pic>
        <p:nvPicPr>
          <p:cNvPr id="36868" name="Picture 3" descr="JOWI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050" y="1143000"/>
            <a:ext cx="916305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9" name="Line 4"/>
          <p:cNvSpPr>
            <a:spLocks noChangeShapeType="1"/>
          </p:cNvSpPr>
          <p:nvPr/>
        </p:nvSpPr>
        <p:spPr bwMode="auto">
          <a:xfrm flipH="1">
            <a:off x="490538" y="3200400"/>
            <a:ext cx="5334000" cy="91440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6870" name="Line 5"/>
          <p:cNvSpPr>
            <a:spLocks noChangeShapeType="1"/>
          </p:cNvSpPr>
          <p:nvPr/>
        </p:nvSpPr>
        <p:spPr bwMode="auto">
          <a:xfrm>
            <a:off x="338138" y="6553200"/>
            <a:ext cx="28956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6871" name="Text Box 6"/>
          <p:cNvSpPr txBox="1">
            <a:spLocks noChangeArrowheads="1"/>
          </p:cNvSpPr>
          <p:nvPr/>
        </p:nvSpPr>
        <p:spPr bwMode="auto">
          <a:xfrm>
            <a:off x="2319338" y="3200400"/>
            <a:ext cx="1066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b="1">
                <a:solidFill>
                  <a:schemeClr val="bg1"/>
                </a:solidFill>
                <a:latin typeface="Franklin Gothic Book" pitchFamily="34" charset="0"/>
              </a:rPr>
              <a:t>17 TEU</a:t>
            </a:r>
          </a:p>
        </p:txBody>
      </p:sp>
      <p:sp>
        <p:nvSpPr>
          <p:cNvPr id="36872" name="Text Box 7"/>
          <p:cNvSpPr txBox="1">
            <a:spLocks noChangeArrowheads="1"/>
          </p:cNvSpPr>
          <p:nvPr/>
        </p:nvSpPr>
        <p:spPr bwMode="auto">
          <a:xfrm>
            <a:off x="3538538" y="6248400"/>
            <a:ext cx="1066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b="1">
                <a:solidFill>
                  <a:schemeClr val="bg1"/>
                </a:solidFill>
                <a:latin typeface="Franklin Gothic Book" pitchFamily="34" charset="0"/>
              </a:rPr>
              <a:t>6 TEU</a:t>
            </a:r>
          </a:p>
        </p:txBody>
      </p:sp>
      <p:sp>
        <p:nvSpPr>
          <p:cNvPr id="36873" name="Text Box 8"/>
          <p:cNvSpPr txBox="1">
            <a:spLocks noChangeArrowheads="1"/>
          </p:cNvSpPr>
          <p:nvPr/>
        </p:nvSpPr>
        <p:spPr bwMode="auto">
          <a:xfrm>
            <a:off x="8153400" y="5116513"/>
            <a:ext cx="914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b="1">
                <a:solidFill>
                  <a:schemeClr val="bg1"/>
                </a:solidFill>
                <a:latin typeface="Franklin Gothic Book" pitchFamily="34" charset="0"/>
              </a:rPr>
              <a:t>5 TEU</a:t>
            </a:r>
          </a:p>
        </p:txBody>
      </p:sp>
      <p:sp>
        <p:nvSpPr>
          <p:cNvPr id="36874" name="Line 9"/>
          <p:cNvSpPr>
            <a:spLocks noChangeShapeType="1"/>
          </p:cNvSpPr>
          <p:nvPr/>
        </p:nvSpPr>
        <p:spPr bwMode="auto">
          <a:xfrm>
            <a:off x="8564563" y="3549650"/>
            <a:ext cx="0" cy="152400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2" name="CaixaDeTexto 11"/>
          <p:cNvSpPr txBox="1"/>
          <p:nvPr/>
        </p:nvSpPr>
        <p:spPr>
          <a:xfrm>
            <a:off x="0" y="142875"/>
            <a:ext cx="9144000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Embarcação-tipo porta-contêiner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[510TEU]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tângulo 3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grpSp>
        <p:nvGrpSpPr>
          <p:cNvPr id="2" name="Grupo 64"/>
          <p:cNvGrpSpPr>
            <a:grpSpLocks/>
          </p:cNvGrpSpPr>
          <p:nvPr/>
        </p:nvGrpSpPr>
        <p:grpSpPr bwMode="auto">
          <a:xfrm>
            <a:off x="539750" y="1052513"/>
            <a:ext cx="8001000" cy="5486400"/>
            <a:chOff x="533400" y="381000"/>
            <a:chExt cx="8001000" cy="5486400"/>
          </a:xfrm>
        </p:grpSpPr>
        <p:sp>
          <p:nvSpPr>
            <p:cNvPr id="4" name="Fluxograma: Processo 3"/>
            <p:cNvSpPr>
              <a:spLocks noChangeArrowheads="1"/>
            </p:cNvSpPr>
            <p:nvPr/>
          </p:nvSpPr>
          <p:spPr bwMode="auto">
            <a:xfrm>
              <a:off x="533400" y="1066800"/>
              <a:ext cx="1447800" cy="685800"/>
            </a:xfrm>
            <a:prstGeom prst="flowChartProcess">
              <a:avLst/>
            </a:prstGeom>
            <a:solidFill>
              <a:srgbClr val="0000FF"/>
            </a:solidFill>
            <a:ln w="38100" algn="ctr">
              <a:solidFill>
                <a:srgbClr val="0066FF"/>
              </a:solidFill>
              <a:miter lim="800000"/>
              <a:headEnd/>
              <a:tailEnd/>
            </a:ln>
            <a:effectLst>
              <a:outerShdw dist="38100" dir="5400000" rotWithShape="0">
                <a:srgbClr val="000000">
                  <a:alpha val="39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dirty="0">
                  <a:solidFill>
                    <a:schemeClr val="lt1"/>
                  </a:solidFill>
                  <a:latin typeface="+mn-lt"/>
                  <a:cs typeface="+mn-cs"/>
                </a:rPr>
                <a:t>Hidrovia pronta</a:t>
              </a:r>
              <a:endParaRPr lang="en-US" dirty="0"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6" name="Fluxograma: Processo 5"/>
            <p:cNvSpPr>
              <a:spLocks noChangeArrowheads="1"/>
            </p:cNvSpPr>
            <p:nvPr/>
          </p:nvSpPr>
          <p:spPr bwMode="auto">
            <a:xfrm>
              <a:off x="533400" y="2514600"/>
              <a:ext cx="1447800" cy="762000"/>
            </a:xfrm>
            <a:prstGeom prst="flowChartProcess">
              <a:avLst/>
            </a:prstGeom>
            <a:solidFill>
              <a:srgbClr val="0000FF"/>
            </a:solidFill>
            <a:ln w="38100" algn="ctr">
              <a:solidFill>
                <a:srgbClr val="0066FF"/>
              </a:solidFill>
              <a:miter lim="800000"/>
              <a:headEnd/>
              <a:tailEnd/>
            </a:ln>
            <a:effectLst>
              <a:outerShdw dist="38100" dir="5400000" rotWithShape="0">
                <a:srgbClr val="000000">
                  <a:alpha val="39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dirty="0">
                  <a:solidFill>
                    <a:schemeClr val="lt1"/>
                  </a:solidFill>
                  <a:latin typeface="+mn-lt"/>
                  <a:cs typeface="+mn-cs"/>
                </a:rPr>
                <a:t>Obras de Adequação</a:t>
              </a:r>
              <a:endParaRPr lang="en-US" dirty="0"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7" name="Fluxograma: Processo 6"/>
            <p:cNvSpPr>
              <a:spLocks noChangeArrowheads="1"/>
            </p:cNvSpPr>
            <p:nvPr/>
          </p:nvSpPr>
          <p:spPr bwMode="auto">
            <a:xfrm>
              <a:off x="2895600" y="2133600"/>
              <a:ext cx="3048000" cy="228600"/>
            </a:xfrm>
            <a:prstGeom prst="flowChartProcess">
              <a:avLst/>
            </a:prstGeom>
            <a:solidFill>
              <a:srgbClr val="008000"/>
            </a:solidFill>
            <a:ln w="50800" cmpd="thickThin" algn="ctr">
              <a:solidFill>
                <a:srgbClr val="0066F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200" dirty="0">
                  <a:solidFill>
                    <a:schemeClr val="lt1"/>
                  </a:solidFill>
                  <a:latin typeface="+mn-lt"/>
                  <a:cs typeface="+mn-cs"/>
                </a:rPr>
                <a:t>Transporte com barcaças</a:t>
              </a:r>
              <a:endParaRPr lang="en-US" sz="1200" dirty="0"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8" name="Fluxograma: Processo 7"/>
            <p:cNvSpPr>
              <a:spLocks noChangeArrowheads="1"/>
            </p:cNvSpPr>
            <p:nvPr/>
          </p:nvSpPr>
          <p:spPr bwMode="auto">
            <a:xfrm>
              <a:off x="2895600" y="3886200"/>
              <a:ext cx="3048000" cy="381000"/>
            </a:xfrm>
            <a:prstGeom prst="flowChartProcess">
              <a:avLst/>
            </a:prstGeom>
            <a:solidFill>
              <a:srgbClr val="008000"/>
            </a:solidFill>
            <a:ln w="50800" cmpd="thickThin" algn="ctr">
              <a:solidFill>
                <a:srgbClr val="0066F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200" dirty="0">
                  <a:solidFill>
                    <a:schemeClr val="lt1"/>
                  </a:solidFill>
                  <a:latin typeface="+mn-lt"/>
                  <a:cs typeface="+mn-cs"/>
                </a:rPr>
                <a:t>Monitoramento e prevenção de cheias</a:t>
              </a:r>
            </a:p>
          </p:txBody>
        </p:sp>
        <p:sp>
          <p:nvSpPr>
            <p:cNvPr id="9" name="Fluxograma: Processo 8"/>
            <p:cNvSpPr>
              <a:spLocks noChangeArrowheads="1"/>
            </p:cNvSpPr>
            <p:nvPr/>
          </p:nvSpPr>
          <p:spPr bwMode="auto">
            <a:xfrm>
              <a:off x="2895600" y="4419600"/>
              <a:ext cx="3048000" cy="533400"/>
            </a:xfrm>
            <a:prstGeom prst="flowChartProcess">
              <a:avLst/>
            </a:prstGeom>
            <a:solidFill>
              <a:srgbClr val="008000"/>
            </a:solidFill>
            <a:ln w="50800" cmpd="thickThin" algn="ctr">
              <a:solidFill>
                <a:srgbClr val="0066F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200" dirty="0">
                  <a:solidFill>
                    <a:schemeClr val="lt1"/>
                  </a:solidFill>
                  <a:latin typeface="+mn-lt"/>
                  <a:cs typeface="+mn-cs"/>
                </a:rPr>
                <a:t>Toda a utilização hídrica para geração de energia elétrica está a montante da hidrovia</a:t>
              </a:r>
              <a:endParaRPr lang="en-US" sz="1200" dirty="0"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10" name="Fluxograma: Processo 9"/>
            <p:cNvSpPr>
              <a:spLocks noChangeArrowheads="1"/>
            </p:cNvSpPr>
            <p:nvPr/>
          </p:nvSpPr>
          <p:spPr bwMode="auto">
            <a:xfrm>
              <a:off x="2895600" y="5105400"/>
              <a:ext cx="3048000" cy="228600"/>
            </a:xfrm>
            <a:prstGeom prst="flowChartProcess">
              <a:avLst/>
            </a:prstGeom>
            <a:solidFill>
              <a:srgbClr val="008000"/>
            </a:solidFill>
            <a:ln w="50800" cmpd="thickThin" algn="ctr">
              <a:solidFill>
                <a:srgbClr val="0066F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200" dirty="0">
                  <a:solidFill>
                    <a:schemeClr val="lt1"/>
                  </a:solidFill>
                  <a:latin typeface="+mn-lt"/>
                  <a:cs typeface="+mn-cs"/>
                </a:rPr>
                <a:t>Dragagem regular</a:t>
              </a:r>
              <a:endParaRPr lang="en-US" sz="1200" dirty="0"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11" name="Fluxograma: Processo 10"/>
            <p:cNvSpPr>
              <a:spLocks noChangeArrowheads="1"/>
            </p:cNvSpPr>
            <p:nvPr/>
          </p:nvSpPr>
          <p:spPr bwMode="auto">
            <a:xfrm>
              <a:off x="2895600" y="3352800"/>
              <a:ext cx="3048000" cy="457200"/>
            </a:xfrm>
            <a:prstGeom prst="flowChartProcess">
              <a:avLst/>
            </a:prstGeom>
            <a:solidFill>
              <a:srgbClr val="008000"/>
            </a:solidFill>
            <a:ln w="50800" cmpd="thickThin" algn="ctr">
              <a:solidFill>
                <a:srgbClr val="0066F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200" dirty="0">
                  <a:solidFill>
                    <a:schemeClr val="lt1"/>
                  </a:solidFill>
                  <a:latin typeface="+mn-lt"/>
                  <a:cs typeface="+mn-cs"/>
                </a:rPr>
                <a:t>Desenvolvimento do turismo fluvial e do transporte aquaviário</a:t>
              </a:r>
              <a:endParaRPr lang="en-US" sz="1200" dirty="0"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12" name="Fluxograma: Processo 11"/>
            <p:cNvSpPr>
              <a:spLocks noChangeArrowheads="1"/>
            </p:cNvSpPr>
            <p:nvPr/>
          </p:nvSpPr>
          <p:spPr bwMode="auto">
            <a:xfrm>
              <a:off x="2895600" y="1524000"/>
              <a:ext cx="3048000" cy="457200"/>
            </a:xfrm>
            <a:prstGeom prst="flowChartProcess">
              <a:avLst/>
            </a:prstGeom>
            <a:solidFill>
              <a:srgbClr val="008000"/>
            </a:solidFill>
            <a:ln w="50800" cmpd="thickThin" algn="ctr">
              <a:solidFill>
                <a:srgbClr val="0066F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200" dirty="0">
                  <a:solidFill>
                    <a:schemeClr val="lt1"/>
                  </a:solidFill>
                  <a:latin typeface="+mn-lt"/>
                  <a:cs typeface="+mn-cs"/>
                </a:rPr>
                <a:t>Tráfego totalmente fluvial entre as áreas de armazenamento e o porto</a:t>
              </a:r>
              <a:endParaRPr lang="en-US" sz="1200" dirty="0"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13" name="Fluxograma: Processo 12"/>
            <p:cNvSpPr>
              <a:spLocks noChangeArrowheads="1"/>
            </p:cNvSpPr>
            <p:nvPr/>
          </p:nvSpPr>
          <p:spPr bwMode="auto">
            <a:xfrm>
              <a:off x="2895600" y="914400"/>
              <a:ext cx="3048000" cy="457200"/>
            </a:xfrm>
            <a:prstGeom prst="flowChartProcess">
              <a:avLst/>
            </a:prstGeom>
            <a:solidFill>
              <a:srgbClr val="008000"/>
            </a:solidFill>
            <a:ln w="50800" cmpd="thickThin" algn="ctr">
              <a:solidFill>
                <a:srgbClr val="0066F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200" dirty="0">
                  <a:solidFill>
                    <a:schemeClr val="lt1"/>
                  </a:solidFill>
                  <a:latin typeface="+mn-lt"/>
                  <a:cs typeface="+mn-cs"/>
                </a:rPr>
                <a:t>Áreas de armazenamento na margem do Rio Itajaí-Açu </a:t>
              </a:r>
              <a:endParaRPr lang="en-US" sz="1200" dirty="0"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14" name="Fluxograma: Processo 13"/>
            <p:cNvSpPr>
              <a:spLocks noChangeArrowheads="1"/>
            </p:cNvSpPr>
            <p:nvPr/>
          </p:nvSpPr>
          <p:spPr bwMode="auto">
            <a:xfrm>
              <a:off x="2895600" y="2514600"/>
              <a:ext cx="3048000" cy="685800"/>
            </a:xfrm>
            <a:prstGeom prst="flowChartProcess">
              <a:avLst/>
            </a:prstGeom>
            <a:solidFill>
              <a:srgbClr val="008000"/>
            </a:solidFill>
            <a:ln w="50800" cmpd="thickThin" algn="ctr">
              <a:solidFill>
                <a:srgbClr val="0066F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200" dirty="0">
                  <a:solidFill>
                    <a:schemeClr val="lt1"/>
                  </a:solidFill>
                  <a:latin typeface="+mn-lt"/>
                  <a:cs typeface="+mn-cs"/>
                </a:rPr>
                <a:t>Sistema intermodal (hidrovia, ferrovia, rodovia), constante do PDZ do Porto.</a:t>
              </a:r>
              <a:endParaRPr lang="en-US" sz="1200" dirty="0"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15" name="Fluxograma: Processo 14"/>
            <p:cNvSpPr>
              <a:spLocks noChangeArrowheads="1"/>
            </p:cNvSpPr>
            <p:nvPr/>
          </p:nvSpPr>
          <p:spPr bwMode="auto">
            <a:xfrm>
              <a:off x="6324600" y="533400"/>
              <a:ext cx="2209800" cy="5257800"/>
            </a:xfrm>
            <a:prstGeom prst="flowChartProcess">
              <a:avLst/>
            </a:prstGeom>
            <a:solidFill>
              <a:srgbClr val="0000FF"/>
            </a:solidFill>
            <a:ln w="38100" algn="ctr">
              <a:solidFill>
                <a:srgbClr val="0066FF"/>
              </a:solidFill>
              <a:miter lim="800000"/>
              <a:headEnd/>
              <a:tailEnd/>
            </a:ln>
            <a:effectLst>
              <a:outerShdw dist="38100" dir="5400000" rotWithShape="0">
                <a:srgbClr val="000000">
                  <a:alpha val="39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2000" dirty="0">
                  <a:solidFill>
                    <a:schemeClr val="lt1"/>
                  </a:solidFill>
                  <a:latin typeface="+mn-lt"/>
                  <a:cs typeface="+mn-cs"/>
                </a:rPr>
                <a:t>Sistema de Gerenciamento Integrado da Hidrovia</a:t>
              </a:r>
              <a:endParaRPr lang="en-US" sz="2000" dirty="0"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16" name="Fluxograma: Processo 15"/>
            <p:cNvSpPr>
              <a:spLocks noChangeArrowheads="1"/>
            </p:cNvSpPr>
            <p:nvPr/>
          </p:nvSpPr>
          <p:spPr bwMode="auto">
            <a:xfrm>
              <a:off x="2895600" y="5486400"/>
              <a:ext cx="3048000" cy="381000"/>
            </a:xfrm>
            <a:prstGeom prst="flowChartProcess">
              <a:avLst/>
            </a:prstGeom>
            <a:solidFill>
              <a:srgbClr val="008000"/>
            </a:solidFill>
            <a:ln w="50800" cmpd="thickThin" algn="ctr">
              <a:solidFill>
                <a:srgbClr val="0066F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200" dirty="0">
                  <a:solidFill>
                    <a:schemeClr val="lt1"/>
                  </a:solidFill>
                  <a:latin typeface="+mn-lt"/>
                  <a:cs typeface="+mn-cs"/>
                </a:rPr>
                <a:t>Implantação e manutenção do balizamento</a:t>
              </a:r>
              <a:endParaRPr lang="en-US" sz="1200" dirty="0"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17" name="Fluxograma: Processo 16"/>
            <p:cNvSpPr>
              <a:spLocks noChangeArrowheads="1"/>
            </p:cNvSpPr>
            <p:nvPr/>
          </p:nvSpPr>
          <p:spPr bwMode="auto">
            <a:xfrm>
              <a:off x="2895600" y="381000"/>
              <a:ext cx="3048000" cy="381000"/>
            </a:xfrm>
            <a:prstGeom prst="flowChartProcess">
              <a:avLst/>
            </a:prstGeom>
            <a:solidFill>
              <a:srgbClr val="008000"/>
            </a:solidFill>
            <a:ln w="50800" cmpd="thickThin" algn="ctr">
              <a:solidFill>
                <a:srgbClr val="0066F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200" dirty="0">
                  <a:solidFill>
                    <a:schemeClr val="lt1"/>
                  </a:solidFill>
                  <a:latin typeface="+mn-lt"/>
                  <a:cs typeface="+mn-cs"/>
                </a:rPr>
                <a:t>Integração dos diversos modais</a:t>
              </a:r>
              <a:endParaRPr lang="en-US" sz="1200" dirty="0"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cxnSp>
          <p:nvCxnSpPr>
            <p:cNvPr id="37909" name="Conector de seta reta 19"/>
            <p:cNvCxnSpPr>
              <a:cxnSpLocks noChangeShapeType="1"/>
              <a:stCxn id="6" idx="3"/>
              <a:endCxn id="17" idx="1"/>
            </p:cNvCxnSpPr>
            <p:nvPr/>
          </p:nvCxnSpPr>
          <p:spPr bwMode="auto">
            <a:xfrm flipV="1">
              <a:off x="1981200" y="571500"/>
              <a:ext cx="914400" cy="2324100"/>
            </a:xfrm>
            <a:prstGeom prst="straightConnector1">
              <a:avLst/>
            </a:prstGeom>
            <a:noFill/>
            <a:ln w="38100" algn="ctr">
              <a:solidFill>
                <a:srgbClr val="0066FF"/>
              </a:solidFill>
              <a:round/>
              <a:headEnd/>
              <a:tailEnd type="arrow" w="med" len="med"/>
            </a:ln>
          </p:spPr>
        </p:cxnSp>
        <p:cxnSp>
          <p:nvCxnSpPr>
            <p:cNvPr id="37910" name="Conector de seta reta 24"/>
            <p:cNvCxnSpPr>
              <a:cxnSpLocks noChangeShapeType="1"/>
              <a:stCxn id="6" idx="3"/>
              <a:endCxn id="13" idx="1"/>
            </p:cNvCxnSpPr>
            <p:nvPr/>
          </p:nvCxnSpPr>
          <p:spPr bwMode="auto">
            <a:xfrm flipV="1">
              <a:off x="1981200" y="1143000"/>
              <a:ext cx="914400" cy="1752600"/>
            </a:xfrm>
            <a:prstGeom prst="straightConnector1">
              <a:avLst/>
            </a:prstGeom>
            <a:noFill/>
            <a:ln w="38100" algn="ctr">
              <a:solidFill>
                <a:srgbClr val="0066FF"/>
              </a:solidFill>
              <a:round/>
              <a:headEnd/>
              <a:tailEnd type="arrow" w="med" len="med"/>
            </a:ln>
          </p:spPr>
        </p:cxnSp>
        <p:cxnSp>
          <p:nvCxnSpPr>
            <p:cNvPr id="37911" name="Conector de seta reta 27"/>
            <p:cNvCxnSpPr>
              <a:cxnSpLocks noChangeShapeType="1"/>
              <a:stCxn id="6" idx="3"/>
              <a:endCxn id="8" idx="1"/>
            </p:cNvCxnSpPr>
            <p:nvPr/>
          </p:nvCxnSpPr>
          <p:spPr bwMode="auto">
            <a:xfrm>
              <a:off x="1981200" y="2895600"/>
              <a:ext cx="914400" cy="1181100"/>
            </a:xfrm>
            <a:prstGeom prst="straightConnector1">
              <a:avLst/>
            </a:prstGeom>
            <a:noFill/>
            <a:ln w="38100" algn="ctr">
              <a:solidFill>
                <a:srgbClr val="0066FF"/>
              </a:solidFill>
              <a:round/>
              <a:headEnd/>
              <a:tailEnd type="arrow" w="med" len="med"/>
            </a:ln>
          </p:spPr>
        </p:cxnSp>
        <p:cxnSp>
          <p:nvCxnSpPr>
            <p:cNvPr id="37912" name="Conector de seta reta 30"/>
            <p:cNvCxnSpPr>
              <a:cxnSpLocks noChangeShapeType="1"/>
              <a:stCxn id="6" idx="3"/>
              <a:endCxn id="12" idx="1"/>
            </p:cNvCxnSpPr>
            <p:nvPr/>
          </p:nvCxnSpPr>
          <p:spPr bwMode="auto">
            <a:xfrm flipV="1">
              <a:off x="1981200" y="1752600"/>
              <a:ext cx="914400" cy="1143000"/>
            </a:xfrm>
            <a:prstGeom prst="straightConnector1">
              <a:avLst/>
            </a:prstGeom>
            <a:noFill/>
            <a:ln w="38100" algn="ctr">
              <a:solidFill>
                <a:srgbClr val="0066FF"/>
              </a:solidFill>
              <a:round/>
              <a:headEnd/>
              <a:tailEnd type="arrow" w="med" len="med"/>
            </a:ln>
          </p:spPr>
        </p:cxnSp>
        <p:cxnSp>
          <p:nvCxnSpPr>
            <p:cNvPr id="37913" name="Conector de seta reta 33"/>
            <p:cNvCxnSpPr>
              <a:cxnSpLocks noChangeShapeType="1"/>
              <a:stCxn id="6" idx="3"/>
              <a:endCxn id="14" idx="1"/>
            </p:cNvCxnSpPr>
            <p:nvPr/>
          </p:nvCxnSpPr>
          <p:spPr bwMode="auto">
            <a:xfrm flipV="1">
              <a:off x="1981200" y="2857500"/>
              <a:ext cx="914400" cy="38100"/>
            </a:xfrm>
            <a:prstGeom prst="straightConnector1">
              <a:avLst/>
            </a:prstGeom>
            <a:noFill/>
            <a:ln w="38100" algn="ctr">
              <a:solidFill>
                <a:srgbClr val="0066FF"/>
              </a:solidFill>
              <a:round/>
              <a:headEnd/>
              <a:tailEnd type="arrow" w="med" len="med"/>
            </a:ln>
          </p:spPr>
        </p:cxnSp>
        <p:cxnSp>
          <p:nvCxnSpPr>
            <p:cNvPr id="37914" name="Conector de seta reta 49"/>
            <p:cNvCxnSpPr>
              <a:cxnSpLocks noChangeShapeType="1"/>
              <a:stCxn id="6" idx="3"/>
              <a:endCxn id="7" idx="1"/>
            </p:cNvCxnSpPr>
            <p:nvPr/>
          </p:nvCxnSpPr>
          <p:spPr bwMode="auto">
            <a:xfrm flipV="1">
              <a:off x="1981200" y="2247900"/>
              <a:ext cx="914400" cy="647700"/>
            </a:xfrm>
            <a:prstGeom prst="straightConnector1">
              <a:avLst/>
            </a:prstGeom>
            <a:noFill/>
            <a:ln w="38100" algn="ctr">
              <a:solidFill>
                <a:srgbClr val="0066FF"/>
              </a:solidFill>
              <a:round/>
              <a:headEnd/>
              <a:tailEnd type="arrow" w="med" len="med"/>
            </a:ln>
          </p:spPr>
        </p:cxnSp>
        <p:cxnSp>
          <p:nvCxnSpPr>
            <p:cNvPr id="37915" name="Conector de seta reta 52"/>
            <p:cNvCxnSpPr>
              <a:cxnSpLocks noChangeShapeType="1"/>
              <a:stCxn id="6" idx="3"/>
              <a:endCxn id="11" idx="1"/>
            </p:cNvCxnSpPr>
            <p:nvPr/>
          </p:nvCxnSpPr>
          <p:spPr bwMode="auto">
            <a:xfrm>
              <a:off x="1981200" y="2895600"/>
              <a:ext cx="914400" cy="685800"/>
            </a:xfrm>
            <a:prstGeom prst="straightConnector1">
              <a:avLst/>
            </a:prstGeom>
            <a:noFill/>
            <a:ln w="38100" algn="ctr">
              <a:solidFill>
                <a:srgbClr val="0066FF"/>
              </a:solidFill>
              <a:round/>
              <a:headEnd/>
              <a:tailEnd type="arrow" w="med" len="med"/>
            </a:ln>
          </p:spPr>
        </p:cxnSp>
        <p:cxnSp>
          <p:nvCxnSpPr>
            <p:cNvPr id="37916" name="Conector de seta reta 55"/>
            <p:cNvCxnSpPr>
              <a:cxnSpLocks noChangeShapeType="1"/>
              <a:stCxn id="6" idx="3"/>
              <a:endCxn id="9" idx="1"/>
            </p:cNvCxnSpPr>
            <p:nvPr/>
          </p:nvCxnSpPr>
          <p:spPr bwMode="auto">
            <a:xfrm>
              <a:off x="1981200" y="2895600"/>
              <a:ext cx="914400" cy="1790700"/>
            </a:xfrm>
            <a:prstGeom prst="straightConnector1">
              <a:avLst/>
            </a:prstGeom>
            <a:noFill/>
            <a:ln w="38100" algn="ctr">
              <a:solidFill>
                <a:srgbClr val="0066FF"/>
              </a:solidFill>
              <a:round/>
              <a:headEnd/>
              <a:tailEnd type="arrow" w="med" len="med"/>
            </a:ln>
          </p:spPr>
        </p:cxnSp>
        <p:cxnSp>
          <p:nvCxnSpPr>
            <p:cNvPr id="37917" name="Conector de seta reta 58"/>
            <p:cNvCxnSpPr>
              <a:cxnSpLocks noChangeShapeType="1"/>
              <a:stCxn id="6" idx="3"/>
              <a:endCxn id="10" idx="1"/>
            </p:cNvCxnSpPr>
            <p:nvPr/>
          </p:nvCxnSpPr>
          <p:spPr bwMode="auto">
            <a:xfrm>
              <a:off x="1981200" y="2895600"/>
              <a:ext cx="914400" cy="2324100"/>
            </a:xfrm>
            <a:prstGeom prst="straightConnector1">
              <a:avLst/>
            </a:prstGeom>
            <a:noFill/>
            <a:ln w="38100" algn="ctr">
              <a:solidFill>
                <a:srgbClr val="0066FF"/>
              </a:solidFill>
              <a:round/>
              <a:headEnd/>
              <a:tailEnd type="arrow" w="med" len="med"/>
            </a:ln>
          </p:spPr>
        </p:cxnSp>
        <p:cxnSp>
          <p:nvCxnSpPr>
            <p:cNvPr id="37918" name="Conector de seta reta 61"/>
            <p:cNvCxnSpPr>
              <a:cxnSpLocks noChangeShapeType="1"/>
              <a:stCxn id="6" idx="3"/>
              <a:endCxn id="16" idx="1"/>
            </p:cNvCxnSpPr>
            <p:nvPr/>
          </p:nvCxnSpPr>
          <p:spPr bwMode="auto">
            <a:xfrm>
              <a:off x="1981200" y="2895600"/>
              <a:ext cx="914400" cy="2781300"/>
            </a:xfrm>
            <a:prstGeom prst="straightConnector1">
              <a:avLst/>
            </a:prstGeom>
            <a:noFill/>
            <a:ln w="38100" algn="ctr">
              <a:solidFill>
                <a:srgbClr val="0066FF"/>
              </a:solidFill>
              <a:round/>
              <a:headEnd/>
              <a:tailEnd type="arrow" w="med" len="med"/>
            </a:ln>
          </p:spPr>
        </p:cxnSp>
      </p:grpSp>
      <p:cxnSp>
        <p:nvCxnSpPr>
          <p:cNvPr id="67" name="Conector de seta reta 66"/>
          <p:cNvCxnSpPr>
            <a:cxnSpLocks noChangeShapeType="1"/>
          </p:cNvCxnSpPr>
          <p:nvPr/>
        </p:nvCxnSpPr>
        <p:spPr bwMode="auto">
          <a:xfrm>
            <a:off x="1258888" y="2347913"/>
            <a:ext cx="0" cy="723900"/>
          </a:xfrm>
          <a:prstGeom prst="straightConnector1">
            <a:avLst/>
          </a:prstGeom>
          <a:noFill/>
          <a:ln w="38100" algn="ctr">
            <a:solidFill>
              <a:srgbClr val="0066FF"/>
            </a:solidFill>
            <a:round/>
            <a:headEnd/>
            <a:tailEnd type="arrow" w="med" len="med"/>
          </a:ln>
        </p:spPr>
      </p:cxnSp>
      <p:sp>
        <p:nvSpPr>
          <p:cNvPr id="30" name="CaixaDeTexto 29"/>
          <p:cNvSpPr txBox="1"/>
          <p:nvPr/>
        </p:nvSpPr>
        <p:spPr>
          <a:xfrm>
            <a:off x="2051720" y="185266"/>
            <a:ext cx="4820344" cy="57943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pt-BR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</a:rPr>
              <a:t>Como Funcionará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 idx="4294967295"/>
          </p:nvPr>
        </p:nvSpPr>
        <p:spPr>
          <a:xfrm>
            <a:off x="395288" y="746125"/>
            <a:ext cx="3898900" cy="5419725"/>
          </a:xfrm>
        </p:spPr>
        <p:txBody>
          <a:bodyPr anchor="b">
            <a:normAutofit fontScale="90000"/>
          </a:bodyPr>
          <a:lstStyle/>
          <a:p>
            <a:pPr eaLnBrk="1" hangingPunct="1">
              <a:defRPr/>
            </a:pPr>
            <a:r>
              <a:rPr lang="pt-BR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 </a:t>
            </a:r>
            <a:r>
              <a:rPr lang="pt-BR" sz="4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Hidrovia do Rio </a:t>
            </a:r>
            <a:r>
              <a:rPr lang="pt-BR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Itajaí-Açu</a:t>
            </a:r>
            <a:br>
              <a:rPr lang="pt-BR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pt-BR" sz="4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pt-BR" sz="4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pt-BR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pt-BR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pt-BR" sz="4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pt-BR" sz="4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pt-BR" sz="4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pt-BR" sz="4000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pt-BR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Antonio </a:t>
            </a:r>
            <a:r>
              <a:rPr lang="pt-BR" sz="2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Ayres dos Santos Jr</a:t>
            </a:r>
            <a:r>
              <a:rPr lang="pt-BR" sz="3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pt-BR" sz="3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pt-BR" sz="15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Superintendente do Porto de </a:t>
            </a:r>
            <a:r>
              <a:rPr lang="pt-BR" sz="15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Itajaí-SC</a:t>
            </a:r>
            <a:br>
              <a:rPr lang="pt-BR" sz="15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pt-BR" sz="15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pt-BR" sz="15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pt-BR" sz="15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antonioayres@portoitajai.com.br</a:t>
            </a:r>
            <a:r>
              <a:rPr lang="pt-BR" sz="32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pt-BR" sz="32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pt-BR" sz="3200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pt-BR" sz="3200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pt-BR" sz="28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54275" name="Espaço Reservado para Conteúdo 7" descr="RIO.jpg"/>
          <p:cNvPicPr>
            <a:picLocks noGrp="1" noChangeAspect="1"/>
          </p:cNvPicPr>
          <p:nvPr>
            <p:ph idx="4294967295"/>
          </p:nvPr>
        </p:nvPicPr>
        <p:blipFill>
          <a:blip r:embed="rId3" cstate="print">
            <a:lum bright="-10000"/>
          </a:blip>
          <a:srcRect/>
          <a:stretch>
            <a:fillRect/>
          </a:stretch>
        </p:blipFill>
        <p:spPr>
          <a:xfrm>
            <a:off x="4627563" y="759296"/>
            <a:ext cx="4000500" cy="5334000"/>
          </a:xfrm>
          <a:ln w="190500" cap="sq">
            <a:solidFill>
              <a:srgbClr val="C8C6BD"/>
            </a:solidFill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Imagem 5" descr="logo_novo_vertical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14500" y="2357438"/>
            <a:ext cx="1296988" cy="171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4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logo_novo_vertic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71934" y="3929066"/>
            <a:ext cx="1297332" cy="171832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</p:pic>
      <p:pic>
        <p:nvPicPr>
          <p:cNvPr id="5123" name="Espaço Reservado para Conteúdo 5" descr="Complexo Portuário Aereo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Text Box 4"/>
          <p:cNvSpPr txBox="1">
            <a:spLocks noChangeArrowheads="1"/>
          </p:cNvSpPr>
          <p:nvPr/>
        </p:nvSpPr>
        <p:spPr bwMode="auto">
          <a:xfrm>
            <a:off x="357158" y="0"/>
            <a:ext cx="8249245" cy="1000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pt-BR" sz="3500" spc="50" dirty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A HIDROVIA DO RIO ITAJAÍ-AÇU</a:t>
            </a:r>
          </a:p>
          <a:p>
            <a:pPr algn="ctr">
              <a:defRPr/>
            </a:pPr>
            <a:r>
              <a:rPr lang="pt-BR" sz="2400" spc="50" dirty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COMO POLO DE DESENVOLVIMENTO</a:t>
            </a:r>
          </a:p>
        </p:txBody>
      </p:sp>
      <p:pic>
        <p:nvPicPr>
          <p:cNvPr id="6" name="Imagem 5" descr="logo_novo_vertic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29520" y="4857760"/>
            <a:ext cx="1297332" cy="171832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pic>
        <p:nvPicPr>
          <p:cNvPr id="6149" name="Espaço Reservado para Conteúdo 3" descr="ITA_BL.jpg"/>
          <p:cNvPicPr>
            <a:picLocks noGrp="1" noChangeAspect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11188" y="1412875"/>
            <a:ext cx="7902575" cy="5029200"/>
          </a:xfrm>
        </p:spPr>
      </p:pic>
      <p:sp>
        <p:nvSpPr>
          <p:cNvPr id="5" name="CaixaDeTexto 4"/>
          <p:cNvSpPr txBox="1">
            <a:spLocks noChangeArrowheads="1"/>
          </p:cNvSpPr>
          <p:nvPr/>
        </p:nvSpPr>
        <p:spPr bwMode="auto">
          <a:xfrm>
            <a:off x="6084888" y="1438275"/>
            <a:ext cx="23622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defRPr/>
            </a:pPr>
            <a:r>
              <a:rPr lang="pt-BR" sz="1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Possui aproximadamente 70Km comprimento</a:t>
            </a:r>
          </a:p>
          <a:p>
            <a:pPr algn="r">
              <a:defRPr/>
            </a:pPr>
            <a:r>
              <a:rPr lang="pt-BR" sz="1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iniciando em Blumenau e desaguando no Oceano Atlântico na cidade de Itajaí.</a:t>
            </a:r>
            <a:endParaRPr lang="en-US" sz="1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1043608" y="359445"/>
            <a:ext cx="6912768" cy="54927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pt-BR" sz="3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Hidrovia do Rio Itajaí-Açu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3315" name="Espaço Reservado para Conteúdo 6"/>
          <p:cNvSpPr>
            <a:spLocks noGrp="1"/>
          </p:cNvSpPr>
          <p:nvPr>
            <p:ph idx="4294967295"/>
          </p:nvPr>
        </p:nvSpPr>
        <p:spPr>
          <a:xfrm>
            <a:off x="428625" y="1214438"/>
            <a:ext cx="8183563" cy="5286375"/>
          </a:xfrm>
        </p:spPr>
        <p:txBody>
          <a:bodyPr lIns="182880" tIns="91440"/>
          <a:lstStyle/>
          <a:p>
            <a:pPr marL="265113" indent="-265113" eaLnBrk="1" hangingPunct="1"/>
            <a:r>
              <a:rPr lang="pt-BR" sz="2000" b="1" smtClean="0">
                <a:latin typeface="Verdana" pitchFamily="34" charset="0"/>
              </a:rPr>
              <a:t>1842</a:t>
            </a:r>
            <a:r>
              <a:rPr lang="pt-BR" sz="2000" smtClean="0">
                <a:latin typeface="Verdana" pitchFamily="34" charset="0"/>
              </a:rPr>
              <a:t> – Missão Belga faz estudo do Rio Itajaí, entre Itajaí e Ilhota;</a:t>
            </a:r>
          </a:p>
          <a:p>
            <a:pPr marL="265113" indent="-265113" eaLnBrk="1" hangingPunct="1"/>
            <a:r>
              <a:rPr lang="pt-BR" sz="2000" b="1" smtClean="0">
                <a:latin typeface="Verdana" pitchFamily="34" charset="0"/>
              </a:rPr>
              <a:t>1850</a:t>
            </a:r>
            <a:r>
              <a:rPr lang="pt-BR" sz="2000" smtClean="0">
                <a:latin typeface="Verdana" pitchFamily="34" charset="0"/>
              </a:rPr>
              <a:t> – Início do serviço regular de transporte de carga e passageiros entre Itajaí e Blumenau;</a:t>
            </a:r>
          </a:p>
          <a:p>
            <a:pPr marL="265113" indent="-265113" eaLnBrk="1" hangingPunct="1"/>
            <a:r>
              <a:rPr lang="pt-BR" sz="2000" b="1" smtClean="0">
                <a:latin typeface="Verdana" pitchFamily="34" charset="0"/>
                <a:hlinkClick r:id="" action="ppaction://noaction"/>
              </a:rPr>
              <a:t>1878</a:t>
            </a:r>
            <a:r>
              <a:rPr lang="pt-BR" sz="2000" smtClean="0">
                <a:latin typeface="Verdana" pitchFamily="34" charset="0"/>
                <a:hlinkClick r:id="" action="ppaction://noaction"/>
              </a:rPr>
              <a:t> – Primeiro vapor a atracar em Blumenau, transportando pessoas e cargas;</a:t>
            </a:r>
            <a:endParaRPr lang="pt-BR" sz="2000" smtClean="0">
              <a:latin typeface="Verdana" pitchFamily="34" charset="0"/>
            </a:endParaRPr>
          </a:p>
          <a:p>
            <a:pPr marL="265113" indent="-265113" eaLnBrk="1" hangingPunct="1"/>
            <a:r>
              <a:rPr lang="pt-BR" sz="2000" b="1" smtClean="0">
                <a:latin typeface="Verdana" pitchFamily="34" charset="0"/>
              </a:rPr>
              <a:t>1895</a:t>
            </a:r>
            <a:r>
              <a:rPr lang="pt-BR" sz="2000" smtClean="0">
                <a:latin typeface="Verdana" pitchFamily="34" charset="0"/>
              </a:rPr>
              <a:t> – O vapor Blumenau navegou pela primeira vez;</a:t>
            </a:r>
          </a:p>
          <a:p>
            <a:pPr marL="265113" indent="-265113" eaLnBrk="1" hangingPunct="1"/>
            <a:endParaRPr lang="pt-BR" sz="2000" smtClean="0">
              <a:latin typeface="Verdana" pitchFamily="34" charset="0"/>
            </a:endParaRPr>
          </a:p>
          <a:p>
            <a:pPr marL="265113" indent="-265113" eaLnBrk="1" hangingPunct="1">
              <a:buFontTx/>
              <a:buNone/>
            </a:pPr>
            <a:endParaRPr lang="pt-BR" sz="2000" smtClean="0">
              <a:latin typeface="Verdana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611560" y="476672"/>
            <a:ext cx="8064896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pt-BR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SINOPSE HISTÓRICA</a:t>
            </a:r>
          </a:p>
        </p:txBody>
      </p:sp>
      <p:pic>
        <p:nvPicPr>
          <p:cNvPr id="7175" name="Picture 6" descr="C:\Users\antonio\AppData\Local\Microsoft\Windows\Temporary Internet Files\Content.Outlook\3RKWJ968\Fotos Itajaí 2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68488" y="3743325"/>
            <a:ext cx="4489450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35843" name="Rectangle 74"/>
          <p:cNvSpPr>
            <a:spLocks noGrp="1"/>
          </p:cNvSpPr>
          <p:nvPr>
            <p:ph type="body" idx="4294967295"/>
          </p:nvPr>
        </p:nvSpPr>
        <p:spPr>
          <a:xfrm>
            <a:off x="468313" y="1268413"/>
            <a:ext cx="8199437" cy="1512887"/>
          </a:xfrm>
        </p:spPr>
        <p:txBody>
          <a:bodyPr lIns="182880" tIns="91440"/>
          <a:lstStyle/>
          <a:p>
            <a:pPr marL="142875" indent="-142875" eaLnBrk="1" hangingPunct="1">
              <a:lnSpc>
                <a:spcPct val="80000"/>
              </a:lnSpc>
              <a:spcBef>
                <a:spcPct val="0"/>
              </a:spcBef>
              <a:tabLst>
                <a:tab pos="7262813" algn="l"/>
              </a:tabLst>
            </a:pPr>
            <a:r>
              <a:rPr lang="pt-BR" sz="2000" b="1" smtClean="0"/>
              <a:t>Municípios</a:t>
            </a:r>
            <a:r>
              <a:rPr lang="pt-BR" sz="2000" smtClean="0"/>
              <a:t>: Blumenau, Gaspar, Ilhota, Navegantes e Itajaí.  </a:t>
            </a:r>
          </a:p>
          <a:p>
            <a:pPr marL="142875" indent="-142875" eaLnBrk="1" hangingPunct="1">
              <a:lnSpc>
                <a:spcPct val="80000"/>
              </a:lnSpc>
              <a:spcBef>
                <a:spcPct val="0"/>
              </a:spcBef>
              <a:tabLst>
                <a:tab pos="7262813" algn="l"/>
              </a:tabLst>
            </a:pPr>
            <a:endParaRPr lang="pt-BR" sz="2000" b="1" smtClean="0"/>
          </a:p>
          <a:p>
            <a:pPr marL="142875" indent="-142875" eaLnBrk="1" hangingPunct="1">
              <a:lnSpc>
                <a:spcPct val="80000"/>
              </a:lnSpc>
              <a:spcBef>
                <a:spcPct val="0"/>
              </a:spcBef>
              <a:tabLst>
                <a:tab pos="7262813" algn="l"/>
              </a:tabLst>
            </a:pPr>
            <a:r>
              <a:rPr lang="pt-BR" sz="2000" b="1" smtClean="0"/>
              <a:t>Região:</a:t>
            </a:r>
            <a:r>
              <a:rPr lang="pt-BR" sz="2000" smtClean="0"/>
              <a:t> Sul</a:t>
            </a:r>
          </a:p>
          <a:p>
            <a:pPr marL="142875" indent="-142875" eaLnBrk="1" hangingPunct="1">
              <a:lnSpc>
                <a:spcPct val="80000"/>
              </a:lnSpc>
              <a:spcBef>
                <a:spcPct val="0"/>
              </a:spcBef>
              <a:tabLst>
                <a:tab pos="7262813" algn="l"/>
              </a:tabLst>
            </a:pPr>
            <a:endParaRPr lang="pt-BR" sz="2000" b="1" smtClean="0"/>
          </a:p>
          <a:p>
            <a:pPr marL="142875" indent="-142875" eaLnBrk="1" hangingPunct="1">
              <a:lnSpc>
                <a:spcPct val="80000"/>
              </a:lnSpc>
              <a:spcBef>
                <a:spcPct val="0"/>
              </a:spcBef>
              <a:tabLst>
                <a:tab pos="7262813" algn="l"/>
              </a:tabLst>
            </a:pPr>
            <a:r>
              <a:rPr lang="pt-BR" sz="2000" b="1" smtClean="0"/>
              <a:t>Estado:</a:t>
            </a:r>
            <a:r>
              <a:rPr lang="pt-BR" sz="2000" smtClean="0"/>
              <a:t> Santa Catarina.</a:t>
            </a:r>
          </a:p>
        </p:txBody>
      </p:sp>
      <p:graphicFrame>
        <p:nvGraphicFramePr>
          <p:cNvPr id="35888" name="Group 48"/>
          <p:cNvGraphicFramePr>
            <a:graphicFrameLocks noGrp="1"/>
          </p:cNvGraphicFramePr>
          <p:nvPr>
            <p:ph idx="4294967295"/>
          </p:nvPr>
        </p:nvGraphicFramePr>
        <p:xfrm>
          <a:off x="539750" y="3068638"/>
          <a:ext cx="7840663" cy="3279396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2328863"/>
                <a:gridCol w="3182937"/>
                <a:gridCol w="2328863"/>
              </a:tblGrid>
              <a:tr h="592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MUNICÍPIO</a:t>
                      </a:r>
                      <a:endParaRPr kumimoji="0" lang="pt-B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ÁREA TERRITORIAL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</a:t>
                      </a:r>
                      <a:r>
                        <a:rPr kumimoji="0" lang="pt-BR" sz="18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Km²</a:t>
                      </a:r>
                      <a:r>
                        <a:rPr kumimoji="0" lang="pt-BR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)</a:t>
                      </a:r>
                      <a:endParaRPr kumimoji="0" lang="pt-B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POPULAÇÃO TOTAL</a:t>
                      </a:r>
                      <a:endParaRPr kumimoji="0" lang="pt-B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/>
                </a:tc>
              </a:tr>
              <a:tr h="449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BLUMENAU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519,837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309.214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/>
                </a:tc>
              </a:tr>
              <a:tr h="455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ITAJAÍ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183,388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183.388</a:t>
                      </a:r>
                    </a:p>
                  </a:txBody>
                  <a:tcPr anchor="ctr" horzOverflow="overflow"/>
                </a:tc>
              </a:tr>
              <a:tr h="455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NAVEGANTES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111,461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60.588</a:t>
                      </a:r>
                    </a:p>
                  </a:txBody>
                  <a:tcPr anchor="ctr" horzOverflow="overflow"/>
                </a:tc>
              </a:tr>
              <a:tr h="455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GASPAR</a:t>
                      </a:r>
                      <a:endParaRPr kumimoji="0" lang="pt-B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386,354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57.958</a:t>
                      </a:r>
                      <a:endParaRPr kumimoji="0" lang="pt-B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/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ILHOTA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253,442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12.356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/>
                </a:tc>
              </a:tr>
              <a:tr h="387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TOTAL</a:t>
                      </a:r>
                      <a:endParaRPr kumimoji="0" lang="pt-B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1.454,482</a:t>
                      </a:r>
                      <a:endParaRPr kumimoji="0" lang="pt-B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623.504</a:t>
                      </a:r>
                      <a:endParaRPr kumimoji="0" lang="pt-B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/>
                </a:tc>
              </a:tr>
            </a:tbl>
          </a:graphicData>
        </a:graphic>
      </p:graphicFrame>
      <p:sp>
        <p:nvSpPr>
          <p:cNvPr id="8" name="CaixaDeTexto 7"/>
          <p:cNvSpPr txBox="1"/>
          <p:nvPr/>
        </p:nvSpPr>
        <p:spPr>
          <a:xfrm>
            <a:off x="683568" y="404664"/>
            <a:ext cx="7560840" cy="55399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pt-BR" sz="3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ASPECTOS GERAIS DOS MUNICÍPIOS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58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58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35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http://2.bp.blogspot.com/_EDQF9n6-jCU/SW3qv56nvWI/AAAAAAAAEV4/H_qx6betZaI/s400/Itajai+(46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5" y="928688"/>
            <a:ext cx="7964488" cy="5316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CaixaDeTexto 4"/>
          <p:cNvSpPr txBox="1">
            <a:spLocks noChangeArrowheads="1"/>
          </p:cNvSpPr>
          <p:nvPr/>
        </p:nvSpPr>
        <p:spPr bwMode="auto">
          <a:xfrm>
            <a:off x="857250" y="357188"/>
            <a:ext cx="70008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/>
              <a:t>ITAJAÍ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Bnu 22443 - Postal Blumenau - S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3" y="1000125"/>
            <a:ext cx="7494587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CaixaDeTexto 7"/>
          <p:cNvSpPr txBox="1">
            <a:spLocks noChangeArrowheads="1"/>
          </p:cNvSpPr>
          <p:nvPr/>
        </p:nvSpPr>
        <p:spPr bwMode="auto">
          <a:xfrm>
            <a:off x="1000125" y="428625"/>
            <a:ext cx="7286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/>
              <a:t>BLUMENAU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Profile</Template>
  <TotalTime>820</TotalTime>
  <Words>835</Words>
  <Application>Microsoft Office PowerPoint</Application>
  <PresentationFormat>Apresentação na tela (4:3)</PresentationFormat>
  <Paragraphs>217</Paragraphs>
  <Slides>37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37</vt:i4>
      </vt:variant>
    </vt:vector>
  </HeadingPairs>
  <TitlesOfParts>
    <vt:vector size="38" baseType="lpstr">
      <vt:lpstr>Design padrão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INnovative BArge Train System - INBAT</vt:lpstr>
      <vt:lpstr>Slide 32</vt:lpstr>
      <vt:lpstr>Slide 33</vt:lpstr>
      <vt:lpstr>Slide 34</vt:lpstr>
      <vt:lpstr>Slide 35</vt:lpstr>
      <vt:lpstr>Slide 36</vt:lpstr>
      <vt:lpstr>A Hidrovia do Rio Itajaí-Açu     Antonio Ayres dos Santos Jr Superintendente do Porto de Itajaí-SC  antonioayres@portoitajai.com.br  </vt:lpstr>
    </vt:vector>
  </TitlesOfParts>
  <Company>Organization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Carla Eunice</dc:creator>
  <cp:lastModifiedBy>antonio</cp:lastModifiedBy>
  <cp:revision>37</cp:revision>
  <dcterms:created xsi:type="dcterms:W3CDTF">2011-04-01T15:53:03Z</dcterms:created>
  <dcterms:modified xsi:type="dcterms:W3CDTF">2012-03-04T15:48:39Z</dcterms:modified>
</cp:coreProperties>
</file>