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Layouts/slideLayout87.xml" ContentType="application/vnd.openxmlformats-officedocument.presentationml.slideLayout+xml"/>
  <Override PartName="/ppt/theme/theme10.xml" ContentType="application/vnd.openxmlformats-officedocument.them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tags/tag6.xml" ContentType="application/vnd.openxmlformats-officedocument.presentationml.tags+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tags/tag11.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714" r:id="rId4"/>
    <p:sldMasterId id="2147483738" r:id="rId5"/>
    <p:sldMasterId id="2147483766" r:id="rId6"/>
    <p:sldMasterId id="2147483821" r:id="rId7"/>
    <p:sldMasterId id="2147483824" r:id="rId8"/>
    <p:sldMasterId id="2147483906" r:id="rId9"/>
    <p:sldMasterId id="2147483916" r:id="rId10"/>
  </p:sldMasterIdLst>
  <p:notesMasterIdLst>
    <p:notesMasterId r:id="rId70"/>
  </p:notesMasterIdLst>
  <p:handoutMasterIdLst>
    <p:handoutMasterId r:id="rId71"/>
  </p:handoutMasterIdLst>
  <p:sldIdLst>
    <p:sldId id="473" r:id="rId11"/>
    <p:sldId id="474" r:id="rId12"/>
    <p:sldId id="415" r:id="rId13"/>
    <p:sldId id="408" r:id="rId14"/>
    <p:sldId id="409" r:id="rId15"/>
    <p:sldId id="410" r:id="rId16"/>
    <p:sldId id="411" r:id="rId17"/>
    <p:sldId id="412" r:id="rId18"/>
    <p:sldId id="463" r:id="rId19"/>
    <p:sldId id="388" r:id="rId20"/>
    <p:sldId id="413" r:id="rId21"/>
    <p:sldId id="464" r:id="rId22"/>
    <p:sldId id="404" r:id="rId23"/>
    <p:sldId id="414" r:id="rId24"/>
    <p:sldId id="416" r:id="rId25"/>
    <p:sldId id="420" r:id="rId26"/>
    <p:sldId id="421" r:id="rId27"/>
    <p:sldId id="422" r:id="rId28"/>
    <p:sldId id="423" r:id="rId29"/>
    <p:sldId id="424" r:id="rId30"/>
    <p:sldId id="266" r:id="rId31"/>
    <p:sldId id="425" r:id="rId32"/>
    <p:sldId id="400" r:id="rId33"/>
    <p:sldId id="426" r:id="rId34"/>
    <p:sldId id="465" r:id="rId35"/>
    <p:sldId id="434" r:id="rId36"/>
    <p:sldId id="438" r:id="rId37"/>
    <p:sldId id="439" r:id="rId38"/>
    <p:sldId id="468" r:id="rId39"/>
    <p:sldId id="461" r:id="rId40"/>
    <p:sldId id="441" r:id="rId41"/>
    <p:sldId id="443" r:id="rId42"/>
    <p:sldId id="446" r:id="rId43"/>
    <p:sldId id="447" r:id="rId44"/>
    <p:sldId id="448" r:id="rId45"/>
    <p:sldId id="449" r:id="rId46"/>
    <p:sldId id="450" r:id="rId47"/>
    <p:sldId id="466" r:id="rId48"/>
    <p:sldId id="470" r:id="rId49"/>
    <p:sldId id="431" r:id="rId50"/>
    <p:sldId id="374" r:id="rId51"/>
    <p:sldId id="375" r:id="rId52"/>
    <p:sldId id="432" r:id="rId53"/>
    <p:sldId id="469" r:id="rId54"/>
    <p:sldId id="418" r:id="rId55"/>
    <p:sldId id="471" r:id="rId56"/>
    <p:sldId id="394" r:id="rId57"/>
    <p:sldId id="403" r:id="rId58"/>
    <p:sldId id="406" r:id="rId59"/>
    <p:sldId id="276" r:id="rId60"/>
    <p:sldId id="428" r:id="rId61"/>
    <p:sldId id="429" r:id="rId62"/>
    <p:sldId id="324" r:id="rId63"/>
    <p:sldId id="367" r:id="rId64"/>
    <p:sldId id="337" r:id="rId65"/>
    <p:sldId id="472" r:id="rId66"/>
    <p:sldId id="475" r:id="rId67"/>
    <p:sldId id="307" r:id="rId68"/>
    <p:sldId id="279" r:id="rId69"/>
  </p:sldIdLst>
  <p:sldSz cx="9144000" cy="6858000" type="screen4x3"/>
  <p:notesSz cx="6669088" cy="9928225"/>
  <p:defaultTextStyle>
    <a:defPPr>
      <a:defRPr lang="pt-PT"/>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14" autoAdjust="0"/>
  </p:normalViewPr>
  <p:slideViewPr>
    <p:cSldViewPr>
      <p:cViewPr varScale="1">
        <p:scale>
          <a:sx n="62" d="100"/>
          <a:sy n="62" d="100"/>
        </p:scale>
        <p:origin x="-696"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AAC52-BF6B-4F2E-B0E4-881BA4EEACC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t-PT"/>
        </a:p>
      </dgm:t>
    </dgm:pt>
    <dgm:pt modelId="{DE5B4F9D-981C-4391-8F74-AA58AE664E42}">
      <dgm:prSet phldrT="[Texto]"/>
      <dgm:spPr/>
      <dgm:t>
        <a:bodyPr/>
        <a:lstStyle/>
        <a:p>
          <a:r>
            <a:rPr lang="pt-PT" dirty="0" smtClean="0"/>
            <a:t>Mais trocas comerciais e produção </a:t>
          </a:r>
          <a:endParaRPr lang="pt-PT" dirty="0"/>
        </a:p>
      </dgm:t>
    </dgm:pt>
    <dgm:pt modelId="{3DB1BC75-5A41-4850-913A-3EB727600AE9}" type="parTrans" cxnId="{BB44A070-554B-4D54-85FB-AC5B8BCE40D5}">
      <dgm:prSet/>
      <dgm:spPr/>
      <dgm:t>
        <a:bodyPr/>
        <a:lstStyle/>
        <a:p>
          <a:endParaRPr lang="pt-PT"/>
        </a:p>
      </dgm:t>
    </dgm:pt>
    <dgm:pt modelId="{79E739B7-822D-4950-B80E-4E5E8EB7EFD1}" type="sibTrans" cxnId="{BB44A070-554B-4D54-85FB-AC5B8BCE40D5}">
      <dgm:prSet/>
      <dgm:spPr>
        <a:ln w="73025"/>
      </dgm:spPr>
      <dgm:t>
        <a:bodyPr/>
        <a:lstStyle/>
        <a:p>
          <a:endParaRPr lang="pt-PT"/>
        </a:p>
      </dgm:t>
    </dgm:pt>
    <dgm:pt modelId="{6FDDF251-A5DF-4911-A14F-5E24A072A8B7}">
      <dgm:prSet phldrT="[Texto]"/>
      <dgm:spPr/>
      <dgm:t>
        <a:bodyPr/>
        <a:lstStyle/>
        <a:p>
          <a:r>
            <a:rPr lang="pt-PT" dirty="0" smtClean="0"/>
            <a:t>Economias de escala</a:t>
          </a:r>
          <a:endParaRPr lang="pt-PT" dirty="0"/>
        </a:p>
      </dgm:t>
    </dgm:pt>
    <dgm:pt modelId="{EF6B7B38-1515-4315-A606-3294527D0B8A}" type="parTrans" cxnId="{8336AC56-2732-48B7-B2E8-27F09B592844}">
      <dgm:prSet/>
      <dgm:spPr/>
      <dgm:t>
        <a:bodyPr/>
        <a:lstStyle/>
        <a:p>
          <a:endParaRPr lang="pt-PT"/>
        </a:p>
      </dgm:t>
    </dgm:pt>
    <dgm:pt modelId="{DC839058-E4B1-474E-9C7F-419DB79BE5BE}" type="sibTrans" cxnId="{8336AC56-2732-48B7-B2E8-27F09B592844}">
      <dgm:prSet/>
      <dgm:spPr>
        <a:ln w="73025"/>
      </dgm:spPr>
      <dgm:t>
        <a:bodyPr/>
        <a:lstStyle/>
        <a:p>
          <a:endParaRPr lang="pt-PT"/>
        </a:p>
      </dgm:t>
    </dgm:pt>
    <dgm:pt modelId="{6E80E482-E0D3-42A7-91C1-36F55FA4D9E3}">
      <dgm:prSet phldrT="[Texto]"/>
      <dgm:spPr/>
      <dgm:t>
        <a:bodyPr/>
        <a:lstStyle/>
        <a:p>
          <a:r>
            <a:rPr lang="pt-PT" dirty="0" smtClean="0"/>
            <a:t>Menores preços de transporte </a:t>
          </a:r>
          <a:endParaRPr lang="pt-PT" dirty="0"/>
        </a:p>
      </dgm:t>
    </dgm:pt>
    <dgm:pt modelId="{69FA9399-E9B8-4B73-BF9E-82258E143B2C}" type="parTrans" cxnId="{20B92D9E-548C-4B2D-8995-9735EE9801DE}">
      <dgm:prSet/>
      <dgm:spPr/>
      <dgm:t>
        <a:bodyPr/>
        <a:lstStyle/>
        <a:p>
          <a:endParaRPr lang="pt-PT"/>
        </a:p>
      </dgm:t>
    </dgm:pt>
    <dgm:pt modelId="{D97AFA0F-C8A8-4B2B-B1C5-B91A7FCED290}" type="sibTrans" cxnId="{20B92D9E-548C-4B2D-8995-9735EE9801DE}">
      <dgm:prSet/>
      <dgm:spPr>
        <a:ln w="73025"/>
      </dgm:spPr>
      <dgm:t>
        <a:bodyPr/>
        <a:lstStyle/>
        <a:p>
          <a:endParaRPr lang="pt-PT"/>
        </a:p>
      </dgm:t>
    </dgm:pt>
    <dgm:pt modelId="{053058C5-B6C1-4481-9484-A02589E265EB}">
      <dgm:prSet phldrT="[Texto]"/>
      <dgm:spPr/>
      <dgm:t>
        <a:bodyPr/>
        <a:lstStyle/>
        <a:p>
          <a:r>
            <a:rPr lang="pt-PT" dirty="0" smtClean="0"/>
            <a:t>Menores preços ao consumidor </a:t>
          </a:r>
          <a:endParaRPr lang="pt-PT" dirty="0"/>
        </a:p>
      </dgm:t>
    </dgm:pt>
    <dgm:pt modelId="{55EDCA62-AAA8-4BC1-9EDB-183306F22695}" type="parTrans" cxnId="{4EFFB3A2-D7C9-4BD8-9E5C-902DDD2EE67B}">
      <dgm:prSet/>
      <dgm:spPr/>
      <dgm:t>
        <a:bodyPr/>
        <a:lstStyle/>
        <a:p>
          <a:endParaRPr lang="pt-PT"/>
        </a:p>
      </dgm:t>
    </dgm:pt>
    <dgm:pt modelId="{B38EADB0-DD2F-402E-930B-B20B4E3EA122}" type="sibTrans" cxnId="{4EFFB3A2-D7C9-4BD8-9E5C-902DDD2EE67B}">
      <dgm:prSet/>
      <dgm:spPr>
        <a:ln w="73025"/>
      </dgm:spPr>
      <dgm:t>
        <a:bodyPr/>
        <a:lstStyle/>
        <a:p>
          <a:endParaRPr lang="pt-PT"/>
        </a:p>
      </dgm:t>
    </dgm:pt>
    <dgm:pt modelId="{3FE79FFC-8F4F-4056-85C3-6285DB13E2AE}">
      <dgm:prSet phldrT="[Texto]"/>
      <dgm:spPr/>
      <dgm:t>
        <a:bodyPr/>
        <a:lstStyle/>
        <a:p>
          <a:r>
            <a:rPr lang="pt-PT" dirty="0" smtClean="0"/>
            <a:t>Aumento do consumo</a:t>
          </a:r>
          <a:endParaRPr lang="pt-PT" dirty="0"/>
        </a:p>
      </dgm:t>
    </dgm:pt>
    <dgm:pt modelId="{0C8E99EA-AA8E-494E-9F8B-DDC7F7B4AEEA}" type="parTrans" cxnId="{29C14505-BC2A-4FAE-99BF-26BC12CE0725}">
      <dgm:prSet/>
      <dgm:spPr/>
      <dgm:t>
        <a:bodyPr/>
        <a:lstStyle/>
        <a:p>
          <a:endParaRPr lang="pt-PT"/>
        </a:p>
      </dgm:t>
    </dgm:pt>
    <dgm:pt modelId="{96F6A1D5-5F23-49CA-AB51-18D2223F293A}" type="sibTrans" cxnId="{29C14505-BC2A-4FAE-99BF-26BC12CE0725}">
      <dgm:prSet/>
      <dgm:spPr>
        <a:ln w="73025"/>
      </dgm:spPr>
      <dgm:t>
        <a:bodyPr/>
        <a:lstStyle/>
        <a:p>
          <a:endParaRPr lang="pt-PT"/>
        </a:p>
      </dgm:t>
    </dgm:pt>
    <dgm:pt modelId="{19574B2E-DBDF-4DB8-A352-3A03C9AB9B6C}" type="pres">
      <dgm:prSet presAssocID="{0D5AAC52-BF6B-4F2E-B0E4-881BA4EEACCA}" presName="cycle" presStyleCnt="0">
        <dgm:presLayoutVars>
          <dgm:dir/>
          <dgm:resizeHandles val="exact"/>
        </dgm:presLayoutVars>
      </dgm:prSet>
      <dgm:spPr/>
      <dgm:t>
        <a:bodyPr/>
        <a:lstStyle/>
        <a:p>
          <a:endParaRPr lang="pt-PT"/>
        </a:p>
      </dgm:t>
    </dgm:pt>
    <dgm:pt modelId="{8EE894B6-E2A1-40C6-BB0D-0E72E0C2A19A}" type="pres">
      <dgm:prSet presAssocID="{DE5B4F9D-981C-4391-8F74-AA58AE664E42}" presName="node" presStyleLbl="node1" presStyleIdx="0" presStyleCnt="5">
        <dgm:presLayoutVars>
          <dgm:bulletEnabled val="1"/>
        </dgm:presLayoutVars>
      </dgm:prSet>
      <dgm:spPr/>
      <dgm:t>
        <a:bodyPr/>
        <a:lstStyle/>
        <a:p>
          <a:endParaRPr lang="pt-PT"/>
        </a:p>
      </dgm:t>
    </dgm:pt>
    <dgm:pt modelId="{6730B1E3-4239-4D13-835C-0BBB3B3CA0AE}" type="pres">
      <dgm:prSet presAssocID="{DE5B4F9D-981C-4391-8F74-AA58AE664E42}" presName="spNode" presStyleCnt="0"/>
      <dgm:spPr/>
    </dgm:pt>
    <dgm:pt modelId="{52DF5526-6750-4FAD-88CF-B5B9D86F7FFA}" type="pres">
      <dgm:prSet presAssocID="{79E739B7-822D-4950-B80E-4E5E8EB7EFD1}" presName="sibTrans" presStyleLbl="sibTrans1D1" presStyleIdx="0" presStyleCnt="5"/>
      <dgm:spPr/>
      <dgm:t>
        <a:bodyPr/>
        <a:lstStyle/>
        <a:p>
          <a:endParaRPr lang="pt-PT"/>
        </a:p>
      </dgm:t>
    </dgm:pt>
    <dgm:pt modelId="{82A38679-D4F1-4F59-AFA5-8B097FFEED49}" type="pres">
      <dgm:prSet presAssocID="{6FDDF251-A5DF-4911-A14F-5E24A072A8B7}" presName="node" presStyleLbl="node1" presStyleIdx="1" presStyleCnt="5">
        <dgm:presLayoutVars>
          <dgm:bulletEnabled val="1"/>
        </dgm:presLayoutVars>
      </dgm:prSet>
      <dgm:spPr/>
      <dgm:t>
        <a:bodyPr/>
        <a:lstStyle/>
        <a:p>
          <a:endParaRPr lang="pt-PT"/>
        </a:p>
      </dgm:t>
    </dgm:pt>
    <dgm:pt modelId="{EF651660-C8FB-4572-B055-6927247B2F46}" type="pres">
      <dgm:prSet presAssocID="{6FDDF251-A5DF-4911-A14F-5E24A072A8B7}" presName="spNode" presStyleCnt="0"/>
      <dgm:spPr/>
    </dgm:pt>
    <dgm:pt modelId="{8795CF98-60DB-4024-9A67-B4F8BBA36C55}" type="pres">
      <dgm:prSet presAssocID="{DC839058-E4B1-474E-9C7F-419DB79BE5BE}" presName="sibTrans" presStyleLbl="sibTrans1D1" presStyleIdx="1" presStyleCnt="5"/>
      <dgm:spPr/>
      <dgm:t>
        <a:bodyPr/>
        <a:lstStyle/>
        <a:p>
          <a:endParaRPr lang="pt-PT"/>
        </a:p>
      </dgm:t>
    </dgm:pt>
    <dgm:pt modelId="{6AEE459F-9154-4BAF-8011-BA826590E630}" type="pres">
      <dgm:prSet presAssocID="{6E80E482-E0D3-42A7-91C1-36F55FA4D9E3}" presName="node" presStyleLbl="node1" presStyleIdx="2" presStyleCnt="5">
        <dgm:presLayoutVars>
          <dgm:bulletEnabled val="1"/>
        </dgm:presLayoutVars>
      </dgm:prSet>
      <dgm:spPr/>
      <dgm:t>
        <a:bodyPr/>
        <a:lstStyle/>
        <a:p>
          <a:endParaRPr lang="pt-PT"/>
        </a:p>
      </dgm:t>
    </dgm:pt>
    <dgm:pt modelId="{3A203F1B-752C-4A63-B647-32A27FE4AA0C}" type="pres">
      <dgm:prSet presAssocID="{6E80E482-E0D3-42A7-91C1-36F55FA4D9E3}" presName="spNode" presStyleCnt="0"/>
      <dgm:spPr/>
    </dgm:pt>
    <dgm:pt modelId="{E1788A13-6A2E-4606-8816-23E9E9CEF7EF}" type="pres">
      <dgm:prSet presAssocID="{D97AFA0F-C8A8-4B2B-B1C5-B91A7FCED290}" presName="sibTrans" presStyleLbl="sibTrans1D1" presStyleIdx="2" presStyleCnt="5"/>
      <dgm:spPr/>
      <dgm:t>
        <a:bodyPr/>
        <a:lstStyle/>
        <a:p>
          <a:endParaRPr lang="pt-PT"/>
        </a:p>
      </dgm:t>
    </dgm:pt>
    <dgm:pt modelId="{C9E2A4B6-9F2D-458C-B00D-5DEE1A394735}" type="pres">
      <dgm:prSet presAssocID="{053058C5-B6C1-4481-9484-A02589E265EB}" presName="node" presStyleLbl="node1" presStyleIdx="3" presStyleCnt="5">
        <dgm:presLayoutVars>
          <dgm:bulletEnabled val="1"/>
        </dgm:presLayoutVars>
      </dgm:prSet>
      <dgm:spPr/>
      <dgm:t>
        <a:bodyPr/>
        <a:lstStyle/>
        <a:p>
          <a:endParaRPr lang="pt-PT"/>
        </a:p>
      </dgm:t>
    </dgm:pt>
    <dgm:pt modelId="{AB17D324-B691-4C46-8666-8ED84A288D3E}" type="pres">
      <dgm:prSet presAssocID="{053058C5-B6C1-4481-9484-A02589E265EB}" presName="spNode" presStyleCnt="0"/>
      <dgm:spPr/>
    </dgm:pt>
    <dgm:pt modelId="{F6C5E8C4-5375-4572-821F-C85DA9547866}" type="pres">
      <dgm:prSet presAssocID="{B38EADB0-DD2F-402E-930B-B20B4E3EA122}" presName="sibTrans" presStyleLbl="sibTrans1D1" presStyleIdx="3" presStyleCnt="5"/>
      <dgm:spPr/>
      <dgm:t>
        <a:bodyPr/>
        <a:lstStyle/>
        <a:p>
          <a:endParaRPr lang="pt-PT"/>
        </a:p>
      </dgm:t>
    </dgm:pt>
    <dgm:pt modelId="{0060C832-E05A-4BD1-87C6-900BB1D0751A}" type="pres">
      <dgm:prSet presAssocID="{3FE79FFC-8F4F-4056-85C3-6285DB13E2AE}" presName="node" presStyleLbl="node1" presStyleIdx="4" presStyleCnt="5">
        <dgm:presLayoutVars>
          <dgm:bulletEnabled val="1"/>
        </dgm:presLayoutVars>
      </dgm:prSet>
      <dgm:spPr/>
      <dgm:t>
        <a:bodyPr/>
        <a:lstStyle/>
        <a:p>
          <a:endParaRPr lang="pt-PT"/>
        </a:p>
      </dgm:t>
    </dgm:pt>
    <dgm:pt modelId="{99317B9D-CA9F-46A2-80E0-D6F634F6D541}" type="pres">
      <dgm:prSet presAssocID="{3FE79FFC-8F4F-4056-85C3-6285DB13E2AE}" presName="spNode" presStyleCnt="0"/>
      <dgm:spPr/>
    </dgm:pt>
    <dgm:pt modelId="{3E70757C-17E0-4E77-A713-070A100779A8}" type="pres">
      <dgm:prSet presAssocID="{96F6A1D5-5F23-49CA-AB51-18D2223F293A}" presName="sibTrans" presStyleLbl="sibTrans1D1" presStyleIdx="4" presStyleCnt="5"/>
      <dgm:spPr/>
      <dgm:t>
        <a:bodyPr/>
        <a:lstStyle/>
        <a:p>
          <a:endParaRPr lang="pt-PT"/>
        </a:p>
      </dgm:t>
    </dgm:pt>
  </dgm:ptLst>
  <dgm:cxnLst>
    <dgm:cxn modelId="{4EFFB3A2-D7C9-4BD8-9E5C-902DDD2EE67B}" srcId="{0D5AAC52-BF6B-4F2E-B0E4-881BA4EEACCA}" destId="{053058C5-B6C1-4481-9484-A02589E265EB}" srcOrd="3" destOrd="0" parTransId="{55EDCA62-AAA8-4BC1-9EDB-183306F22695}" sibTransId="{B38EADB0-DD2F-402E-930B-B20B4E3EA122}"/>
    <dgm:cxn modelId="{78B92D04-BE59-45F9-B7F4-F2BB7441309E}" type="presOf" srcId="{3FE79FFC-8F4F-4056-85C3-6285DB13E2AE}" destId="{0060C832-E05A-4BD1-87C6-900BB1D0751A}" srcOrd="0" destOrd="0" presId="urn:microsoft.com/office/officeart/2005/8/layout/cycle5"/>
    <dgm:cxn modelId="{90B09841-2146-4E40-B8DF-9CD26065B873}" type="presOf" srcId="{96F6A1D5-5F23-49CA-AB51-18D2223F293A}" destId="{3E70757C-17E0-4E77-A713-070A100779A8}" srcOrd="0" destOrd="0" presId="urn:microsoft.com/office/officeart/2005/8/layout/cycle5"/>
    <dgm:cxn modelId="{AB5535D8-1AFF-4DAF-A525-D2AAF346FAB6}" type="presOf" srcId="{053058C5-B6C1-4481-9484-A02589E265EB}" destId="{C9E2A4B6-9F2D-458C-B00D-5DEE1A394735}" srcOrd="0" destOrd="0" presId="urn:microsoft.com/office/officeart/2005/8/layout/cycle5"/>
    <dgm:cxn modelId="{0D6366EF-461D-4ECF-8235-6E709F066036}" type="presOf" srcId="{6E80E482-E0D3-42A7-91C1-36F55FA4D9E3}" destId="{6AEE459F-9154-4BAF-8011-BA826590E630}" srcOrd="0" destOrd="0" presId="urn:microsoft.com/office/officeart/2005/8/layout/cycle5"/>
    <dgm:cxn modelId="{39A27258-396B-400E-ABC5-A2C061BEDC2D}" type="presOf" srcId="{DE5B4F9D-981C-4391-8F74-AA58AE664E42}" destId="{8EE894B6-E2A1-40C6-BB0D-0E72E0C2A19A}" srcOrd="0" destOrd="0" presId="urn:microsoft.com/office/officeart/2005/8/layout/cycle5"/>
    <dgm:cxn modelId="{F461093C-9137-40DC-B5DD-C61BDE358C50}" type="presOf" srcId="{6FDDF251-A5DF-4911-A14F-5E24A072A8B7}" destId="{82A38679-D4F1-4F59-AFA5-8B097FFEED49}" srcOrd="0" destOrd="0" presId="urn:microsoft.com/office/officeart/2005/8/layout/cycle5"/>
    <dgm:cxn modelId="{20B92D9E-548C-4B2D-8995-9735EE9801DE}" srcId="{0D5AAC52-BF6B-4F2E-B0E4-881BA4EEACCA}" destId="{6E80E482-E0D3-42A7-91C1-36F55FA4D9E3}" srcOrd="2" destOrd="0" parTransId="{69FA9399-E9B8-4B73-BF9E-82258E143B2C}" sibTransId="{D97AFA0F-C8A8-4B2B-B1C5-B91A7FCED290}"/>
    <dgm:cxn modelId="{BB44A070-554B-4D54-85FB-AC5B8BCE40D5}" srcId="{0D5AAC52-BF6B-4F2E-B0E4-881BA4EEACCA}" destId="{DE5B4F9D-981C-4391-8F74-AA58AE664E42}" srcOrd="0" destOrd="0" parTransId="{3DB1BC75-5A41-4850-913A-3EB727600AE9}" sibTransId="{79E739B7-822D-4950-B80E-4E5E8EB7EFD1}"/>
    <dgm:cxn modelId="{29C14505-BC2A-4FAE-99BF-26BC12CE0725}" srcId="{0D5AAC52-BF6B-4F2E-B0E4-881BA4EEACCA}" destId="{3FE79FFC-8F4F-4056-85C3-6285DB13E2AE}" srcOrd="4" destOrd="0" parTransId="{0C8E99EA-AA8E-494E-9F8B-DDC7F7B4AEEA}" sibTransId="{96F6A1D5-5F23-49CA-AB51-18D2223F293A}"/>
    <dgm:cxn modelId="{DFDD9773-BB15-4967-B1CB-EFDA590F1FF5}" type="presOf" srcId="{DC839058-E4B1-474E-9C7F-419DB79BE5BE}" destId="{8795CF98-60DB-4024-9A67-B4F8BBA36C55}" srcOrd="0" destOrd="0" presId="urn:microsoft.com/office/officeart/2005/8/layout/cycle5"/>
    <dgm:cxn modelId="{8336AC56-2732-48B7-B2E8-27F09B592844}" srcId="{0D5AAC52-BF6B-4F2E-B0E4-881BA4EEACCA}" destId="{6FDDF251-A5DF-4911-A14F-5E24A072A8B7}" srcOrd="1" destOrd="0" parTransId="{EF6B7B38-1515-4315-A606-3294527D0B8A}" sibTransId="{DC839058-E4B1-474E-9C7F-419DB79BE5BE}"/>
    <dgm:cxn modelId="{D2FB8F9E-F665-466C-A7E3-CA553F94910D}" type="presOf" srcId="{D97AFA0F-C8A8-4B2B-B1C5-B91A7FCED290}" destId="{E1788A13-6A2E-4606-8816-23E9E9CEF7EF}" srcOrd="0" destOrd="0" presId="urn:microsoft.com/office/officeart/2005/8/layout/cycle5"/>
    <dgm:cxn modelId="{3740B6A2-94B2-448E-A0C0-62BA9AA2A0C3}" type="presOf" srcId="{0D5AAC52-BF6B-4F2E-B0E4-881BA4EEACCA}" destId="{19574B2E-DBDF-4DB8-A352-3A03C9AB9B6C}" srcOrd="0" destOrd="0" presId="urn:microsoft.com/office/officeart/2005/8/layout/cycle5"/>
    <dgm:cxn modelId="{53A9A9AB-96D1-4AD0-8952-4AA67ECAC195}" type="presOf" srcId="{B38EADB0-DD2F-402E-930B-B20B4E3EA122}" destId="{F6C5E8C4-5375-4572-821F-C85DA9547866}" srcOrd="0" destOrd="0" presId="urn:microsoft.com/office/officeart/2005/8/layout/cycle5"/>
    <dgm:cxn modelId="{B1069EEB-4D52-4E63-BD06-B12B78C10A03}" type="presOf" srcId="{79E739B7-822D-4950-B80E-4E5E8EB7EFD1}" destId="{52DF5526-6750-4FAD-88CF-B5B9D86F7FFA}" srcOrd="0" destOrd="0" presId="urn:microsoft.com/office/officeart/2005/8/layout/cycle5"/>
    <dgm:cxn modelId="{83D3E498-8AC1-4D6A-B5D0-735118984209}" type="presParOf" srcId="{19574B2E-DBDF-4DB8-A352-3A03C9AB9B6C}" destId="{8EE894B6-E2A1-40C6-BB0D-0E72E0C2A19A}" srcOrd="0" destOrd="0" presId="urn:microsoft.com/office/officeart/2005/8/layout/cycle5"/>
    <dgm:cxn modelId="{430E1FD1-950E-4D24-8B21-2E321D551776}" type="presParOf" srcId="{19574B2E-DBDF-4DB8-A352-3A03C9AB9B6C}" destId="{6730B1E3-4239-4D13-835C-0BBB3B3CA0AE}" srcOrd="1" destOrd="0" presId="urn:microsoft.com/office/officeart/2005/8/layout/cycle5"/>
    <dgm:cxn modelId="{549B5E13-8CD4-48AC-8538-E67F8BACB254}" type="presParOf" srcId="{19574B2E-DBDF-4DB8-A352-3A03C9AB9B6C}" destId="{52DF5526-6750-4FAD-88CF-B5B9D86F7FFA}" srcOrd="2" destOrd="0" presId="urn:microsoft.com/office/officeart/2005/8/layout/cycle5"/>
    <dgm:cxn modelId="{954E12E8-9C5F-4B3B-802A-BAE845040AA2}" type="presParOf" srcId="{19574B2E-DBDF-4DB8-A352-3A03C9AB9B6C}" destId="{82A38679-D4F1-4F59-AFA5-8B097FFEED49}" srcOrd="3" destOrd="0" presId="urn:microsoft.com/office/officeart/2005/8/layout/cycle5"/>
    <dgm:cxn modelId="{2EF08AA8-701F-40A6-B3D9-B54E7E93EA73}" type="presParOf" srcId="{19574B2E-DBDF-4DB8-A352-3A03C9AB9B6C}" destId="{EF651660-C8FB-4572-B055-6927247B2F46}" srcOrd="4" destOrd="0" presId="urn:microsoft.com/office/officeart/2005/8/layout/cycle5"/>
    <dgm:cxn modelId="{57878775-9BC3-4C13-B0C8-9716C169FDA4}" type="presParOf" srcId="{19574B2E-DBDF-4DB8-A352-3A03C9AB9B6C}" destId="{8795CF98-60DB-4024-9A67-B4F8BBA36C55}" srcOrd="5" destOrd="0" presId="urn:microsoft.com/office/officeart/2005/8/layout/cycle5"/>
    <dgm:cxn modelId="{134FE82F-790C-4C6A-AC51-0D5342C4A518}" type="presParOf" srcId="{19574B2E-DBDF-4DB8-A352-3A03C9AB9B6C}" destId="{6AEE459F-9154-4BAF-8011-BA826590E630}" srcOrd="6" destOrd="0" presId="urn:microsoft.com/office/officeart/2005/8/layout/cycle5"/>
    <dgm:cxn modelId="{DB7F35E4-53B4-4552-88E6-CFDD66887482}" type="presParOf" srcId="{19574B2E-DBDF-4DB8-A352-3A03C9AB9B6C}" destId="{3A203F1B-752C-4A63-B647-32A27FE4AA0C}" srcOrd="7" destOrd="0" presId="urn:microsoft.com/office/officeart/2005/8/layout/cycle5"/>
    <dgm:cxn modelId="{97959E9D-1571-4EAE-9519-F03224E6FBE5}" type="presParOf" srcId="{19574B2E-DBDF-4DB8-A352-3A03C9AB9B6C}" destId="{E1788A13-6A2E-4606-8816-23E9E9CEF7EF}" srcOrd="8" destOrd="0" presId="urn:microsoft.com/office/officeart/2005/8/layout/cycle5"/>
    <dgm:cxn modelId="{05243839-8BAE-44C9-829B-D7697650568B}" type="presParOf" srcId="{19574B2E-DBDF-4DB8-A352-3A03C9AB9B6C}" destId="{C9E2A4B6-9F2D-458C-B00D-5DEE1A394735}" srcOrd="9" destOrd="0" presId="urn:microsoft.com/office/officeart/2005/8/layout/cycle5"/>
    <dgm:cxn modelId="{BA85304F-33D5-4285-B41D-409A83337140}" type="presParOf" srcId="{19574B2E-DBDF-4DB8-A352-3A03C9AB9B6C}" destId="{AB17D324-B691-4C46-8666-8ED84A288D3E}" srcOrd="10" destOrd="0" presId="urn:microsoft.com/office/officeart/2005/8/layout/cycle5"/>
    <dgm:cxn modelId="{65A903E7-0CC7-4D6F-98A4-F7745A7BB0F8}" type="presParOf" srcId="{19574B2E-DBDF-4DB8-A352-3A03C9AB9B6C}" destId="{F6C5E8C4-5375-4572-821F-C85DA9547866}" srcOrd="11" destOrd="0" presId="urn:microsoft.com/office/officeart/2005/8/layout/cycle5"/>
    <dgm:cxn modelId="{940AD58E-8610-4CE6-A662-A1A451500B76}" type="presParOf" srcId="{19574B2E-DBDF-4DB8-A352-3A03C9AB9B6C}" destId="{0060C832-E05A-4BD1-87C6-900BB1D0751A}" srcOrd="12" destOrd="0" presId="urn:microsoft.com/office/officeart/2005/8/layout/cycle5"/>
    <dgm:cxn modelId="{DBFECF98-A1E9-4BE8-9A60-E89DB177357B}" type="presParOf" srcId="{19574B2E-DBDF-4DB8-A352-3A03C9AB9B6C}" destId="{99317B9D-CA9F-46A2-80E0-D6F634F6D541}" srcOrd="13" destOrd="0" presId="urn:microsoft.com/office/officeart/2005/8/layout/cycle5"/>
    <dgm:cxn modelId="{2D243FDC-9A41-4A7B-BFD9-77B791063C11}" type="presParOf" srcId="{19574B2E-DBDF-4DB8-A352-3A03C9AB9B6C}" destId="{3E70757C-17E0-4E77-A713-070A100779A8}" srcOrd="14"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AAC52-BF6B-4F2E-B0E4-881BA4EEACC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pt-PT"/>
        </a:p>
      </dgm:t>
    </dgm:pt>
    <dgm:pt modelId="{DE5B4F9D-981C-4391-8F74-AA58AE664E42}">
      <dgm:prSet phldrT="[Texto]"/>
      <dgm:spPr/>
      <dgm:t>
        <a:bodyPr/>
        <a:lstStyle/>
        <a:p>
          <a:r>
            <a:rPr lang="pt-PT" dirty="0" smtClean="0"/>
            <a:t>Mais trocas comerciais e produção </a:t>
          </a:r>
          <a:endParaRPr lang="pt-PT" dirty="0"/>
        </a:p>
      </dgm:t>
    </dgm:pt>
    <dgm:pt modelId="{3DB1BC75-5A41-4850-913A-3EB727600AE9}" type="parTrans" cxnId="{BB44A070-554B-4D54-85FB-AC5B8BCE40D5}">
      <dgm:prSet/>
      <dgm:spPr/>
      <dgm:t>
        <a:bodyPr/>
        <a:lstStyle/>
        <a:p>
          <a:endParaRPr lang="pt-PT"/>
        </a:p>
      </dgm:t>
    </dgm:pt>
    <dgm:pt modelId="{79E739B7-822D-4950-B80E-4E5E8EB7EFD1}" type="sibTrans" cxnId="{BB44A070-554B-4D54-85FB-AC5B8BCE40D5}">
      <dgm:prSet/>
      <dgm:spPr>
        <a:ln w="73025"/>
      </dgm:spPr>
      <dgm:t>
        <a:bodyPr/>
        <a:lstStyle/>
        <a:p>
          <a:endParaRPr lang="pt-PT"/>
        </a:p>
      </dgm:t>
    </dgm:pt>
    <dgm:pt modelId="{6FDDF251-A5DF-4911-A14F-5E24A072A8B7}">
      <dgm:prSet phldrT="[Texto]"/>
      <dgm:spPr/>
      <dgm:t>
        <a:bodyPr/>
        <a:lstStyle/>
        <a:p>
          <a:r>
            <a:rPr lang="pt-PT" dirty="0" smtClean="0"/>
            <a:t>Empregos em novos sectores </a:t>
          </a:r>
          <a:endParaRPr lang="pt-PT" dirty="0"/>
        </a:p>
      </dgm:t>
    </dgm:pt>
    <dgm:pt modelId="{EF6B7B38-1515-4315-A606-3294527D0B8A}" type="parTrans" cxnId="{8336AC56-2732-48B7-B2E8-27F09B592844}">
      <dgm:prSet/>
      <dgm:spPr/>
      <dgm:t>
        <a:bodyPr/>
        <a:lstStyle/>
        <a:p>
          <a:endParaRPr lang="pt-PT"/>
        </a:p>
      </dgm:t>
    </dgm:pt>
    <dgm:pt modelId="{DC839058-E4B1-474E-9C7F-419DB79BE5BE}" type="sibTrans" cxnId="{8336AC56-2732-48B7-B2E8-27F09B592844}">
      <dgm:prSet/>
      <dgm:spPr>
        <a:ln w="73025"/>
      </dgm:spPr>
      <dgm:t>
        <a:bodyPr/>
        <a:lstStyle/>
        <a:p>
          <a:endParaRPr lang="pt-PT"/>
        </a:p>
      </dgm:t>
    </dgm:pt>
    <dgm:pt modelId="{6E80E482-E0D3-42A7-91C1-36F55FA4D9E3}">
      <dgm:prSet phldrT="[Texto]"/>
      <dgm:spPr/>
      <dgm:t>
        <a:bodyPr/>
        <a:lstStyle/>
        <a:p>
          <a:r>
            <a:rPr lang="pt-PT" dirty="0" smtClean="0"/>
            <a:t>Menor desemprego </a:t>
          </a:r>
          <a:endParaRPr lang="pt-PT" dirty="0"/>
        </a:p>
      </dgm:t>
    </dgm:pt>
    <dgm:pt modelId="{69FA9399-E9B8-4B73-BF9E-82258E143B2C}" type="parTrans" cxnId="{20B92D9E-548C-4B2D-8995-9735EE9801DE}">
      <dgm:prSet/>
      <dgm:spPr/>
      <dgm:t>
        <a:bodyPr/>
        <a:lstStyle/>
        <a:p>
          <a:endParaRPr lang="pt-PT"/>
        </a:p>
      </dgm:t>
    </dgm:pt>
    <dgm:pt modelId="{D97AFA0F-C8A8-4B2B-B1C5-B91A7FCED290}" type="sibTrans" cxnId="{20B92D9E-548C-4B2D-8995-9735EE9801DE}">
      <dgm:prSet/>
      <dgm:spPr>
        <a:ln w="73025"/>
      </dgm:spPr>
      <dgm:t>
        <a:bodyPr/>
        <a:lstStyle/>
        <a:p>
          <a:endParaRPr lang="pt-PT"/>
        </a:p>
      </dgm:t>
    </dgm:pt>
    <dgm:pt modelId="{053058C5-B6C1-4481-9484-A02589E265EB}">
      <dgm:prSet phldrT="[Texto]"/>
      <dgm:spPr/>
      <dgm:t>
        <a:bodyPr/>
        <a:lstStyle/>
        <a:p>
          <a:r>
            <a:rPr lang="pt-PT" dirty="0" smtClean="0"/>
            <a:t>Mais consumo </a:t>
          </a:r>
          <a:endParaRPr lang="pt-PT" dirty="0"/>
        </a:p>
      </dgm:t>
    </dgm:pt>
    <dgm:pt modelId="{55EDCA62-AAA8-4BC1-9EDB-183306F22695}" type="parTrans" cxnId="{4EFFB3A2-D7C9-4BD8-9E5C-902DDD2EE67B}">
      <dgm:prSet/>
      <dgm:spPr/>
      <dgm:t>
        <a:bodyPr/>
        <a:lstStyle/>
        <a:p>
          <a:endParaRPr lang="pt-PT"/>
        </a:p>
      </dgm:t>
    </dgm:pt>
    <dgm:pt modelId="{B38EADB0-DD2F-402E-930B-B20B4E3EA122}" type="sibTrans" cxnId="{4EFFB3A2-D7C9-4BD8-9E5C-902DDD2EE67B}">
      <dgm:prSet/>
      <dgm:spPr>
        <a:ln w="73025"/>
      </dgm:spPr>
      <dgm:t>
        <a:bodyPr/>
        <a:lstStyle/>
        <a:p>
          <a:endParaRPr lang="pt-PT"/>
        </a:p>
      </dgm:t>
    </dgm:pt>
    <dgm:pt modelId="{3FE79FFC-8F4F-4056-85C3-6285DB13E2AE}">
      <dgm:prSet phldrT="[Texto]"/>
      <dgm:spPr/>
      <dgm:t>
        <a:bodyPr/>
        <a:lstStyle/>
        <a:p>
          <a:r>
            <a:rPr lang="pt-PT" dirty="0" smtClean="0"/>
            <a:t>Maior competitividade</a:t>
          </a:r>
        </a:p>
        <a:p>
          <a:r>
            <a:rPr lang="pt-PT" dirty="0" smtClean="0"/>
            <a:t>Regional </a:t>
          </a:r>
          <a:endParaRPr lang="pt-PT" dirty="0"/>
        </a:p>
      </dgm:t>
    </dgm:pt>
    <dgm:pt modelId="{0C8E99EA-AA8E-494E-9F8B-DDC7F7B4AEEA}" type="parTrans" cxnId="{29C14505-BC2A-4FAE-99BF-26BC12CE0725}">
      <dgm:prSet/>
      <dgm:spPr/>
      <dgm:t>
        <a:bodyPr/>
        <a:lstStyle/>
        <a:p>
          <a:endParaRPr lang="pt-PT"/>
        </a:p>
      </dgm:t>
    </dgm:pt>
    <dgm:pt modelId="{96F6A1D5-5F23-49CA-AB51-18D2223F293A}" type="sibTrans" cxnId="{29C14505-BC2A-4FAE-99BF-26BC12CE0725}">
      <dgm:prSet/>
      <dgm:spPr>
        <a:ln w="73025"/>
      </dgm:spPr>
      <dgm:t>
        <a:bodyPr/>
        <a:lstStyle/>
        <a:p>
          <a:endParaRPr lang="pt-PT"/>
        </a:p>
      </dgm:t>
    </dgm:pt>
    <dgm:pt modelId="{19574B2E-DBDF-4DB8-A352-3A03C9AB9B6C}" type="pres">
      <dgm:prSet presAssocID="{0D5AAC52-BF6B-4F2E-B0E4-881BA4EEACCA}" presName="cycle" presStyleCnt="0">
        <dgm:presLayoutVars>
          <dgm:dir/>
          <dgm:resizeHandles val="exact"/>
        </dgm:presLayoutVars>
      </dgm:prSet>
      <dgm:spPr/>
      <dgm:t>
        <a:bodyPr/>
        <a:lstStyle/>
        <a:p>
          <a:endParaRPr lang="pt-PT"/>
        </a:p>
      </dgm:t>
    </dgm:pt>
    <dgm:pt modelId="{8EE894B6-E2A1-40C6-BB0D-0E72E0C2A19A}" type="pres">
      <dgm:prSet presAssocID="{DE5B4F9D-981C-4391-8F74-AA58AE664E42}" presName="node" presStyleLbl="node1" presStyleIdx="0" presStyleCnt="5">
        <dgm:presLayoutVars>
          <dgm:bulletEnabled val="1"/>
        </dgm:presLayoutVars>
      </dgm:prSet>
      <dgm:spPr/>
      <dgm:t>
        <a:bodyPr/>
        <a:lstStyle/>
        <a:p>
          <a:endParaRPr lang="pt-PT"/>
        </a:p>
      </dgm:t>
    </dgm:pt>
    <dgm:pt modelId="{6730B1E3-4239-4D13-835C-0BBB3B3CA0AE}" type="pres">
      <dgm:prSet presAssocID="{DE5B4F9D-981C-4391-8F74-AA58AE664E42}" presName="spNode" presStyleCnt="0"/>
      <dgm:spPr/>
    </dgm:pt>
    <dgm:pt modelId="{52DF5526-6750-4FAD-88CF-B5B9D86F7FFA}" type="pres">
      <dgm:prSet presAssocID="{79E739B7-822D-4950-B80E-4E5E8EB7EFD1}" presName="sibTrans" presStyleLbl="sibTrans1D1" presStyleIdx="0" presStyleCnt="5"/>
      <dgm:spPr/>
      <dgm:t>
        <a:bodyPr/>
        <a:lstStyle/>
        <a:p>
          <a:endParaRPr lang="pt-PT"/>
        </a:p>
      </dgm:t>
    </dgm:pt>
    <dgm:pt modelId="{82A38679-D4F1-4F59-AFA5-8B097FFEED49}" type="pres">
      <dgm:prSet presAssocID="{6FDDF251-A5DF-4911-A14F-5E24A072A8B7}" presName="node" presStyleLbl="node1" presStyleIdx="1" presStyleCnt="5">
        <dgm:presLayoutVars>
          <dgm:bulletEnabled val="1"/>
        </dgm:presLayoutVars>
      </dgm:prSet>
      <dgm:spPr/>
      <dgm:t>
        <a:bodyPr/>
        <a:lstStyle/>
        <a:p>
          <a:endParaRPr lang="pt-PT"/>
        </a:p>
      </dgm:t>
    </dgm:pt>
    <dgm:pt modelId="{EF651660-C8FB-4572-B055-6927247B2F46}" type="pres">
      <dgm:prSet presAssocID="{6FDDF251-A5DF-4911-A14F-5E24A072A8B7}" presName="spNode" presStyleCnt="0"/>
      <dgm:spPr/>
    </dgm:pt>
    <dgm:pt modelId="{8795CF98-60DB-4024-9A67-B4F8BBA36C55}" type="pres">
      <dgm:prSet presAssocID="{DC839058-E4B1-474E-9C7F-419DB79BE5BE}" presName="sibTrans" presStyleLbl="sibTrans1D1" presStyleIdx="1" presStyleCnt="5"/>
      <dgm:spPr/>
      <dgm:t>
        <a:bodyPr/>
        <a:lstStyle/>
        <a:p>
          <a:endParaRPr lang="pt-PT"/>
        </a:p>
      </dgm:t>
    </dgm:pt>
    <dgm:pt modelId="{6AEE459F-9154-4BAF-8011-BA826590E630}" type="pres">
      <dgm:prSet presAssocID="{6E80E482-E0D3-42A7-91C1-36F55FA4D9E3}" presName="node" presStyleLbl="node1" presStyleIdx="2" presStyleCnt="5">
        <dgm:presLayoutVars>
          <dgm:bulletEnabled val="1"/>
        </dgm:presLayoutVars>
      </dgm:prSet>
      <dgm:spPr/>
      <dgm:t>
        <a:bodyPr/>
        <a:lstStyle/>
        <a:p>
          <a:endParaRPr lang="pt-PT"/>
        </a:p>
      </dgm:t>
    </dgm:pt>
    <dgm:pt modelId="{3A203F1B-752C-4A63-B647-32A27FE4AA0C}" type="pres">
      <dgm:prSet presAssocID="{6E80E482-E0D3-42A7-91C1-36F55FA4D9E3}" presName="spNode" presStyleCnt="0"/>
      <dgm:spPr/>
    </dgm:pt>
    <dgm:pt modelId="{E1788A13-6A2E-4606-8816-23E9E9CEF7EF}" type="pres">
      <dgm:prSet presAssocID="{D97AFA0F-C8A8-4B2B-B1C5-B91A7FCED290}" presName="sibTrans" presStyleLbl="sibTrans1D1" presStyleIdx="2" presStyleCnt="5"/>
      <dgm:spPr/>
      <dgm:t>
        <a:bodyPr/>
        <a:lstStyle/>
        <a:p>
          <a:endParaRPr lang="pt-PT"/>
        </a:p>
      </dgm:t>
    </dgm:pt>
    <dgm:pt modelId="{C9E2A4B6-9F2D-458C-B00D-5DEE1A394735}" type="pres">
      <dgm:prSet presAssocID="{053058C5-B6C1-4481-9484-A02589E265EB}" presName="node" presStyleLbl="node1" presStyleIdx="3" presStyleCnt="5">
        <dgm:presLayoutVars>
          <dgm:bulletEnabled val="1"/>
        </dgm:presLayoutVars>
      </dgm:prSet>
      <dgm:spPr/>
      <dgm:t>
        <a:bodyPr/>
        <a:lstStyle/>
        <a:p>
          <a:endParaRPr lang="pt-PT"/>
        </a:p>
      </dgm:t>
    </dgm:pt>
    <dgm:pt modelId="{AB17D324-B691-4C46-8666-8ED84A288D3E}" type="pres">
      <dgm:prSet presAssocID="{053058C5-B6C1-4481-9484-A02589E265EB}" presName="spNode" presStyleCnt="0"/>
      <dgm:spPr/>
    </dgm:pt>
    <dgm:pt modelId="{F6C5E8C4-5375-4572-821F-C85DA9547866}" type="pres">
      <dgm:prSet presAssocID="{B38EADB0-DD2F-402E-930B-B20B4E3EA122}" presName="sibTrans" presStyleLbl="sibTrans1D1" presStyleIdx="3" presStyleCnt="5"/>
      <dgm:spPr/>
      <dgm:t>
        <a:bodyPr/>
        <a:lstStyle/>
        <a:p>
          <a:endParaRPr lang="pt-PT"/>
        </a:p>
      </dgm:t>
    </dgm:pt>
    <dgm:pt modelId="{0060C832-E05A-4BD1-87C6-900BB1D0751A}" type="pres">
      <dgm:prSet presAssocID="{3FE79FFC-8F4F-4056-85C3-6285DB13E2AE}" presName="node" presStyleLbl="node1" presStyleIdx="4" presStyleCnt="5" custScaleX="118897" custScaleY="115411">
        <dgm:presLayoutVars>
          <dgm:bulletEnabled val="1"/>
        </dgm:presLayoutVars>
      </dgm:prSet>
      <dgm:spPr/>
      <dgm:t>
        <a:bodyPr/>
        <a:lstStyle/>
        <a:p>
          <a:endParaRPr lang="pt-PT"/>
        </a:p>
      </dgm:t>
    </dgm:pt>
    <dgm:pt modelId="{99317B9D-CA9F-46A2-80E0-D6F634F6D541}" type="pres">
      <dgm:prSet presAssocID="{3FE79FFC-8F4F-4056-85C3-6285DB13E2AE}" presName="spNode" presStyleCnt="0"/>
      <dgm:spPr/>
    </dgm:pt>
    <dgm:pt modelId="{3E70757C-17E0-4E77-A713-070A100779A8}" type="pres">
      <dgm:prSet presAssocID="{96F6A1D5-5F23-49CA-AB51-18D2223F293A}" presName="sibTrans" presStyleLbl="sibTrans1D1" presStyleIdx="4" presStyleCnt="5"/>
      <dgm:spPr/>
      <dgm:t>
        <a:bodyPr/>
        <a:lstStyle/>
        <a:p>
          <a:endParaRPr lang="pt-PT"/>
        </a:p>
      </dgm:t>
    </dgm:pt>
  </dgm:ptLst>
  <dgm:cxnLst>
    <dgm:cxn modelId="{4EFFB3A2-D7C9-4BD8-9E5C-902DDD2EE67B}" srcId="{0D5AAC52-BF6B-4F2E-B0E4-881BA4EEACCA}" destId="{053058C5-B6C1-4481-9484-A02589E265EB}" srcOrd="3" destOrd="0" parTransId="{55EDCA62-AAA8-4BC1-9EDB-183306F22695}" sibTransId="{B38EADB0-DD2F-402E-930B-B20B4E3EA122}"/>
    <dgm:cxn modelId="{4DCC535C-DD07-4766-BBA8-ADCA9F6D2B5F}" type="presOf" srcId="{D97AFA0F-C8A8-4B2B-B1C5-B91A7FCED290}" destId="{E1788A13-6A2E-4606-8816-23E9E9CEF7EF}" srcOrd="0" destOrd="0" presId="urn:microsoft.com/office/officeart/2005/8/layout/cycle5"/>
    <dgm:cxn modelId="{4E840D1B-2CB6-4FB6-BDC6-71EBDB78F8BE}" type="presOf" srcId="{96F6A1D5-5F23-49CA-AB51-18D2223F293A}" destId="{3E70757C-17E0-4E77-A713-070A100779A8}" srcOrd="0" destOrd="0" presId="urn:microsoft.com/office/officeart/2005/8/layout/cycle5"/>
    <dgm:cxn modelId="{3BC5D2BC-9BA7-42D5-BEEB-407C38E75CC9}" type="presOf" srcId="{6FDDF251-A5DF-4911-A14F-5E24A072A8B7}" destId="{82A38679-D4F1-4F59-AFA5-8B097FFEED49}" srcOrd="0" destOrd="0" presId="urn:microsoft.com/office/officeart/2005/8/layout/cycle5"/>
    <dgm:cxn modelId="{9D7D23F0-D63E-486A-8EEF-2693F239BB60}" type="presOf" srcId="{3FE79FFC-8F4F-4056-85C3-6285DB13E2AE}" destId="{0060C832-E05A-4BD1-87C6-900BB1D0751A}" srcOrd="0" destOrd="0" presId="urn:microsoft.com/office/officeart/2005/8/layout/cycle5"/>
    <dgm:cxn modelId="{20B92D9E-548C-4B2D-8995-9735EE9801DE}" srcId="{0D5AAC52-BF6B-4F2E-B0E4-881BA4EEACCA}" destId="{6E80E482-E0D3-42A7-91C1-36F55FA4D9E3}" srcOrd="2" destOrd="0" parTransId="{69FA9399-E9B8-4B73-BF9E-82258E143B2C}" sibTransId="{D97AFA0F-C8A8-4B2B-B1C5-B91A7FCED290}"/>
    <dgm:cxn modelId="{D4F5B4B3-94A8-4B50-8522-BE6F2C790772}" type="presOf" srcId="{6E80E482-E0D3-42A7-91C1-36F55FA4D9E3}" destId="{6AEE459F-9154-4BAF-8011-BA826590E630}" srcOrd="0" destOrd="0" presId="urn:microsoft.com/office/officeart/2005/8/layout/cycle5"/>
    <dgm:cxn modelId="{BB44A070-554B-4D54-85FB-AC5B8BCE40D5}" srcId="{0D5AAC52-BF6B-4F2E-B0E4-881BA4EEACCA}" destId="{DE5B4F9D-981C-4391-8F74-AA58AE664E42}" srcOrd="0" destOrd="0" parTransId="{3DB1BC75-5A41-4850-913A-3EB727600AE9}" sibTransId="{79E739B7-822D-4950-B80E-4E5E8EB7EFD1}"/>
    <dgm:cxn modelId="{29C14505-BC2A-4FAE-99BF-26BC12CE0725}" srcId="{0D5AAC52-BF6B-4F2E-B0E4-881BA4EEACCA}" destId="{3FE79FFC-8F4F-4056-85C3-6285DB13E2AE}" srcOrd="4" destOrd="0" parTransId="{0C8E99EA-AA8E-494E-9F8B-DDC7F7B4AEEA}" sibTransId="{96F6A1D5-5F23-49CA-AB51-18D2223F293A}"/>
    <dgm:cxn modelId="{3A0F2471-E45E-4301-86CB-01E8D9A87836}" type="presOf" srcId="{B38EADB0-DD2F-402E-930B-B20B4E3EA122}" destId="{F6C5E8C4-5375-4572-821F-C85DA9547866}" srcOrd="0" destOrd="0" presId="urn:microsoft.com/office/officeart/2005/8/layout/cycle5"/>
    <dgm:cxn modelId="{9351032E-D9CD-4E83-8284-B3800B5D4946}" type="presOf" srcId="{0D5AAC52-BF6B-4F2E-B0E4-881BA4EEACCA}" destId="{19574B2E-DBDF-4DB8-A352-3A03C9AB9B6C}" srcOrd="0" destOrd="0" presId="urn:microsoft.com/office/officeart/2005/8/layout/cycle5"/>
    <dgm:cxn modelId="{5430A0A2-814F-4517-B1D0-4E3740ADB652}" type="presOf" srcId="{79E739B7-822D-4950-B80E-4E5E8EB7EFD1}" destId="{52DF5526-6750-4FAD-88CF-B5B9D86F7FFA}" srcOrd="0" destOrd="0" presId="urn:microsoft.com/office/officeart/2005/8/layout/cycle5"/>
    <dgm:cxn modelId="{E64DEE5C-DBD8-42BE-9607-B463B2C8BCCE}" type="presOf" srcId="{DE5B4F9D-981C-4391-8F74-AA58AE664E42}" destId="{8EE894B6-E2A1-40C6-BB0D-0E72E0C2A19A}" srcOrd="0" destOrd="0" presId="urn:microsoft.com/office/officeart/2005/8/layout/cycle5"/>
    <dgm:cxn modelId="{8336AC56-2732-48B7-B2E8-27F09B592844}" srcId="{0D5AAC52-BF6B-4F2E-B0E4-881BA4EEACCA}" destId="{6FDDF251-A5DF-4911-A14F-5E24A072A8B7}" srcOrd="1" destOrd="0" parTransId="{EF6B7B38-1515-4315-A606-3294527D0B8A}" sibTransId="{DC839058-E4B1-474E-9C7F-419DB79BE5BE}"/>
    <dgm:cxn modelId="{F1A3C48F-0B99-49AA-9C53-3CC6CDD382BA}" type="presOf" srcId="{DC839058-E4B1-474E-9C7F-419DB79BE5BE}" destId="{8795CF98-60DB-4024-9A67-B4F8BBA36C55}" srcOrd="0" destOrd="0" presId="urn:microsoft.com/office/officeart/2005/8/layout/cycle5"/>
    <dgm:cxn modelId="{38051A91-5AA8-4DD5-B57C-4A5FEB8134CE}" type="presOf" srcId="{053058C5-B6C1-4481-9484-A02589E265EB}" destId="{C9E2A4B6-9F2D-458C-B00D-5DEE1A394735}" srcOrd="0" destOrd="0" presId="urn:microsoft.com/office/officeart/2005/8/layout/cycle5"/>
    <dgm:cxn modelId="{4727B680-522E-4CB3-8154-72DDA4A13777}" type="presParOf" srcId="{19574B2E-DBDF-4DB8-A352-3A03C9AB9B6C}" destId="{8EE894B6-E2A1-40C6-BB0D-0E72E0C2A19A}" srcOrd="0" destOrd="0" presId="urn:microsoft.com/office/officeart/2005/8/layout/cycle5"/>
    <dgm:cxn modelId="{9C91A88D-92D3-4F8D-A060-454A85F31607}" type="presParOf" srcId="{19574B2E-DBDF-4DB8-A352-3A03C9AB9B6C}" destId="{6730B1E3-4239-4D13-835C-0BBB3B3CA0AE}" srcOrd="1" destOrd="0" presId="urn:microsoft.com/office/officeart/2005/8/layout/cycle5"/>
    <dgm:cxn modelId="{EBDC6BCA-01FF-4C5B-8C0C-4FB83FC5F01C}" type="presParOf" srcId="{19574B2E-DBDF-4DB8-A352-3A03C9AB9B6C}" destId="{52DF5526-6750-4FAD-88CF-B5B9D86F7FFA}" srcOrd="2" destOrd="0" presId="urn:microsoft.com/office/officeart/2005/8/layout/cycle5"/>
    <dgm:cxn modelId="{9A6580F1-EAE2-433A-A567-F45C52D63160}" type="presParOf" srcId="{19574B2E-DBDF-4DB8-A352-3A03C9AB9B6C}" destId="{82A38679-D4F1-4F59-AFA5-8B097FFEED49}" srcOrd="3" destOrd="0" presId="urn:microsoft.com/office/officeart/2005/8/layout/cycle5"/>
    <dgm:cxn modelId="{0B2CCEF0-06C6-40A5-B03E-52E8246A8B65}" type="presParOf" srcId="{19574B2E-DBDF-4DB8-A352-3A03C9AB9B6C}" destId="{EF651660-C8FB-4572-B055-6927247B2F46}" srcOrd="4" destOrd="0" presId="urn:microsoft.com/office/officeart/2005/8/layout/cycle5"/>
    <dgm:cxn modelId="{55008525-0A4A-44EA-A996-DCED2222A0E7}" type="presParOf" srcId="{19574B2E-DBDF-4DB8-A352-3A03C9AB9B6C}" destId="{8795CF98-60DB-4024-9A67-B4F8BBA36C55}" srcOrd="5" destOrd="0" presId="urn:microsoft.com/office/officeart/2005/8/layout/cycle5"/>
    <dgm:cxn modelId="{422C5287-8659-400A-8B82-CB9640073408}" type="presParOf" srcId="{19574B2E-DBDF-4DB8-A352-3A03C9AB9B6C}" destId="{6AEE459F-9154-4BAF-8011-BA826590E630}" srcOrd="6" destOrd="0" presId="urn:microsoft.com/office/officeart/2005/8/layout/cycle5"/>
    <dgm:cxn modelId="{CD2BC5B5-6516-484E-8701-76D18C279AA0}" type="presParOf" srcId="{19574B2E-DBDF-4DB8-A352-3A03C9AB9B6C}" destId="{3A203F1B-752C-4A63-B647-32A27FE4AA0C}" srcOrd="7" destOrd="0" presId="urn:microsoft.com/office/officeart/2005/8/layout/cycle5"/>
    <dgm:cxn modelId="{ADADE3DF-5F26-40BE-AAEE-364B6A30FC89}" type="presParOf" srcId="{19574B2E-DBDF-4DB8-A352-3A03C9AB9B6C}" destId="{E1788A13-6A2E-4606-8816-23E9E9CEF7EF}" srcOrd="8" destOrd="0" presId="urn:microsoft.com/office/officeart/2005/8/layout/cycle5"/>
    <dgm:cxn modelId="{6AB69769-2800-4111-AB5F-EF9644122271}" type="presParOf" srcId="{19574B2E-DBDF-4DB8-A352-3A03C9AB9B6C}" destId="{C9E2A4B6-9F2D-458C-B00D-5DEE1A394735}" srcOrd="9" destOrd="0" presId="urn:microsoft.com/office/officeart/2005/8/layout/cycle5"/>
    <dgm:cxn modelId="{6086E2B8-FA61-4B9A-BF14-EE8830089B49}" type="presParOf" srcId="{19574B2E-DBDF-4DB8-A352-3A03C9AB9B6C}" destId="{AB17D324-B691-4C46-8666-8ED84A288D3E}" srcOrd="10" destOrd="0" presId="urn:microsoft.com/office/officeart/2005/8/layout/cycle5"/>
    <dgm:cxn modelId="{84D88B4D-D8A4-45F4-A5B5-8F14C17D139E}" type="presParOf" srcId="{19574B2E-DBDF-4DB8-A352-3A03C9AB9B6C}" destId="{F6C5E8C4-5375-4572-821F-C85DA9547866}" srcOrd="11" destOrd="0" presId="urn:microsoft.com/office/officeart/2005/8/layout/cycle5"/>
    <dgm:cxn modelId="{3E122B94-80D5-4BD3-B837-0FCA2033866D}" type="presParOf" srcId="{19574B2E-DBDF-4DB8-A352-3A03C9AB9B6C}" destId="{0060C832-E05A-4BD1-87C6-900BB1D0751A}" srcOrd="12" destOrd="0" presId="urn:microsoft.com/office/officeart/2005/8/layout/cycle5"/>
    <dgm:cxn modelId="{0EF243B1-2946-4802-B699-FD983BF1F59F}" type="presParOf" srcId="{19574B2E-DBDF-4DB8-A352-3A03C9AB9B6C}" destId="{99317B9D-CA9F-46A2-80E0-D6F634F6D541}" srcOrd="13" destOrd="0" presId="urn:microsoft.com/office/officeart/2005/8/layout/cycle5"/>
    <dgm:cxn modelId="{78BCC9BC-4894-4B90-9A6A-55A79935B3E0}" type="presParOf" srcId="{19574B2E-DBDF-4DB8-A352-3A03C9AB9B6C}" destId="{3E70757C-17E0-4E77-A713-070A100779A8}" srcOrd="14" destOrd="0" presId="urn:microsoft.com/office/officeart/2005/8/layout/cycle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95981FAE-B32A-4947-893F-7AC8C409C080}" type="datetimeFigureOut">
              <a:rPr lang="pt-PT" smtClean="0"/>
              <a:pPr/>
              <a:t>17-10-2013</a:t>
            </a:fld>
            <a:endParaRPr lang="pt-PT"/>
          </a:p>
        </p:txBody>
      </p:sp>
      <p:sp>
        <p:nvSpPr>
          <p:cNvPr id="4" name="Marcador de Posição do Rodapé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B17E9309-8E90-45CE-B96A-4E06ECD48AB2}" type="slidenum">
              <a:rPr lang="pt-PT" smtClean="0"/>
              <a:pPr/>
              <a:t>‹nº›</a:t>
            </a:fld>
            <a:endParaRPr lang="pt-PT"/>
          </a:p>
        </p:txBody>
      </p:sp>
    </p:spTree>
    <p:extLst>
      <p:ext uri="{BB962C8B-B14F-4D97-AF65-F5344CB8AC3E}">
        <p14:creationId xmlns="" xmlns:p14="http://schemas.microsoft.com/office/powerpoint/2010/main" val="2747700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573262C4-F7D8-47FE-A0AA-32AF60D57D64}" type="datetimeFigureOut">
              <a:rPr lang="pt-PT" smtClean="0"/>
              <a:pPr/>
              <a:t>17-10-2013</a:t>
            </a:fld>
            <a:endParaRPr lang="pt-PT"/>
          </a:p>
        </p:txBody>
      </p:sp>
      <p:sp>
        <p:nvSpPr>
          <p:cNvPr id="4" name="Marcador de Posição da Imagem do Diapositivo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66750" y="4716463"/>
            <a:ext cx="5335588" cy="4467225"/>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5EB4783C-E825-4478-8D9B-C3116315AFE1}"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Taurang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en.wikipedia.org/wiki/2011_Tauranga_oil_spill" TargetMode="External"/><Relationship Id="rId4" Type="http://schemas.openxmlformats.org/officeDocument/2006/relationships/hyperlink" Target="http://en.wikipedia.org/wiki/New_Zealan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305" rtl="0" eaLnBrk="1" fontAlgn="auto" latinLnBrk="0" hangingPunct="1">
              <a:lnSpc>
                <a:spcPct val="100000"/>
              </a:lnSpc>
              <a:spcBef>
                <a:spcPts val="0"/>
              </a:spcBef>
              <a:spcAft>
                <a:spcPts val="0"/>
              </a:spcAft>
              <a:buClrTx/>
              <a:buSzTx/>
              <a:buFontTx/>
              <a:buNone/>
              <a:tabLst/>
              <a:defRPr/>
            </a:pPr>
            <a:r>
              <a:rPr lang="pt-PT" dirty="0" smtClean="0"/>
              <a:t>Os portos devem constituir-se como verdadeiras rotulas de articulação das cadeias </a:t>
            </a:r>
            <a:r>
              <a:rPr lang="pt-PT" dirty="0" err="1" smtClean="0"/>
              <a:t>logísitcas</a:t>
            </a:r>
            <a:r>
              <a:rPr lang="pt-PT" dirty="0" smtClean="0"/>
              <a:t> de transporte de modo a oferecer às empresas condições de colocação dos seus produtos nos mercados de destino, a custos competitivos, com tempos de transito reduzidos e com elevados índices de fiabilidade e segurança no transporte</a:t>
            </a:r>
          </a:p>
          <a:p>
            <a:endParaRPr lang="pt-PT" dirty="0"/>
          </a:p>
        </p:txBody>
      </p:sp>
      <p:sp>
        <p:nvSpPr>
          <p:cNvPr id="4" name="Marcador de Posição do Número do Diapositivo 3"/>
          <p:cNvSpPr>
            <a:spLocks noGrp="1"/>
          </p:cNvSpPr>
          <p:nvPr>
            <p:ph type="sldNum" sz="quarter" idx="10"/>
          </p:nvPr>
        </p:nvSpPr>
        <p:spPr/>
        <p:txBody>
          <a:bodyPr/>
          <a:lstStyle/>
          <a:p>
            <a:fld id="{5EB4783C-E825-4478-8D9B-C3116315AFE1}" type="slidenum">
              <a:rPr lang="pt-PT" smtClean="0"/>
              <a:pPr/>
              <a:t>3</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84409-1B4A-480E-9B7C-94910AB546F7}" type="slidenum">
              <a:rPr lang="en-US">
                <a:solidFill>
                  <a:prstClr val="black"/>
                </a:solidFill>
              </a:rPr>
              <a:pPr/>
              <a:t>18</a:t>
            </a:fld>
            <a:endParaRPr lang="en-US">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GB"/>
              <a:t>2</a:t>
            </a:r>
            <a:r>
              <a:rPr lang="en-GB" baseline="30000"/>
              <a:t>nd</a:t>
            </a:r>
            <a:r>
              <a:rPr lang="en-GB"/>
              <a:t> slide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84409-1B4A-480E-9B7C-94910AB546F7}" type="slidenum">
              <a:rPr lang="en-US">
                <a:solidFill>
                  <a:prstClr val="black"/>
                </a:solidFill>
              </a:rPr>
              <a:pPr/>
              <a:t>19</a:t>
            </a:fld>
            <a:endParaRPr lang="en-US">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GB"/>
              <a:t>2</a:t>
            </a:r>
            <a:r>
              <a:rPr lang="en-GB" baseline="30000"/>
              <a:t>nd</a:t>
            </a:r>
            <a:r>
              <a:rPr lang="en-GB"/>
              <a:t> slide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767FE-723A-4643-A241-F47FF05549E8}" type="slidenum">
              <a:rPr lang="en-US">
                <a:solidFill>
                  <a:prstClr val="black"/>
                </a:solidFill>
              </a:rPr>
              <a:pPr/>
              <a:t>20</a:t>
            </a:fld>
            <a:endParaRPr lang="en-US">
              <a:solidFill>
                <a:prstClr val="black"/>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GB"/>
              <a:t>3</a:t>
            </a:r>
            <a:r>
              <a:rPr lang="en-GB" baseline="30000"/>
              <a:t>rd</a:t>
            </a:r>
            <a:r>
              <a:rPr lang="en-GB"/>
              <a:t> slide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305" rtl="0" eaLnBrk="1" fontAlgn="auto" latinLnBrk="0" hangingPunct="1">
              <a:lnSpc>
                <a:spcPct val="100000"/>
              </a:lnSpc>
              <a:spcBef>
                <a:spcPts val="0"/>
              </a:spcBef>
              <a:spcAft>
                <a:spcPts val="0"/>
              </a:spcAft>
              <a:buClrTx/>
              <a:buSzTx/>
              <a:buFontTx/>
              <a:buNone/>
              <a:tabLst/>
              <a:defRPr/>
            </a:pPr>
            <a:r>
              <a:rPr lang="pt-PT" dirty="0" smtClean="0"/>
              <a:t>Acesso à Plataforma informática (</a:t>
            </a:r>
            <a:r>
              <a:rPr lang="pt-PT" b="1" dirty="0" smtClean="0"/>
              <a:t>CPLP Investe) que permite às empresas obterem informação sobre as oportunidades de negócios e de investimento e de internacionalização naqueles mercados; </a:t>
            </a:r>
          </a:p>
          <a:p>
            <a:endParaRPr lang="pt-PT" dirty="0"/>
          </a:p>
        </p:txBody>
      </p:sp>
      <p:sp>
        <p:nvSpPr>
          <p:cNvPr id="4" name="Marcador de Posição do Número do Diapositivo 3"/>
          <p:cNvSpPr>
            <a:spLocks noGrp="1"/>
          </p:cNvSpPr>
          <p:nvPr>
            <p:ph type="sldNum" sz="quarter" idx="10"/>
          </p:nvPr>
        </p:nvSpPr>
        <p:spPr/>
        <p:txBody>
          <a:bodyPr/>
          <a:lstStyle/>
          <a:p>
            <a:fld id="{5EB4783C-E825-4478-8D9B-C3116315AFE1}" type="slidenum">
              <a:rPr lang="pt-PT" smtClean="0"/>
              <a:pPr/>
              <a:t>24</a:t>
            </a:fld>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solidFill>
                  <a:prstClr val="black"/>
                </a:solidFill>
              </a:rPr>
              <a:t>Copyright © 2006 World Customs Organization.  All rights reserved.  Requests and inquiries concerning translation, reproduction and adaptation rights should be addressed to copyright@wcoomd.org </a:t>
            </a:r>
          </a:p>
        </p:txBody>
      </p:sp>
      <p:sp>
        <p:nvSpPr>
          <p:cNvPr id="7" name="Rectangle 7"/>
          <p:cNvSpPr>
            <a:spLocks noGrp="1" noChangeArrowheads="1"/>
          </p:cNvSpPr>
          <p:nvPr>
            <p:ph type="sldNum" sz="quarter" idx="5"/>
          </p:nvPr>
        </p:nvSpPr>
        <p:spPr>
          <a:ln/>
        </p:spPr>
        <p:txBody>
          <a:bodyPr/>
          <a:lstStyle/>
          <a:p>
            <a:fld id="{E1D6B688-3243-4EC6-96A7-713ED08EE04D}" type="slidenum">
              <a:rPr lang="en-US">
                <a:solidFill>
                  <a:prstClr val="black"/>
                </a:solidFill>
              </a:rPr>
              <a:pPr/>
              <a:t>27</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889496" y="4713706"/>
            <a:ext cx="4890096" cy="4470252"/>
          </a:xfrm>
        </p:spPr>
        <p:txBody>
          <a:bodyPr/>
          <a:lstStyle/>
          <a:p>
            <a:endParaRPr lang="pt-P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smtClean="0"/>
              <a:t>Deverá tratar da forma de simplificar e harmonizar os procedimentos de informação e de recolher mais eficazmente essa informação transmitida electronicamente. </a:t>
            </a:r>
            <a:r>
              <a:rPr lang="pt-PT" dirty="0" err="1" smtClean="0">
                <a:effectLst>
                  <a:outerShdw blurRad="38100" dist="38100" dir="2700000" algn="tl">
                    <a:srgbClr val="000000">
                      <a:alpha val="43137"/>
                    </a:srgbClr>
                  </a:outerShdw>
                </a:effectLst>
              </a:rPr>
              <a:t>SafeSeaNet</a:t>
            </a:r>
            <a:r>
              <a:rPr lang="pt-PT" dirty="0" smtClean="0">
                <a:effectLst>
                  <a:outerShdw blurRad="38100" dist="38100" dir="2700000" algn="tl">
                    <a:srgbClr val="000000">
                      <a:alpha val="43137"/>
                    </a:srgbClr>
                  </a:outerShdw>
                </a:effectLst>
              </a:rPr>
              <a:t>, </a:t>
            </a:r>
            <a:r>
              <a:rPr lang="pt-PT" dirty="0" smtClean="0"/>
              <a:t>«</a:t>
            </a:r>
            <a:r>
              <a:rPr lang="pt-PT" dirty="0" smtClean="0">
                <a:effectLst>
                  <a:outerShdw blurRad="38100" dist="38100" dir="2700000" algn="tl">
                    <a:srgbClr val="000000">
                      <a:alpha val="43137"/>
                    </a:srgbClr>
                  </a:outerShdw>
                </a:effectLst>
              </a:rPr>
              <a:t>alfândegas electrónicas</a:t>
            </a:r>
            <a:r>
              <a:rPr lang="pt-PT" dirty="0" smtClean="0"/>
              <a:t>» (</a:t>
            </a:r>
            <a:r>
              <a:rPr lang="pt-PT" dirty="0" err="1" smtClean="0">
                <a:effectLst>
                  <a:outerShdw blurRad="38100" dist="38100" dir="2700000" algn="tl">
                    <a:srgbClr val="000000">
                      <a:alpha val="43137"/>
                    </a:srgbClr>
                  </a:outerShdw>
                </a:effectLst>
              </a:rPr>
              <a:t>e-Customs</a:t>
            </a:r>
            <a:r>
              <a:rPr lang="pt-PT"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Customs administrations require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about goods being imported, and often require information about goods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exported. They can, with appropriate legislation, require that information to be provided in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advance and electronically. Given the unique authorities and expertise, Customs can and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should play a central role in the security and facilitation of global trade. However, a holistic</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approach is required to optimize the securing of the international trade supply chain while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ensuring continued improvements in trade facilitation. Customs should therefore be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encouraged to develop co-operative arrangements with other government agencies.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an unacceptable and an unnecessary burden to inspect every shipment. In fact,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doing so would bring global trade to a halt. Consequently, modernized Customs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administrations use automated systems to risk manage for a variety of issues. In this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environment, Customs administrations should not burden the international trade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different sets of requirements to secure and facilitate commerce, and there should be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recognition of other international standards. There should be one set of international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Customs standards developed by the WCO that do not duplicate or contradict other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intergovernmental requirements.</a:t>
            </a:r>
            <a:endParaRPr lang="pt-PT" dirty="0" smtClean="0"/>
          </a:p>
          <a:p>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pPr/>
              <a:t>28</a:t>
            </a:fld>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44538"/>
            <a:ext cx="4960938" cy="3721100"/>
          </a:xfrm>
          <a:noFill/>
          <a:ln w="12700">
            <a:solidFill>
              <a:prstClr val="black"/>
            </a:solidFill>
          </a:ln>
        </p:spPr>
      </p:sp>
      <p:sp>
        <p:nvSpPr>
          <p:cNvPr id="3" name="Rectangle 2"/>
          <p:cNvSpPr>
            <a:spLocks noGrp="1"/>
          </p:cNvSpPr>
          <p:nvPr>
            <p:ph type="body" idx="1"/>
          </p:nvPr>
        </p:nvSpPr>
        <p:spPr/>
        <p:txBody>
          <a:bodyPr/>
          <a:lstStyle/>
          <a:p>
            <a:pPr defTabSz="864931" fontAlgn="auto">
              <a:spcBef>
                <a:spcPts val="0"/>
              </a:spcBef>
              <a:spcAft>
                <a:spcPts val="0"/>
              </a:spcAft>
              <a:defRPr/>
            </a:pPr>
            <a:endParaRPr lang="pt-PT" sz="800" dirty="0" smtClean="0"/>
          </a:p>
          <a:p>
            <a:endParaRPr lang="pt-PT" sz="800" dirty="0"/>
          </a:p>
        </p:txBody>
      </p:sp>
      <p:sp>
        <p:nvSpPr>
          <p:cNvPr id="4" name="Rectangle 3"/>
          <p:cNvSpPr>
            <a:spLocks noGrp="1"/>
          </p:cNvSpPr>
          <p:nvPr>
            <p:ph type="sldNum" sz="quarter" idx="10"/>
          </p:nvPr>
        </p:nvSpPr>
        <p:spPr/>
        <p:txBody>
          <a:bodyPr/>
          <a:lstStyle/>
          <a:p>
            <a:fld id="{55A5A28D-BDB6-46FF-A1EF-D3D59E3A726F}" type="slidenum">
              <a:rPr lang="pt-PT" smtClean="0">
                <a:solidFill>
                  <a:prstClr val="black"/>
                </a:solidFill>
              </a:rPr>
              <a:pPr/>
              <a:t>30</a:t>
            </a:fld>
            <a:endParaRPr lang="pt-PT">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200" kern="1200" baseline="0" dirty="0" smtClean="0">
                <a:solidFill>
                  <a:schemeClr val="tx1"/>
                </a:solidFill>
                <a:latin typeface="+mn-lt"/>
                <a:ea typeface="+mn-ea"/>
                <a:cs typeface="+mn-cs"/>
              </a:rPr>
              <a:t>Só será possível tirar pleno partido da transmissão electrónica de dados se existir uma comunicação fácil e eficaz entre o sistema </a:t>
            </a:r>
            <a:r>
              <a:rPr lang="pt-PT" sz="1200" kern="1200" baseline="0" dirty="0" err="1" smtClean="0">
                <a:solidFill>
                  <a:schemeClr val="tx1"/>
                </a:solidFill>
                <a:latin typeface="+mn-lt"/>
                <a:ea typeface="+mn-ea"/>
                <a:cs typeface="+mn-cs"/>
              </a:rPr>
              <a:t>SafeSeaNet</a:t>
            </a:r>
            <a:r>
              <a:rPr lang="pt-PT" sz="1200" kern="1200" baseline="0" dirty="0" smtClean="0">
                <a:solidFill>
                  <a:schemeClr val="tx1"/>
                </a:solidFill>
                <a:latin typeface="+mn-lt"/>
                <a:ea typeface="+mn-ea"/>
                <a:cs typeface="+mn-cs"/>
              </a:rPr>
              <a:t>, o sistema «alfândegas electrónicas» (</a:t>
            </a:r>
            <a:r>
              <a:rPr lang="pt-PT" sz="1200" kern="1200" baseline="0" dirty="0" err="1" smtClean="0">
                <a:solidFill>
                  <a:schemeClr val="tx1"/>
                </a:solidFill>
                <a:latin typeface="+mn-lt"/>
                <a:ea typeface="+mn-ea"/>
                <a:cs typeface="+mn-cs"/>
              </a:rPr>
              <a:t>e-Customs</a:t>
            </a:r>
            <a:r>
              <a:rPr lang="pt-PT" sz="1200" kern="1200" baseline="0" dirty="0" smtClean="0">
                <a:solidFill>
                  <a:schemeClr val="tx1"/>
                </a:solidFill>
                <a:latin typeface="+mn-lt"/>
                <a:ea typeface="+mn-ea"/>
                <a:cs typeface="+mn-cs"/>
              </a:rPr>
              <a:t>) e os sistemas electrónicos de introdução e consulta de dados. Para o efeito, a fim de limitar a sobrecarga administrativa, deverá recorrer-se prioritariamente às normas aplicáveis. </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completion of the internal market, the reduction of barriers to international trade and investment and the reinforced</a:t>
            </a:r>
          </a:p>
          <a:p>
            <a:r>
              <a:rPr lang="en-US" sz="1200" kern="1200" baseline="0" dirty="0" smtClean="0">
                <a:solidFill>
                  <a:schemeClr val="tx1"/>
                </a:solidFill>
                <a:latin typeface="+mn-lt"/>
                <a:ea typeface="+mn-ea"/>
                <a:cs typeface="+mn-cs"/>
              </a:rPr>
              <a:t>need to ensure security and safety at the external borders of the Community have transformed the role of customs authorities giving them a leading role within the supply chain and, in their monitoring and management of international trade, making them a catalyst to the competitiveness of countries and companies. Customs legislation should therefore reflect the new economic reality and the new role and mission of customs authorities.</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Os Estados-Membros deverão aprofundar a cooperação entre as suas autoridades competentes, tais como as autoridades aduaneiras, de controlo das fronteiras, de saúde pública e de transportes, para que continuem a simplificar e harmonizar as formalidades de declaração na União e a utilizar da forma mais eficiente a transmissão electrónica de dados e os sistemas de intercâmbio de informações, tendo em vista, se possível simultaneamente, eliminar os entraves ao transporte marítimo e criar um espaço europeu de transporte marítimo sem barreiras.</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use of information and communication technologies, as laid down in the future Decision of the European Parliament</a:t>
            </a:r>
          </a:p>
          <a:p>
            <a:r>
              <a:rPr lang="en-US" sz="1200" kern="1200" baseline="0" dirty="0" smtClean="0">
                <a:solidFill>
                  <a:schemeClr val="tx1"/>
                </a:solidFill>
                <a:latin typeface="+mn-lt"/>
                <a:ea typeface="+mn-ea"/>
                <a:cs typeface="+mn-cs"/>
              </a:rPr>
              <a:t>and of the Council on a paperless environment for customs and trade, is a key element in ensuring trade facilitation</a:t>
            </a:r>
          </a:p>
          <a:p>
            <a:r>
              <a:rPr lang="en-US" sz="1200" kern="1200" baseline="0" dirty="0" smtClean="0">
                <a:solidFill>
                  <a:schemeClr val="tx1"/>
                </a:solidFill>
                <a:latin typeface="+mn-lt"/>
                <a:ea typeface="+mn-ea"/>
                <a:cs typeface="+mn-cs"/>
              </a:rPr>
              <a:t>and, at the same time, the effectiveness of customs controls, thus reducing costs for business and risk for society.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interests of facilitating business, while at the same</a:t>
            </a:r>
          </a:p>
          <a:p>
            <a:r>
              <a:rPr lang="en-US" sz="1200" kern="1200" baseline="0" dirty="0" smtClean="0">
                <a:solidFill>
                  <a:schemeClr val="tx1"/>
                </a:solidFill>
                <a:latin typeface="+mn-lt"/>
                <a:ea typeface="+mn-ea"/>
                <a:cs typeface="+mn-cs"/>
              </a:rPr>
              <a:t>time providing for the proper levels of control of goods</a:t>
            </a:r>
          </a:p>
          <a:p>
            <a:r>
              <a:rPr lang="en-US" sz="1200" kern="1200" baseline="0" dirty="0" smtClean="0">
                <a:solidFill>
                  <a:schemeClr val="tx1"/>
                </a:solidFill>
                <a:latin typeface="+mn-lt"/>
                <a:ea typeface="+mn-ea"/>
                <a:cs typeface="+mn-cs"/>
              </a:rPr>
              <a:t>brought into or out of the customs territory of the Community,</a:t>
            </a:r>
          </a:p>
          <a:p>
            <a:r>
              <a:rPr lang="en-US" sz="1200" kern="1200" baseline="0" dirty="0" smtClean="0">
                <a:solidFill>
                  <a:schemeClr val="tx1"/>
                </a:solidFill>
                <a:latin typeface="+mn-lt"/>
                <a:ea typeface="+mn-ea"/>
                <a:cs typeface="+mn-cs"/>
              </a:rPr>
              <a:t>it is desirable that the information provided by</a:t>
            </a:r>
          </a:p>
          <a:p>
            <a:r>
              <a:rPr lang="en-US" sz="1200" kern="1200" baseline="0" dirty="0" smtClean="0">
                <a:solidFill>
                  <a:schemeClr val="tx1"/>
                </a:solidFill>
                <a:latin typeface="+mn-lt"/>
                <a:ea typeface="+mn-ea"/>
                <a:cs typeface="+mn-cs"/>
              </a:rPr>
              <a:t>economic operators be shared, taking account of the relevant</a:t>
            </a:r>
          </a:p>
          <a:p>
            <a:r>
              <a:rPr lang="pt-PT" sz="1200" kern="1200" baseline="0" dirty="0" err="1" smtClean="0">
                <a:solidFill>
                  <a:schemeClr val="tx1"/>
                </a:solidFill>
                <a:latin typeface="+mn-lt"/>
                <a:ea typeface="+mn-ea"/>
                <a:cs typeface="+mn-cs"/>
              </a:rPr>
              <a:t>data-protection</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provisions</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between</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customs</a:t>
            </a:r>
            <a:endParaRPr lang="pt-PT"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authorities and with other agencies involved in that control,</a:t>
            </a:r>
          </a:p>
          <a:p>
            <a:r>
              <a:rPr lang="en-US" sz="1200" kern="1200" baseline="0" dirty="0" smtClean="0">
                <a:solidFill>
                  <a:schemeClr val="tx1"/>
                </a:solidFill>
                <a:latin typeface="+mn-lt"/>
                <a:ea typeface="+mn-ea"/>
                <a:cs typeface="+mn-cs"/>
              </a:rPr>
              <a:t>such as police, border guards, veterinary and environmental</a:t>
            </a:r>
          </a:p>
          <a:p>
            <a:r>
              <a:rPr lang="en-US" sz="1200" kern="1200" baseline="0" dirty="0" smtClean="0">
                <a:solidFill>
                  <a:schemeClr val="tx1"/>
                </a:solidFill>
                <a:latin typeface="+mn-lt"/>
                <a:ea typeface="+mn-ea"/>
                <a:cs typeface="+mn-cs"/>
              </a:rPr>
              <a:t>authorities, and that controls by the various</a:t>
            </a:r>
          </a:p>
          <a:p>
            <a:r>
              <a:rPr lang="en-US" sz="1200" kern="1200" baseline="0" dirty="0" smtClean="0">
                <a:solidFill>
                  <a:schemeClr val="tx1"/>
                </a:solidFill>
                <a:latin typeface="+mn-lt"/>
                <a:ea typeface="+mn-ea"/>
                <a:cs typeface="+mn-cs"/>
              </a:rPr>
              <a:t>authorities be </a:t>
            </a:r>
            <a:r>
              <a:rPr lang="en-US" sz="1200" kern="1200" baseline="0" dirty="0" err="1" smtClean="0">
                <a:solidFill>
                  <a:schemeClr val="tx1"/>
                </a:solidFill>
                <a:latin typeface="+mn-lt"/>
                <a:ea typeface="+mn-ea"/>
                <a:cs typeface="+mn-cs"/>
              </a:rPr>
              <a:t>harmonised</a:t>
            </a:r>
            <a:r>
              <a:rPr lang="en-US" sz="1200" kern="1200" baseline="0" dirty="0" smtClean="0">
                <a:solidFill>
                  <a:schemeClr val="tx1"/>
                </a:solidFill>
                <a:latin typeface="+mn-lt"/>
                <a:ea typeface="+mn-ea"/>
                <a:cs typeface="+mn-cs"/>
              </a:rPr>
              <a:t>, so that the economic operator</a:t>
            </a:r>
          </a:p>
          <a:p>
            <a:r>
              <a:rPr lang="en-US" sz="1200" kern="1200" baseline="0" dirty="0" smtClean="0">
                <a:solidFill>
                  <a:schemeClr val="tx1"/>
                </a:solidFill>
                <a:latin typeface="+mn-lt"/>
                <a:ea typeface="+mn-ea"/>
                <a:cs typeface="+mn-cs"/>
              </a:rPr>
              <a:t>need give the information only once and that goods are</a:t>
            </a:r>
          </a:p>
          <a:p>
            <a:r>
              <a:rPr lang="en-US" sz="1200" kern="1200" baseline="0" dirty="0" smtClean="0">
                <a:solidFill>
                  <a:schemeClr val="tx1"/>
                </a:solidFill>
                <a:latin typeface="+mn-lt"/>
                <a:ea typeface="+mn-ea"/>
                <a:cs typeface="+mn-cs"/>
              </a:rPr>
              <a:t>controlled by those authorities at the same time and at the</a:t>
            </a:r>
          </a:p>
          <a:p>
            <a:r>
              <a:rPr lang="pt-PT" sz="1200" kern="1200" baseline="0" dirty="0" err="1" smtClean="0">
                <a:solidFill>
                  <a:schemeClr val="tx1"/>
                </a:solidFill>
                <a:latin typeface="+mn-lt"/>
                <a:ea typeface="+mn-ea"/>
                <a:cs typeface="+mn-cs"/>
              </a:rPr>
              <a:t>same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place</a:t>
            </a:r>
            <a:r>
              <a:rPr lang="pt-PT" sz="1200" kern="1200" baseline="0" dirty="0" smtClean="0">
                <a:solidFill>
                  <a:schemeClr val="tx1"/>
                </a:solidFill>
                <a:latin typeface="+mn-lt"/>
                <a:ea typeface="+mn-ea"/>
                <a:cs typeface="+mn-cs"/>
              </a:rPr>
              <a:t>.</a:t>
            </a:r>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pPr/>
              <a:t>31</a:t>
            </a:fld>
            <a:endParaRPr lang="pt-P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Envolve  250 navios.</a:t>
            </a:r>
            <a:r>
              <a:rPr lang="pt-PT" baseline="0" dirty="0" smtClean="0"/>
              <a:t> </a:t>
            </a:r>
            <a:r>
              <a:rPr lang="pt-PT" baseline="0" dirty="0" err="1" smtClean="0"/>
              <a:t>Cooperation</a:t>
            </a:r>
            <a:r>
              <a:rPr lang="pt-PT" baseline="0" dirty="0" smtClean="0"/>
              <a:t> </a:t>
            </a:r>
            <a:r>
              <a:rPr lang="pt-PT" baseline="0" dirty="0" err="1" smtClean="0"/>
              <a:t>with</a:t>
            </a:r>
            <a:r>
              <a:rPr lang="pt-PT" baseline="0" dirty="0" smtClean="0"/>
              <a:t> </a:t>
            </a:r>
            <a:r>
              <a:rPr lang="pt-PT" baseline="0" dirty="0" err="1" smtClean="0"/>
              <a:t>Member</a:t>
            </a:r>
            <a:r>
              <a:rPr lang="pt-PT" baseline="0" dirty="0" smtClean="0"/>
              <a:t> </a:t>
            </a:r>
            <a:r>
              <a:rPr lang="pt-PT" baseline="0" dirty="0" err="1" smtClean="0"/>
              <a:t>Satates</a:t>
            </a:r>
            <a:r>
              <a:rPr lang="pt-PT" baseline="0" dirty="0" smtClean="0"/>
              <a:t> </a:t>
            </a:r>
            <a:r>
              <a:rPr lang="pt-PT" baseline="0" dirty="0" err="1" smtClean="0"/>
              <a:t>customs</a:t>
            </a:r>
            <a:r>
              <a:rPr lang="pt-PT" baseline="0" dirty="0" smtClean="0"/>
              <a:t> </a:t>
            </a:r>
            <a:r>
              <a:rPr lang="pt-PT" baseline="0" dirty="0" err="1" smtClean="0"/>
              <a:t>authorities</a:t>
            </a:r>
            <a:r>
              <a:rPr lang="pt-PT" baseline="0" dirty="0" smtClean="0"/>
              <a:t>, </a:t>
            </a:r>
            <a:r>
              <a:rPr lang="pt-PT" baseline="0" dirty="0" err="1" smtClean="0"/>
              <a:t>the</a:t>
            </a:r>
            <a:r>
              <a:rPr lang="pt-PT" baseline="0" dirty="0" smtClean="0"/>
              <a:t> </a:t>
            </a:r>
            <a:r>
              <a:rPr lang="pt-PT" baseline="0" dirty="0" err="1" smtClean="0"/>
              <a:t>Commission</a:t>
            </a:r>
            <a:r>
              <a:rPr lang="pt-PT" baseline="0" dirty="0" smtClean="0"/>
              <a:t> </a:t>
            </a:r>
            <a:r>
              <a:rPr lang="pt-PT" baseline="0" dirty="0" err="1" smtClean="0"/>
              <a:t>services</a:t>
            </a:r>
            <a:r>
              <a:rPr lang="pt-PT" baseline="0" dirty="0" smtClean="0"/>
              <a:t> DG TAXUD </a:t>
            </a:r>
            <a:r>
              <a:rPr lang="pt-PT" baseline="0" dirty="0" err="1" smtClean="0"/>
              <a:t>and</a:t>
            </a:r>
            <a:r>
              <a:rPr lang="pt-PT" baseline="0" dirty="0" smtClean="0"/>
              <a:t> DG MOVE, </a:t>
            </a:r>
            <a:r>
              <a:rPr lang="pt-PT" baseline="0" dirty="0" err="1" smtClean="0"/>
              <a:t>the</a:t>
            </a:r>
            <a:r>
              <a:rPr lang="pt-PT" baseline="0" dirty="0" smtClean="0"/>
              <a:t> </a:t>
            </a:r>
            <a:r>
              <a:rPr lang="pt-PT" baseline="0" dirty="0" err="1" smtClean="0"/>
              <a:t>European</a:t>
            </a:r>
            <a:r>
              <a:rPr lang="pt-PT" baseline="0" dirty="0" smtClean="0"/>
              <a:t> </a:t>
            </a:r>
            <a:r>
              <a:rPr lang="pt-PT" baseline="0" dirty="0" err="1" smtClean="0"/>
              <a:t>Community</a:t>
            </a:r>
            <a:r>
              <a:rPr lang="pt-PT" baseline="0" dirty="0" smtClean="0"/>
              <a:t> </a:t>
            </a:r>
            <a:r>
              <a:rPr lang="pt-PT" baseline="0" dirty="0" err="1" smtClean="0"/>
              <a:t>of</a:t>
            </a:r>
            <a:r>
              <a:rPr lang="pt-PT" baseline="0" dirty="0" smtClean="0"/>
              <a:t> </a:t>
            </a:r>
            <a:r>
              <a:rPr lang="pt-PT" baseline="0" dirty="0" err="1" smtClean="0"/>
              <a:t>Shipowners´Association</a:t>
            </a:r>
            <a:r>
              <a:rPr lang="pt-PT" baseline="0" dirty="0" smtClean="0"/>
              <a:t> (ECSA) </a:t>
            </a:r>
            <a:r>
              <a:rPr lang="pt-PT" baseline="0" dirty="0" err="1" smtClean="0"/>
              <a:t>and</a:t>
            </a:r>
            <a:r>
              <a:rPr lang="pt-PT" baseline="0" dirty="0" smtClean="0"/>
              <a:t> </a:t>
            </a:r>
            <a:r>
              <a:rPr lang="pt-PT" baseline="0" dirty="0" err="1" smtClean="0"/>
              <a:t>World</a:t>
            </a:r>
            <a:r>
              <a:rPr lang="pt-PT" baseline="0" dirty="0" smtClean="0"/>
              <a:t> </a:t>
            </a:r>
            <a:r>
              <a:rPr lang="pt-PT" baseline="0" dirty="0" err="1" smtClean="0"/>
              <a:t>Shipping</a:t>
            </a:r>
            <a:r>
              <a:rPr lang="pt-PT" baseline="0" dirty="0" smtClean="0"/>
              <a:t> </a:t>
            </a:r>
            <a:r>
              <a:rPr lang="pt-PT" baseline="0" dirty="0" err="1" smtClean="0"/>
              <a:t>Council</a:t>
            </a:r>
            <a:r>
              <a:rPr lang="pt-PT" baseline="0" dirty="0" smtClean="0"/>
              <a:t> (WSC). </a:t>
            </a:r>
            <a:r>
              <a:rPr lang="pt-PT" baseline="0" dirty="0" err="1" smtClean="0"/>
              <a:t>The</a:t>
            </a:r>
            <a:r>
              <a:rPr lang="pt-PT" baseline="0" dirty="0" smtClean="0"/>
              <a:t> </a:t>
            </a:r>
            <a:r>
              <a:rPr lang="pt-PT" baseline="0" dirty="0" err="1" smtClean="0"/>
              <a:t>project</a:t>
            </a:r>
            <a:r>
              <a:rPr lang="pt-PT" baseline="0" dirty="0" smtClean="0"/>
              <a:t> </a:t>
            </a:r>
            <a:r>
              <a:rPr lang="pt-PT" baseline="0" dirty="0" err="1" smtClean="0"/>
              <a:t>will</a:t>
            </a:r>
            <a:r>
              <a:rPr lang="pt-PT" baseline="0" dirty="0" smtClean="0"/>
              <a:t> </a:t>
            </a:r>
            <a:r>
              <a:rPr lang="pt-PT" baseline="0" dirty="0" err="1" smtClean="0"/>
              <a:t>automatically</a:t>
            </a:r>
            <a:r>
              <a:rPr lang="pt-PT" baseline="0" dirty="0" smtClean="0"/>
              <a:t> monitor </a:t>
            </a:r>
            <a:r>
              <a:rPr lang="pt-PT" baseline="0" dirty="0" err="1" smtClean="0"/>
              <a:t>the</a:t>
            </a:r>
            <a:r>
              <a:rPr lang="pt-PT" baseline="0" dirty="0" smtClean="0"/>
              <a:t> </a:t>
            </a:r>
            <a:r>
              <a:rPr lang="pt-PT" baseline="0" dirty="0" err="1" smtClean="0"/>
              <a:t>partipating</a:t>
            </a:r>
            <a:r>
              <a:rPr lang="pt-PT" baseline="0" dirty="0" smtClean="0"/>
              <a:t> </a:t>
            </a:r>
            <a:r>
              <a:rPr lang="pt-PT" baseline="0" dirty="0" err="1" smtClean="0"/>
              <a:t>ships</a:t>
            </a:r>
            <a:r>
              <a:rPr lang="pt-PT" baseline="0" dirty="0" smtClean="0"/>
              <a:t> </a:t>
            </a:r>
            <a:r>
              <a:rPr lang="pt-PT" baseline="0" dirty="0" err="1" smtClean="0"/>
              <a:t>and</a:t>
            </a:r>
            <a:r>
              <a:rPr lang="pt-PT" baseline="0" dirty="0" smtClean="0"/>
              <a:t> </a:t>
            </a:r>
            <a:r>
              <a:rPr lang="pt-PT" baseline="0" dirty="0" err="1" smtClean="0"/>
              <a:t>inform</a:t>
            </a:r>
            <a:r>
              <a:rPr lang="pt-PT" baseline="0" dirty="0" smtClean="0"/>
              <a:t> </a:t>
            </a:r>
            <a:r>
              <a:rPr lang="pt-PT" baseline="0" dirty="0" err="1" smtClean="0"/>
              <a:t>the</a:t>
            </a:r>
            <a:r>
              <a:rPr lang="pt-PT" baseline="0" dirty="0" smtClean="0"/>
              <a:t> </a:t>
            </a:r>
            <a:r>
              <a:rPr lang="pt-PT" baseline="0" dirty="0" err="1" smtClean="0"/>
              <a:t>customs</a:t>
            </a:r>
            <a:r>
              <a:rPr lang="pt-PT" baseline="0" dirty="0" smtClean="0"/>
              <a:t> </a:t>
            </a:r>
            <a:r>
              <a:rPr lang="pt-PT" baseline="0" dirty="0" err="1" smtClean="0"/>
              <a:t>authorities</a:t>
            </a:r>
            <a:r>
              <a:rPr lang="pt-PT" baseline="0" dirty="0" smtClean="0"/>
              <a:t>, </a:t>
            </a:r>
            <a:r>
              <a:rPr lang="pt-PT" baseline="0" dirty="0" err="1" smtClean="0"/>
              <a:t>before</a:t>
            </a:r>
            <a:r>
              <a:rPr lang="pt-PT" baseline="0" dirty="0" smtClean="0"/>
              <a:t> </a:t>
            </a:r>
            <a:r>
              <a:rPr lang="pt-PT" baseline="0" dirty="0" err="1" smtClean="0"/>
              <a:t>arrival</a:t>
            </a:r>
            <a:r>
              <a:rPr lang="pt-PT" baseline="0" dirty="0" smtClean="0"/>
              <a:t>, </a:t>
            </a:r>
            <a:r>
              <a:rPr lang="pt-PT" baseline="0" dirty="0" err="1" smtClean="0"/>
              <a:t>of</a:t>
            </a:r>
            <a:r>
              <a:rPr lang="pt-PT" baseline="0" dirty="0" smtClean="0"/>
              <a:t> </a:t>
            </a:r>
            <a:r>
              <a:rPr lang="pt-PT" baseline="0" dirty="0" err="1" smtClean="0"/>
              <a:t>the</a:t>
            </a:r>
            <a:r>
              <a:rPr lang="pt-PT" baseline="0" dirty="0" smtClean="0"/>
              <a:t> actual </a:t>
            </a:r>
            <a:r>
              <a:rPr lang="pt-PT" baseline="0" dirty="0" err="1" smtClean="0"/>
              <a:t>voyages</a:t>
            </a:r>
            <a:r>
              <a:rPr lang="pt-PT" baseline="0" dirty="0" smtClean="0"/>
              <a:t> </a:t>
            </a:r>
            <a:r>
              <a:rPr lang="pt-PT" baseline="0" dirty="0" err="1" smtClean="0"/>
              <a:t>followed</a:t>
            </a:r>
            <a:r>
              <a:rPr lang="pt-PT" baseline="0" dirty="0" smtClean="0"/>
              <a:t> </a:t>
            </a:r>
            <a:r>
              <a:rPr lang="pt-PT" baseline="0" dirty="0" err="1" smtClean="0"/>
              <a:t>and</a:t>
            </a:r>
            <a:r>
              <a:rPr lang="pt-PT" baseline="0" dirty="0" smtClean="0"/>
              <a:t> </a:t>
            </a:r>
            <a:r>
              <a:rPr lang="pt-PT" baseline="0" dirty="0" err="1" smtClean="0"/>
              <a:t>last</a:t>
            </a:r>
            <a:r>
              <a:rPr lang="pt-PT" baseline="0" dirty="0" smtClean="0"/>
              <a:t> </a:t>
            </a:r>
            <a:r>
              <a:rPr lang="pt-PT" baseline="0" dirty="0" err="1" smtClean="0"/>
              <a:t>ports</a:t>
            </a:r>
            <a:r>
              <a:rPr lang="pt-PT" baseline="0" dirty="0" smtClean="0"/>
              <a:t> </a:t>
            </a:r>
            <a:r>
              <a:rPr lang="pt-PT" baseline="0" dirty="0" err="1" smtClean="0"/>
              <a:t>visited</a:t>
            </a:r>
            <a:r>
              <a:rPr lang="pt-PT" baseline="0" dirty="0" smtClean="0"/>
              <a:t>.</a:t>
            </a:r>
            <a:endParaRPr lang="pt-PT" dirty="0" smtClean="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pPr/>
              <a:t>32</a:t>
            </a:fld>
            <a:endParaRPr lang="pt-P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eaLnBrk="1" hangingPunct="1"/>
            <a:endParaRPr lang="de-DE" dirty="0"/>
          </a:p>
        </p:txBody>
      </p:sp>
      <p:sp>
        <p:nvSpPr>
          <p:cNvPr id="4" name="Foliennummernplatzhalter 3"/>
          <p:cNvSpPr>
            <a:spLocks noGrp="1"/>
          </p:cNvSpPr>
          <p:nvPr>
            <p:ph type="sldNum" sz="quarter" idx="10"/>
          </p:nvPr>
        </p:nvSpPr>
        <p:spPr/>
        <p:txBody>
          <a:bodyPr/>
          <a:lstStyle/>
          <a:p>
            <a:fld id="{B516B696-DC20-465F-B953-D6B5EFEFDF9A}" type="slidenum">
              <a:rPr lang="de-DE" smtClean="0">
                <a:solidFill>
                  <a:prstClr val="black"/>
                </a:solidFill>
              </a:rPr>
              <a:pPr/>
              <a:t>34</a:t>
            </a:fld>
            <a:endParaRPr lang="de-D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tx2"/>
                </a:solidFill>
                <a:latin typeface="Times New Roman" pitchFamily="18" charset="0"/>
              </a:rPr>
              <a:t>The Convention for the Suppression of unlawful Acts against the Safety of Maritime Navigation (SUA) 1988. </a:t>
            </a:r>
            <a:r>
              <a:rPr lang="en-GB" dirty="0" smtClean="0">
                <a:solidFill>
                  <a:schemeClr val="tx2"/>
                </a:solidFill>
                <a:latin typeface="Times New Roman" pitchFamily="18" charset="0"/>
              </a:rPr>
              <a:t>It was intended to improve measures for dealing with incidents such as terrorists’ attacks on commercial shipping. It entered into force in March 1992.</a:t>
            </a:r>
          </a:p>
          <a:p>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solidFill>
                  <a:prstClr val="black"/>
                </a:solidFill>
              </a:rPr>
              <a:pPr/>
              <a:t>6</a:t>
            </a:fld>
            <a:endParaRPr lang="pt-PT">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mn-cs"/>
              </a:rPr>
              <a:t>The ‘information pipeline’ replaces the different sets of information held in the different types of documents, both commercial data and container tracking data. All partners in the supply chain feed their transaction related data in this pipeline. This data then comes available to other partners in the chain and to related government authorities, where it can be used in valuable risk assessments.</a:t>
            </a:r>
            <a:endParaRPr lang="nl-NL" sz="1200" kern="1200" dirty="0" smtClean="0">
              <a:solidFill>
                <a:schemeClr val="tx1"/>
              </a:solidFill>
              <a:effectLst/>
              <a:latin typeface="Arial" charset="0"/>
              <a:ea typeface="ＭＳ Ｐゴシック" charset="0"/>
              <a:cs typeface="+mn-cs"/>
            </a:endParaRPr>
          </a:p>
          <a:p>
            <a:endParaRPr lang="de-DE" dirty="0"/>
          </a:p>
        </p:txBody>
      </p:sp>
      <p:sp>
        <p:nvSpPr>
          <p:cNvPr id="4" name="Foliennummernplatzhalter 3"/>
          <p:cNvSpPr>
            <a:spLocks noGrp="1"/>
          </p:cNvSpPr>
          <p:nvPr>
            <p:ph type="sldNum" sz="quarter" idx="10"/>
          </p:nvPr>
        </p:nvSpPr>
        <p:spPr/>
        <p:txBody>
          <a:bodyPr/>
          <a:lstStyle/>
          <a:p>
            <a:fld id="{B516B696-DC20-465F-B953-D6B5EFEFDF9A}" type="slidenum">
              <a:rPr lang="de-DE" smtClean="0">
                <a:solidFill>
                  <a:prstClr val="black"/>
                </a:solidFill>
              </a:rPr>
              <a:pPr/>
              <a:t>36</a:t>
            </a:fld>
            <a:endParaRPr lang="de-DE">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Arial" charset="0"/>
                <a:ea typeface="ＭＳ Ｐゴシック" charset="0"/>
                <a:cs typeface="+mn-cs"/>
              </a:rPr>
              <a:t>CASSANDRA aims to bring the </a:t>
            </a:r>
            <a:r>
              <a:rPr lang="en-GB" sz="1200" i="1" kern="1200" dirty="0" smtClean="0">
                <a:solidFill>
                  <a:schemeClr val="tx1"/>
                </a:solidFill>
                <a:effectLst/>
                <a:latin typeface="Arial" charset="0"/>
                <a:ea typeface="ＭＳ Ｐゴシック" charset="0"/>
                <a:cs typeface="+mn-cs"/>
              </a:rPr>
              <a:t>Risk Based Audit </a:t>
            </a:r>
            <a:r>
              <a:rPr lang="en-GB" sz="1200" kern="1200" dirty="0" smtClean="0">
                <a:solidFill>
                  <a:schemeClr val="tx1"/>
                </a:solidFill>
                <a:effectLst/>
                <a:latin typeface="Arial" charset="0"/>
                <a:ea typeface="ＭＳ Ｐゴシック" charset="0"/>
                <a:cs typeface="+mn-cs"/>
              </a:rPr>
              <a:t>(RBA) approach to a next level. A RBA focuses on the risks and the underlying causes of disruptions and not only on the transaction results and records. It therefore also shifts the attention from transaction data quality to overall process quality. </a:t>
            </a:r>
            <a:endParaRPr lang="en-GB" dirty="0" smtClean="0">
              <a:latin typeface="Arial" pitchFamily="34" charset="0"/>
              <a:ea typeface="ＭＳ Ｐゴシック" pitchFamily="34" charset="-128"/>
            </a:endParaRPr>
          </a:p>
          <a:p>
            <a:endParaRPr lang="de-DE" dirty="0"/>
          </a:p>
        </p:txBody>
      </p:sp>
      <p:sp>
        <p:nvSpPr>
          <p:cNvPr id="4" name="Foliennummernplatzhalter 3"/>
          <p:cNvSpPr>
            <a:spLocks noGrp="1"/>
          </p:cNvSpPr>
          <p:nvPr>
            <p:ph type="sldNum" sz="quarter" idx="10"/>
          </p:nvPr>
        </p:nvSpPr>
        <p:spPr/>
        <p:txBody>
          <a:bodyPr/>
          <a:lstStyle/>
          <a:p>
            <a:fld id="{B516B696-DC20-465F-B953-D6B5EFEFDF9A}" type="slidenum">
              <a:rPr lang="de-DE" smtClean="0"/>
              <a:pPr/>
              <a:t>38</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670E5-C74C-4097-9200-2DD6600DF3D4}" type="slidenum">
              <a:rPr lang="en-US">
                <a:solidFill>
                  <a:prstClr val="black"/>
                </a:solidFill>
              </a:rPr>
              <a:pPr/>
              <a:t>40</a:t>
            </a:fld>
            <a:endParaRPr lang="en-US">
              <a:solidFill>
                <a:prstClr val="black"/>
              </a:solidFill>
            </a:endParaRPr>
          </a:p>
        </p:txBody>
      </p:sp>
      <p:sp>
        <p:nvSpPr>
          <p:cNvPr id="15362" name="Rectangle 2"/>
          <p:cNvSpPr>
            <a:spLocks noGrp="1" noRot="1" noChangeAspect="1" noChangeArrowheads="1" noTextEdit="1"/>
          </p:cNvSpPr>
          <p:nvPr>
            <p:ph type="sldImg"/>
          </p:nvPr>
        </p:nvSpPr>
        <p:spPr>
          <a:xfrm>
            <a:off x="854075" y="744538"/>
            <a:ext cx="4960938" cy="3722687"/>
          </a:xfrm>
          <a:ln/>
        </p:spPr>
      </p:sp>
      <p:sp>
        <p:nvSpPr>
          <p:cNvPr id="153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pt-PT" sz="1200" i="0" u="none" dirty="0" smtClean="0">
                <a:latin typeface="Calibri" pitchFamily="34" charset="0"/>
              </a:rPr>
              <a:t>Nota: Nesta linha de portos de 4ª Geração, Setúbal poderá vir a assumir um papel relevante. Serão importantes </a:t>
            </a:r>
            <a:r>
              <a:rPr lang="pt-PT" sz="1200" u="none" dirty="0" err="1" smtClean="0">
                <a:latin typeface="Calibri" pitchFamily="34" charset="0"/>
              </a:rPr>
              <a:t>sub-hubs</a:t>
            </a:r>
            <a:r>
              <a:rPr lang="pt-PT" sz="1200" i="0" u="none" dirty="0" smtClean="0">
                <a:latin typeface="Calibri" pitchFamily="34" charset="0"/>
              </a:rPr>
              <a:t> e ‘</a:t>
            </a:r>
            <a:r>
              <a:rPr lang="pt-PT" sz="1200" i="0" u="none" dirty="0" err="1" smtClean="0">
                <a:latin typeface="Calibri" pitchFamily="34" charset="0"/>
              </a:rPr>
              <a:t>sub-portos</a:t>
            </a:r>
            <a:r>
              <a:rPr lang="pt-PT" sz="1200" i="0" u="none" dirty="0" smtClean="0">
                <a:latin typeface="Calibri" pitchFamily="34" charset="0"/>
              </a:rPr>
              <a:t>’ ágeis em serviço para criar condições de competitividade a várias regiões. Setúbal, reunindo visibilidade política e condições de competitividade, poderá estar no epicentro destas novas preocupações. Mais ainda quando se sabe que pode integrar bem actividades portuárias com actividades complementares por explorar, de recreio e lazer – aproveitando importantes idiossincrasias da economia local.</a:t>
            </a:r>
          </a:p>
          <a:p>
            <a:endParaRPr lang="pt-P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Modelo de garantias (quando falha um falham todos);</a:t>
            </a:r>
          </a:p>
          <a:p>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pPr/>
              <a:t>43</a:t>
            </a:fld>
            <a:endParaRPr lang="pt-P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Quais</a:t>
            </a:r>
            <a:r>
              <a:rPr lang="pt-PT" baseline="0" dirty="0" smtClean="0"/>
              <a:t> os Portos que aplicam já o ESI.</a:t>
            </a:r>
          </a:p>
          <a:p>
            <a:r>
              <a:rPr lang="pt-PT" baseline="0" dirty="0" smtClean="0"/>
              <a:t>Cooperação com os Armadores – Estão a realizar investimentos </a:t>
            </a:r>
          </a:p>
          <a:p>
            <a:r>
              <a:rPr lang="en-US" b="1" dirty="0" smtClean="0"/>
              <a:t>From January 1, 2011, clean seagoing ships which score 31 points or more on the Environmental Ship Index (ESI) will receive 10% discount on the GT section of their </a:t>
            </a:r>
            <a:r>
              <a:rPr lang="en-US" b="1" dirty="0" err="1" smtClean="0"/>
              <a:t>harbour</a:t>
            </a:r>
            <a:r>
              <a:rPr lang="en-US" b="1" dirty="0" smtClean="0"/>
              <a:t> dues in Rotterdam.</a:t>
            </a:r>
            <a:endParaRPr lang="pt-PT" baseline="0" dirty="0" smtClean="0"/>
          </a:p>
          <a:p>
            <a:r>
              <a:rPr lang="en-US" sz="1200" kern="1200" baseline="0" dirty="0" smtClean="0">
                <a:solidFill>
                  <a:schemeClr val="tx1"/>
                </a:solidFill>
                <a:latin typeface="Arial" charset="0"/>
                <a:ea typeface="+mn-ea"/>
                <a:cs typeface="+mn-cs"/>
              </a:rPr>
              <a:t>The ESI awards points (from </a:t>
            </a:r>
            <a:r>
              <a:rPr lang="pt-PT" sz="1200" kern="1200" baseline="0" dirty="0" smtClean="0">
                <a:solidFill>
                  <a:schemeClr val="tx1"/>
                </a:solidFill>
                <a:latin typeface="Arial" charset="0"/>
                <a:ea typeface="+mn-ea"/>
                <a:cs typeface="+mn-cs"/>
              </a:rPr>
              <a:t>0 to 100)</a:t>
            </a:r>
            <a:endParaRPr lang="pt-PT" dirty="0"/>
          </a:p>
        </p:txBody>
      </p:sp>
      <p:sp>
        <p:nvSpPr>
          <p:cNvPr id="4" name="Marcador de Posição do Número do Diapositivo 3"/>
          <p:cNvSpPr>
            <a:spLocks noGrp="1"/>
          </p:cNvSpPr>
          <p:nvPr>
            <p:ph type="sldNum" sz="quarter" idx="10"/>
          </p:nvPr>
        </p:nvSpPr>
        <p:spPr/>
        <p:txBody>
          <a:bodyPr/>
          <a:lstStyle/>
          <a:p>
            <a:fld id="{B69F7B4B-765F-47D7-9A79-0347A943CEAF}" type="slidenum">
              <a:rPr lang="pt-PT" smtClean="0"/>
              <a:pPr/>
              <a:t>44</a:t>
            </a:fld>
            <a:endParaRPr lang="pt-P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44538"/>
            <a:ext cx="4960938" cy="3721100"/>
          </a:xfrm>
          <a:noFill/>
          <a:ln w="12700">
            <a:solidFill>
              <a:prstClr val="black"/>
            </a:solidFill>
          </a:ln>
        </p:spPr>
      </p:sp>
      <p:sp>
        <p:nvSpPr>
          <p:cNvPr id="3" name="Rectangle 2"/>
          <p:cNvSpPr>
            <a:spLocks noGrp="1"/>
          </p:cNvSpPr>
          <p:nvPr>
            <p:ph type="body" idx="1"/>
          </p:nvPr>
        </p:nvSpPr>
        <p:spPr/>
        <p:txBody>
          <a:bodyPr/>
          <a:lstStyle/>
          <a:p>
            <a:pPr defTabSz="864931" fontAlgn="auto">
              <a:spcBef>
                <a:spcPts val="0"/>
              </a:spcBef>
              <a:spcAft>
                <a:spcPts val="0"/>
              </a:spcAft>
              <a:defRPr/>
            </a:pPr>
            <a:endParaRPr lang="pt-PT" sz="800" dirty="0" smtClean="0"/>
          </a:p>
          <a:p>
            <a:endParaRPr lang="pt-PT" sz="800" dirty="0"/>
          </a:p>
        </p:txBody>
      </p:sp>
      <p:sp>
        <p:nvSpPr>
          <p:cNvPr id="4" name="Rectangle 3"/>
          <p:cNvSpPr>
            <a:spLocks noGrp="1"/>
          </p:cNvSpPr>
          <p:nvPr>
            <p:ph type="sldNum" sz="quarter" idx="10"/>
          </p:nvPr>
        </p:nvSpPr>
        <p:spPr/>
        <p:txBody>
          <a:bodyPr/>
          <a:lstStyle/>
          <a:p>
            <a:fld id="{55A5A28D-BDB6-46FF-A1EF-D3D59E3A726F}" type="slidenum">
              <a:rPr lang="pt-PT" smtClean="0">
                <a:solidFill>
                  <a:prstClr val="black"/>
                </a:solidFill>
              </a:rPr>
              <a:pPr/>
              <a:t>45</a:t>
            </a:fld>
            <a:endParaRPr lang="pt-PT">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200" kern="1200" baseline="0" dirty="0" err="1" smtClean="0">
                <a:solidFill>
                  <a:schemeClr val="tx1"/>
                </a:solidFill>
                <a:latin typeface="+mn-lt"/>
                <a:ea typeface="+mn-ea"/>
                <a:cs typeface="+mn-cs"/>
              </a:rPr>
              <a:t>Trata-de</a:t>
            </a:r>
            <a:r>
              <a:rPr lang="pt-PT" sz="1200" kern="1200" baseline="0" dirty="0" smtClean="0">
                <a:solidFill>
                  <a:schemeClr val="tx1"/>
                </a:solidFill>
                <a:latin typeface="+mn-lt"/>
                <a:ea typeface="+mn-ea"/>
                <a:cs typeface="+mn-cs"/>
              </a:rPr>
              <a:t> de reforçar a capacidade de troca entre os oito países e, ao mesmo tempo,</a:t>
            </a:r>
          </a:p>
          <a:p>
            <a:r>
              <a:rPr lang="pt-PT" sz="1200" kern="1200" baseline="0" dirty="0" smtClean="0">
                <a:solidFill>
                  <a:schemeClr val="tx1"/>
                </a:solidFill>
                <a:latin typeface="+mn-lt"/>
                <a:ea typeface="+mn-ea"/>
                <a:cs typeface="+mn-cs"/>
              </a:rPr>
              <a:t>de cada um com o resto do mundo.</a:t>
            </a:r>
            <a:endParaRPr lang="pt-PT" dirty="0" smtClean="0"/>
          </a:p>
          <a:p>
            <a:pPr marL="0" marR="0" indent="0" algn="l" defTabSz="914305" rtl="0" eaLnBrk="1" fontAlgn="auto" latinLnBrk="0" hangingPunct="1">
              <a:lnSpc>
                <a:spcPct val="100000"/>
              </a:lnSpc>
              <a:spcBef>
                <a:spcPts val="0"/>
              </a:spcBef>
              <a:spcAft>
                <a:spcPts val="0"/>
              </a:spcAft>
              <a:buClrTx/>
              <a:buSzTx/>
              <a:buFontTx/>
              <a:buNone/>
              <a:tabLst/>
              <a:defRPr/>
            </a:pPr>
            <a:r>
              <a:rPr lang="pt-PT" dirty="0" smtClean="0"/>
              <a:t>O SUCESSO DA FUNÇÃO LOGÍSTICA DOS PORTOS MEDE-SE PELO NÍVEL, INTENSIDADE E QUALIDADE DOS SERVIÇOS PRESTADOS. QUANTO MAIS NAVIOS E MERCADORIAS DEMANDAREM UM PORTO, MAIOR IMPORTÂNCIA ELE ASSUME.</a:t>
            </a:r>
          </a:p>
          <a:p>
            <a:endParaRPr lang="pt-PT" dirty="0"/>
          </a:p>
        </p:txBody>
      </p:sp>
      <p:sp>
        <p:nvSpPr>
          <p:cNvPr id="4" name="Marcador de Posição do Número do Diapositivo 3"/>
          <p:cNvSpPr>
            <a:spLocks noGrp="1"/>
          </p:cNvSpPr>
          <p:nvPr>
            <p:ph type="sldNum" sz="quarter" idx="10"/>
          </p:nvPr>
        </p:nvSpPr>
        <p:spPr/>
        <p:txBody>
          <a:bodyPr/>
          <a:lstStyle/>
          <a:p>
            <a:fld id="{5EB4783C-E825-4478-8D9B-C3116315AFE1}" type="slidenum">
              <a:rPr lang="pt-PT" smtClean="0"/>
              <a:pPr/>
              <a:t>47</a:t>
            </a:fld>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Clima </a:t>
            </a:r>
            <a:r>
              <a:rPr lang="pt-PT" dirty="0" err="1" smtClean="0"/>
              <a:t>Geo</a:t>
            </a:r>
            <a:r>
              <a:rPr lang="pt-PT" dirty="0" smtClean="0"/>
              <a:t> Político instável obriga a empregar mais energia na formação de alianças maior</a:t>
            </a:r>
            <a:r>
              <a:rPr lang="pt-PT" baseline="0" dirty="0" smtClean="0"/>
              <a:t> resiliência e flexibilidade</a:t>
            </a:r>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pPr/>
              <a:t>51</a:t>
            </a:fld>
            <a:endParaRPr lang="pt-P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Hoje em dia a economia só faz sentido se tratada de forma holística, o que representa um importante desafio aos países costeiros: colocar de forma sustentada o seu mar ao serviço da sua economia</a:t>
            </a:r>
            <a:endParaRPr lang="pt-PT" dirty="0"/>
          </a:p>
        </p:txBody>
      </p:sp>
      <p:sp>
        <p:nvSpPr>
          <p:cNvPr id="4" name="Marcador de Posição do Número do Diapositivo 3"/>
          <p:cNvSpPr>
            <a:spLocks noGrp="1"/>
          </p:cNvSpPr>
          <p:nvPr>
            <p:ph type="sldNum" sz="quarter" idx="10"/>
          </p:nvPr>
        </p:nvSpPr>
        <p:spPr/>
        <p:txBody>
          <a:bodyPr/>
          <a:lstStyle/>
          <a:p>
            <a:fld id="{5EB4783C-E825-4478-8D9B-C3116315AFE1}" type="slidenum">
              <a:rPr lang="pt-PT" smtClean="0"/>
              <a:pPr/>
              <a:t>54</a:t>
            </a:fld>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en-US" b="1" dirty="0" smtClean="0"/>
              <a:t>O Shipping </a:t>
            </a:r>
            <a:r>
              <a:rPr lang="en-US" b="1" dirty="0" err="1" smtClean="0"/>
              <a:t>ainda</a:t>
            </a:r>
            <a:r>
              <a:rPr lang="en-US" b="1" dirty="0" smtClean="0"/>
              <a:t> </a:t>
            </a:r>
            <a:r>
              <a:rPr lang="en-US" b="1" dirty="0" err="1" smtClean="0"/>
              <a:t>não</a:t>
            </a:r>
            <a:r>
              <a:rPr lang="en-US" b="1" dirty="0" smtClean="0"/>
              <a:t> é </a:t>
            </a:r>
            <a:r>
              <a:rPr lang="en-US" b="1" dirty="0" err="1" smtClean="0"/>
              <a:t>totalmente</a:t>
            </a:r>
            <a:r>
              <a:rPr lang="en-US" b="1" dirty="0" smtClean="0"/>
              <a:t> </a:t>
            </a:r>
            <a:r>
              <a:rPr lang="en-US" b="1" dirty="0" err="1" smtClean="0"/>
              <a:t>transparente</a:t>
            </a:r>
            <a:r>
              <a:rPr lang="en-US" b="1" dirty="0" smtClean="0"/>
              <a:t>:</a:t>
            </a:r>
          </a:p>
          <a:p>
            <a:r>
              <a:rPr lang="en-US" b="1" dirty="0" smtClean="0"/>
              <a:t>The vessel sailed from Antwerp on Wednesday 17th January bound for </a:t>
            </a:r>
            <a:r>
              <a:rPr lang="en-US" b="1" dirty="0" err="1" smtClean="0"/>
              <a:t>Sines</a:t>
            </a:r>
            <a:r>
              <a:rPr lang="en-US" b="1" dirty="0" smtClean="0"/>
              <a:t>, Portugal carrying 2,394 containers.</a:t>
            </a:r>
          </a:p>
          <a:p>
            <a:r>
              <a:rPr lang="en-US" b="1" dirty="0" err="1" smtClean="0"/>
              <a:t>Contentores</a:t>
            </a:r>
            <a:r>
              <a:rPr lang="en-US" b="1" dirty="0" smtClean="0"/>
              <a:t> com 20</a:t>
            </a:r>
            <a:r>
              <a:rPr lang="en-US" b="1" baseline="0" dirty="0" smtClean="0"/>
              <a:t> </a:t>
            </a:r>
            <a:r>
              <a:rPr lang="en-US" b="1" baseline="0" dirty="0" err="1" smtClean="0"/>
              <a:t>toneladas</a:t>
            </a:r>
            <a:r>
              <a:rPr lang="en-US" b="1" baseline="0" dirty="0" smtClean="0"/>
              <a:t> </a:t>
            </a:r>
            <a:r>
              <a:rPr lang="en-US" b="1" baseline="0" dirty="0" err="1" smtClean="0"/>
              <a:t>acima</a:t>
            </a:r>
            <a:r>
              <a:rPr lang="en-US" b="1" baseline="0" dirty="0" smtClean="0"/>
              <a:t> do peso </a:t>
            </a:r>
            <a:r>
              <a:rPr lang="en-US" b="1" baseline="0" dirty="0" err="1" smtClean="0"/>
              <a:t>declarado</a:t>
            </a:r>
            <a:r>
              <a:rPr lang="en-US" b="1" baseline="0" dirty="0" smtClean="0"/>
              <a:t>.</a:t>
            </a:r>
          </a:p>
          <a:p>
            <a:r>
              <a:rPr lang="en-US" b="1" baseline="0" dirty="0" err="1" smtClean="0"/>
              <a:t>Contentores</a:t>
            </a:r>
            <a:r>
              <a:rPr lang="en-US" b="1" baseline="0" dirty="0" smtClean="0"/>
              <a:t> </a:t>
            </a:r>
            <a:r>
              <a:rPr lang="en-US" b="1" baseline="0" dirty="0" err="1" smtClean="0"/>
              <a:t>cujo</a:t>
            </a:r>
            <a:r>
              <a:rPr lang="en-US" b="1" baseline="0" dirty="0" smtClean="0"/>
              <a:t> </a:t>
            </a:r>
            <a:r>
              <a:rPr lang="en-US" b="1" baseline="0" dirty="0" err="1" smtClean="0"/>
              <a:t>teor</a:t>
            </a:r>
            <a:r>
              <a:rPr lang="en-US" b="1" baseline="0" dirty="0" smtClean="0"/>
              <a:t> </a:t>
            </a:r>
            <a:r>
              <a:rPr lang="en-US" b="1" baseline="0" dirty="0" err="1" smtClean="0"/>
              <a:t>não</a:t>
            </a:r>
            <a:r>
              <a:rPr lang="en-US" b="1" baseline="0" dirty="0" smtClean="0"/>
              <a:t> </a:t>
            </a:r>
            <a:r>
              <a:rPr lang="en-US" b="1" baseline="0" dirty="0" err="1" smtClean="0"/>
              <a:t>coincidia</a:t>
            </a:r>
            <a:r>
              <a:rPr lang="en-US" b="1" baseline="0" dirty="0" smtClean="0"/>
              <a:t> com o manifesto;</a:t>
            </a:r>
          </a:p>
          <a:p>
            <a:r>
              <a:rPr lang="en-US" b="1" baseline="0" dirty="0" err="1" smtClean="0"/>
              <a:t>Contentores</a:t>
            </a:r>
            <a:r>
              <a:rPr lang="en-US" b="1" baseline="0" dirty="0" smtClean="0"/>
              <a:t> com </a:t>
            </a:r>
            <a:r>
              <a:rPr lang="en-US" b="1" baseline="0" dirty="0" err="1" smtClean="0"/>
              <a:t>mercadoria</a:t>
            </a:r>
            <a:r>
              <a:rPr lang="en-US" b="1" baseline="0" dirty="0" smtClean="0"/>
              <a:t> </a:t>
            </a:r>
            <a:r>
              <a:rPr lang="en-US" b="1" baseline="0" dirty="0" err="1" smtClean="0"/>
              <a:t>perigosa</a:t>
            </a:r>
            <a:r>
              <a:rPr lang="en-US" b="1" baseline="0" dirty="0" smtClean="0"/>
              <a:t> </a:t>
            </a:r>
            <a:r>
              <a:rPr lang="en-US" b="1" baseline="0" dirty="0" err="1" smtClean="0"/>
              <a:t>não</a:t>
            </a:r>
            <a:r>
              <a:rPr lang="en-US" b="1" baseline="0" dirty="0" smtClean="0"/>
              <a:t> </a:t>
            </a:r>
            <a:r>
              <a:rPr lang="en-US" b="1" baseline="0" dirty="0" err="1" smtClean="0"/>
              <a:t>declarada</a:t>
            </a:r>
            <a:r>
              <a:rPr lang="en-US" b="1" baseline="0" dirty="0" smtClean="0"/>
              <a:t>;</a:t>
            </a:r>
          </a:p>
          <a:p>
            <a:endParaRPr lang="en-US" b="1" baseline="0" dirty="0" smtClean="0"/>
          </a:p>
          <a:p>
            <a:r>
              <a:rPr lang="en-US" dirty="0" smtClean="0"/>
              <a:t>the </a:t>
            </a:r>
            <a:r>
              <a:rPr lang="en-US" i="1" dirty="0" smtClean="0"/>
              <a:t>Rena</a:t>
            </a:r>
            <a:r>
              <a:rPr lang="en-US" dirty="0" smtClean="0"/>
              <a:t> ran aground near </a:t>
            </a:r>
            <a:r>
              <a:rPr lang="en-US" dirty="0" err="1" smtClean="0">
                <a:hlinkClick r:id="rId3" action="ppaction://hlinkfile" tooltip="Tauranga"/>
              </a:rPr>
              <a:t>Tauranga</a:t>
            </a:r>
            <a:r>
              <a:rPr lang="en-US" dirty="0" smtClean="0"/>
              <a:t>, </a:t>
            </a:r>
            <a:r>
              <a:rPr lang="en-US" dirty="0" smtClean="0">
                <a:hlinkClick r:id="rId4" action="ppaction://hlinkfile" tooltip="New Zealand"/>
              </a:rPr>
              <a:t>New Zealand</a:t>
            </a:r>
            <a:r>
              <a:rPr lang="en-US" dirty="0" smtClean="0"/>
              <a:t>, resulting in an </a:t>
            </a:r>
            <a:r>
              <a:rPr lang="en-US" dirty="0" smtClean="0">
                <a:hlinkClick r:id="rId5" action="ppaction://hlinkfile" tooltip="2011 Tauranga oil spill"/>
              </a:rPr>
              <a:t>oil spill</a:t>
            </a:r>
            <a:r>
              <a:rPr lang="en-US" dirty="0" smtClean="0"/>
              <a:t>.</a:t>
            </a:r>
            <a:r>
              <a:rPr lang="en-US" baseline="30000" dirty="0" smtClean="0"/>
              <a:t> </a:t>
            </a:r>
            <a:r>
              <a:rPr lang="en-US" baseline="0" dirty="0" smtClean="0"/>
              <a:t> 8 </a:t>
            </a:r>
            <a:r>
              <a:rPr lang="en-US" baseline="0" dirty="0" err="1" smtClean="0"/>
              <a:t>contentores</a:t>
            </a:r>
            <a:r>
              <a:rPr lang="en-US" baseline="0" dirty="0" smtClean="0"/>
              <a:t> com </a:t>
            </a:r>
            <a:r>
              <a:rPr lang="en-US" baseline="0" dirty="0" err="1" smtClean="0"/>
              <a:t>mercadorias</a:t>
            </a:r>
            <a:r>
              <a:rPr lang="en-US" baseline="0" dirty="0" smtClean="0"/>
              <a:t> Hazmat. </a:t>
            </a:r>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solidFill>
                  <a:prstClr val="black"/>
                </a:solidFill>
              </a:rPr>
              <a:pPr/>
              <a:t>7</a:t>
            </a:fld>
            <a:endParaRPr lang="pt-PT">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O operador do Terminal – uma caixa é uma caixa, não quer muita informação contudo as Autoridades afirmam se não sabes o que lá está dentro vamos lá verificar no local. Mais perda de tempo</a:t>
            </a:r>
          </a:p>
          <a:p>
            <a:endParaRPr lang="pt-P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Helvetica Light" charset="0"/>
                <a:ea typeface="MS PGothic" pitchFamily="34" charset="-128"/>
                <a:sym typeface="Helvetica Light" charset="0"/>
              </a:rPr>
              <a:t>Shipping line </a:t>
            </a:r>
            <a:r>
              <a:rPr lang="en-US" dirty="0" err="1" smtClean="0">
                <a:solidFill>
                  <a:srgbClr val="000000"/>
                </a:solidFill>
                <a:latin typeface="Helvetica Light" charset="0"/>
                <a:ea typeface="MS PGothic" pitchFamily="34" charset="-128"/>
                <a:sym typeface="Helvetica Light" charset="0"/>
              </a:rPr>
              <a:t>não</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quer</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muita</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informação</a:t>
            </a:r>
            <a:r>
              <a:rPr lang="en-US" dirty="0" smtClean="0">
                <a:solidFill>
                  <a:srgbClr val="000000"/>
                </a:solidFill>
                <a:latin typeface="Helvetica Light" charset="0"/>
                <a:ea typeface="MS PGothic" pitchFamily="34" charset="-128"/>
                <a:sym typeface="Helvetica Light" charset="0"/>
              </a:rPr>
              <a:t>, no </a:t>
            </a:r>
            <a:r>
              <a:rPr lang="en-US" dirty="0" err="1" smtClean="0">
                <a:solidFill>
                  <a:srgbClr val="000000"/>
                </a:solidFill>
                <a:latin typeface="Helvetica Light" charset="0"/>
                <a:ea typeface="MS PGothic" pitchFamily="34" charset="-128"/>
                <a:sym typeface="Helvetica Light" charset="0"/>
              </a:rPr>
              <a:t>entanto</a:t>
            </a:r>
            <a:r>
              <a:rPr lang="en-US" dirty="0" smtClean="0">
                <a:solidFill>
                  <a:srgbClr val="000000"/>
                </a:solidFill>
                <a:latin typeface="Helvetica Light" charset="0"/>
                <a:ea typeface="MS PGothic" pitchFamily="34" charset="-128"/>
                <a:sym typeface="Helvetica Light" charset="0"/>
              </a:rPr>
              <a:t> o P&amp;I </a:t>
            </a:r>
            <a:r>
              <a:rPr lang="en-US" dirty="0" err="1" smtClean="0">
                <a:solidFill>
                  <a:srgbClr val="000000"/>
                </a:solidFill>
                <a:latin typeface="Helvetica Light" charset="0"/>
                <a:ea typeface="MS PGothic" pitchFamily="34" charset="-128"/>
                <a:sym typeface="Helvetica Light" charset="0"/>
              </a:rPr>
              <a:t>exige</a:t>
            </a:r>
            <a:r>
              <a:rPr lang="en-US" dirty="0" smtClean="0">
                <a:solidFill>
                  <a:srgbClr val="000000"/>
                </a:solidFill>
                <a:latin typeface="Helvetica Light" charset="0"/>
                <a:ea typeface="MS PGothic" pitchFamily="34" charset="-128"/>
                <a:sym typeface="Helvetica Light" charset="0"/>
              </a:rPr>
              <a:t>. Se </a:t>
            </a:r>
            <a:r>
              <a:rPr lang="en-US" dirty="0" err="1" smtClean="0">
                <a:solidFill>
                  <a:srgbClr val="000000"/>
                </a:solidFill>
                <a:latin typeface="Helvetica Light" charset="0"/>
                <a:ea typeface="MS PGothic" pitchFamily="34" charset="-128"/>
                <a:sym typeface="Helvetica Light" charset="0"/>
              </a:rPr>
              <a:t>não</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sabes</a:t>
            </a:r>
            <a:r>
              <a:rPr lang="en-US" dirty="0" smtClean="0">
                <a:solidFill>
                  <a:srgbClr val="000000"/>
                </a:solidFill>
                <a:latin typeface="Helvetica Light" charset="0"/>
                <a:ea typeface="MS PGothic" pitchFamily="34" charset="-128"/>
                <a:sym typeface="Helvetica Light" charset="0"/>
              </a:rPr>
              <a:t> o </a:t>
            </a:r>
            <a:r>
              <a:rPr lang="en-US" dirty="0" err="1" smtClean="0">
                <a:solidFill>
                  <a:srgbClr val="000000"/>
                </a:solidFill>
                <a:latin typeface="Helvetica Light" charset="0"/>
                <a:ea typeface="MS PGothic" pitchFamily="34" charset="-128"/>
                <a:sym typeface="Helvetica Light" charset="0"/>
              </a:rPr>
              <a:t>que</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andas</a:t>
            </a:r>
            <a:r>
              <a:rPr lang="en-US" dirty="0" smtClean="0">
                <a:solidFill>
                  <a:srgbClr val="000000"/>
                </a:solidFill>
                <a:latin typeface="Helvetica Light" charset="0"/>
                <a:ea typeface="MS PGothic" pitchFamily="34" charset="-128"/>
                <a:sym typeface="Helvetica Light" charset="0"/>
              </a:rPr>
              <a:t> a </a:t>
            </a:r>
            <a:r>
              <a:rPr lang="en-US" dirty="0" err="1" smtClean="0">
                <a:solidFill>
                  <a:srgbClr val="000000"/>
                </a:solidFill>
                <a:latin typeface="Helvetica Light" charset="0"/>
                <a:ea typeface="MS PGothic" pitchFamily="34" charset="-128"/>
                <a:sym typeface="Helvetica Light" charset="0"/>
              </a:rPr>
              <a:t>transportar</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então</a:t>
            </a:r>
            <a:r>
              <a:rPr lang="en-US" dirty="0" smtClean="0">
                <a:solidFill>
                  <a:srgbClr val="000000"/>
                </a:solidFill>
                <a:latin typeface="Helvetica Light" charset="0"/>
                <a:ea typeface="MS PGothic" pitchFamily="34" charset="-128"/>
                <a:sym typeface="Helvetica Light" charset="0"/>
              </a:rPr>
              <a:t> o </a:t>
            </a:r>
            <a:r>
              <a:rPr lang="en-US" dirty="0" err="1" smtClean="0">
                <a:solidFill>
                  <a:srgbClr val="000000"/>
                </a:solidFill>
                <a:latin typeface="Helvetica Light" charset="0"/>
                <a:ea typeface="MS PGothic" pitchFamily="34" charset="-128"/>
                <a:sym typeface="Helvetica Light" charset="0"/>
              </a:rPr>
              <a:t>risco</a:t>
            </a:r>
            <a:r>
              <a:rPr lang="en-US" dirty="0" smtClean="0">
                <a:solidFill>
                  <a:srgbClr val="000000"/>
                </a:solidFill>
                <a:latin typeface="Helvetica Light" charset="0"/>
                <a:ea typeface="MS PGothic" pitchFamily="34" charset="-128"/>
                <a:sym typeface="Helvetica Light" charset="0"/>
              </a:rPr>
              <a:t> é </a:t>
            </a:r>
            <a:r>
              <a:rPr lang="en-US" dirty="0" err="1" smtClean="0">
                <a:solidFill>
                  <a:srgbClr val="000000"/>
                </a:solidFill>
                <a:latin typeface="Helvetica Light" charset="0"/>
                <a:ea typeface="MS PGothic" pitchFamily="34" charset="-128"/>
                <a:sym typeface="Helvetica Light" charset="0"/>
              </a:rPr>
              <a:t>maior</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maior</a:t>
            </a:r>
            <a:r>
              <a:rPr lang="en-US" dirty="0" smtClean="0">
                <a:solidFill>
                  <a:srgbClr val="000000"/>
                </a:solidFill>
                <a:latin typeface="Helvetica Light" charset="0"/>
                <a:ea typeface="MS PGothic" pitchFamily="34" charset="-128"/>
                <a:sym typeface="Helvetica Light" charset="0"/>
              </a:rPr>
              <a:t> </a:t>
            </a:r>
            <a:r>
              <a:rPr lang="en-US" dirty="0" err="1" smtClean="0">
                <a:solidFill>
                  <a:srgbClr val="000000"/>
                </a:solidFill>
                <a:latin typeface="Helvetica Light" charset="0"/>
                <a:ea typeface="MS PGothic" pitchFamily="34" charset="-128"/>
                <a:sym typeface="Helvetica Light" charset="0"/>
              </a:rPr>
              <a:t>custo</a:t>
            </a:r>
            <a:r>
              <a:rPr lang="en-US" dirty="0" smtClean="0">
                <a:solidFill>
                  <a:srgbClr val="000000"/>
                </a:solidFill>
                <a:latin typeface="Helvetica Light" charset="0"/>
                <a:ea typeface="MS PGothic" pitchFamily="34" charset="-128"/>
                <a:sym typeface="Helvetica Light" charset="0"/>
              </a:rPr>
              <a:t>.   </a:t>
            </a:r>
            <a:endParaRPr lang="pt-PT" dirty="0" smtClean="0"/>
          </a:p>
          <a:p>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solidFill>
                  <a:prstClr val="black"/>
                </a:solidFill>
              </a:rPr>
              <a:pPr/>
              <a:t>8</a:t>
            </a:fld>
            <a:endParaRPr lang="pt-PT">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en-US" dirty="0" smtClean="0"/>
              <a:t>the risk that </a:t>
            </a:r>
            <a:r>
              <a:rPr lang="en-US" dirty="0" err="1" smtClean="0"/>
              <a:t>unweighed</a:t>
            </a:r>
            <a:r>
              <a:rPr lang="en-US" dirty="0" smtClean="0"/>
              <a:t> and </a:t>
            </a:r>
            <a:r>
              <a:rPr lang="en-US" dirty="0" err="1" smtClean="0"/>
              <a:t>misdeclared</a:t>
            </a:r>
            <a:r>
              <a:rPr lang="en-US" dirty="0" smtClean="0"/>
              <a:t> containers pose to </a:t>
            </a:r>
            <a:r>
              <a:rPr lang="en-US" dirty="0" err="1" smtClean="0"/>
              <a:t>dockers</a:t>
            </a:r>
            <a:r>
              <a:rPr lang="en-US" dirty="0" smtClean="0"/>
              <a:t>, seafarers, truck drivers, the general public and the environment</a:t>
            </a:r>
            <a:endParaRPr lang="pt-PT" dirty="0"/>
          </a:p>
        </p:txBody>
      </p:sp>
      <p:sp>
        <p:nvSpPr>
          <p:cNvPr id="4" name="Marcador de Posição do Número do Diapositivo 3"/>
          <p:cNvSpPr>
            <a:spLocks noGrp="1"/>
          </p:cNvSpPr>
          <p:nvPr>
            <p:ph type="sldNum" sz="quarter" idx="10"/>
          </p:nvPr>
        </p:nvSpPr>
        <p:spPr/>
        <p:txBody>
          <a:bodyPr/>
          <a:lstStyle/>
          <a:p>
            <a:fld id="{5EB4783C-E825-4478-8D9B-C3116315AFE1}" type="slidenum">
              <a:rPr lang="pt-PT" smtClean="0"/>
              <a:pPr/>
              <a:t>9</a:t>
            </a:fld>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en-US" b="1" dirty="0" smtClean="0"/>
              <a:t>Several dozen kilograms of Uranium ore stolen in Romania  </a:t>
            </a:r>
            <a:r>
              <a:rPr lang="pt-PT" dirty="0" smtClean="0"/>
              <a:t>02/11-2011 </a:t>
            </a:r>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solidFill>
                  <a:prstClr val="black"/>
                </a:solidFill>
              </a:rPr>
              <a:pPr/>
              <a:t>11</a:t>
            </a:fld>
            <a:endParaRPr lang="pt-PT">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en-US" b="1" dirty="0" smtClean="0"/>
              <a:t>Panamá</a:t>
            </a:r>
            <a:r>
              <a:rPr lang="en-US" b="1" baseline="0" dirty="0" smtClean="0"/>
              <a:t> </a:t>
            </a:r>
            <a:r>
              <a:rPr lang="en-US" b="1" baseline="0" dirty="0" err="1" smtClean="0"/>
              <a:t>avião</a:t>
            </a:r>
            <a:r>
              <a:rPr lang="en-US" b="1" baseline="0" dirty="0" smtClean="0"/>
              <a:t> MIG </a:t>
            </a:r>
            <a:r>
              <a:rPr lang="en-US" b="1" baseline="0" dirty="0" err="1" smtClean="0"/>
              <a:t>detido</a:t>
            </a:r>
            <a:r>
              <a:rPr lang="en-US" b="1" baseline="0" dirty="0" smtClean="0"/>
              <a:t> com </a:t>
            </a:r>
            <a:r>
              <a:rPr lang="en-US" b="1" baseline="0" dirty="0" err="1" smtClean="0"/>
              <a:t>destino</a:t>
            </a:r>
            <a:r>
              <a:rPr lang="en-US" b="1" baseline="0" dirty="0" smtClean="0"/>
              <a:t> à Korea do Norte.</a:t>
            </a:r>
          </a:p>
          <a:p>
            <a:r>
              <a:rPr lang="en-US" b="1" baseline="0" dirty="0" err="1" smtClean="0"/>
              <a:t>Disparo</a:t>
            </a:r>
            <a:r>
              <a:rPr lang="en-US" b="1" baseline="0" dirty="0" smtClean="0"/>
              <a:t> de Rocket no canal do Suez </a:t>
            </a:r>
            <a:r>
              <a:rPr lang="en-US" b="1" baseline="0" dirty="0" err="1" smtClean="0"/>
              <a:t>atingindo</a:t>
            </a:r>
            <a:r>
              <a:rPr lang="en-US" b="1" baseline="0" dirty="0" smtClean="0"/>
              <a:t> um </a:t>
            </a:r>
            <a:r>
              <a:rPr lang="en-US" b="1" baseline="0" dirty="0" err="1" smtClean="0"/>
              <a:t>contentor</a:t>
            </a:r>
            <a:r>
              <a:rPr lang="en-US" b="1" baseline="0" dirty="0" smtClean="0"/>
              <a:t> com </a:t>
            </a:r>
            <a:r>
              <a:rPr lang="en-US" b="1" baseline="0" dirty="0" err="1" smtClean="0"/>
              <a:t>tabaco</a:t>
            </a:r>
            <a:r>
              <a:rPr lang="en-US" b="1" baseline="0" dirty="0" smtClean="0"/>
              <a:t> </a:t>
            </a:r>
            <a:r>
              <a:rPr lang="en-US" b="1" baseline="0" dirty="0" err="1" smtClean="0"/>
              <a:t>contrabandeado</a:t>
            </a:r>
            <a:r>
              <a:rPr lang="en-US" b="1" baseline="0" dirty="0" smtClean="0"/>
              <a:t> </a:t>
            </a:r>
            <a:r>
              <a:rPr lang="en-US" b="1" baseline="0" dirty="0" err="1" smtClean="0"/>
              <a:t>pelo</a:t>
            </a:r>
            <a:r>
              <a:rPr lang="en-US" b="1" baseline="0" dirty="0" smtClean="0"/>
              <a:t> IRA</a:t>
            </a:r>
          </a:p>
          <a:p>
            <a:pPr marL="0" marR="0" indent="0" algn="l" defTabSz="914305" rtl="0" eaLnBrk="1" fontAlgn="auto" latinLnBrk="0" hangingPunct="1">
              <a:lnSpc>
                <a:spcPct val="100000"/>
              </a:lnSpc>
              <a:spcBef>
                <a:spcPts val="0"/>
              </a:spcBef>
              <a:spcAft>
                <a:spcPts val="0"/>
              </a:spcAft>
              <a:buClrTx/>
              <a:buSzTx/>
              <a:buFontTx/>
              <a:buNone/>
              <a:tabLst/>
              <a:defRPr/>
            </a:pPr>
            <a:r>
              <a:rPr lang="pt-PT" dirty="0" smtClean="0">
                <a:solidFill>
                  <a:srgbClr val="FF0000"/>
                </a:solidFill>
              </a:rPr>
              <a:t>http://www.youtube.com/watch?feature=player_embedded&amp;v=buS4mfEX3w0</a:t>
            </a:r>
          </a:p>
          <a:p>
            <a:endParaRPr lang="pt-PT" dirty="0"/>
          </a:p>
        </p:txBody>
      </p:sp>
      <p:sp>
        <p:nvSpPr>
          <p:cNvPr id="4" name="Marcador de Posição do Número do Diapositivo 3"/>
          <p:cNvSpPr>
            <a:spLocks noGrp="1"/>
          </p:cNvSpPr>
          <p:nvPr>
            <p:ph type="sldNum" sz="quarter" idx="10"/>
          </p:nvPr>
        </p:nvSpPr>
        <p:spPr/>
        <p:txBody>
          <a:bodyPr/>
          <a:lstStyle/>
          <a:p>
            <a:fld id="{E568E1EE-A14E-4629-A185-2AFD763000E1}" type="slidenum">
              <a:rPr lang="pt-PT" smtClean="0">
                <a:solidFill>
                  <a:prstClr val="black"/>
                </a:solidFill>
              </a:rPr>
              <a:pPr/>
              <a:t>12</a:t>
            </a:fld>
            <a:endParaRPr lang="pt-PT">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84409-1B4A-480E-9B7C-94910AB546F7}" type="slidenum">
              <a:rPr lang="en-US">
                <a:solidFill>
                  <a:prstClr val="black"/>
                </a:solidFill>
              </a:rPr>
              <a:pPr/>
              <a:t>16</a:t>
            </a:fld>
            <a:endParaRPr lang="en-US">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GB"/>
              <a:t>2</a:t>
            </a:r>
            <a:r>
              <a:rPr lang="en-GB" baseline="30000"/>
              <a:t>nd</a:t>
            </a:r>
            <a:r>
              <a:rPr lang="en-GB"/>
              <a:t> slide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84409-1B4A-480E-9B7C-94910AB546F7}" type="slidenum">
              <a:rPr lang="en-US">
                <a:solidFill>
                  <a:prstClr val="black"/>
                </a:solidFill>
              </a:rPr>
              <a:pPr/>
              <a:t>17</a:t>
            </a:fld>
            <a:endParaRPr lang="en-US">
              <a:solidFill>
                <a:prstClr val="black"/>
              </a:solidFill>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GB"/>
              <a:t>2</a:t>
            </a:r>
            <a:r>
              <a:rPr lang="en-GB" baseline="30000"/>
              <a:t>nd</a:t>
            </a:r>
            <a:r>
              <a:rPr lang="en-GB"/>
              <a:t> slide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4.xml"/><Relationship Id="rId1" Type="http://schemas.openxmlformats.org/officeDocument/2006/relationships/video" Target="../media/media1.wmv"/><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107252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209754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4639"/>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9"/>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1112439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preserve="1">
  <p:cSld name="Diapositivo de título">
    <p:spTree>
      <p:nvGrpSpPr>
        <p:cNvPr id="1" name=""/>
        <p:cNvGrpSpPr/>
        <p:nvPr/>
      </p:nvGrpSpPr>
      <p:grpSpPr>
        <a:xfrm>
          <a:off x="0" y="0"/>
          <a:ext cx="0" cy="0"/>
          <a:chOff x="0" y="0"/>
          <a:chExt cx="0" cy="0"/>
        </a:xfrm>
      </p:grpSpPr>
      <p:pic>
        <p:nvPicPr>
          <p:cNvPr id="3079" name="Picture 7" descr="us logistics TITL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466725" y="620714"/>
            <a:ext cx="8208963" cy="1470025"/>
          </a:xfrm>
        </p:spPr>
        <p:txBody>
          <a:bodyPr/>
          <a:lstStyle>
            <a:lvl1pPr algn="ctr">
              <a:defRPr sz="4400" b="1"/>
            </a:lvl1pPr>
          </a:lstStyle>
          <a:p>
            <a:r>
              <a:rPr lang="en-GB"/>
              <a:t>Click to edit Master title style</a:t>
            </a:r>
          </a:p>
        </p:txBody>
      </p:sp>
      <p:sp>
        <p:nvSpPr>
          <p:cNvPr id="3075" name="Rectangle 3"/>
          <p:cNvSpPr>
            <a:spLocks noGrp="1" noChangeArrowheads="1"/>
          </p:cNvSpPr>
          <p:nvPr>
            <p:ph type="subTitle" idx="1"/>
          </p:nvPr>
        </p:nvSpPr>
        <p:spPr>
          <a:xfrm>
            <a:off x="468314" y="2205038"/>
            <a:ext cx="8207375" cy="863600"/>
          </a:xfrm>
        </p:spPr>
        <p:txBody>
          <a:bodyPr/>
          <a:lstStyle>
            <a:lvl1pPr marL="0" indent="0" algn="ctr">
              <a:buFontTx/>
              <a:buNone/>
              <a:defRPr sz="3600" b="1">
                <a:solidFill>
                  <a:schemeClr val="bg1"/>
                </a:solidFill>
              </a:defRPr>
            </a:lvl1pPr>
          </a:lstStyle>
          <a:p>
            <a:r>
              <a:rPr lang="en-GB"/>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GB">
              <a:solidFill>
                <a:srgbClr val="FFFFFF"/>
              </a:solidFill>
            </a:endParaRPr>
          </a:p>
        </p:txBody>
      </p:sp>
      <p:sp>
        <p:nvSpPr>
          <p:cNvPr id="3077" name="Rectangle 5"/>
          <p:cNvSpPr>
            <a:spLocks noGrp="1" noChangeArrowheads="1"/>
          </p:cNvSpPr>
          <p:nvPr>
            <p:ph type="ftr" sz="quarter" idx="3"/>
          </p:nvPr>
        </p:nvSpPr>
        <p:spPr/>
        <p:txBody>
          <a:bodyPr/>
          <a:lstStyle>
            <a:lvl1pPr>
              <a:defRPr/>
            </a:lvl1pPr>
          </a:lstStyle>
          <a:p>
            <a:endParaRPr lang="en-GB">
              <a:solidFill>
                <a:srgbClr val="FFFFFF"/>
              </a:solidFill>
            </a:endParaRPr>
          </a:p>
        </p:txBody>
      </p:sp>
      <p:sp>
        <p:nvSpPr>
          <p:cNvPr id="3078" name="Rectangle 6"/>
          <p:cNvSpPr>
            <a:spLocks noGrp="1" noChangeArrowheads="1"/>
          </p:cNvSpPr>
          <p:nvPr>
            <p:ph type="sldNum" sz="quarter" idx="4"/>
          </p:nvPr>
        </p:nvSpPr>
        <p:spPr/>
        <p:txBody>
          <a:bodyPr/>
          <a:lstStyle>
            <a:lvl1pPr>
              <a:defRPr/>
            </a:lvl1pPr>
          </a:lstStyle>
          <a:p>
            <a:fld id="{61B88AA4-FD82-45CF-A9F6-75CB03E267AC}"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fade">
                                      <p:cBhvr>
                                        <p:cTn id="13" dur="1000"/>
                                        <p:tgtEl>
                                          <p:spTgt spid="3075">
                                            <p:txEl>
                                              <p:pRg st="0" end="0"/>
                                            </p:txEl>
                                          </p:spTgt>
                                        </p:tgtEl>
                                      </p:cBhvr>
                                    </p:animEffect>
                                    <p:anim calcmode="lin" valueType="num">
                                      <p:cBhvr>
                                        <p:cTn id="14"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0"/>
                        <p:tgtEl>
                          <p:spTgt spid="3075"/>
                        </p:tgtEl>
                      </p:cBhvr>
                    </p:animEffect>
                    <p:anim calcmode="lin" valueType="num">
                      <p:cBhvr>
                        <p:cTn dur="1000" fill="hold"/>
                        <p:tgtEl>
                          <p:spTgt spid="3075"/>
                        </p:tgtEl>
                        <p:attrNameLst>
                          <p:attrName>ppt_x</p:attrName>
                        </p:attrNameLst>
                      </p:cBhvr>
                      <p:tavLst>
                        <p:tav tm="0">
                          <p:val>
                            <p:strVal val="#ppt_x"/>
                          </p:val>
                        </p:tav>
                        <p:tav tm="100000">
                          <p:val>
                            <p:strVal val="#ppt_x"/>
                          </p:val>
                        </p:tav>
                      </p:tavLst>
                    </p:anim>
                    <p:anim calcmode="lin" valueType="num">
                      <p:cBhvr>
                        <p:cTn dur="10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99E2DE57-4BA9-4BDE-9220-8D73971FA8E9}"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5F07C203-0D65-4A0B-B770-46C37EEB5F85}"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73025"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67250"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7E23642-2D04-4C6E-A7A7-21A80CE0B096}"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lvl1pPr>
              <a:defRPr/>
            </a:lvl1pPr>
          </a:lstStyle>
          <a:p>
            <a:endParaRPr lang="en-GB">
              <a:solidFill>
                <a:srgbClr val="FFFFFF"/>
              </a:solidFill>
            </a:endParaRPr>
          </a:p>
        </p:txBody>
      </p:sp>
      <p:sp>
        <p:nvSpPr>
          <p:cNvPr id="8" name="Marcador de Posição do Rodapé 7"/>
          <p:cNvSpPr>
            <a:spLocks noGrp="1"/>
          </p:cNvSpPr>
          <p:nvPr>
            <p:ph type="ftr" sz="quarter" idx="11"/>
          </p:nvPr>
        </p:nvSpPr>
        <p:spPr/>
        <p:txBody>
          <a:bodyPr/>
          <a:lstStyle>
            <a:lvl1pPr>
              <a:defRPr/>
            </a:lvl1pPr>
          </a:lstStyle>
          <a:p>
            <a:endParaRPr lang="en-GB">
              <a:solidFill>
                <a:srgbClr val="FFFFFF"/>
              </a:solidFill>
            </a:endParaRPr>
          </a:p>
        </p:txBody>
      </p:sp>
      <p:sp>
        <p:nvSpPr>
          <p:cNvPr id="9" name="Marcador de Posição do Número do Diapositivo 8"/>
          <p:cNvSpPr>
            <a:spLocks noGrp="1"/>
          </p:cNvSpPr>
          <p:nvPr>
            <p:ph type="sldNum" sz="quarter" idx="12"/>
          </p:nvPr>
        </p:nvSpPr>
        <p:spPr/>
        <p:txBody>
          <a:bodyPr/>
          <a:lstStyle>
            <a:lvl1pPr>
              <a:defRPr/>
            </a:lvl1pPr>
          </a:lstStyle>
          <a:p>
            <a:fld id="{FBA39B00-44A6-467F-A750-7720E94C3FC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lvl1pPr>
              <a:defRPr/>
            </a:lvl1pPr>
          </a:lstStyle>
          <a:p>
            <a:endParaRPr lang="en-GB">
              <a:solidFill>
                <a:srgbClr val="FFFFFF"/>
              </a:solidFill>
            </a:endParaRPr>
          </a:p>
        </p:txBody>
      </p:sp>
      <p:sp>
        <p:nvSpPr>
          <p:cNvPr id="4" name="Marcador de Posição do Rodapé 3"/>
          <p:cNvSpPr>
            <a:spLocks noGrp="1"/>
          </p:cNvSpPr>
          <p:nvPr>
            <p:ph type="ftr" sz="quarter" idx="11"/>
          </p:nvPr>
        </p:nvSpPr>
        <p:spPr/>
        <p:txBody>
          <a:bodyPr/>
          <a:lstStyle>
            <a:lvl1pPr>
              <a:defRPr/>
            </a:lvl1pPr>
          </a:lstStyle>
          <a:p>
            <a:endParaRPr lang="en-GB">
              <a:solidFill>
                <a:srgbClr val="FFFFFF"/>
              </a:solidFill>
            </a:endParaRPr>
          </a:p>
        </p:txBody>
      </p:sp>
      <p:sp>
        <p:nvSpPr>
          <p:cNvPr id="5" name="Marcador de Posição do Número do Diapositivo 4"/>
          <p:cNvSpPr>
            <a:spLocks noGrp="1"/>
          </p:cNvSpPr>
          <p:nvPr>
            <p:ph type="sldNum" sz="quarter" idx="12"/>
          </p:nvPr>
        </p:nvSpPr>
        <p:spPr/>
        <p:txBody>
          <a:bodyPr/>
          <a:lstStyle>
            <a:lvl1pPr>
              <a:defRPr/>
            </a:lvl1pPr>
          </a:lstStyle>
          <a:p>
            <a:fld id="{51243304-390C-449F-A565-461AF0C1A93C}"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lvl1pPr>
              <a:defRPr/>
            </a:lvl1pPr>
          </a:lstStyle>
          <a:p>
            <a:endParaRPr lang="en-GB">
              <a:solidFill>
                <a:srgbClr val="FFFFFF"/>
              </a:solidFill>
            </a:endParaRPr>
          </a:p>
        </p:txBody>
      </p:sp>
      <p:sp>
        <p:nvSpPr>
          <p:cNvPr id="3" name="Marcador de Posição do Rodapé 2"/>
          <p:cNvSpPr>
            <a:spLocks noGrp="1"/>
          </p:cNvSpPr>
          <p:nvPr>
            <p:ph type="ftr" sz="quarter" idx="11"/>
          </p:nvPr>
        </p:nvSpPr>
        <p:spPr/>
        <p:txBody>
          <a:bodyPr/>
          <a:lstStyle>
            <a:lvl1pPr>
              <a:defRPr/>
            </a:lvl1pPr>
          </a:lstStyle>
          <a:p>
            <a:endParaRPr lang="en-GB">
              <a:solidFill>
                <a:srgbClr val="FFFFFF"/>
              </a:solidFill>
            </a:endParaRPr>
          </a:p>
        </p:txBody>
      </p:sp>
      <p:sp>
        <p:nvSpPr>
          <p:cNvPr id="4" name="Marcador de Posição do Número do Diapositivo 3"/>
          <p:cNvSpPr>
            <a:spLocks noGrp="1"/>
          </p:cNvSpPr>
          <p:nvPr>
            <p:ph type="sldNum" sz="quarter" idx="12"/>
          </p:nvPr>
        </p:nvSpPr>
        <p:spPr/>
        <p:txBody>
          <a:bodyPr/>
          <a:lstStyle>
            <a:lvl1pPr>
              <a:defRPr/>
            </a:lvl1pPr>
          </a:lstStyle>
          <a:p>
            <a:fld id="{A8604644-7493-415F-B5B7-DAC161D1402A}"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6551635-38F6-4312-B715-FC39B66733D8}"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3871946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B2CB51B3-25E3-47C2-91DC-2AEE4A773B45}"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B51A63C7-CFA5-4FA7-9F0D-EB2D2319DFD6}"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0063" y="188913"/>
            <a:ext cx="2259012" cy="5937250"/>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73025" y="188913"/>
            <a:ext cx="6624638" cy="5937250"/>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3853E8E9-51BD-40FB-B04F-17ECB8818C0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7391400" cy="563563"/>
          </a:xfrm>
        </p:spPr>
        <p:txBody>
          <a:bodyPr/>
          <a:lstStyle/>
          <a:p>
            <a:r>
              <a:rPr lang="pt-PT" smtClean="0"/>
              <a:t>Clique para editar o estilo</a:t>
            </a:r>
            <a:endParaRPr lang="pt-PT"/>
          </a:p>
        </p:txBody>
      </p:sp>
      <p:sp>
        <p:nvSpPr>
          <p:cNvPr id="3" name="Marcador de Posição da Tabela 2"/>
          <p:cNvSpPr>
            <a:spLocks noGrp="1"/>
          </p:cNvSpPr>
          <p:nvPr>
            <p:ph type="tbl" idx="1"/>
          </p:nvPr>
        </p:nvSpPr>
        <p:spPr>
          <a:xfrm>
            <a:off x="457200" y="1241426"/>
            <a:ext cx="8229600" cy="5248275"/>
          </a:xfrm>
        </p:spPr>
        <p:txBody>
          <a:bodyPr/>
          <a:lstStyle/>
          <a:p>
            <a:r>
              <a:rPr lang="pt-PT" smtClean="0"/>
              <a:t>Clique no ícone para adicionar uma tabela</a:t>
            </a:r>
            <a:endParaRPr lang="pt-PT"/>
          </a:p>
        </p:txBody>
      </p:sp>
      <p:sp>
        <p:nvSpPr>
          <p:cNvPr id="4" name="Marcador de Posição da Data 3"/>
          <p:cNvSpPr>
            <a:spLocks noGrp="1"/>
          </p:cNvSpPr>
          <p:nvPr>
            <p:ph type="dt" sz="half" idx="10"/>
          </p:nvPr>
        </p:nvSpPr>
        <p:spPr>
          <a:xfrm>
            <a:off x="381000" y="838200"/>
            <a:ext cx="5943600" cy="254000"/>
          </a:xfrm>
        </p:spPr>
        <p:txBody>
          <a:bodyPr/>
          <a:lstStyle>
            <a:lvl1pPr>
              <a:defRPr/>
            </a:lvl1pPr>
          </a:lstStyle>
          <a:p>
            <a:r>
              <a:rPr lang="en-US">
                <a:solidFill>
                  <a:srgbClr val="FFFFFF"/>
                </a:solidFill>
              </a:rPr>
              <a:t>www.thmemgallery.com</a:t>
            </a:r>
          </a:p>
        </p:txBody>
      </p:sp>
      <p:sp>
        <p:nvSpPr>
          <p:cNvPr id="5" name="Marcador de Posição do Rodapé 4"/>
          <p:cNvSpPr>
            <a:spLocks noGrp="1"/>
          </p:cNvSpPr>
          <p:nvPr>
            <p:ph type="ftr" sz="quarter" idx="11"/>
          </p:nvPr>
        </p:nvSpPr>
        <p:spPr>
          <a:xfrm>
            <a:off x="6324601" y="6564313"/>
            <a:ext cx="2362200" cy="244475"/>
          </a:xfrm>
        </p:spPr>
        <p:txBody>
          <a:bodyPr/>
          <a:lstStyle>
            <a:lvl1pPr>
              <a:defRPr/>
            </a:lvl1pPr>
          </a:lstStyle>
          <a:p>
            <a:r>
              <a:rPr lang="en-US">
                <a:solidFill>
                  <a:srgbClr val="FFFFFF"/>
                </a:solidFill>
              </a:rPr>
              <a:t>Company Logo</a:t>
            </a:r>
          </a:p>
        </p:txBody>
      </p:sp>
      <p:sp>
        <p:nvSpPr>
          <p:cNvPr id="6" name="Marcador de Posição do Número do Diapositivo 5"/>
          <p:cNvSpPr>
            <a:spLocks noGrp="1"/>
          </p:cNvSpPr>
          <p:nvPr>
            <p:ph type="sldNum" sz="quarter" idx="12"/>
          </p:nvPr>
        </p:nvSpPr>
        <p:spPr>
          <a:xfrm>
            <a:off x="3124200" y="6553200"/>
            <a:ext cx="2133600" cy="234950"/>
          </a:xfrm>
        </p:spPr>
        <p:txBody>
          <a:bodyPr/>
          <a:lstStyle>
            <a:lvl1pPr>
              <a:defRPr/>
            </a:lvl1pPr>
          </a:lstStyle>
          <a:p>
            <a:fld id="{698287C4-19DA-4442-B6A7-792FBF6FF574}"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title" preserve="1">
  <p:cSld name="Diapositivo de título">
    <p:spTree>
      <p:nvGrpSpPr>
        <p:cNvPr id="1" name=""/>
        <p:cNvGrpSpPr/>
        <p:nvPr/>
      </p:nvGrpSpPr>
      <p:grpSpPr>
        <a:xfrm>
          <a:off x="0" y="0"/>
          <a:ext cx="0" cy="0"/>
          <a:chOff x="0" y="0"/>
          <a:chExt cx="0" cy="0"/>
        </a:xfrm>
      </p:grpSpPr>
      <p:pic>
        <p:nvPicPr>
          <p:cNvPr id="3079" name="Picture 7" descr="us logistics TITL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466725" y="620714"/>
            <a:ext cx="8208963" cy="1470025"/>
          </a:xfrm>
        </p:spPr>
        <p:txBody>
          <a:bodyPr/>
          <a:lstStyle>
            <a:lvl1pPr algn="ctr">
              <a:defRPr sz="4400" b="1"/>
            </a:lvl1pPr>
          </a:lstStyle>
          <a:p>
            <a:r>
              <a:rPr lang="en-GB"/>
              <a:t>Click to edit Master title style</a:t>
            </a:r>
          </a:p>
        </p:txBody>
      </p:sp>
      <p:sp>
        <p:nvSpPr>
          <p:cNvPr id="3075" name="Rectangle 3"/>
          <p:cNvSpPr>
            <a:spLocks noGrp="1" noChangeArrowheads="1"/>
          </p:cNvSpPr>
          <p:nvPr>
            <p:ph type="subTitle" idx="1"/>
          </p:nvPr>
        </p:nvSpPr>
        <p:spPr>
          <a:xfrm>
            <a:off x="468314" y="2205038"/>
            <a:ext cx="8207375" cy="863600"/>
          </a:xfrm>
        </p:spPr>
        <p:txBody>
          <a:bodyPr/>
          <a:lstStyle>
            <a:lvl1pPr marL="0" indent="0" algn="ctr">
              <a:buFontTx/>
              <a:buNone/>
              <a:defRPr sz="3600" b="1">
                <a:solidFill>
                  <a:schemeClr val="bg1"/>
                </a:solidFill>
              </a:defRPr>
            </a:lvl1pPr>
          </a:lstStyle>
          <a:p>
            <a:r>
              <a:rPr lang="en-GB"/>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GB">
              <a:solidFill>
                <a:srgbClr val="FFFFFF"/>
              </a:solidFill>
            </a:endParaRPr>
          </a:p>
        </p:txBody>
      </p:sp>
      <p:sp>
        <p:nvSpPr>
          <p:cNvPr id="3077" name="Rectangle 5"/>
          <p:cNvSpPr>
            <a:spLocks noGrp="1" noChangeArrowheads="1"/>
          </p:cNvSpPr>
          <p:nvPr>
            <p:ph type="ftr" sz="quarter" idx="3"/>
          </p:nvPr>
        </p:nvSpPr>
        <p:spPr/>
        <p:txBody>
          <a:bodyPr/>
          <a:lstStyle>
            <a:lvl1pPr>
              <a:defRPr/>
            </a:lvl1pPr>
          </a:lstStyle>
          <a:p>
            <a:endParaRPr lang="en-GB">
              <a:solidFill>
                <a:srgbClr val="FFFFFF"/>
              </a:solidFill>
            </a:endParaRPr>
          </a:p>
        </p:txBody>
      </p:sp>
      <p:sp>
        <p:nvSpPr>
          <p:cNvPr id="3078" name="Rectangle 6"/>
          <p:cNvSpPr>
            <a:spLocks noGrp="1" noChangeArrowheads="1"/>
          </p:cNvSpPr>
          <p:nvPr>
            <p:ph type="sldNum" sz="quarter" idx="4"/>
          </p:nvPr>
        </p:nvSpPr>
        <p:spPr/>
        <p:txBody>
          <a:bodyPr/>
          <a:lstStyle>
            <a:lvl1pPr>
              <a:defRPr/>
            </a:lvl1pPr>
          </a:lstStyle>
          <a:p>
            <a:fld id="{61B88AA4-FD82-45CF-A9F6-75CB03E267AC}"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fade">
                                      <p:cBhvr>
                                        <p:cTn id="13" dur="1000"/>
                                        <p:tgtEl>
                                          <p:spTgt spid="3075">
                                            <p:txEl>
                                              <p:pRg st="0" end="0"/>
                                            </p:txEl>
                                          </p:spTgt>
                                        </p:tgtEl>
                                      </p:cBhvr>
                                    </p:animEffect>
                                    <p:anim calcmode="lin" valueType="num">
                                      <p:cBhvr>
                                        <p:cTn id="14"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0"/>
                        <p:tgtEl>
                          <p:spTgt spid="3075"/>
                        </p:tgtEl>
                      </p:cBhvr>
                    </p:animEffect>
                    <p:anim calcmode="lin" valueType="num">
                      <p:cBhvr>
                        <p:cTn dur="1000" fill="hold"/>
                        <p:tgtEl>
                          <p:spTgt spid="3075"/>
                        </p:tgtEl>
                        <p:attrNameLst>
                          <p:attrName>ppt_x</p:attrName>
                        </p:attrNameLst>
                      </p:cBhvr>
                      <p:tavLst>
                        <p:tav tm="0">
                          <p:val>
                            <p:strVal val="#ppt_x"/>
                          </p:val>
                        </p:tav>
                        <p:tav tm="100000">
                          <p:val>
                            <p:strVal val="#ppt_x"/>
                          </p:val>
                        </p:tav>
                      </p:tavLst>
                    </p:anim>
                    <p:anim calcmode="lin" valueType="num">
                      <p:cBhvr>
                        <p:cTn dur="10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99E2DE57-4BA9-4BDE-9220-8D73971FA8E9}"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5F07C203-0D65-4A0B-B770-46C37EEB5F85}"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73025"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67250"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7E23642-2D04-4C6E-A7A7-21A80CE0B096}"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lvl1pPr>
              <a:defRPr/>
            </a:lvl1pPr>
          </a:lstStyle>
          <a:p>
            <a:endParaRPr lang="en-GB">
              <a:solidFill>
                <a:srgbClr val="FFFFFF"/>
              </a:solidFill>
            </a:endParaRPr>
          </a:p>
        </p:txBody>
      </p:sp>
      <p:sp>
        <p:nvSpPr>
          <p:cNvPr id="8" name="Marcador de Posição do Rodapé 7"/>
          <p:cNvSpPr>
            <a:spLocks noGrp="1"/>
          </p:cNvSpPr>
          <p:nvPr>
            <p:ph type="ftr" sz="quarter" idx="11"/>
          </p:nvPr>
        </p:nvSpPr>
        <p:spPr/>
        <p:txBody>
          <a:bodyPr/>
          <a:lstStyle>
            <a:lvl1pPr>
              <a:defRPr/>
            </a:lvl1pPr>
          </a:lstStyle>
          <a:p>
            <a:endParaRPr lang="en-GB">
              <a:solidFill>
                <a:srgbClr val="FFFFFF"/>
              </a:solidFill>
            </a:endParaRPr>
          </a:p>
        </p:txBody>
      </p:sp>
      <p:sp>
        <p:nvSpPr>
          <p:cNvPr id="9" name="Marcador de Posição do Número do Diapositivo 8"/>
          <p:cNvSpPr>
            <a:spLocks noGrp="1"/>
          </p:cNvSpPr>
          <p:nvPr>
            <p:ph type="sldNum" sz="quarter" idx="12"/>
          </p:nvPr>
        </p:nvSpPr>
        <p:spPr/>
        <p:txBody>
          <a:bodyPr/>
          <a:lstStyle>
            <a:lvl1pPr>
              <a:defRPr/>
            </a:lvl1pPr>
          </a:lstStyle>
          <a:p>
            <a:fld id="{FBA39B00-44A6-467F-A750-7720E94C3FC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lvl1pPr>
              <a:defRPr/>
            </a:lvl1pPr>
          </a:lstStyle>
          <a:p>
            <a:endParaRPr lang="en-GB">
              <a:solidFill>
                <a:srgbClr val="FFFFFF"/>
              </a:solidFill>
            </a:endParaRPr>
          </a:p>
        </p:txBody>
      </p:sp>
      <p:sp>
        <p:nvSpPr>
          <p:cNvPr id="4" name="Marcador de Posição do Rodapé 3"/>
          <p:cNvSpPr>
            <a:spLocks noGrp="1"/>
          </p:cNvSpPr>
          <p:nvPr>
            <p:ph type="ftr" sz="quarter" idx="11"/>
          </p:nvPr>
        </p:nvSpPr>
        <p:spPr/>
        <p:txBody>
          <a:bodyPr/>
          <a:lstStyle>
            <a:lvl1pPr>
              <a:defRPr/>
            </a:lvl1pPr>
          </a:lstStyle>
          <a:p>
            <a:endParaRPr lang="en-GB">
              <a:solidFill>
                <a:srgbClr val="FFFFFF"/>
              </a:solidFill>
            </a:endParaRPr>
          </a:p>
        </p:txBody>
      </p:sp>
      <p:sp>
        <p:nvSpPr>
          <p:cNvPr id="5" name="Marcador de Posição do Número do Diapositivo 4"/>
          <p:cNvSpPr>
            <a:spLocks noGrp="1"/>
          </p:cNvSpPr>
          <p:nvPr>
            <p:ph type="sldNum" sz="quarter" idx="12"/>
          </p:nvPr>
        </p:nvSpPr>
        <p:spPr/>
        <p:txBody>
          <a:bodyPr/>
          <a:lstStyle>
            <a:lvl1pPr>
              <a:defRPr/>
            </a:lvl1pPr>
          </a:lstStyle>
          <a:p>
            <a:fld id="{51243304-390C-449F-A565-461AF0C1A93C}"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60262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lvl1pPr>
              <a:defRPr/>
            </a:lvl1pPr>
          </a:lstStyle>
          <a:p>
            <a:endParaRPr lang="en-GB">
              <a:solidFill>
                <a:srgbClr val="FFFFFF"/>
              </a:solidFill>
            </a:endParaRPr>
          </a:p>
        </p:txBody>
      </p:sp>
      <p:sp>
        <p:nvSpPr>
          <p:cNvPr id="3" name="Marcador de Posição do Rodapé 2"/>
          <p:cNvSpPr>
            <a:spLocks noGrp="1"/>
          </p:cNvSpPr>
          <p:nvPr>
            <p:ph type="ftr" sz="quarter" idx="11"/>
          </p:nvPr>
        </p:nvSpPr>
        <p:spPr/>
        <p:txBody>
          <a:bodyPr/>
          <a:lstStyle>
            <a:lvl1pPr>
              <a:defRPr/>
            </a:lvl1pPr>
          </a:lstStyle>
          <a:p>
            <a:endParaRPr lang="en-GB">
              <a:solidFill>
                <a:srgbClr val="FFFFFF"/>
              </a:solidFill>
            </a:endParaRPr>
          </a:p>
        </p:txBody>
      </p:sp>
      <p:sp>
        <p:nvSpPr>
          <p:cNvPr id="4" name="Marcador de Posição do Número do Diapositivo 3"/>
          <p:cNvSpPr>
            <a:spLocks noGrp="1"/>
          </p:cNvSpPr>
          <p:nvPr>
            <p:ph type="sldNum" sz="quarter" idx="12"/>
          </p:nvPr>
        </p:nvSpPr>
        <p:spPr/>
        <p:txBody>
          <a:bodyPr/>
          <a:lstStyle>
            <a:lvl1pPr>
              <a:defRPr/>
            </a:lvl1pPr>
          </a:lstStyle>
          <a:p>
            <a:fld id="{A8604644-7493-415F-B5B7-DAC161D1402A}"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6551635-38F6-4312-B715-FC39B66733D8}"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B2CB51B3-25E3-47C2-91DC-2AEE4A773B45}"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B51A63C7-CFA5-4FA7-9F0D-EB2D2319DFD6}"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0063" y="188913"/>
            <a:ext cx="2259012" cy="5937250"/>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73025" y="188913"/>
            <a:ext cx="6624638" cy="5937250"/>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3853E8E9-51BD-40FB-B04F-17ECB8818C0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7391400" cy="563563"/>
          </a:xfrm>
        </p:spPr>
        <p:txBody>
          <a:bodyPr/>
          <a:lstStyle/>
          <a:p>
            <a:r>
              <a:rPr lang="pt-PT" smtClean="0"/>
              <a:t>Clique para editar o estilo</a:t>
            </a:r>
            <a:endParaRPr lang="pt-PT"/>
          </a:p>
        </p:txBody>
      </p:sp>
      <p:sp>
        <p:nvSpPr>
          <p:cNvPr id="3" name="Marcador de Posição da Tabela 2"/>
          <p:cNvSpPr>
            <a:spLocks noGrp="1"/>
          </p:cNvSpPr>
          <p:nvPr>
            <p:ph type="tbl" idx="1"/>
          </p:nvPr>
        </p:nvSpPr>
        <p:spPr>
          <a:xfrm>
            <a:off x="457200" y="1241426"/>
            <a:ext cx="8229600" cy="5248275"/>
          </a:xfrm>
        </p:spPr>
        <p:txBody>
          <a:bodyPr/>
          <a:lstStyle/>
          <a:p>
            <a:r>
              <a:rPr lang="pt-PT" smtClean="0"/>
              <a:t>Clique no ícone para adicionar uma tabela</a:t>
            </a:r>
            <a:endParaRPr lang="pt-PT"/>
          </a:p>
        </p:txBody>
      </p:sp>
      <p:sp>
        <p:nvSpPr>
          <p:cNvPr id="4" name="Marcador de Posição da Data 3"/>
          <p:cNvSpPr>
            <a:spLocks noGrp="1"/>
          </p:cNvSpPr>
          <p:nvPr>
            <p:ph type="dt" sz="half" idx="10"/>
          </p:nvPr>
        </p:nvSpPr>
        <p:spPr>
          <a:xfrm>
            <a:off x="381000" y="838200"/>
            <a:ext cx="5943600" cy="254000"/>
          </a:xfrm>
        </p:spPr>
        <p:txBody>
          <a:bodyPr/>
          <a:lstStyle>
            <a:lvl1pPr>
              <a:defRPr/>
            </a:lvl1pPr>
          </a:lstStyle>
          <a:p>
            <a:r>
              <a:rPr lang="en-US">
                <a:solidFill>
                  <a:srgbClr val="FFFFFF"/>
                </a:solidFill>
              </a:rPr>
              <a:t>www.thmemgallery.com</a:t>
            </a:r>
          </a:p>
        </p:txBody>
      </p:sp>
      <p:sp>
        <p:nvSpPr>
          <p:cNvPr id="5" name="Marcador de Posição do Rodapé 4"/>
          <p:cNvSpPr>
            <a:spLocks noGrp="1"/>
          </p:cNvSpPr>
          <p:nvPr>
            <p:ph type="ftr" sz="quarter" idx="11"/>
          </p:nvPr>
        </p:nvSpPr>
        <p:spPr>
          <a:xfrm>
            <a:off x="6324601" y="6564313"/>
            <a:ext cx="2362200" cy="244475"/>
          </a:xfrm>
        </p:spPr>
        <p:txBody>
          <a:bodyPr/>
          <a:lstStyle>
            <a:lvl1pPr>
              <a:defRPr/>
            </a:lvl1pPr>
          </a:lstStyle>
          <a:p>
            <a:r>
              <a:rPr lang="en-US">
                <a:solidFill>
                  <a:srgbClr val="FFFFFF"/>
                </a:solidFill>
              </a:rPr>
              <a:t>Company Logo</a:t>
            </a:r>
          </a:p>
        </p:txBody>
      </p:sp>
      <p:sp>
        <p:nvSpPr>
          <p:cNvPr id="6" name="Marcador de Posição do Número do Diapositivo 5"/>
          <p:cNvSpPr>
            <a:spLocks noGrp="1"/>
          </p:cNvSpPr>
          <p:nvPr>
            <p:ph type="sldNum" sz="quarter" idx="12"/>
          </p:nvPr>
        </p:nvSpPr>
        <p:spPr>
          <a:xfrm>
            <a:off x="3124200" y="6553200"/>
            <a:ext cx="2133600" cy="234950"/>
          </a:xfrm>
        </p:spPr>
        <p:txBody>
          <a:bodyPr/>
          <a:lstStyle>
            <a:lvl1pPr>
              <a:defRPr/>
            </a:lvl1pPr>
          </a:lstStyle>
          <a:p>
            <a:fld id="{698287C4-19DA-4442-B6A7-792FBF6FF574}"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Objecto">
    <p:spTree>
      <p:nvGrpSpPr>
        <p:cNvPr id="1" name=""/>
        <p:cNvGrpSpPr/>
        <p:nvPr/>
      </p:nvGrpSpPr>
      <p:grpSpPr>
        <a:xfrm>
          <a:off x="0" y="0"/>
          <a:ext cx="0" cy="0"/>
          <a:chOff x="0" y="0"/>
          <a:chExt cx="0" cy="0"/>
        </a:xfrm>
      </p:grpSpPr>
      <p:sp>
        <p:nvSpPr>
          <p:cNvPr id="2" name="Marcador de Posição de Conteúdo 1"/>
          <p:cNvSpPr>
            <a:spLocks noGrp="1"/>
          </p:cNvSpPr>
          <p:nvPr>
            <p:ph/>
          </p:nvPr>
        </p:nvSpPr>
        <p:spPr>
          <a:xfrm>
            <a:off x="457200" y="274639"/>
            <a:ext cx="8229600" cy="585152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3" name="Marcador de Posição da Data 2"/>
          <p:cNvSpPr>
            <a:spLocks noGrp="1"/>
          </p:cNvSpPr>
          <p:nvPr>
            <p:ph type="dt" sz="half" idx="10"/>
          </p:nvPr>
        </p:nvSpPr>
        <p:spPr>
          <a:xfrm>
            <a:off x="457200" y="6245225"/>
            <a:ext cx="2133600" cy="476250"/>
          </a:xfrm>
        </p:spPr>
        <p:txBody>
          <a:bodyPr/>
          <a:lstStyle>
            <a:lvl1pPr>
              <a:defRPr/>
            </a:lvl1pPr>
          </a:lstStyle>
          <a:p>
            <a:endParaRPr lang="pt-PT">
              <a:solidFill>
                <a:srgbClr val="FFFFFF"/>
              </a:solidFill>
            </a:endParaRPr>
          </a:p>
        </p:txBody>
      </p:sp>
      <p:sp>
        <p:nvSpPr>
          <p:cNvPr id="4" name="Marcador de Posição do Rodapé 3"/>
          <p:cNvSpPr>
            <a:spLocks noGrp="1"/>
          </p:cNvSpPr>
          <p:nvPr>
            <p:ph type="ftr" sz="quarter" idx="11"/>
          </p:nvPr>
        </p:nvSpPr>
        <p:spPr>
          <a:xfrm>
            <a:off x="3124200" y="6245225"/>
            <a:ext cx="2895600" cy="476250"/>
          </a:xfrm>
        </p:spPr>
        <p:txBody>
          <a:bodyPr/>
          <a:lstStyle>
            <a:lvl1pPr>
              <a:defRPr/>
            </a:lvl1pPr>
          </a:lstStyle>
          <a:p>
            <a:endParaRPr lang="pt-PT">
              <a:solidFill>
                <a:srgbClr val="FFFFFF"/>
              </a:solidFill>
            </a:endParaRPr>
          </a:p>
        </p:txBody>
      </p:sp>
      <p:sp>
        <p:nvSpPr>
          <p:cNvPr id="5" name="Marcador de Posição do Número do Diapositivo 4"/>
          <p:cNvSpPr>
            <a:spLocks noGrp="1"/>
          </p:cNvSpPr>
          <p:nvPr>
            <p:ph type="sldNum" sz="quarter" idx="12"/>
          </p:nvPr>
        </p:nvSpPr>
        <p:spPr>
          <a:xfrm>
            <a:off x="6553200" y="6245225"/>
            <a:ext cx="2133600" cy="476250"/>
          </a:xfrm>
        </p:spPr>
        <p:txBody>
          <a:bodyPr/>
          <a:lstStyle>
            <a:lvl1pPr>
              <a:defRPr/>
            </a:lvl1pPr>
          </a:lstStyle>
          <a:p>
            <a:fld id="{DC435D43-17D3-4188-9449-687BBF853F1A}" type="slidenum">
              <a:rPr lang="pt-PT">
                <a:solidFill>
                  <a:srgbClr val="FFFFFF"/>
                </a:solidFill>
              </a:rPr>
              <a:pPr/>
              <a:t>‹nº›</a:t>
            </a:fld>
            <a:endParaRPr lang="pt-PT">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3" name="Shape 2"/>
          <p:cNvSpPr>
            <a:spLocks noGrp="1"/>
          </p:cNvSpPr>
          <p:nvPr>
            <p:ph idx="1"/>
          </p:nvPr>
        </p:nvSpPr>
        <p:spPr/>
        <p:txBody>
          <a:bodyPr/>
          <a:lstStyle/>
          <a:p>
            <a:pPr lvl="0"/>
            <a:r>
              <a:rPr lang="pt-PT" dirty="0" smtClean="0"/>
              <a:t>Clique para editar os estilos</a:t>
            </a:r>
          </a:p>
          <a:p>
            <a:pPr lvl="1"/>
            <a:r>
              <a:rPr lang="pt-PT" dirty="0" smtClean="0"/>
              <a:t>Segundo nível</a:t>
            </a:r>
          </a:p>
          <a:p>
            <a:pPr lvl="2"/>
            <a:r>
              <a:rPr lang="pt-PT" dirty="0" smtClean="0"/>
              <a:t>Terceiro nível</a:t>
            </a:r>
          </a:p>
          <a:p>
            <a:pPr lvl="3"/>
            <a:r>
              <a:rPr lang="pt-PT" dirty="0" smtClean="0"/>
              <a:t>Quarto nível</a:t>
            </a:r>
          </a:p>
          <a:p>
            <a:pPr lvl="4"/>
            <a:r>
              <a:rPr lang="pt-PT" dirty="0" smtClean="0"/>
              <a:t>Quinto nível</a:t>
            </a:r>
            <a:endParaRPr lang="pt-PT" dirty="0"/>
          </a:p>
        </p:txBody>
      </p:sp>
      <p:sp>
        <p:nvSpPr>
          <p:cNvPr id="10" name="Título 9"/>
          <p:cNvSpPr>
            <a:spLocks noGrp="1"/>
          </p:cNvSpPr>
          <p:nvPr>
            <p:ph type="title"/>
          </p:nvPr>
        </p:nvSpPr>
        <p:spPr>
          <a:xfrm>
            <a:off x="0" y="1"/>
            <a:ext cx="9144000" cy="1357290"/>
          </a:xfrm>
        </p:spPr>
        <p:txBody>
          <a:bodyPr anchor="ctr" anchorCtr="0"/>
          <a:lstStyle>
            <a:lvl1pPr>
              <a:defRPr cap="none" baseline="0"/>
            </a:lvl1pPr>
          </a:lstStyle>
          <a:p>
            <a:r>
              <a:rPr lang="pt-PT" dirty="0" smtClean="0"/>
              <a:t>Clique para editar o estilo</a:t>
            </a:r>
            <a:endParaRPr lang="pt-PT"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b="17288"/>
          <a:stretch/>
        </p:blipFill>
        <p:spPr>
          <a:xfrm>
            <a:off x="3629" y="1"/>
            <a:ext cx="9140372" cy="5040087"/>
          </a:xfrm>
          <a:prstGeom prst="rect">
            <a:avLst/>
          </a:prstGeom>
          <a:effectLst>
            <a:reflection blurRad="6350" stA="50000" endA="275" endPos="40000" dist="101600" dir="5400000" sy="-100000" algn="bl" rotWithShape="0"/>
          </a:effectLst>
        </p:spPr>
      </p:pic>
      <p:sp>
        <p:nvSpPr>
          <p:cNvPr id="2" name="Title 1"/>
          <p:cNvSpPr>
            <a:spLocks noGrp="1"/>
          </p:cNvSpPr>
          <p:nvPr>
            <p:ph type="ctrTitle"/>
          </p:nvPr>
        </p:nvSpPr>
        <p:spPr>
          <a:xfrm>
            <a:off x="228600" y="762001"/>
            <a:ext cx="8686800"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Subtitle 2"/>
          <p:cNvSpPr>
            <a:spLocks noGrp="1"/>
          </p:cNvSpPr>
          <p:nvPr>
            <p:ph type="subTitle" idx="1"/>
          </p:nvPr>
        </p:nvSpPr>
        <p:spPr>
          <a:xfrm>
            <a:off x="1371600" y="2927875"/>
            <a:ext cx="6400800" cy="1752600"/>
          </a:xfrm>
        </p:spPr>
        <p:txBody>
          <a:bodyPr/>
          <a:lstStyle>
            <a:lvl1pPr marL="0" indent="0" algn="ctr">
              <a:buNone/>
              <a:defRPr>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pt-PT" smtClean="0"/>
              <a:t>Faça clique para editar o estilo</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281333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Content Placeholder 2"/>
          <p:cNvSpPr>
            <a:spLocks noGrp="1"/>
          </p:cNvSpPr>
          <p:nvPr>
            <p:ph idx="1"/>
          </p:nvPr>
        </p:nvSpPr>
        <p:spPr>
          <a:xfrm>
            <a:off x="228600" y="1380246"/>
            <a:ext cx="8686800" cy="493776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38257908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1720722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33942" b="17288"/>
          <a:stretch/>
        </p:blipFill>
        <p:spPr>
          <a:xfrm>
            <a:off x="3629" y="0"/>
            <a:ext cx="9140372" cy="2971800"/>
          </a:xfrm>
          <a:prstGeom prst="rect">
            <a:avLst/>
          </a:prstGeom>
          <a:effectLst>
            <a:reflection blurRad="6350" stA="50000" endPos="95000" dist="101600" dir="5400000" sy="-100000" algn="bl" rotWithShape="0"/>
          </a:effectLst>
        </p:spPr>
      </p:pic>
      <p:sp>
        <p:nvSpPr>
          <p:cNvPr id="2" name="Title 1"/>
          <p:cNvSpPr>
            <a:spLocks noGrp="1"/>
          </p:cNvSpPr>
          <p:nvPr>
            <p:ph type="title"/>
          </p:nvPr>
        </p:nvSpPr>
        <p:spPr>
          <a:xfrm>
            <a:off x="228601" y="4624388"/>
            <a:ext cx="8686799" cy="1362075"/>
          </a:xfrm>
        </p:spPr>
        <p:txBody>
          <a:bodyPr anchor="t"/>
          <a:lstStyle>
            <a:lvl1pPr algn="l">
              <a:defRPr sz="4000" b="1" cap="all">
                <a:solidFill>
                  <a:schemeClr val="tx1"/>
                </a:solidFill>
                <a:effectLst>
                  <a:reflection blurRad="6350" stA="25000" endPos="45500" dir="5400000" sy="-100000" algn="bl" rotWithShape="0"/>
                </a:effectLst>
              </a:defRPr>
            </a:lvl1pPr>
          </a:lstStyle>
          <a:p>
            <a:r>
              <a:rPr lang="pt-PT" smtClean="0"/>
              <a:t>Clique para editar o estilo</a:t>
            </a:r>
            <a:endParaRPr lang="en-US"/>
          </a:p>
        </p:txBody>
      </p:sp>
      <p:sp>
        <p:nvSpPr>
          <p:cNvPr id="3" name="Text Placeholder 2"/>
          <p:cNvSpPr>
            <a:spLocks noGrp="1"/>
          </p:cNvSpPr>
          <p:nvPr>
            <p:ph type="body" idx="1"/>
          </p:nvPr>
        </p:nvSpPr>
        <p:spPr>
          <a:xfrm>
            <a:off x="228601" y="3124201"/>
            <a:ext cx="8686799" cy="1500187"/>
          </a:xfrm>
        </p:spPr>
        <p:txBody>
          <a:bodyPr anchor="b"/>
          <a:lstStyle>
            <a:lvl1pPr marL="0" indent="0">
              <a:buNone/>
              <a:defRPr sz="2000">
                <a:solidFill>
                  <a:schemeClr val="tx1">
                    <a:lumMod val="65000"/>
                    <a:lumOff val="3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pt-PT" smtClean="0"/>
              <a:t>Clique para editar os estilos</a:t>
            </a:r>
          </a:p>
        </p:txBody>
      </p:sp>
      <p:sp>
        <p:nvSpPr>
          <p:cNvPr id="4" name="Date Placeholder 3"/>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11242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Content Placeholder 2"/>
          <p:cNvSpPr>
            <a:spLocks noGrp="1"/>
          </p:cNvSpPr>
          <p:nvPr>
            <p:ph sz="half" idx="1"/>
          </p:nvPr>
        </p:nvSpPr>
        <p:spPr>
          <a:xfrm>
            <a:off x="240254" y="1371600"/>
            <a:ext cx="4255546"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Content Placeholder 3"/>
          <p:cNvSpPr>
            <a:spLocks noGrp="1"/>
          </p:cNvSpPr>
          <p:nvPr>
            <p:ph sz="half" idx="2"/>
          </p:nvPr>
        </p:nvSpPr>
        <p:spPr>
          <a:xfrm>
            <a:off x="4648200" y="1371600"/>
            <a:ext cx="4267200" cy="49377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Date Placeholder 4"/>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115967565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Text Placeholder 2"/>
          <p:cNvSpPr>
            <a:spLocks noGrp="1"/>
          </p:cNvSpPr>
          <p:nvPr>
            <p:ph type="body" idx="1"/>
          </p:nvPr>
        </p:nvSpPr>
        <p:spPr>
          <a:xfrm>
            <a:off x="228600" y="1374961"/>
            <a:ext cx="42687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4" name="Content Placeholder 3"/>
          <p:cNvSpPr>
            <a:spLocks noGrp="1"/>
          </p:cNvSpPr>
          <p:nvPr>
            <p:ph sz="half" idx="2"/>
          </p:nvPr>
        </p:nvSpPr>
        <p:spPr>
          <a:xfrm>
            <a:off x="228600" y="2014722"/>
            <a:ext cx="4268788"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Text Placeholder 4"/>
          <p:cNvSpPr>
            <a:spLocks noGrp="1"/>
          </p:cNvSpPr>
          <p:nvPr>
            <p:ph type="body" sz="quarter" idx="3"/>
          </p:nvPr>
        </p:nvSpPr>
        <p:spPr>
          <a:xfrm>
            <a:off x="4645026" y="1374961"/>
            <a:ext cx="42703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6" name="Content Placeholder 5"/>
          <p:cNvSpPr>
            <a:spLocks noGrp="1"/>
          </p:cNvSpPr>
          <p:nvPr>
            <p:ph sz="quarter" idx="4"/>
          </p:nvPr>
        </p:nvSpPr>
        <p:spPr>
          <a:xfrm>
            <a:off x="4645026" y="2014722"/>
            <a:ext cx="4270375" cy="42976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Date Placeholder 6"/>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345834447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Date Placeholder 2"/>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308062502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6"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9" y="5943600"/>
            <a:ext cx="9140372" cy="805542"/>
          </a:xfrm>
          <a:prstGeom prst="rect">
            <a:avLst/>
          </a:prstGeom>
          <a:effectLst/>
        </p:spPr>
      </p:pic>
      <p:sp>
        <p:nvSpPr>
          <p:cNvPr id="2" name="Date Placeholder 1"/>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20399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10"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9" y="5943600"/>
            <a:ext cx="9140372" cy="805542"/>
          </a:xfrm>
          <a:prstGeom prst="rect">
            <a:avLst/>
          </a:prstGeom>
          <a:effectLst/>
        </p:spPr>
      </p:pic>
      <p:sp>
        <p:nvSpPr>
          <p:cNvPr id="2" name="Title 1"/>
          <p:cNvSpPr>
            <a:spLocks noGrp="1"/>
          </p:cNvSpPr>
          <p:nvPr>
            <p:ph type="title"/>
          </p:nvPr>
        </p:nvSpPr>
        <p:spPr>
          <a:xfrm>
            <a:off x="228600" y="54685"/>
            <a:ext cx="3236913" cy="1162050"/>
          </a:xfrm>
        </p:spPr>
        <p:txBody>
          <a:bodyPr anchor="b"/>
          <a:lstStyle>
            <a:lvl1pPr algn="l">
              <a:defRPr sz="2000" b="1">
                <a:solidFill>
                  <a:schemeClr val="tx1"/>
                </a:solidFill>
              </a:defRPr>
            </a:lvl1pPr>
          </a:lstStyle>
          <a:p>
            <a:r>
              <a:rPr lang="pt-PT" smtClean="0"/>
              <a:t>Clique para editar o estilo</a:t>
            </a:r>
            <a:endParaRPr lang="en-US" dirty="0"/>
          </a:p>
        </p:txBody>
      </p:sp>
      <p:sp>
        <p:nvSpPr>
          <p:cNvPr id="3" name="Content Placeholder 2"/>
          <p:cNvSpPr>
            <a:spLocks noGrp="1"/>
          </p:cNvSpPr>
          <p:nvPr>
            <p:ph idx="1"/>
          </p:nvPr>
        </p:nvSpPr>
        <p:spPr>
          <a:xfrm>
            <a:off x="3575050" y="54685"/>
            <a:ext cx="5340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Text Placeholder 3"/>
          <p:cNvSpPr>
            <a:spLocks noGrp="1"/>
          </p:cNvSpPr>
          <p:nvPr>
            <p:ph type="body" sz="half" idx="2"/>
          </p:nvPr>
        </p:nvSpPr>
        <p:spPr>
          <a:xfrm>
            <a:off x="228600" y="1216735"/>
            <a:ext cx="32369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32646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9" y="5943600"/>
            <a:ext cx="9140372" cy="805542"/>
          </a:xfrm>
          <a:prstGeom prst="rect">
            <a:avLst/>
          </a:prstGeom>
          <a:effectLst/>
        </p:spPr>
      </p:pic>
      <p:sp>
        <p:nvSpPr>
          <p:cNvPr id="2" name="Title 1"/>
          <p:cNvSpPr>
            <a:spLocks noGrp="1"/>
          </p:cNvSpPr>
          <p:nvPr>
            <p:ph type="title"/>
          </p:nvPr>
        </p:nvSpPr>
        <p:spPr>
          <a:xfrm>
            <a:off x="1792288" y="4416425"/>
            <a:ext cx="5486400" cy="566738"/>
          </a:xfrm>
        </p:spPr>
        <p:txBody>
          <a:bodyPr anchor="b"/>
          <a:lstStyle>
            <a:lvl1pPr algn="l">
              <a:defRPr sz="2000" b="1">
                <a:solidFill>
                  <a:schemeClr val="tx1"/>
                </a:solidFill>
              </a:defRPr>
            </a:lvl1pPr>
          </a:lstStyle>
          <a:p>
            <a:r>
              <a:rPr lang="pt-PT" smtClean="0"/>
              <a:t>Clique para editar o estilo</a:t>
            </a:r>
            <a:endParaRPr lang="en-US"/>
          </a:p>
        </p:txBody>
      </p:sp>
      <p:sp>
        <p:nvSpPr>
          <p:cNvPr id="3" name="Picture Placeholder 2"/>
          <p:cNvSpPr>
            <a:spLocks noGrp="1"/>
          </p:cNvSpPr>
          <p:nvPr>
            <p:ph type="pic" idx="1"/>
          </p:nvPr>
        </p:nvSpPr>
        <p:spPr>
          <a:xfrm>
            <a:off x="1792288" y="228600"/>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r>
              <a:rPr lang="pt-PT" smtClean="0"/>
              <a:t>Clique no ícone para adicionar uma imagem</a:t>
            </a:r>
            <a:endParaRPr lang="en-US"/>
          </a:p>
        </p:txBody>
      </p:sp>
      <p:sp>
        <p:nvSpPr>
          <p:cNvPr id="4" name="Text Placeholder 3"/>
          <p:cNvSpPr>
            <a:spLocks noGrp="1"/>
          </p:cNvSpPr>
          <p:nvPr>
            <p:ph type="body" sz="half" idx="2"/>
          </p:nvPr>
        </p:nvSpPr>
        <p:spPr>
          <a:xfrm>
            <a:off x="1792288" y="4983164"/>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Date Placeholder 4"/>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228417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228600" y="43926"/>
            <a:ext cx="8686800" cy="1143000"/>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pt-PT" smtClean="0"/>
              <a:t>Clique para editar o estilo</a:t>
            </a:r>
            <a:endParaRPr lang="en-US"/>
          </a:p>
        </p:txBody>
      </p:sp>
      <p:sp>
        <p:nvSpPr>
          <p:cNvPr id="3" name="Vertical Text Placeholder 2"/>
          <p:cNvSpPr>
            <a:spLocks noGrp="1"/>
          </p:cNvSpPr>
          <p:nvPr>
            <p:ph type="body" orient="vert" idx="1"/>
          </p:nvPr>
        </p:nvSpPr>
        <p:spPr>
          <a:xfrm>
            <a:off x="228600" y="1369488"/>
            <a:ext cx="8686800" cy="4922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316112788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pic>
        <p:nvPicPr>
          <p:cNvPr id="8" name="Underwater.wmv">
            <a:hlinkClick r:id="" action="ppaction://media"/>
          </p:cNvPr>
          <p:cNvPicPr>
            <a:picLocks noChangeAspect="1"/>
          </p:cNvPicPr>
          <p:nvPr userDrawn="1">
            <a:videoFile r:link="rId1"/>
            <p:extLst>
              <p:ext uri="{DAA4B4D4-6D71-4841-9C94-3DE7FCFB9230}">
                <p14:media xmlns:p14="http://schemas.microsoft.com/office/powerpoint/2010/main" xmlns="" r:embed="rId3"/>
              </p:ext>
            </p:extLst>
          </p:nvPr>
        </p:nvPicPr>
        <p:blipFill rotWithShape="1">
          <a:blip r:embed="rId4" cstate="print">
            <a:lum bright="-10000" contrast="10000"/>
          </a:blip>
          <a:srcRect t="69492" b="17288"/>
          <a:stretch/>
        </p:blipFill>
        <p:spPr>
          <a:xfrm>
            <a:off x="3629" y="5943600"/>
            <a:ext cx="9140372" cy="805542"/>
          </a:xfrm>
          <a:prstGeom prst="rect">
            <a:avLst/>
          </a:prstGeom>
          <a:effectLst/>
        </p:spPr>
      </p:pic>
      <p:sp>
        <p:nvSpPr>
          <p:cNvPr id="2" name="Vertical Title 1"/>
          <p:cNvSpPr>
            <a:spLocks noGrp="1"/>
          </p:cNvSpPr>
          <p:nvPr>
            <p:ph type="title" orient="vert"/>
          </p:nvPr>
        </p:nvSpPr>
        <p:spPr>
          <a:xfrm>
            <a:off x="6846348" y="79957"/>
            <a:ext cx="2057400" cy="5851525"/>
          </a:xfrm>
        </p:spPr>
        <p:txBody>
          <a:bodyPr vert="eaVert"/>
          <a:lstStyle>
            <a:lvl1pPr algn="l">
              <a:defRPr>
                <a:solidFill>
                  <a:schemeClr val="tx1"/>
                </a:solidFill>
              </a:defRPr>
            </a:lvl1pPr>
          </a:lstStyle>
          <a:p>
            <a:r>
              <a:rPr lang="pt-PT" smtClean="0"/>
              <a:t>Clique para editar o estilo</a:t>
            </a:r>
            <a:endParaRPr lang="en-US"/>
          </a:p>
        </p:txBody>
      </p:sp>
      <p:sp>
        <p:nvSpPr>
          <p:cNvPr id="3" name="Vertical Text Placeholder 2"/>
          <p:cNvSpPr>
            <a:spLocks noGrp="1"/>
          </p:cNvSpPr>
          <p:nvPr>
            <p:ph type="body" orient="vert" idx="1"/>
          </p:nvPr>
        </p:nvSpPr>
        <p:spPr>
          <a:xfrm>
            <a:off x="228601" y="79957"/>
            <a:ext cx="6465348"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11391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lvl1pPr>
              <a:defRPr/>
            </a:lvl1pPr>
          </a:lstStyle>
          <a:p>
            <a:endParaRPr lang="en-US">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2B0A2C8E-CD4B-462A-9456-DE75BA3B1B6C}"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4284289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961F1E6D-743E-477C-9CB1-5DA895EB0CCE}" type="datetimeFigureOut">
              <a:rPr lang="pt-PT" smtClean="0">
                <a:solidFill>
                  <a:prstClr val="black">
                    <a:tint val="75000"/>
                  </a:prstClr>
                </a:solidFill>
              </a:rPr>
              <a:pPr/>
              <a:t>17-10-2013</a:t>
            </a:fld>
            <a:endParaRPr lang="pt-PT">
              <a:solidFill>
                <a:prstClr val="black">
                  <a:tint val="75000"/>
                </a:prstClr>
              </a:solidFill>
            </a:endParaRPr>
          </a:p>
        </p:txBody>
      </p:sp>
      <p:sp>
        <p:nvSpPr>
          <p:cNvPr id="3" name="Marcador de Posição do Rodapé 2"/>
          <p:cNvSpPr>
            <a:spLocks noGrp="1"/>
          </p:cNvSpPr>
          <p:nvPr>
            <p:ph type="ftr" sz="quarter" idx="11"/>
          </p:nvPr>
        </p:nvSpPr>
        <p:spPr/>
        <p:txBody>
          <a:bodyPr/>
          <a:lstStyle/>
          <a:p>
            <a:endParaRPr lang="pt-PT">
              <a:solidFill>
                <a:prstClr val="black">
                  <a:tint val="75000"/>
                </a:prstClr>
              </a:solidFill>
            </a:endParaRPr>
          </a:p>
        </p:txBody>
      </p:sp>
      <p:sp>
        <p:nvSpPr>
          <p:cNvPr id="4" name="Marcador de Posição do Número do Diapositivo 3"/>
          <p:cNvSpPr>
            <a:spLocks noGrp="1"/>
          </p:cNvSpPr>
          <p:nvPr>
            <p:ph type="sldNum" sz="quarter" idx="12"/>
          </p:nvPr>
        </p:nvSpPr>
        <p:spPr/>
        <p:txBody>
          <a:bodyPr/>
          <a:lstStyle/>
          <a:p>
            <a:fld id="{4528DC30-834C-448F-A177-94E53AC4D4B2}" type="slidenum">
              <a:rPr lang="pt-PT" smtClean="0">
                <a:solidFill>
                  <a:prstClr val="black">
                    <a:tint val="75000"/>
                  </a:prstClr>
                </a:solidFill>
              </a:rPr>
              <a:pPr/>
              <a:t>‹nº›</a:t>
            </a:fld>
            <a:endParaRPr lang="pt-PT">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lvl1pPr>
              <a:defRPr/>
            </a:lvl1pPr>
          </a:lstStyle>
          <a:p>
            <a:endParaRPr lang="en-GB">
              <a:solidFill>
                <a:srgbClr val="FFFFFF"/>
              </a:solidFill>
            </a:endParaRPr>
          </a:p>
        </p:txBody>
      </p:sp>
      <p:sp>
        <p:nvSpPr>
          <p:cNvPr id="4" name="Marcador de Posição do Rodapé 3"/>
          <p:cNvSpPr>
            <a:spLocks noGrp="1"/>
          </p:cNvSpPr>
          <p:nvPr>
            <p:ph type="ftr" sz="quarter" idx="11"/>
          </p:nvPr>
        </p:nvSpPr>
        <p:spPr/>
        <p:txBody>
          <a:bodyPr/>
          <a:lstStyle>
            <a:lvl1pPr>
              <a:defRPr/>
            </a:lvl1pPr>
          </a:lstStyle>
          <a:p>
            <a:endParaRPr lang="en-GB">
              <a:solidFill>
                <a:srgbClr val="FFFFFF"/>
              </a:solidFill>
            </a:endParaRPr>
          </a:p>
        </p:txBody>
      </p:sp>
      <p:sp>
        <p:nvSpPr>
          <p:cNvPr id="5" name="Marcador de Posição do Número do Diapositivo 4"/>
          <p:cNvSpPr>
            <a:spLocks noGrp="1"/>
          </p:cNvSpPr>
          <p:nvPr>
            <p:ph type="sldNum" sz="quarter" idx="12"/>
          </p:nvPr>
        </p:nvSpPr>
        <p:spPr/>
        <p:txBody>
          <a:bodyPr/>
          <a:lstStyle>
            <a:lvl1pPr>
              <a:defRPr/>
            </a:lvl1pPr>
          </a:lstStyle>
          <a:p>
            <a:fld id="{51243304-390C-449F-A565-461AF0C1A93C}"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3"/>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3"/>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lvl1pPr>
              <a:defRPr/>
            </a:lvl1pPr>
          </a:lstStyle>
          <a:p>
            <a:endParaRPr lang="en-US">
              <a:solidFill>
                <a:srgbClr val="000066"/>
              </a:solidFill>
            </a:endParaRPr>
          </a:p>
        </p:txBody>
      </p:sp>
      <p:sp>
        <p:nvSpPr>
          <p:cNvPr id="6" name="Marcador de Posição do Rodapé 5"/>
          <p:cNvSpPr>
            <a:spLocks noGrp="1"/>
          </p:cNvSpPr>
          <p:nvPr>
            <p:ph type="ftr" sz="quarter" idx="11"/>
          </p:nvPr>
        </p:nvSpPr>
        <p:spPr/>
        <p:txBody>
          <a:bodyPr/>
          <a:lstStyle>
            <a:lvl1pPr>
              <a:defRPr/>
            </a:lvl1pPr>
          </a:lstStyle>
          <a:p>
            <a:endParaRPr lang="en-US">
              <a:solidFill>
                <a:srgbClr val="000066"/>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0B13D26-8CB4-44A9-8709-BF4BC72398B7}" type="slidenum">
              <a:rPr lang="en-US">
                <a:solidFill>
                  <a:srgbClr val="000066"/>
                </a:solidFill>
              </a:rPr>
              <a:pPr/>
              <a:t>‹nº›</a:t>
            </a:fld>
            <a:endParaRPr lang="en-US">
              <a:solidFill>
                <a:srgbClr val="000066"/>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7391400" cy="563563"/>
          </a:xfrm>
        </p:spPr>
        <p:txBody>
          <a:bodyPr/>
          <a:lstStyle/>
          <a:p>
            <a:r>
              <a:rPr lang="pt-PT" smtClean="0"/>
              <a:t>Clique para editar o estilo</a:t>
            </a:r>
            <a:endParaRPr lang="pt-PT"/>
          </a:p>
        </p:txBody>
      </p:sp>
      <p:sp>
        <p:nvSpPr>
          <p:cNvPr id="3" name="Marcador de Posição da Tabela 2"/>
          <p:cNvSpPr>
            <a:spLocks noGrp="1"/>
          </p:cNvSpPr>
          <p:nvPr>
            <p:ph type="tbl" idx="1"/>
          </p:nvPr>
        </p:nvSpPr>
        <p:spPr>
          <a:xfrm>
            <a:off x="457200" y="1241426"/>
            <a:ext cx="8229600" cy="5248275"/>
          </a:xfrm>
        </p:spPr>
        <p:txBody>
          <a:bodyPr/>
          <a:lstStyle/>
          <a:p>
            <a:r>
              <a:rPr lang="pt-PT" smtClean="0"/>
              <a:t>Clique no ícone para adicionar uma tabela</a:t>
            </a:r>
            <a:endParaRPr lang="pt-PT"/>
          </a:p>
        </p:txBody>
      </p:sp>
      <p:sp>
        <p:nvSpPr>
          <p:cNvPr id="4" name="Marcador de Posição da Data 3"/>
          <p:cNvSpPr>
            <a:spLocks noGrp="1"/>
          </p:cNvSpPr>
          <p:nvPr>
            <p:ph type="dt" sz="half" idx="10"/>
          </p:nvPr>
        </p:nvSpPr>
        <p:spPr>
          <a:xfrm>
            <a:off x="381000" y="838200"/>
            <a:ext cx="5943600" cy="254000"/>
          </a:xfrm>
        </p:spPr>
        <p:txBody>
          <a:bodyPr/>
          <a:lstStyle>
            <a:lvl1pPr>
              <a:defRPr/>
            </a:lvl1pPr>
          </a:lstStyle>
          <a:p>
            <a:r>
              <a:rPr lang="en-US">
                <a:solidFill>
                  <a:srgbClr val="FFFFFF"/>
                </a:solidFill>
              </a:rPr>
              <a:t>www.thmemgallery.com</a:t>
            </a:r>
          </a:p>
        </p:txBody>
      </p:sp>
      <p:sp>
        <p:nvSpPr>
          <p:cNvPr id="5" name="Marcador de Posição do Rodapé 4"/>
          <p:cNvSpPr>
            <a:spLocks noGrp="1"/>
          </p:cNvSpPr>
          <p:nvPr>
            <p:ph type="ftr" sz="quarter" idx="11"/>
          </p:nvPr>
        </p:nvSpPr>
        <p:spPr>
          <a:xfrm>
            <a:off x="6324601" y="6564313"/>
            <a:ext cx="2362200" cy="244475"/>
          </a:xfrm>
        </p:spPr>
        <p:txBody>
          <a:bodyPr/>
          <a:lstStyle>
            <a:lvl1pPr>
              <a:defRPr/>
            </a:lvl1pPr>
          </a:lstStyle>
          <a:p>
            <a:r>
              <a:rPr lang="en-US">
                <a:solidFill>
                  <a:srgbClr val="FFFFFF"/>
                </a:solidFill>
              </a:rPr>
              <a:t>Company Logo</a:t>
            </a:r>
          </a:p>
        </p:txBody>
      </p:sp>
      <p:sp>
        <p:nvSpPr>
          <p:cNvPr id="6" name="Marcador de Posição do Número do Diapositivo 5"/>
          <p:cNvSpPr>
            <a:spLocks noGrp="1"/>
          </p:cNvSpPr>
          <p:nvPr>
            <p:ph type="sldNum" sz="quarter" idx="12"/>
          </p:nvPr>
        </p:nvSpPr>
        <p:spPr>
          <a:xfrm>
            <a:off x="3124200" y="6553200"/>
            <a:ext cx="2133600" cy="234950"/>
          </a:xfrm>
        </p:spPr>
        <p:txBody>
          <a:bodyPr/>
          <a:lstStyle>
            <a:lvl1pPr>
              <a:defRPr/>
            </a:lvl1pPr>
          </a:lstStyle>
          <a:p>
            <a:fld id="{698287C4-19DA-4442-B6A7-792FBF6FF574}"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B2CB51B3-25E3-47C2-91DC-2AEE4A773B45}"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Objecto">
    <p:spTree>
      <p:nvGrpSpPr>
        <p:cNvPr id="1" name=""/>
        <p:cNvGrpSpPr/>
        <p:nvPr/>
      </p:nvGrpSpPr>
      <p:grpSpPr>
        <a:xfrm>
          <a:off x="0" y="0"/>
          <a:ext cx="0" cy="0"/>
          <a:chOff x="0" y="0"/>
          <a:chExt cx="0" cy="0"/>
        </a:xfrm>
      </p:grpSpPr>
      <p:sp>
        <p:nvSpPr>
          <p:cNvPr id="2" name="Marcador de Posição de Conteúdo 1"/>
          <p:cNvSpPr>
            <a:spLocks noGrp="1"/>
          </p:cNvSpPr>
          <p:nvPr>
            <p:ph/>
          </p:nvPr>
        </p:nvSpPr>
        <p:spPr>
          <a:xfrm>
            <a:off x="457200" y="274639"/>
            <a:ext cx="8229600" cy="585152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3" name="Marcador de Posição da Data 2"/>
          <p:cNvSpPr>
            <a:spLocks noGrp="1"/>
          </p:cNvSpPr>
          <p:nvPr>
            <p:ph type="dt" sz="half" idx="10"/>
          </p:nvPr>
        </p:nvSpPr>
        <p:spPr>
          <a:xfrm>
            <a:off x="457200" y="6245225"/>
            <a:ext cx="2133600" cy="476250"/>
          </a:xfrm>
        </p:spPr>
        <p:txBody>
          <a:bodyPr/>
          <a:lstStyle>
            <a:lvl1pPr>
              <a:defRPr/>
            </a:lvl1pPr>
          </a:lstStyle>
          <a:p>
            <a:endParaRPr lang="pt-PT">
              <a:solidFill>
                <a:srgbClr val="FFFFFF"/>
              </a:solidFill>
            </a:endParaRPr>
          </a:p>
        </p:txBody>
      </p:sp>
      <p:sp>
        <p:nvSpPr>
          <p:cNvPr id="4" name="Marcador de Posição do Rodapé 3"/>
          <p:cNvSpPr>
            <a:spLocks noGrp="1"/>
          </p:cNvSpPr>
          <p:nvPr>
            <p:ph type="ftr" sz="quarter" idx="11"/>
          </p:nvPr>
        </p:nvSpPr>
        <p:spPr>
          <a:xfrm>
            <a:off x="3124200" y="6245225"/>
            <a:ext cx="2895600" cy="476250"/>
          </a:xfrm>
        </p:spPr>
        <p:txBody>
          <a:bodyPr/>
          <a:lstStyle>
            <a:lvl1pPr>
              <a:defRPr/>
            </a:lvl1pPr>
          </a:lstStyle>
          <a:p>
            <a:endParaRPr lang="pt-PT">
              <a:solidFill>
                <a:srgbClr val="FFFFFF"/>
              </a:solidFill>
            </a:endParaRPr>
          </a:p>
        </p:txBody>
      </p:sp>
      <p:sp>
        <p:nvSpPr>
          <p:cNvPr id="5" name="Marcador de Posição do Número do Diapositivo 4"/>
          <p:cNvSpPr>
            <a:spLocks noGrp="1"/>
          </p:cNvSpPr>
          <p:nvPr>
            <p:ph type="sldNum" sz="quarter" idx="12"/>
          </p:nvPr>
        </p:nvSpPr>
        <p:spPr>
          <a:xfrm>
            <a:off x="6553200" y="6245225"/>
            <a:ext cx="2133600" cy="476250"/>
          </a:xfrm>
        </p:spPr>
        <p:txBody>
          <a:bodyPr/>
          <a:lstStyle>
            <a:lvl1pPr>
              <a:defRPr/>
            </a:lvl1pPr>
          </a:lstStyle>
          <a:p>
            <a:fld id="{DC435D43-17D3-4188-9449-687BBF853F1A}" type="slidenum">
              <a:rPr lang="pt-PT">
                <a:solidFill>
                  <a:srgbClr val="FFFFFF"/>
                </a:solidFill>
              </a:rPr>
              <a:pPr/>
              <a:t>‹nº›</a:t>
            </a:fld>
            <a:endParaRPr lang="pt-PT">
              <a:solidFill>
                <a:srgbClr val="FFFF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88A2296D-FCBC-4438-BEF8-49E88839CCE7}"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8CCF23C-B185-4351-9187-2B291AFE558D}"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799B171E-57F7-4CDC-B597-0CFDC0762D61}"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CCC8A96-0CBF-41A6-87F8-15C7C699AC4F}"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A48F28A-2A47-49FB-84C4-E6D418FFEC74}"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0B30D34-BEEA-45A7-92F3-464751716029}"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9C217312-A9F0-4160-B9EE-E9A9C38F8B19}" type="datetimeFigureOut">
              <a:rPr lang="fr-FR">
                <a:solidFill>
                  <a:prstClr val="black">
                    <a:tint val="75000"/>
                  </a:prstClr>
                </a:solidFill>
              </a:rPr>
              <a:pPr>
                <a:defRPr/>
              </a:pPr>
              <a:t>17/10/2013</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AA7D666-44D4-49DB-8A9A-DE937B226D7D}"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1962689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FF08ED29-E151-41D2-89A8-DB533F027652}" type="datetimeFigureOut">
              <a:rPr lang="fr-FR">
                <a:solidFill>
                  <a:prstClr val="black">
                    <a:tint val="75000"/>
                  </a:prstClr>
                </a:solidFill>
              </a:rPr>
              <a:pPr>
                <a:defRPr/>
              </a:pPr>
              <a:t>17/10/2013</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B493E1B6-1D22-4329-89C3-BFF1A92D93A8}"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2DECE002-6B3C-481D-AD15-BCFB004E34BD}" type="datetimeFigureOut">
              <a:rPr lang="fr-FR">
                <a:solidFill>
                  <a:prstClr val="black">
                    <a:tint val="75000"/>
                  </a:prstClr>
                </a:solidFill>
              </a:rPr>
              <a:pPr>
                <a:defRPr/>
              </a:pPr>
              <a:t>17/10/2013</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4449E396-EE16-47C4-B7ED-09CA6474A585}"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10C3F22E-71D5-48CA-B798-BB1A2B0DFC29}" type="datetimeFigureOut">
              <a:rPr lang="fr-FR">
                <a:solidFill>
                  <a:prstClr val="black">
                    <a:tint val="75000"/>
                  </a:prstClr>
                </a:solidFill>
              </a:rPr>
              <a:pPr>
                <a:defRPr/>
              </a:pPr>
              <a:t>17/10/2013</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4771F223-50E9-427C-92FD-BE8CD7D1CE94}"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B8705D9-4E39-4456-B5D5-E9BF38588818}" type="datetimeFigureOut">
              <a:rPr lang="fr-FR">
                <a:solidFill>
                  <a:prstClr val="black">
                    <a:tint val="75000"/>
                  </a:prstClr>
                </a:solidFill>
              </a:rPr>
              <a:pPr>
                <a:defRPr/>
              </a:pPr>
              <a:t>17/10/2013</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6595EEE-B524-45FB-BFD4-A5BB6B8C9420}"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249D244-3A90-4F43-989C-B31AAF7136B5}" type="datetimeFigureOut">
              <a:rPr lang="fr-FR">
                <a:solidFill>
                  <a:prstClr val="black">
                    <a:tint val="75000"/>
                  </a:prstClr>
                </a:solidFill>
              </a:rPr>
              <a:pPr>
                <a:defRPr/>
              </a:pPr>
              <a:t>17/10/2013</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0F342DF-1AE4-4605-956D-3A40B8DE7896}"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4E77D89-6106-40EC-A800-15DD8AB13D43}"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33AA914-0AD0-432F-B32C-CCC1DA87BA24}"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39"/>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A9E80A80-245E-4501-BB92-0D5F200E2C61}"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0200757-2BA7-4A82-AD9C-C4F99CCF7FAE}" type="slidenum">
              <a:rPr lang="fr-CA">
                <a:solidFill>
                  <a:prstClr val="black">
                    <a:tint val="75000"/>
                  </a:prstClr>
                </a:solidFill>
              </a:rPr>
              <a:pPr>
                <a:defRPr/>
              </a:pPr>
              <a:t>‹nº›</a:t>
            </a:fld>
            <a:endParaRPr lang="fr-CA">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2" name="Shape 21"/>
          <p:cNvSpPr>
            <a:spLocks noGrp="1"/>
          </p:cNvSpPr>
          <p:nvPr>
            <p:ph type="title"/>
          </p:nvPr>
        </p:nvSpPr>
        <p:spPr/>
        <p:txBody>
          <a:bodyPr/>
          <a:lstStyle/>
          <a:p>
            <a:r>
              <a:rPr lang="pt-PT" smtClean="0"/>
              <a:t>Clique para editar o estilo</a:t>
            </a:r>
            <a:endParaRPr lang="pt-PT"/>
          </a:p>
        </p:txBody>
      </p:sp>
      <p:sp>
        <p:nvSpPr>
          <p:cNvPr id="27" name="Shape 26"/>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25" name="Shape 24"/>
          <p:cNvSpPr>
            <a:spLocks noGrp="1"/>
          </p:cNvSpPr>
          <p:nvPr>
            <p:ph type="dt" sz="half" idx="10"/>
          </p:nvPr>
        </p:nvSpPr>
        <p:spPr/>
        <p:txBody>
          <a:bodyPr/>
          <a:lstStyle/>
          <a:p>
            <a:fld id="{B5F4066D-E18E-46CA-ADDB-DC7D9F287FCD}" type="datetime2">
              <a:rPr>
                <a:solidFill>
                  <a:srgbClr val="7FD13B">
                    <a:shade val="75000"/>
                  </a:srgbClr>
                </a:solidFill>
              </a:rPr>
              <a:pPr/>
              <a:t>Quarta-feira, 6 de Setembro de 2006</a:t>
            </a:fld>
            <a:endParaRPr>
              <a:solidFill>
                <a:srgbClr val="7FD13B">
                  <a:shade val="75000"/>
                </a:srgbClr>
              </a:solidFill>
            </a:endParaRPr>
          </a:p>
        </p:txBody>
      </p:sp>
      <p:sp>
        <p:nvSpPr>
          <p:cNvPr id="19" name="Shape 18"/>
          <p:cNvSpPr>
            <a:spLocks noGrp="1"/>
          </p:cNvSpPr>
          <p:nvPr>
            <p:ph type="ftr" sz="quarter" idx="11"/>
          </p:nvPr>
        </p:nvSpPr>
        <p:spPr>
          <a:xfrm>
            <a:off x="3581400" y="76200"/>
            <a:ext cx="2895600" cy="288925"/>
          </a:xfrm>
        </p:spPr>
        <p:txBody>
          <a:bodyPr/>
          <a:lstStyle/>
          <a:p>
            <a:endParaRPr>
              <a:solidFill>
                <a:srgbClr val="7FD13B">
                  <a:shade val="75000"/>
                </a:srgbClr>
              </a:solidFill>
            </a:endParaRPr>
          </a:p>
        </p:txBody>
      </p:sp>
      <p:sp>
        <p:nvSpPr>
          <p:cNvPr id="16" name="Shape 15"/>
          <p:cNvSpPr>
            <a:spLocks noGrp="1"/>
          </p:cNvSpPr>
          <p:nvPr>
            <p:ph type="sldNum" sz="quarter" idx="12"/>
          </p:nvPr>
        </p:nvSpPr>
        <p:spPr>
          <a:xfrm>
            <a:off x="8229600" y="6473952"/>
            <a:ext cx="758952" cy="246888"/>
          </a:xfrm>
        </p:spPr>
        <p:txBody>
          <a:bodyPr/>
          <a:lstStyle/>
          <a:p>
            <a:fld id="{CF7A2BDD-D331-44F0-96AA-4FB4ED497064}" type="slidenum">
              <a:rPr>
                <a:solidFill>
                  <a:srgbClr val="7FD13B">
                    <a:shade val="75000"/>
                  </a:srgbClr>
                </a:solidFill>
              </a:rPr>
              <a:pPr/>
              <a:t>‹nº›</a:t>
            </a:fld>
            <a:endParaRPr>
              <a:solidFill>
                <a:srgbClr val="7FD13B">
                  <a:shade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s-ES">
              <a:solidFill>
                <a:srgbClr val="7FD13B">
                  <a:shade val="75000"/>
                </a:srgbClr>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s-ES">
              <a:solidFill>
                <a:srgbClr val="7FD13B">
                  <a:shade val="75000"/>
                </a:srgbClr>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F9583D6-ACA5-4B6B-BCFA-CEF24A6EA4C4}" type="slidenum">
              <a:rPr lang="es-ES">
                <a:solidFill>
                  <a:srgbClr val="7FD13B">
                    <a:shade val="75000"/>
                  </a:srgbClr>
                </a:solidFill>
              </a:rPr>
              <a:pPr>
                <a:defRPr/>
              </a:pPr>
              <a:t>‹nº›</a:t>
            </a:fld>
            <a:endParaRPr lang="es-ES">
              <a:solidFill>
                <a:srgbClr val="7FD13B">
                  <a:shade val="75000"/>
                </a:srgbClr>
              </a:solidFill>
            </a:endParaRP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6"/>
            <a:ext cx="4800600" cy="1470025"/>
          </a:xfrm>
        </p:spPr>
        <p:txBody>
          <a:bodyPr anchor="ctr"/>
          <a:lstStyle>
            <a:lvl1pPr>
              <a:defRPr/>
            </a:lvl1pPr>
          </a:lstStyle>
          <a:p>
            <a:r>
              <a:rPr lang="en-US"/>
              <a:t>Click to edit Master title style</a:t>
            </a:r>
          </a:p>
        </p:txBody>
      </p:sp>
      <p:sp>
        <p:nvSpPr>
          <p:cNvPr id="22531" name="Rectangle 3"/>
          <p:cNvSpPr>
            <a:spLocks noGrp="1" noChangeArrowheads="1"/>
          </p:cNvSpPr>
          <p:nvPr>
            <p:ph type="subTitle" idx="1"/>
            <p:custDataLst>
              <p:tags r:id="rId2"/>
            </p:custDataLst>
          </p:nvPr>
        </p:nvSpPr>
        <p:spPr>
          <a:xfrm>
            <a:off x="2701926" y="3886201"/>
            <a:ext cx="4114800" cy="1752600"/>
          </a:xfrm>
        </p:spPr>
        <p:txBody>
          <a:bodyPr/>
          <a:lstStyle>
            <a:lvl1pPr marL="0" indent="0">
              <a:buClr>
                <a:srgbClr val="FFFFFF"/>
              </a:buClr>
              <a:buFontTx/>
              <a:buNone/>
              <a:defRPr/>
            </a:lvl1pPr>
          </a:lstStyle>
          <a:p>
            <a:r>
              <a:rPr lang="en-US"/>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22533"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2534" name="Rectangle 6"/>
          <p:cNvSpPr>
            <a:spLocks noGrp="1" noChangeArrowheads="1"/>
          </p:cNvSpPr>
          <p:nvPr>
            <p:ph type="sldNum" sz="quarter" idx="4"/>
          </p:nvPr>
        </p:nvSpPr>
        <p:spPr/>
        <p:txBody>
          <a:bodyPr/>
          <a:lstStyle>
            <a:lvl1pPr>
              <a:defRPr/>
            </a:lvl1pPr>
          </a:lstStyle>
          <a:p>
            <a:fld id="{E56D4F9A-7C45-49AA-BA78-1A6E8763867A}"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3586014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lvl1pPr>
              <a:defRPr/>
            </a:lvl1pPr>
          </a:lstStyle>
          <a:p>
            <a:endParaRPr lang="en-US">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US">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2B0A2C8E-CD4B-462A-9456-DE75BA3B1B6C}"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lvl1pPr>
              <a:defRPr/>
            </a:lvl1pPr>
          </a:lstStyle>
          <a:p>
            <a:endParaRPr lang="en-GB">
              <a:solidFill>
                <a:srgbClr val="FFFFFF"/>
              </a:solidFill>
            </a:endParaRPr>
          </a:p>
        </p:txBody>
      </p:sp>
      <p:sp>
        <p:nvSpPr>
          <p:cNvPr id="4" name="Marcador de Posição do Rodapé 3"/>
          <p:cNvSpPr>
            <a:spLocks noGrp="1"/>
          </p:cNvSpPr>
          <p:nvPr>
            <p:ph type="ftr" sz="quarter" idx="11"/>
          </p:nvPr>
        </p:nvSpPr>
        <p:spPr/>
        <p:txBody>
          <a:bodyPr/>
          <a:lstStyle>
            <a:lvl1pPr>
              <a:defRPr/>
            </a:lvl1pPr>
          </a:lstStyle>
          <a:p>
            <a:endParaRPr lang="en-GB">
              <a:solidFill>
                <a:srgbClr val="FFFFFF"/>
              </a:solidFill>
            </a:endParaRPr>
          </a:p>
        </p:txBody>
      </p:sp>
      <p:sp>
        <p:nvSpPr>
          <p:cNvPr id="5" name="Marcador de Posição do Número do Diapositivo 4"/>
          <p:cNvSpPr>
            <a:spLocks noGrp="1"/>
          </p:cNvSpPr>
          <p:nvPr>
            <p:ph type="sldNum" sz="quarter" idx="12"/>
          </p:nvPr>
        </p:nvSpPr>
        <p:spPr/>
        <p:txBody>
          <a:bodyPr/>
          <a:lstStyle>
            <a:lvl1pPr>
              <a:defRPr/>
            </a:lvl1pPr>
          </a:lstStyle>
          <a:p>
            <a:fld id="{96DF596D-A6FE-4BE4-AB2E-E9E0D2E4437F}" type="slidenum">
              <a:rPr lang="en-GB">
                <a:solidFill>
                  <a:srgbClr val="FFFFFF"/>
                </a:solidFill>
              </a:rPr>
              <a:pPr/>
              <a:t>‹nº›</a:t>
            </a:fld>
            <a:endParaRPr lang="en-GB">
              <a:solidFill>
                <a:srgbClr val="FFFFFF"/>
              </a:solidFill>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4" name="Rechteck 13"/>
          <p:cNvSpPr/>
          <p:nvPr userDrawn="1"/>
        </p:nvSpPr>
        <p:spPr>
          <a:xfrm>
            <a:off x="0" y="6357958"/>
            <a:ext cx="9144000" cy="500042"/>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sp>
        <p:nvSpPr>
          <p:cNvPr id="12" name="Titel 1"/>
          <p:cNvSpPr>
            <a:spLocks noGrp="1"/>
          </p:cNvSpPr>
          <p:nvPr>
            <p:ph type="ctrTitle" hasCustomPrompt="1"/>
          </p:nvPr>
        </p:nvSpPr>
        <p:spPr>
          <a:xfrm>
            <a:off x="688033" y="3501009"/>
            <a:ext cx="7772400" cy="1470025"/>
          </a:xfrm>
        </p:spPr>
        <p:txBody>
          <a:bodyPr>
            <a:normAutofit/>
          </a:bodyPr>
          <a:lstStyle>
            <a:lvl1pPr>
              <a:defRPr sz="2400">
                <a:latin typeface="Verdana" pitchFamily="34" charset="0"/>
                <a:cs typeface="Arial" pitchFamily="34" charset="0"/>
              </a:defRPr>
            </a:lvl1pPr>
          </a:lstStyle>
          <a:p>
            <a:r>
              <a:rPr lang="en-US" dirty="0" smtClean="0"/>
              <a:t>Common assessment and analysis of risk in global supply chains</a:t>
            </a:r>
            <a:endParaRPr lang="de-DE" dirty="0"/>
          </a:p>
        </p:txBody>
      </p:sp>
      <p:sp>
        <p:nvSpPr>
          <p:cNvPr id="11" name="Fußzeilenplatzhalter 4"/>
          <p:cNvSpPr>
            <a:spLocks noGrp="1"/>
          </p:cNvSpPr>
          <p:nvPr>
            <p:ph type="ftr" sz="quarter" idx="11"/>
          </p:nvPr>
        </p:nvSpPr>
        <p:spPr>
          <a:xfrm>
            <a:off x="323850" y="6423026"/>
            <a:ext cx="8477250" cy="365125"/>
          </a:xfrm>
        </p:spPr>
        <p:txBody>
          <a:bodyPr/>
          <a:lstStyle>
            <a:lvl1pPr>
              <a:defRPr sz="1400" b="1">
                <a:solidFill>
                  <a:srgbClr val="0070C0"/>
                </a:solidFill>
                <a:effectLst>
                  <a:outerShdw blurRad="38100" dist="38100" dir="2700000" algn="tl">
                    <a:srgbClr val="000000">
                      <a:alpha val="43137"/>
                    </a:srgbClr>
                  </a:outerShdw>
                </a:effectLst>
                <a:latin typeface="Verdana" pitchFamily="34" charset="0"/>
              </a:defRPr>
            </a:lvl1pPr>
          </a:lstStyle>
          <a:p>
            <a:r>
              <a:rPr lang="de-DE" sz="1600" dirty="0" smtClean="0"/>
              <a:t>Pedro Ponte </a:t>
            </a:r>
            <a:r>
              <a:rPr lang="de-DE" dirty="0" smtClean="0"/>
              <a:t>• APSS • Setúbal • 16/12/2011</a:t>
            </a:r>
            <a:endParaRPr lang="de-DE" dirty="0"/>
          </a:p>
        </p:txBody>
      </p:sp>
      <p:sp>
        <p:nvSpPr>
          <p:cNvPr id="24" name="Rechteck 23"/>
          <p:cNvSpPr/>
          <p:nvPr userDrawn="1"/>
        </p:nvSpPr>
        <p:spPr>
          <a:xfrm>
            <a:off x="0" y="1080166"/>
            <a:ext cx="9144000" cy="188595"/>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pic>
        <p:nvPicPr>
          <p:cNvPr id="30" name="Grafik 29" descr="Cassandra logo-RGB.png"/>
          <p:cNvPicPr>
            <a:picLocks noChangeAspect="1"/>
          </p:cNvPicPr>
          <p:nvPr userDrawn="1"/>
        </p:nvPicPr>
        <p:blipFill>
          <a:blip r:embed="rId2" cstate="print"/>
          <a:stretch>
            <a:fillRect/>
          </a:stretch>
        </p:blipFill>
        <p:spPr>
          <a:xfrm>
            <a:off x="2538249" y="1005938"/>
            <a:ext cx="4071966" cy="2279047"/>
          </a:xfrm>
          <a:prstGeom prst="rect">
            <a:avLst/>
          </a:prstGeom>
          <a:effectLst>
            <a:outerShdw blurRad="63500" sx="102000" sy="102000" algn="ctr" rotWithShape="0">
              <a:prstClr val="black">
                <a:alpha val="40000"/>
              </a:prstClr>
            </a:outerShdw>
          </a:effectLst>
        </p:spPr>
      </p:pic>
      <p:sp>
        <p:nvSpPr>
          <p:cNvPr id="31" name="Rechteck 30"/>
          <p:cNvSpPr/>
          <p:nvPr userDrawn="1"/>
        </p:nvSpPr>
        <p:spPr>
          <a:xfrm>
            <a:off x="805878" y="3068960"/>
            <a:ext cx="7536709" cy="400110"/>
          </a:xfrm>
          <a:prstGeom prst="rect">
            <a:avLst/>
          </a:prstGeom>
          <a:effectLst>
            <a:outerShdw blurRad="63500" sx="102000" sy="102000" algn="ctr" rotWithShape="0">
              <a:prstClr val="black">
                <a:alpha val="40000"/>
              </a:prstClr>
            </a:outerShdw>
          </a:effectLst>
        </p:spPr>
        <p:txBody>
          <a:bodyPr wrap="square" lIns="91430" tIns="45715" rIns="91430" bIns="45715">
            <a:spAutoFit/>
          </a:bodyPr>
          <a:lstStyle/>
          <a:p>
            <a:pPr algn="ctr">
              <a:defRPr/>
            </a:pPr>
            <a:r>
              <a:rPr lang="de-DE" sz="2000" b="1" kern="0" dirty="0" smtClean="0">
                <a:solidFill>
                  <a:srgbClr val="4F81BD"/>
                </a:solidFill>
                <a:effectLst>
                  <a:outerShdw blurRad="38100" dist="38100" dir="2700000" algn="tl">
                    <a:srgbClr val="000000">
                      <a:alpha val="43137"/>
                    </a:srgbClr>
                  </a:outerShdw>
                </a:effectLst>
              </a:rPr>
              <a:t>IMPROVING SECURITY THROUGH VISIBILITY</a:t>
            </a:r>
            <a:endParaRPr lang="de-DE" sz="3200" b="1" kern="0" dirty="0">
              <a:solidFill>
                <a:srgbClr val="4F81BD"/>
              </a:solidFill>
              <a:effectLst>
                <a:outerShdw blurRad="38100" dist="38100" dir="2700000" algn="tl">
                  <a:srgbClr val="000000">
                    <a:alpha val="43137"/>
                  </a:srgbClr>
                </a:outerShdw>
              </a:effectLst>
            </a:endParaRPr>
          </a:p>
        </p:txBody>
      </p:sp>
      <p:grpSp>
        <p:nvGrpSpPr>
          <p:cNvPr id="2" name="Gruppieren 17"/>
          <p:cNvGrpSpPr/>
          <p:nvPr userDrawn="1"/>
        </p:nvGrpSpPr>
        <p:grpSpPr>
          <a:xfrm>
            <a:off x="119474" y="5184576"/>
            <a:ext cx="3012366" cy="1052736"/>
            <a:chOff x="285720" y="267893"/>
            <a:chExt cx="2214546" cy="875091"/>
          </a:xfrm>
          <a:effectLst>
            <a:outerShdw blurRad="63500" sx="102000" sy="102000" algn="ctr" rotWithShape="0">
              <a:prstClr val="black">
                <a:alpha val="40000"/>
              </a:prstClr>
            </a:outerShdw>
          </a:effectLst>
        </p:grpSpPr>
        <p:pic>
          <p:nvPicPr>
            <p:cNvPr id="33" name="Grafik 32" descr="2000px-Seventh_Framework_Programme_logo.svg.png"/>
            <p:cNvPicPr>
              <a:picLocks noChangeAspect="1"/>
            </p:cNvPicPr>
            <p:nvPr/>
          </p:nvPicPr>
          <p:blipFill>
            <a:blip r:embed="rId3" cstate="print"/>
            <a:stretch>
              <a:fillRect/>
            </a:stretch>
          </p:blipFill>
          <p:spPr>
            <a:xfrm>
              <a:off x="285720" y="267893"/>
              <a:ext cx="1077035" cy="875091"/>
            </a:xfrm>
            <a:prstGeom prst="rect">
              <a:avLst/>
            </a:prstGeom>
          </p:spPr>
        </p:pic>
        <p:pic>
          <p:nvPicPr>
            <p:cNvPr id="34" name="Grafik 33" descr="Flag_of_Europe.svg.png"/>
            <p:cNvPicPr>
              <a:picLocks noChangeAspect="1"/>
            </p:cNvPicPr>
            <p:nvPr/>
          </p:nvPicPr>
          <p:blipFill>
            <a:blip r:embed="rId4" cstate="print"/>
            <a:stretch>
              <a:fillRect/>
            </a:stretch>
          </p:blipFill>
          <p:spPr>
            <a:xfrm>
              <a:off x="1500166" y="372155"/>
              <a:ext cx="1000100" cy="666566"/>
            </a:xfrm>
            <a:prstGeom prst="rect">
              <a:avLst/>
            </a:prstGeom>
          </p:spPr>
        </p:pic>
      </p:grpSp>
      <p:pic>
        <p:nvPicPr>
          <p:cNvPr id="19" name="Grafik 18" descr="05.jpg"/>
          <p:cNvPicPr>
            <a:picLocks noChangeAspect="1"/>
          </p:cNvPicPr>
          <p:nvPr userDrawn="1"/>
        </p:nvPicPr>
        <p:blipFill>
          <a:blip r:embed="rId5" cstate="print"/>
          <a:stretch>
            <a:fillRect/>
          </a:stretch>
        </p:blipFill>
        <p:spPr>
          <a:xfrm>
            <a:off x="3896558" y="38100"/>
            <a:ext cx="942840" cy="972000"/>
          </a:xfrm>
          <a:prstGeom prst="rect">
            <a:avLst/>
          </a:prstGeom>
        </p:spPr>
      </p:pic>
      <p:pic>
        <p:nvPicPr>
          <p:cNvPr id="20" name="Grafik 19" descr="03_long.jpg"/>
          <p:cNvPicPr>
            <a:picLocks noChangeAspect="1"/>
          </p:cNvPicPr>
          <p:nvPr userDrawn="1"/>
        </p:nvPicPr>
        <p:blipFill>
          <a:blip r:embed="rId6" cstate="print"/>
          <a:stretch>
            <a:fillRect/>
          </a:stretch>
        </p:blipFill>
        <p:spPr>
          <a:xfrm>
            <a:off x="4890237" y="38100"/>
            <a:ext cx="2279340" cy="972000"/>
          </a:xfrm>
          <a:prstGeom prst="rect">
            <a:avLst/>
          </a:prstGeom>
        </p:spPr>
      </p:pic>
      <p:pic>
        <p:nvPicPr>
          <p:cNvPr id="21" name="Grafik 20" descr="04_long.jpg"/>
          <p:cNvPicPr>
            <a:picLocks noChangeAspect="1"/>
          </p:cNvPicPr>
          <p:nvPr userDrawn="1"/>
        </p:nvPicPr>
        <p:blipFill>
          <a:blip r:embed="rId7" cstate="print"/>
          <a:stretch>
            <a:fillRect/>
          </a:stretch>
        </p:blipFill>
        <p:spPr>
          <a:xfrm>
            <a:off x="7220415" y="38100"/>
            <a:ext cx="1875960" cy="972000"/>
          </a:xfrm>
          <a:prstGeom prst="rect">
            <a:avLst/>
          </a:prstGeom>
        </p:spPr>
      </p:pic>
      <p:pic>
        <p:nvPicPr>
          <p:cNvPr id="22" name="Grafik 21" descr="01_long.jpg"/>
          <p:cNvPicPr>
            <a:picLocks noChangeAspect="1"/>
          </p:cNvPicPr>
          <p:nvPr userDrawn="1"/>
        </p:nvPicPr>
        <p:blipFill>
          <a:blip r:embed="rId8" cstate="print"/>
          <a:stretch>
            <a:fillRect/>
          </a:stretch>
        </p:blipFill>
        <p:spPr>
          <a:xfrm>
            <a:off x="1619839" y="38100"/>
            <a:ext cx="2225880" cy="972000"/>
          </a:xfrm>
          <a:prstGeom prst="rect">
            <a:avLst/>
          </a:prstGeom>
        </p:spPr>
      </p:pic>
      <p:pic>
        <p:nvPicPr>
          <p:cNvPr id="23" name="Grafik 22" descr="02.jpg"/>
          <p:cNvPicPr>
            <a:picLocks noChangeAspect="1"/>
          </p:cNvPicPr>
          <p:nvPr userDrawn="1"/>
        </p:nvPicPr>
        <p:blipFill>
          <a:blip r:embed="rId9" cstate="print"/>
          <a:stretch>
            <a:fillRect/>
          </a:stretch>
        </p:blipFill>
        <p:spPr>
          <a:xfrm>
            <a:off x="38101" y="38100"/>
            <a:ext cx="1530900" cy="972000"/>
          </a:xfrm>
          <a:prstGeom prst="rect">
            <a:avLst/>
          </a:prstGeom>
        </p:spPr>
      </p:pic>
      <p:pic>
        <p:nvPicPr>
          <p:cNvPr id="4100" name="Picture 4" descr="G:\SGQ\logotipos\Logotipo do Porto de Setubal_RGB.jpg"/>
          <p:cNvPicPr>
            <a:picLocks noChangeAspect="1" noChangeArrowheads="1"/>
          </p:cNvPicPr>
          <p:nvPr userDrawn="1"/>
        </p:nvPicPr>
        <p:blipFill>
          <a:blip r:embed="rId10" cstate="print"/>
          <a:srcRect/>
          <a:stretch>
            <a:fillRect/>
          </a:stretch>
        </p:blipFill>
        <p:spPr bwMode="auto">
          <a:xfrm>
            <a:off x="6876256" y="5117348"/>
            <a:ext cx="1907810" cy="1055635"/>
          </a:xfrm>
          <a:prstGeom prst="rect">
            <a:avLst/>
          </a:prstGeom>
          <a:noFill/>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4" name="Rechteck 13"/>
          <p:cNvSpPr/>
          <p:nvPr userDrawn="1"/>
        </p:nvSpPr>
        <p:spPr>
          <a:xfrm>
            <a:off x="0" y="6357958"/>
            <a:ext cx="9144000" cy="500042"/>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pic>
        <p:nvPicPr>
          <p:cNvPr id="9" name="Grafik 8" descr="Cassandra logo-RGB.png"/>
          <p:cNvPicPr>
            <a:picLocks noChangeAspect="1"/>
          </p:cNvPicPr>
          <p:nvPr userDrawn="1"/>
        </p:nvPicPr>
        <p:blipFill>
          <a:blip r:embed="rId2" cstate="print"/>
          <a:stretch>
            <a:fillRect/>
          </a:stretch>
        </p:blipFill>
        <p:spPr>
          <a:xfrm>
            <a:off x="71407" y="-120082"/>
            <a:ext cx="1928793" cy="1079530"/>
          </a:xfrm>
          <a:prstGeom prst="rect">
            <a:avLst/>
          </a:prstGeom>
        </p:spPr>
      </p:pic>
      <p:sp>
        <p:nvSpPr>
          <p:cNvPr id="12" name="Rechteck 11"/>
          <p:cNvSpPr/>
          <p:nvPr userDrawn="1"/>
        </p:nvSpPr>
        <p:spPr>
          <a:xfrm>
            <a:off x="0" y="954390"/>
            <a:ext cx="9144000" cy="188595"/>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sp>
        <p:nvSpPr>
          <p:cNvPr id="16" name="Fußzeilenplatzhalter 14"/>
          <p:cNvSpPr txBox="1">
            <a:spLocks/>
          </p:cNvSpPr>
          <p:nvPr userDrawn="1"/>
        </p:nvSpPr>
        <p:spPr>
          <a:xfrm>
            <a:off x="7777186" y="6500835"/>
            <a:ext cx="1152532" cy="214314"/>
          </a:xfrm>
          <a:prstGeom prst="rect">
            <a:avLst/>
          </a:prstGeom>
        </p:spPr>
        <p:txBody>
          <a:bodyPr vert="horz" lIns="91430" tIns="45715" rIns="91430" bIns="45715" rtlCol="0" anchor="ctr"/>
          <a:lstStyle/>
          <a:p>
            <a:pPr algn="r">
              <a:defRPr/>
            </a:pPr>
            <a:fld id="{43CB2FB2-D8F8-41CB-B590-A966B2550156}" type="slidenum">
              <a:rPr lang="de-DE" sz="1000" smtClean="0">
                <a:solidFill>
                  <a:srgbClr val="1F497D"/>
                </a:solidFill>
                <a:effectLst>
                  <a:outerShdw blurRad="38100" dist="38100" dir="2700000" algn="tl">
                    <a:srgbClr val="C0C0C0"/>
                  </a:outerShdw>
                </a:effectLst>
              </a:rPr>
              <a:pPr algn="r">
                <a:defRPr/>
              </a:pPr>
              <a:t>‹nº›</a:t>
            </a:fld>
            <a:endParaRPr lang="de-DE" sz="1000" dirty="0" smtClean="0">
              <a:solidFill>
                <a:srgbClr val="1F497D"/>
              </a:solidFill>
              <a:effectLst>
                <a:outerShdw blurRad="38100" dist="38100" dir="2700000" algn="tl">
                  <a:srgbClr val="C0C0C0"/>
                </a:outerShdw>
              </a:effectLst>
            </a:endParaRPr>
          </a:p>
        </p:txBody>
      </p:sp>
      <p:sp>
        <p:nvSpPr>
          <p:cNvPr id="10" name="Titel 1"/>
          <p:cNvSpPr>
            <a:spLocks noGrp="1"/>
          </p:cNvSpPr>
          <p:nvPr>
            <p:ph type="title"/>
          </p:nvPr>
        </p:nvSpPr>
        <p:spPr>
          <a:xfrm>
            <a:off x="2057400" y="118046"/>
            <a:ext cx="5466928" cy="718666"/>
          </a:xfrm>
        </p:spPr>
        <p:txBody>
          <a:bodyPr>
            <a:noAutofit/>
          </a:bodyPr>
          <a:lstStyle>
            <a:lvl1pPr algn="l">
              <a:defRPr sz="1800" b="1" i="0" baseline="0">
                <a:solidFill>
                  <a:srgbClr val="4F81BD"/>
                </a:solidFill>
                <a:latin typeface="Verdana" pitchFamily="34" charset="0"/>
              </a:defRPr>
            </a:lvl1pPr>
          </a:lstStyle>
          <a:p>
            <a:r>
              <a:rPr lang="de-DE" smtClean="0"/>
              <a:t>Titelmasterformat durch Klicken bearbeiten</a:t>
            </a:r>
            <a:endParaRPr lang="de-DE"/>
          </a:p>
        </p:txBody>
      </p:sp>
      <p:cxnSp>
        <p:nvCxnSpPr>
          <p:cNvPr id="13" name="Gerade Verbindung 12"/>
          <p:cNvCxnSpPr/>
          <p:nvPr userDrawn="1"/>
        </p:nvCxnSpPr>
        <p:spPr>
          <a:xfrm rot="5400000">
            <a:off x="1835698" y="434001"/>
            <a:ext cx="288033" cy="96011"/>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sp>
        <p:nvSpPr>
          <p:cNvPr id="19" name="Fußzeilenplatzhalter 4"/>
          <p:cNvSpPr>
            <a:spLocks noGrp="1"/>
          </p:cNvSpPr>
          <p:nvPr>
            <p:ph type="ftr" sz="quarter" idx="11"/>
          </p:nvPr>
        </p:nvSpPr>
        <p:spPr>
          <a:xfrm>
            <a:off x="190499" y="6413501"/>
            <a:ext cx="3686175" cy="365125"/>
          </a:xfrm>
        </p:spPr>
        <p:txBody>
          <a:bodyPr/>
          <a:lstStyle>
            <a:lvl1pPr algn="l">
              <a:defRPr sz="1000" baseline="0">
                <a:solidFill>
                  <a:srgbClr val="000000"/>
                </a:solidFill>
                <a:latin typeface="Verdana" pitchFamily="34" charset="0"/>
              </a:defRPr>
            </a:lvl1pPr>
          </a:lstStyle>
          <a:p>
            <a:r>
              <a:rPr lang="de-DE" dirty="0" smtClean="0"/>
              <a:t>Pedro Ponte • APSS • Setubal • 16/12/2011</a:t>
            </a:r>
            <a:endParaRPr lang="de-DE" dirty="0"/>
          </a:p>
        </p:txBody>
      </p:sp>
      <p:sp>
        <p:nvSpPr>
          <p:cNvPr id="20" name="Inhaltsplatzhalter 2"/>
          <p:cNvSpPr>
            <a:spLocks noGrp="1"/>
          </p:cNvSpPr>
          <p:nvPr>
            <p:ph idx="1"/>
          </p:nvPr>
        </p:nvSpPr>
        <p:spPr>
          <a:xfrm>
            <a:off x="228600" y="1340768"/>
            <a:ext cx="8591872" cy="4810125"/>
          </a:xfrm>
        </p:spPr>
        <p:txBody>
          <a:bodyPr>
            <a:normAutofit/>
          </a:bodyPr>
          <a:lstStyle>
            <a:lvl1pPr>
              <a:lnSpc>
                <a:spcPct val="100000"/>
              </a:lnSpc>
              <a:spcBef>
                <a:spcPts val="600"/>
              </a:spcBef>
              <a:spcAft>
                <a:spcPts val="600"/>
              </a:spcAft>
              <a:buClr>
                <a:srgbClr val="4F81BD"/>
              </a:buClr>
              <a:buSzPct val="120000"/>
              <a:buFont typeface="Wingdings" pitchFamily="2" charset="2"/>
              <a:buChar char="§"/>
              <a:defRPr sz="2400">
                <a:latin typeface="Verdana" pitchFamily="34" charset="0"/>
              </a:defRPr>
            </a:lvl1pPr>
            <a:lvl2pPr>
              <a:spcBef>
                <a:spcPts val="0"/>
              </a:spcBef>
              <a:spcAft>
                <a:spcPts val="400"/>
              </a:spcAft>
              <a:buClr>
                <a:srgbClr val="4F81BD"/>
              </a:buClr>
              <a:defRPr sz="2000">
                <a:latin typeface="Verdana" pitchFamily="34" charset="0"/>
              </a:defRPr>
            </a:lvl2pPr>
            <a:lvl3pPr>
              <a:spcBef>
                <a:spcPts val="0"/>
              </a:spcBef>
              <a:spcAft>
                <a:spcPts val="300"/>
              </a:spcAft>
              <a:buClr>
                <a:srgbClr val="4F81BD"/>
              </a:buClr>
              <a:defRPr sz="1800">
                <a:latin typeface="Verdana" pitchFamily="34" charset="0"/>
              </a:defRPr>
            </a:lvl3pPr>
            <a:lvl4pPr>
              <a:spcBef>
                <a:spcPts val="0"/>
              </a:spcBef>
              <a:spcAft>
                <a:spcPts val="300"/>
              </a:spcAft>
              <a:buClr>
                <a:srgbClr val="4F81BD"/>
              </a:buClr>
              <a:defRPr sz="1600">
                <a:latin typeface="Verdana" pitchFamily="34" charset="0"/>
              </a:defRPr>
            </a:lvl4pPr>
            <a:lvl5pPr>
              <a:spcBef>
                <a:spcPts val="0"/>
              </a:spcBef>
              <a:spcAft>
                <a:spcPts val="300"/>
              </a:spcAft>
              <a:buClr>
                <a:srgbClr val="4F81BD"/>
              </a:buClr>
              <a:defRPr sz="1600">
                <a:latin typeface="Verdana"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5122" name="Picture 2" descr="G:\SGQ\logotipos\Logotipo do Porto de Setubal_RGB.jpg"/>
          <p:cNvPicPr>
            <a:picLocks noChangeAspect="1" noChangeArrowheads="1"/>
          </p:cNvPicPr>
          <p:nvPr userDrawn="1"/>
        </p:nvPicPr>
        <p:blipFill>
          <a:blip r:embed="rId3" cstate="print"/>
          <a:srcRect/>
          <a:stretch>
            <a:fillRect/>
          </a:stretch>
        </p:blipFill>
        <p:spPr bwMode="auto">
          <a:xfrm>
            <a:off x="7631842" y="0"/>
            <a:ext cx="1512160" cy="836713"/>
          </a:xfrm>
          <a:prstGeom prst="rect">
            <a:avLst/>
          </a:prstGeom>
          <a:noFill/>
        </p:spPr>
      </p:pic>
    </p:spTree>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act">
    <p:spTree>
      <p:nvGrpSpPr>
        <p:cNvPr id="1" name=""/>
        <p:cNvGrpSpPr/>
        <p:nvPr/>
      </p:nvGrpSpPr>
      <p:grpSpPr>
        <a:xfrm>
          <a:off x="0" y="0"/>
          <a:ext cx="0" cy="0"/>
          <a:chOff x="0" y="0"/>
          <a:chExt cx="0" cy="0"/>
        </a:xfrm>
      </p:grpSpPr>
      <p:sp>
        <p:nvSpPr>
          <p:cNvPr id="14" name="Rechteck 13"/>
          <p:cNvSpPr/>
          <p:nvPr userDrawn="1"/>
        </p:nvSpPr>
        <p:spPr>
          <a:xfrm>
            <a:off x="0" y="6357958"/>
            <a:ext cx="9144000" cy="500042"/>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pic>
        <p:nvPicPr>
          <p:cNvPr id="9" name="Grafik 8" descr="Cassandra logo-RGB.png"/>
          <p:cNvPicPr>
            <a:picLocks noChangeAspect="1"/>
          </p:cNvPicPr>
          <p:nvPr userDrawn="1"/>
        </p:nvPicPr>
        <p:blipFill>
          <a:blip r:embed="rId2" cstate="print"/>
          <a:stretch>
            <a:fillRect/>
          </a:stretch>
        </p:blipFill>
        <p:spPr>
          <a:xfrm>
            <a:off x="71407" y="-120082"/>
            <a:ext cx="1928793" cy="1079530"/>
          </a:xfrm>
          <a:prstGeom prst="rect">
            <a:avLst/>
          </a:prstGeom>
        </p:spPr>
      </p:pic>
      <p:sp>
        <p:nvSpPr>
          <p:cNvPr id="12" name="Rechteck 11"/>
          <p:cNvSpPr/>
          <p:nvPr userDrawn="1"/>
        </p:nvSpPr>
        <p:spPr>
          <a:xfrm>
            <a:off x="0" y="954390"/>
            <a:ext cx="9144000" cy="188595"/>
          </a:xfrm>
          <a:prstGeom prst="rect">
            <a:avLst/>
          </a:prstGeom>
          <a:solidFill>
            <a:srgbClr val="FFC000"/>
          </a:solidFill>
          <a:ln>
            <a:noFill/>
          </a:ln>
          <a:effectLst>
            <a:glow rad="635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de-DE">
              <a:solidFill>
                <a:prstClr val="white"/>
              </a:solidFill>
            </a:endParaRPr>
          </a:p>
        </p:txBody>
      </p:sp>
      <p:sp>
        <p:nvSpPr>
          <p:cNvPr id="16" name="Fußzeilenplatzhalter 14"/>
          <p:cNvSpPr txBox="1">
            <a:spLocks/>
          </p:cNvSpPr>
          <p:nvPr userDrawn="1"/>
        </p:nvSpPr>
        <p:spPr>
          <a:xfrm>
            <a:off x="7777186" y="6500835"/>
            <a:ext cx="1152532" cy="214314"/>
          </a:xfrm>
          <a:prstGeom prst="rect">
            <a:avLst/>
          </a:prstGeom>
        </p:spPr>
        <p:txBody>
          <a:bodyPr vert="horz" lIns="91430" tIns="45715" rIns="91430" bIns="45715" rtlCol="0" anchor="ctr"/>
          <a:lstStyle/>
          <a:p>
            <a:pPr algn="r">
              <a:defRPr/>
            </a:pPr>
            <a:fld id="{43CB2FB2-D8F8-41CB-B590-A966B2550156}" type="slidenum">
              <a:rPr lang="de-DE" sz="1000" smtClean="0">
                <a:solidFill>
                  <a:srgbClr val="1F497D"/>
                </a:solidFill>
                <a:effectLst>
                  <a:outerShdw blurRad="38100" dist="38100" dir="2700000" algn="tl">
                    <a:srgbClr val="C0C0C0"/>
                  </a:outerShdw>
                </a:effectLst>
              </a:rPr>
              <a:pPr algn="r">
                <a:defRPr/>
              </a:pPr>
              <a:t>‹nº›</a:t>
            </a:fld>
            <a:endParaRPr lang="de-DE" sz="1000" dirty="0" smtClean="0">
              <a:solidFill>
                <a:srgbClr val="1F497D"/>
              </a:solidFill>
              <a:effectLst>
                <a:outerShdw blurRad="38100" dist="38100" dir="2700000" algn="tl">
                  <a:srgbClr val="C0C0C0"/>
                </a:outerShdw>
              </a:effectLst>
            </a:endParaRPr>
          </a:p>
        </p:txBody>
      </p:sp>
      <p:sp>
        <p:nvSpPr>
          <p:cNvPr id="10" name="Titel 1"/>
          <p:cNvSpPr>
            <a:spLocks noGrp="1"/>
          </p:cNvSpPr>
          <p:nvPr>
            <p:ph type="title" hasCustomPrompt="1"/>
          </p:nvPr>
        </p:nvSpPr>
        <p:spPr>
          <a:xfrm>
            <a:off x="2057400" y="118046"/>
            <a:ext cx="5466928" cy="718666"/>
          </a:xfrm>
        </p:spPr>
        <p:txBody>
          <a:bodyPr>
            <a:noAutofit/>
          </a:bodyPr>
          <a:lstStyle>
            <a:lvl1pPr algn="l">
              <a:defRPr sz="1800" b="1" i="0" baseline="0">
                <a:solidFill>
                  <a:srgbClr val="4F81BD"/>
                </a:solidFill>
                <a:latin typeface="Verdana" pitchFamily="34" charset="0"/>
              </a:defRPr>
            </a:lvl1pPr>
          </a:lstStyle>
          <a:p>
            <a:r>
              <a:rPr lang="de-DE" smtClean="0"/>
              <a:t>Contact</a:t>
            </a:r>
            <a:endParaRPr lang="de-DE"/>
          </a:p>
        </p:txBody>
      </p:sp>
      <p:cxnSp>
        <p:nvCxnSpPr>
          <p:cNvPr id="13" name="Gerade Verbindung 12"/>
          <p:cNvCxnSpPr/>
          <p:nvPr userDrawn="1"/>
        </p:nvCxnSpPr>
        <p:spPr>
          <a:xfrm rot="5400000">
            <a:off x="1835698" y="434001"/>
            <a:ext cx="288033" cy="96011"/>
          </a:xfrm>
          <a:prstGeom prst="line">
            <a:avLst/>
          </a:prstGeom>
          <a:ln w="28575">
            <a:solidFill>
              <a:srgbClr val="4F81BD"/>
            </a:solidFill>
          </a:ln>
        </p:spPr>
        <p:style>
          <a:lnRef idx="1">
            <a:schemeClr val="accent1"/>
          </a:lnRef>
          <a:fillRef idx="0">
            <a:schemeClr val="accent1"/>
          </a:fillRef>
          <a:effectRef idx="0">
            <a:schemeClr val="accent1"/>
          </a:effectRef>
          <a:fontRef idx="minor">
            <a:schemeClr val="tx1"/>
          </a:fontRef>
        </p:style>
      </p:cxnSp>
      <p:sp>
        <p:nvSpPr>
          <p:cNvPr id="19" name="Fußzeilenplatzhalter 4"/>
          <p:cNvSpPr>
            <a:spLocks noGrp="1"/>
          </p:cNvSpPr>
          <p:nvPr>
            <p:ph type="ftr" sz="quarter" idx="11"/>
          </p:nvPr>
        </p:nvSpPr>
        <p:spPr>
          <a:xfrm>
            <a:off x="190499" y="6413501"/>
            <a:ext cx="3686175" cy="365125"/>
          </a:xfrm>
        </p:spPr>
        <p:txBody>
          <a:bodyPr/>
          <a:lstStyle>
            <a:lvl1pPr algn="l">
              <a:defRPr sz="1000" baseline="0">
                <a:solidFill>
                  <a:srgbClr val="000000"/>
                </a:solidFill>
                <a:latin typeface="Verdana" pitchFamily="34" charset="0"/>
              </a:defRPr>
            </a:lvl1pPr>
          </a:lstStyle>
          <a:p>
            <a:r>
              <a:rPr lang="de-DE" dirty="0" smtClean="0"/>
              <a:t>Pedro Ponte • APSS • Setúbal • 16/12/2011</a:t>
            </a:r>
            <a:endParaRPr lang="de-DE" dirty="0"/>
          </a:p>
        </p:txBody>
      </p:sp>
      <p:sp>
        <p:nvSpPr>
          <p:cNvPr id="18" name="Textplatzhalter 2"/>
          <p:cNvSpPr>
            <a:spLocks noGrp="1"/>
          </p:cNvSpPr>
          <p:nvPr>
            <p:ph type="body" idx="1"/>
          </p:nvPr>
        </p:nvSpPr>
        <p:spPr>
          <a:xfrm>
            <a:off x="2551906" y="4237022"/>
            <a:ext cx="4040188" cy="292388"/>
          </a:xfrm>
          <a:solidFill>
            <a:srgbClr val="4F81BD"/>
          </a:solidFill>
        </p:spPr>
        <p:txBody>
          <a:bodyPr anchor="ctr" anchorCtr="0">
            <a:spAutoFit/>
          </a:bodyPr>
          <a:lstStyle>
            <a:lvl1pPr marL="0" indent="0" algn="ctr">
              <a:buNone/>
              <a:defRPr sz="1300" b="0" baseline="0">
                <a:solidFill>
                  <a:schemeClr val="bg1"/>
                </a:solidFill>
                <a:latin typeface="Verdana"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Textmasterformate durch Klicken bearbeiten</a:t>
            </a:r>
          </a:p>
        </p:txBody>
      </p:sp>
      <p:sp>
        <p:nvSpPr>
          <p:cNvPr id="21" name="Textplatzhalter 2"/>
          <p:cNvSpPr>
            <a:spLocks noGrp="1"/>
          </p:cNvSpPr>
          <p:nvPr>
            <p:ph type="body" idx="13"/>
          </p:nvPr>
        </p:nvSpPr>
        <p:spPr>
          <a:xfrm>
            <a:off x="827584" y="2141166"/>
            <a:ext cx="7488832" cy="1071810"/>
          </a:xfrm>
        </p:spPr>
        <p:txBody>
          <a:bodyPr anchor="ctr" anchorCtr="0">
            <a:noAutofit/>
          </a:bodyPr>
          <a:lstStyle>
            <a:lvl1pPr marL="0" indent="0" algn="ctr">
              <a:lnSpc>
                <a:spcPct val="150000"/>
              </a:lnSpc>
              <a:buNone/>
              <a:defRPr sz="3200" b="1" baseline="0">
                <a:effectLst>
                  <a:outerShdw blurRad="38100" dist="38100" dir="2700000" algn="tl">
                    <a:srgbClr val="000000">
                      <a:alpha val="43137"/>
                    </a:srgbClr>
                  </a:outerShdw>
                </a:effectLst>
                <a:latin typeface="Verdana"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Textmasterformate durch Klicken bearbeiten</a:t>
            </a:r>
          </a:p>
        </p:txBody>
      </p:sp>
      <p:pic>
        <p:nvPicPr>
          <p:cNvPr id="6146" name="Picture 2" descr="G:\SGQ\logotipos\Logotipo do Porto de Setubal_RGB.jpg"/>
          <p:cNvPicPr>
            <a:picLocks noChangeAspect="1" noChangeArrowheads="1"/>
          </p:cNvPicPr>
          <p:nvPr userDrawn="1"/>
        </p:nvPicPr>
        <p:blipFill>
          <a:blip r:embed="rId3" cstate="print"/>
          <a:srcRect/>
          <a:stretch>
            <a:fillRect/>
          </a:stretch>
        </p:blipFill>
        <p:spPr bwMode="auto">
          <a:xfrm>
            <a:off x="7631843" y="0"/>
            <a:ext cx="1512158" cy="836712"/>
          </a:xfrm>
          <a:prstGeom prst="rect">
            <a:avLst/>
          </a:prstGeom>
          <a:noFill/>
        </p:spPr>
      </p:pic>
    </p:spTree>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lvl1pPr>
              <a:defRPr/>
            </a:lvl1pPr>
          </a:lstStyle>
          <a:p>
            <a:endParaRPr lang="pt-PT">
              <a:solidFill>
                <a:prstClr val="black">
                  <a:tint val="75000"/>
                </a:prstClr>
              </a:solidFill>
            </a:endParaRPr>
          </a:p>
        </p:txBody>
      </p:sp>
      <p:sp>
        <p:nvSpPr>
          <p:cNvPr id="6" name="Marcador de Posição do Rodapé 5"/>
          <p:cNvSpPr>
            <a:spLocks noGrp="1"/>
          </p:cNvSpPr>
          <p:nvPr>
            <p:ph type="ftr" sz="quarter" idx="11"/>
          </p:nvPr>
        </p:nvSpPr>
        <p:spPr/>
        <p:txBody>
          <a:bodyPr/>
          <a:lstStyle>
            <a:lvl1pPr>
              <a:defRPr/>
            </a:lvl1pPr>
          </a:lstStyle>
          <a:p>
            <a:endParaRPr lang="pt-PT">
              <a:solidFill>
                <a:prstClr val="black">
                  <a:tint val="75000"/>
                </a:prstClr>
              </a:solidFill>
            </a:endParaRPr>
          </a:p>
        </p:txBody>
      </p:sp>
      <p:sp>
        <p:nvSpPr>
          <p:cNvPr id="7" name="Marcador de Posição do Número do Diapositivo 6"/>
          <p:cNvSpPr>
            <a:spLocks noGrp="1"/>
          </p:cNvSpPr>
          <p:nvPr>
            <p:ph type="sldNum" sz="quarter" idx="12"/>
          </p:nvPr>
        </p:nvSpPr>
        <p:spPr/>
        <p:txBody>
          <a:bodyPr/>
          <a:lstStyle>
            <a:lvl1pPr>
              <a:defRPr/>
            </a:lvl1pPr>
          </a:lstStyle>
          <a:p>
            <a:fld id="{83E14865-E2AE-4D2A-9971-1F09DA5ECE13}" type="slidenum">
              <a:rPr lang="pt-PT">
                <a:solidFill>
                  <a:prstClr val="black">
                    <a:tint val="75000"/>
                  </a:prstClr>
                </a:solidFill>
              </a:rPr>
              <a:pPr/>
              <a:t>‹nº›</a:t>
            </a:fld>
            <a:endParaRPr lang="pt-PT">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AndTx">
  <p:cSld name="Título, 2 objectos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PT" smtClean="0"/>
              <a:t>Clique para editar o estilo</a:t>
            </a:r>
            <a:endParaRPr lang="pt-PT"/>
          </a:p>
        </p:txBody>
      </p:sp>
      <p:sp>
        <p:nvSpPr>
          <p:cNvPr id="3" name="Marcador de Posição de Conteúdo 2"/>
          <p:cNvSpPr>
            <a:spLocks noGrp="1"/>
          </p:cNvSpPr>
          <p:nvPr>
            <p:ph sz="quarter" idx="1"/>
          </p:nvPr>
        </p:nvSpPr>
        <p:spPr>
          <a:xfrm>
            <a:off x="457200" y="1600200"/>
            <a:ext cx="4038600" cy="21859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quarter" idx="2"/>
          </p:nvPr>
        </p:nvSpPr>
        <p:spPr>
          <a:xfrm>
            <a:off x="457200" y="3938589"/>
            <a:ext cx="4038600" cy="218757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half" idx="3"/>
          </p:nvPr>
        </p:nvSpPr>
        <p:spPr>
          <a:xfrm>
            <a:off x="4648200" y="1600201"/>
            <a:ext cx="4038600" cy="4525963"/>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a Data 5"/>
          <p:cNvSpPr>
            <a:spLocks noGrp="1"/>
          </p:cNvSpPr>
          <p:nvPr>
            <p:ph type="dt" sz="half" idx="10"/>
          </p:nvPr>
        </p:nvSpPr>
        <p:spPr>
          <a:xfrm>
            <a:off x="457200" y="6245225"/>
            <a:ext cx="2133600" cy="476250"/>
          </a:xfrm>
        </p:spPr>
        <p:txBody>
          <a:bodyPr/>
          <a:lstStyle>
            <a:lvl1pPr>
              <a:defRPr/>
            </a:lvl1pPr>
          </a:lstStyle>
          <a:p>
            <a:endParaRPr lang="pt-PT">
              <a:solidFill>
                <a:prstClr val="black">
                  <a:tint val="75000"/>
                </a:prstClr>
              </a:solidFill>
            </a:endParaRPr>
          </a:p>
        </p:txBody>
      </p:sp>
      <p:sp>
        <p:nvSpPr>
          <p:cNvPr id="7" name="Marcador de Posição do Rodapé 6"/>
          <p:cNvSpPr>
            <a:spLocks noGrp="1"/>
          </p:cNvSpPr>
          <p:nvPr>
            <p:ph type="ftr" sz="quarter" idx="11"/>
          </p:nvPr>
        </p:nvSpPr>
        <p:spPr>
          <a:xfrm>
            <a:off x="3124200" y="6245225"/>
            <a:ext cx="2895600" cy="476250"/>
          </a:xfrm>
        </p:spPr>
        <p:txBody>
          <a:bodyPr/>
          <a:lstStyle>
            <a:lvl1pPr>
              <a:defRPr/>
            </a:lvl1pPr>
          </a:lstStyle>
          <a:p>
            <a:endParaRPr lang="pt-PT">
              <a:solidFill>
                <a:prstClr val="black">
                  <a:tint val="75000"/>
                </a:prstClr>
              </a:solidFill>
            </a:endParaRPr>
          </a:p>
        </p:txBody>
      </p:sp>
      <p:sp>
        <p:nvSpPr>
          <p:cNvPr id="8" name="Marcador de Posição do Número do Diapositivo 7"/>
          <p:cNvSpPr>
            <a:spLocks noGrp="1"/>
          </p:cNvSpPr>
          <p:nvPr>
            <p:ph type="sldNum" sz="quarter" idx="12"/>
          </p:nvPr>
        </p:nvSpPr>
        <p:spPr>
          <a:xfrm>
            <a:off x="6553200" y="6245225"/>
            <a:ext cx="2133600" cy="476250"/>
          </a:xfrm>
        </p:spPr>
        <p:txBody>
          <a:bodyPr/>
          <a:lstStyle>
            <a:lvl1pPr>
              <a:defRPr/>
            </a:lvl1pPr>
          </a:lstStyle>
          <a:p>
            <a:fld id="{9962CBD8-FA26-4DC2-A85C-FCAF82FACA85}" type="slidenum">
              <a:rPr lang="pt-PT">
                <a:solidFill>
                  <a:prstClr val="black">
                    <a:tint val="75000"/>
                  </a:prstClr>
                </a:solidFill>
              </a:rPr>
              <a:pPr/>
              <a:t>‹nº›</a:t>
            </a:fld>
            <a:endParaRPr lang="pt-PT">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endParaRPr lang="de-DE">
              <a:solidFill>
                <a:prstClr val="black">
                  <a:tint val="75000"/>
                </a:prstClr>
              </a:solidFill>
            </a:endParaRPr>
          </a:p>
        </p:txBody>
      </p:sp>
      <p:sp>
        <p:nvSpPr>
          <p:cNvPr id="3" name="Marcador de Posição do Rodapé 2"/>
          <p:cNvSpPr>
            <a:spLocks noGrp="1"/>
          </p:cNvSpPr>
          <p:nvPr>
            <p:ph type="ftr" sz="quarter" idx="11"/>
          </p:nvPr>
        </p:nvSpPr>
        <p:spPr/>
        <p:txBody>
          <a:bodyPr/>
          <a:lstStyle/>
          <a:p>
            <a:r>
              <a:rPr lang="de-DE" smtClean="0">
                <a:solidFill>
                  <a:prstClr val="black">
                    <a:tint val="75000"/>
                  </a:prstClr>
                </a:solidFill>
              </a:rPr>
              <a:t>Name • Institution • Conference/Event • Date</a:t>
            </a:r>
            <a:endParaRPr lang="de-DE" dirty="0">
              <a:solidFill>
                <a:prstClr val="black">
                  <a:tint val="75000"/>
                </a:prstClr>
              </a:solidFill>
            </a:endParaRPr>
          </a:p>
        </p:txBody>
      </p:sp>
      <p:sp>
        <p:nvSpPr>
          <p:cNvPr id="4" name="Marcador de Posição do Número do Diapositivo 3"/>
          <p:cNvSpPr>
            <a:spLocks noGrp="1"/>
          </p:cNvSpPr>
          <p:nvPr>
            <p:ph type="sldNum" sz="quarter" idx="12"/>
          </p:nvPr>
        </p:nvSpPr>
        <p:spPr/>
        <p:txBody>
          <a:bodyPr/>
          <a:lstStyle/>
          <a:p>
            <a:fld id="{736374BA-548E-4550-8330-65BE8C6EDC42}" type="slidenum">
              <a:rPr lang="de-DE" smtClean="0">
                <a:solidFill>
                  <a:prstClr val="black">
                    <a:tint val="75000"/>
                  </a:prstClr>
                </a:solidFill>
              </a:rPr>
              <a:pPr/>
              <a:t>‹nº›</a:t>
            </a:fld>
            <a:endParaRPr lang="de-DE">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pt-PT" dirty="0" smtClean="0"/>
              <a:t>Clique para editar o estilo</a:t>
            </a:r>
            <a:endParaRPr dirty="0"/>
          </a:p>
        </p:txBody>
      </p:sp>
      <p:sp>
        <p:nvSpPr>
          <p:cNvPr id="8" name="Rectangle 8"/>
          <p:cNvSpPr>
            <a:spLocks noGrp="1"/>
          </p:cNvSpPr>
          <p:nvPr>
            <p:ph type="body" sz="quarter" idx="13" hasCustomPrompt="1"/>
          </p:nvPr>
        </p:nvSpPr>
        <p:spPr>
          <a:xfrm>
            <a:off x="304800" y="381000"/>
            <a:ext cx="8077200" cy="527685"/>
          </a:xfrm>
          <a:solidFill>
            <a:schemeClr val="accent6">
              <a:shade val="75000"/>
            </a:schemeClr>
          </a:solidFill>
        </p:spPr>
        <p:txBody>
          <a:bodyPr>
            <a:noAutofit/>
          </a:bodyPr>
          <a:lstStyle>
            <a:lvl1pPr eaLnBrk="1" latinLnBrk="0" hangingPunct="1">
              <a:defRPr kumimoji="0" sz="2800" b="1">
                <a:solidFill>
                  <a:schemeClr val="bg1"/>
                </a:solidFill>
              </a:defRPr>
            </a:lvl1pPr>
            <a:extLst/>
          </a:lstStyle>
          <a:p>
            <a:pPr lvl="0"/>
            <a:r>
              <a:rPr kumimoji="0" lang="en-US" dirty="0" smtClean="0"/>
              <a:t>Click to add heading</a:t>
            </a:r>
            <a:endParaRPr kumimoji="0" lang="en-US" dirty="0"/>
          </a:p>
        </p:txBody>
      </p:sp>
      <p:sp>
        <p:nvSpPr>
          <p:cNvPr id="11" name="Rectangle 11"/>
          <p:cNvSpPr>
            <a:spLocks noGrp="1"/>
          </p:cNvSpPr>
          <p:nvPr>
            <p:ph sz="quarter" idx="15"/>
          </p:nvPr>
        </p:nvSpPr>
        <p:spPr>
          <a:xfrm>
            <a:off x="304800" y="908685"/>
            <a:ext cx="8077200" cy="5339715"/>
          </a:xfrm>
        </p:spPr>
        <p:txBody>
          <a:bodyPr>
            <a:normAutofit/>
          </a:bodyPr>
          <a:lstStyle>
            <a:lvl1pPr>
              <a:defRPr sz="2000"/>
            </a:lvl1pPr>
            <a:lvl2pPr>
              <a:defRPr sz="2000"/>
            </a:lvl2pPr>
            <a:lvl3pPr>
              <a:defRPr sz="2000"/>
            </a:lvl3pPr>
            <a:lvl4pPr>
              <a:defRPr sz="2000"/>
            </a:lvl4pPr>
            <a:lvl5pPr>
              <a:defRPr sz="2000"/>
            </a:lvl5pPr>
            <a:extLst/>
          </a:lstStyle>
          <a:p>
            <a:pPr lvl="0" eaLnBrk="1" latinLnBrk="1" hangingPunct="1"/>
            <a:r>
              <a:rPr lang="pt-PT" dirty="0" smtClean="0"/>
              <a:t>Clique para editar os estilos</a:t>
            </a:r>
          </a:p>
          <a:p>
            <a:pPr lvl="1" eaLnBrk="1" latinLnBrk="1" hangingPunct="1"/>
            <a:r>
              <a:rPr lang="pt-PT" dirty="0" smtClean="0"/>
              <a:t>Segundo nível</a:t>
            </a:r>
          </a:p>
          <a:p>
            <a:pPr lvl="2" eaLnBrk="1" latinLnBrk="1" hangingPunct="1"/>
            <a:r>
              <a:rPr lang="pt-PT" dirty="0" smtClean="0"/>
              <a:t>Terceiro nível</a:t>
            </a:r>
          </a:p>
          <a:p>
            <a:pPr lvl="3" eaLnBrk="1" latinLnBrk="1" hangingPunct="1"/>
            <a:r>
              <a:rPr lang="pt-PT" dirty="0" smtClean="0"/>
              <a:t>Quarto nível</a:t>
            </a:r>
          </a:p>
          <a:p>
            <a:pPr lvl="4" eaLnBrk="1" latinLnBrk="1" hangingPunct="1"/>
            <a:r>
              <a:rPr lang="pt-PT" dirty="0" smtClean="0"/>
              <a:t>Quinto nível</a:t>
            </a:r>
            <a:endParaRPr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showMasterPhAnim="0" type="title" preserve="1">
  <p:cSld name="Diapositivo de título">
    <p:spTree>
      <p:nvGrpSpPr>
        <p:cNvPr id="1" name=""/>
        <p:cNvGrpSpPr/>
        <p:nvPr/>
      </p:nvGrpSpPr>
      <p:grpSpPr>
        <a:xfrm>
          <a:off x="0" y="0"/>
          <a:ext cx="0" cy="0"/>
          <a:chOff x="0" y="0"/>
          <a:chExt cx="0" cy="0"/>
        </a:xfrm>
      </p:grpSpPr>
      <p:pic>
        <p:nvPicPr>
          <p:cNvPr id="3079" name="Picture 7" descr="us logistics TITL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4" name="Rectangle 2"/>
          <p:cNvSpPr>
            <a:spLocks noGrp="1" noChangeArrowheads="1"/>
          </p:cNvSpPr>
          <p:nvPr>
            <p:ph type="ctrTitle"/>
          </p:nvPr>
        </p:nvSpPr>
        <p:spPr>
          <a:xfrm>
            <a:off x="466725" y="620713"/>
            <a:ext cx="8208963" cy="1470025"/>
          </a:xfrm>
        </p:spPr>
        <p:txBody>
          <a:bodyPr/>
          <a:lstStyle>
            <a:lvl1pPr algn="ctr">
              <a:defRPr sz="4400" b="1"/>
            </a:lvl1pPr>
          </a:lstStyle>
          <a:p>
            <a:r>
              <a:rPr lang="en-GB"/>
              <a:t>Click to edit Master title style</a:t>
            </a:r>
          </a:p>
        </p:txBody>
      </p:sp>
      <p:sp>
        <p:nvSpPr>
          <p:cNvPr id="3075" name="Rectangle 3"/>
          <p:cNvSpPr>
            <a:spLocks noGrp="1" noChangeArrowheads="1"/>
          </p:cNvSpPr>
          <p:nvPr>
            <p:ph type="subTitle" idx="1"/>
          </p:nvPr>
        </p:nvSpPr>
        <p:spPr>
          <a:xfrm>
            <a:off x="468313" y="2205038"/>
            <a:ext cx="8207375" cy="863600"/>
          </a:xfrm>
        </p:spPr>
        <p:txBody>
          <a:bodyPr/>
          <a:lstStyle>
            <a:lvl1pPr marL="0" indent="0" algn="ctr">
              <a:buFontTx/>
              <a:buNone/>
              <a:defRPr sz="3600" b="1">
                <a:solidFill>
                  <a:schemeClr val="bg1"/>
                </a:solidFill>
              </a:defRPr>
            </a:lvl1pPr>
          </a:lstStyle>
          <a:p>
            <a:r>
              <a:rPr lang="en-GB"/>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GB">
              <a:solidFill>
                <a:srgbClr val="FFFFFF"/>
              </a:solidFill>
            </a:endParaRPr>
          </a:p>
        </p:txBody>
      </p:sp>
      <p:sp>
        <p:nvSpPr>
          <p:cNvPr id="3077" name="Rectangle 5"/>
          <p:cNvSpPr>
            <a:spLocks noGrp="1" noChangeArrowheads="1"/>
          </p:cNvSpPr>
          <p:nvPr>
            <p:ph type="ftr" sz="quarter" idx="3"/>
          </p:nvPr>
        </p:nvSpPr>
        <p:spPr/>
        <p:txBody>
          <a:bodyPr/>
          <a:lstStyle>
            <a:lvl1pPr>
              <a:defRPr/>
            </a:lvl1pPr>
          </a:lstStyle>
          <a:p>
            <a:endParaRPr lang="en-GB">
              <a:solidFill>
                <a:srgbClr val="FFFFFF"/>
              </a:solidFill>
            </a:endParaRPr>
          </a:p>
        </p:txBody>
      </p:sp>
      <p:sp>
        <p:nvSpPr>
          <p:cNvPr id="3078" name="Rectangle 6"/>
          <p:cNvSpPr>
            <a:spLocks noGrp="1" noChangeArrowheads="1"/>
          </p:cNvSpPr>
          <p:nvPr>
            <p:ph type="sldNum" sz="quarter" idx="4"/>
          </p:nvPr>
        </p:nvSpPr>
        <p:spPr/>
        <p:txBody>
          <a:bodyPr/>
          <a:lstStyle>
            <a:lvl1pPr>
              <a:defRPr/>
            </a:lvl1pPr>
          </a:lstStyle>
          <a:p>
            <a:fld id="{61B88AA4-FD82-45CF-A9F6-75CB03E267AC}"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fade">
                                      <p:cBhvr>
                                        <p:cTn id="13" dur="1000"/>
                                        <p:tgtEl>
                                          <p:spTgt spid="3075">
                                            <p:txEl>
                                              <p:pRg st="0" end="0"/>
                                            </p:txEl>
                                          </p:spTgt>
                                        </p:tgtEl>
                                      </p:cBhvr>
                                    </p:animEffect>
                                    <p:anim calcmode="lin" valueType="num">
                                      <p:cBhvr>
                                        <p:cTn id="14"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0"/>
                        <p:tgtEl>
                          <p:spTgt spid="3075"/>
                        </p:tgtEl>
                      </p:cBhvr>
                    </p:animEffect>
                    <p:anim calcmode="lin" valueType="num">
                      <p:cBhvr>
                        <p:cTn dur="1000" fill="hold"/>
                        <p:tgtEl>
                          <p:spTgt spid="3075"/>
                        </p:tgtEl>
                        <p:attrNameLst>
                          <p:attrName>ppt_x</p:attrName>
                        </p:attrNameLst>
                      </p:cBhvr>
                      <p:tavLst>
                        <p:tav tm="0">
                          <p:val>
                            <p:strVal val="#ppt_x"/>
                          </p:val>
                        </p:tav>
                        <p:tav tm="100000">
                          <p:val>
                            <p:strVal val="#ppt_x"/>
                          </p:val>
                        </p:tav>
                      </p:tavLst>
                    </p:anim>
                    <p:anim calcmode="lin" valueType="num">
                      <p:cBhvr>
                        <p:cTn dur="10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2810804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99E2DE57-4BA9-4BDE-9220-8D73971FA8E9}"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5F07C203-0D65-4A0B-B770-46C37EEB5F85}"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73025"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67250" y="836613"/>
            <a:ext cx="4441825" cy="5289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7E23642-2D04-4C6E-A7A7-21A80CE0B096}"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lvl1pPr>
              <a:defRPr/>
            </a:lvl1pPr>
          </a:lstStyle>
          <a:p>
            <a:endParaRPr lang="en-GB">
              <a:solidFill>
                <a:srgbClr val="FFFFFF"/>
              </a:solidFill>
            </a:endParaRPr>
          </a:p>
        </p:txBody>
      </p:sp>
      <p:sp>
        <p:nvSpPr>
          <p:cNvPr id="8" name="Marcador de Posição do Rodapé 7"/>
          <p:cNvSpPr>
            <a:spLocks noGrp="1"/>
          </p:cNvSpPr>
          <p:nvPr>
            <p:ph type="ftr" sz="quarter" idx="11"/>
          </p:nvPr>
        </p:nvSpPr>
        <p:spPr/>
        <p:txBody>
          <a:bodyPr/>
          <a:lstStyle>
            <a:lvl1pPr>
              <a:defRPr/>
            </a:lvl1pPr>
          </a:lstStyle>
          <a:p>
            <a:endParaRPr lang="en-GB">
              <a:solidFill>
                <a:srgbClr val="FFFFFF"/>
              </a:solidFill>
            </a:endParaRPr>
          </a:p>
        </p:txBody>
      </p:sp>
      <p:sp>
        <p:nvSpPr>
          <p:cNvPr id="9" name="Marcador de Posição do Número do Diapositivo 8"/>
          <p:cNvSpPr>
            <a:spLocks noGrp="1"/>
          </p:cNvSpPr>
          <p:nvPr>
            <p:ph type="sldNum" sz="quarter" idx="12"/>
          </p:nvPr>
        </p:nvSpPr>
        <p:spPr/>
        <p:txBody>
          <a:bodyPr/>
          <a:lstStyle>
            <a:lvl1pPr>
              <a:defRPr/>
            </a:lvl1pPr>
          </a:lstStyle>
          <a:p>
            <a:fld id="{FBA39B00-44A6-467F-A750-7720E94C3FC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lvl1pPr>
              <a:defRPr/>
            </a:lvl1pPr>
          </a:lstStyle>
          <a:p>
            <a:endParaRPr lang="en-GB">
              <a:solidFill>
                <a:srgbClr val="FFFFFF"/>
              </a:solidFill>
            </a:endParaRPr>
          </a:p>
        </p:txBody>
      </p:sp>
      <p:sp>
        <p:nvSpPr>
          <p:cNvPr id="4" name="Marcador de Posição do Rodapé 3"/>
          <p:cNvSpPr>
            <a:spLocks noGrp="1"/>
          </p:cNvSpPr>
          <p:nvPr>
            <p:ph type="ftr" sz="quarter" idx="11"/>
          </p:nvPr>
        </p:nvSpPr>
        <p:spPr/>
        <p:txBody>
          <a:bodyPr/>
          <a:lstStyle>
            <a:lvl1pPr>
              <a:defRPr/>
            </a:lvl1pPr>
          </a:lstStyle>
          <a:p>
            <a:endParaRPr lang="en-GB">
              <a:solidFill>
                <a:srgbClr val="FFFFFF"/>
              </a:solidFill>
            </a:endParaRPr>
          </a:p>
        </p:txBody>
      </p:sp>
      <p:sp>
        <p:nvSpPr>
          <p:cNvPr id="5" name="Marcador de Posição do Número do Diapositivo 4"/>
          <p:cNvSpPr>
            <a:spLocks noGrp="1"/>
          </p:cNvSpPr>
          <p:nvPr>
            <p:ph type="sldNum" sz="quarter" idx="12"/>
          </p:nvPr>
        </p:nvSpPr>
        <p:spPr/>
        <p:txBody>
          <a:bodyPr/>
          <a:lstStyle>
            <a:lvl1pPr>
              <a:defRPr/>
            </a:lvl1pPr>
          </a:lstStyle>
          <a:p>
            <a:fld id="{51243304-390C-449F-A565-461AF0C1A93C}"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lvl1pPr>
              <a:defRPr/>
            </a:lvl1pPr>
          </a:lstStyle>
          <a:p>
            <a:endParaRPr lang="en-GB">
              <a:solidFill>
                <a:srgbClr val="FFFFFF"/>
              </a:solidFill>
            </a:endParaRPr>
          </a:p>
        </p:txBody>
      </p:sp>
      <p:sp>
        <p:nvSpPr>
          <p:cNvPr id="3" name="Marcador de Posição do Rodapé 2"/>
          <p:cNvSpPr>
            <a:spLocks noGrp="1"/>
          </p:cNvSpPr>
          <p:nvPr>
            <p:ph type="ftr" sz="quarter" idx="11"/>
          </p:nvPr>
        </p:nvSpPr>
        <p:spPr/>
        <p:txBody>
          <a:bodyPr/>
          <a:lstStyle>
            <a:lvl1pPr>
              <a:defRPr/>
            </a:lvl1pPr>
          </a:lstStyle>
          <a:p>
            <a:endParaRPr lang="en-GB">
              <a:solidFill>
                <a:srgbClr val="FFFFFF"/>
              </a:solidFill>
            </a:endParaRPr>
          </a:p>
        </p:txBody>
      </p:sp>
      <p:sp>
        <p:nvSpPr>
          <p:cNvPr id="4" name="Marcador de Posição do Número do Diapositivo 3"/>
          <p:cNvSpPr>
            <a:spLocks noGrp="1"/>
          </p:cNvSpPr>
          <p:nvPr>
            <p:ph type="sldNum" sz="quarter" idx="12"/>
          </p:nvPr>
        </p:nvSpPr>
        <p:spPr/>
        <p:txBody>
          <a:bodyPr/>
          <a:lstStyle>
            <a:lvl1pPr>
              <a:defRPr/>
            </a:lvl1pPr>
          </a:lstStyle>
          <a:p>
            <a:fld id="{A8604644-7493-415F-B5B7-DAC161D1402A}"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26551635-38F6-4312-B715-FC39B66733D8}"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lvl1pPr>
              <a:defRPr/>
            </a:lvl1pPr>
          </a:lstStyle>
          <a:p>
            <a:endParaRPr lang="en-GB">
              <a:solidFill>
                <a:srgbClr val="FFFFFF"/>
              </a:solidFill>
            </a:endParaRPr>
          </a:p>
        </p:txBody>
      </p:sp>
      <p:sp>
        <p:nvSpPr>
          <p:cNvPr id="6" name="Marcador de Posição do Rodapé 5"/>
          <p:cNvSpPr>
            <a:spLocks noGrp="1"/>
          </p:cNvSpPr>
          <p:nvPr>
            <p:ph type="ftr" sz="quarter" idx="11"/>
          </p:nvPr>
        </p:nvSpPr>
        <p:spPr/>
        <p:txBody>
          <a:bodyPr/>
          <a:lstStyle>
            <a:lvl1pPr>
              <a:defRPr/>
            </a:lvl1pPr>
          </a:lstStyle>
          <a:p>
            <a:endParaRPr lang="en-GB">
              <a:solidFill>
                <a:srgbClr val="FFFFFF"/>
              </a:solidFill>
            </a:endParaRPr>
          </a:p>
        </p:txBody>
      </p:sp>
      <p:sp>
        <p:nvSpPr>
          <p:cNvPr id="7" name="Marcador de Posição do Número do Diapositivo 6"/>
          <p:cNvSpPr>
            <a:spLocks noGrp="1"/>
          </p:cNvSpPr>
          <p:nvPr>
            <p:ph type="sldNum" sz="quarter" idx="12"/>
          </p:nvPr>
        </p:nvSpPr>
        <p:spPr/>
        <p:txBody>
          <a:bodyPr/>
          <a:lstStyle>
            <a:lvl1pPr>
              <a:defRPr/>
            </a:lvl1pPr>
          </a:lstStyle>
          <a:p>
            <a:fld id="{B2CB51B3-25E3-47C2-91DC-2AEE4A773B45}"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B51A63C7-CFA5-4FA7-9F0D-EB2D2319DFD6}" type="slidenum">
              <a:rPr lang="en-GB">
                <a:solidFill>
                  <a:srgbClr val="FFFFFF"/>
                </a:solidFill>
              </a:rPr>
              <a:pPr/>
              <a:t>‹nº›</a:t>
            </a:fld>
            <a:endParaRPr lang="en-GB">
              <a:solidFill>
                <a:srgbClr val="FFFFFF"/>
              </a:solidFill>
            </a:endParaRPr>
          </a:p>
        </p:txBody>
      </p:sp>
    </p:spTree>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50063" y="188913"/>
            <a:ext cx="2259012" cy="5937250"/>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73025" y="188913"/>
            <a:ext cx="6624638" cy="5937250"/>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lvl1pPr>
              <a:defRPr/>
            </a:lvl1pPr>
          </a:lstStyle>
          <a:p>
            <a:endParaRPr lang="en-GB">
              <a:solidFill>
                <a:srgbClr val="FFFFFF"/>
              </a:solidFill>
            </a:endParaRPr>
          </a:p>
        </p:txBody>
      </p:sp>
      <p:sp>
        <p:nvSpPr>
          <p:cNvPr id="5" name="Marcador de Posição do Rodapé 4"/>
          <p:cNvSpPr>
            <a:spLocks noGrp="1"/>
          </p:cNvSpPr>
          <p:nvPr>
            <p:ph type="ftr" sz="quarter" idx="11"/>
          </p:nvPr>
        </p:nvSpPr>
        <p:spPr/>
        <p:txBody>
          <a:bodyPr/>
          <a:lstStyle>
            <a:lvl1pPr>
              <a:defRPr/>
            </a:lvl1pPr>
          </a:lstStyle>
          <a:p>
            <a:endParaRPr lang="en-GB">
              <a:solidFill>
                <a:srgbClr val="FFFFFF"/>
              </a:solidFill>
            </a:endParaRPr>
          </a:p>
        </p:txBody>
      </p:sp>
      <p:sp>
        <p:nvSpPr>
          <p:cNvPr id="6" name="Marcador de Posição do Número do Diapositivo 5"/>
          <p:cNvSpPr>
            <a:spLocks noGrp="1"/>
          </p:cNvSpPr>
          <p:nvPr>
            <p:ph type="sldNum" sz="quarter" idx="12"/>
          </p:nvPr>
        </p:nvSpPr>
        <p:spPr/>
        <p:txBody>
          <a:bodyPr/>
          <a:lstStyle>
            <a:lvl1pPr>
              <a:defRPr/>
            </a:lvl1pPr>
          </a:lstStyle>
          <a:p>
            <a:fld id="{3853E8E9-51BD-40FB-B04F-17ECB8818C04}" type="slidenum">
              <a:rPr lang="en-GB">
                <a:solidFill>
                  <a:srgbClr val="FFFFFF"/>
                </a:solidFill>
              </a:rPr>
              <a:pPr/>
              <a:t>‹nº›</a:t>
            </a:fld>
            <a:endParaRPr lang="en-GB">
              <a:solidFill>
                <a:srgbClr val="FFFFFF"/>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0097DA7-4AEC-415A-93FF-BF88E29A3529}" type="datetimeFigureOut">
              <a:rPr lang="pt-PT" smtClean="0"/>
              <a:pPr/>
              <a:t>17-10-2013</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2248578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381000" y="152400"/>
            <a:ext cx="7391400" cy="563563"/>
          </a:xfrm>
        </p:spPr>
        <p:txBody>
          <a:bodyPr/>
          <a:lstStyle/>
          <a:p>
            <a:r>
              <a:rPr lang="pt-PT" smtClean="0"/>
              <a:t>Clique para editar o estilo</a:t>
            </a:r>
            <a:endParaRPr lang="pt-PT"/>
          </a:p>
        </p:txBody>
      </p:sp>
      <p:sp>
        <p:nvSpPr>
          <p:cNvPr id="3" name="Marcador de Posição da Tabela 2"/>
          <p:cNvSpPr>
            <a:spLocks noGrp="1"/>
          </p:cNvSpPr>
          <p:nvPr>
            <p:ph type="tbl" idx="1"/>
          </p:nvPr>
        </p:nvSpPr>
        <p:spPr>
          <a:xfrm>
            <a:off x="457200" y="1241425"/>
            <a:ext cx="8229600" cy="5248275"/>
          </a:xfrm>
        </p:spPr>
        <p:txBody>
          <a:bodyPr/>
          <a:lstStyle/>
          <a:p>
            <a:r>
              <a:rPr lang="pt-PT" smtClean="0"/>
              <a:t>Clique no ícone para adicionar uma tabela</a:t>
            </a:r>
            <a:endParaRPr lang="pt-PT"/>
          </a:p>
        </p:txBody>
      </p:sp>
      <p:sp>
        <p:nvSpPr>
          <p:cNvPr id="4" name="Marcador de Posição da Data 3"/>
          <p:cNvSpPr>
            <a:spLocks noGrp="1"/>
          </p:cNvSpPr>
          <p:nvPr>
            <p:ph type="dt" sz="half" idx="10"/>
          </p:nvPr>
        </p:nvSpPr>
        <p:spPr>
          <a:xfrm>
            <a:off x="381000" y="838200"/>
            <a:ext cx="5943600" cy="254000"/>
          </a:xfrm>
        </p:spPr>
        <p:txBody>
          <a:bodyPr/>
          <a:lstStyle>
            <a:lvl1pPr>
              <a:defRPr/>
            </a:lvl1pPr>
          </a:lstStyle>
          <a:p>
            <a:r>
              <a:rPr lang="en-US">
                <a:solidFill>
                  <a:srgbClr val="FFFFFF"/>
                </a:solidFill>
              </a:rPr>
              <a:t>www.thmemgallery.com</a:t>
            </a:r>
          </a:p>
        </p:txBody>
      </p:sp>
      <p:sp>
        <p:nvSpPr>
          <p:cNvPr id="5" name="Marcador de Posição do Rodapé 4"/>
          <p:cNvSpPr>
            <a:spLocks noGrp="1"/>
          </p:cNvSpPr>
          <p:nvPr>
            <p:ph type="ftr" sz="quarter" idx="11"/>
          </p:nvPr>
        </p:nvSpPr>
        <p:spPr>
          <a:xfrm>
            <a:off x="6324600" y="6564313"/>
            <a:ext cx="2362200" cy="244475"/>
          </a:xfrm>
        </p:spPr>
        <p:txBody>
          <a:bodyPr/>
          <a:lstStyle>
            <a:lvl1pPr>
              <a:defRPr/>
            </a:lvl1pPr>
          </a:lstStyle>
          <a:p>
            <a:r>
              <a:rPr lang="en-US">
                <a:solidFill>
                  <a:srgbClr val="FFFFFF"/>
                </a:solidFill>
              </a:rPr>
              <a:t>Company Logo</a:t>
            </a:r>
          </a:p>
        </p:txBody>
      </p:sp>
      <p:sp>
        <p:nvSpPr>
          <p:cNvPr id="6" name="Marcador de Posição do Número do Diapositivo 5"/>
          <p:cNvSpPr>
            <a:spLocks noGrp="1"/>
          </p:cNvSpPr>
          <p:nvPr>
            <p:ph type="sldNum" sz="quarter" idx="12"/>
          </p:nvPr>
        </p:nvSpPr>
        <p:spPr>
          <a:xfrm>
            <a:off x="3124200" y="6553200"/>
            <a:ext cx="2133600" cy="234950"/>
          </a:xfrm>
        </p:spPr>
        <p:txBody>
          <a:bodyPr/>
          <a:lstStyle>
            <a:lvl1pPr>
              <a:defRPr/>
            </a:lvl1pPr>
          </a:lstStyle>
          <a:p>
            <a:fld id="{698287C4-19DA-4442-B6A7-792FBF6FF574}" type="slidenum">
              <a:rPr lang="en-US">
                <a:solidFill>
                  <a:srgbClr val="FFFFFF"/>
                </a:solidFill>
              </a:rPr>
              <a:pPr/>
              <a:t>‹nº›</a:t>
            </a:fld>
            <a:endParaRPr lang="en-US">
              <a:solidFill>
                <a:srgbClr val="FFFFFF"/>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Objecto">
    <p:spTree>
      <p:nvGrpSpPr>
        <p:cNvPr id="1" name=""/>
        <p:cNvGrpSpPr/>
        <p:nvPr/>
      </p:nvGrpSpPr>
      <p:grpSpPr>
        <a:xfrm>
          <a:off x="0" y="0"/>
          <a:ext cx="0" cy="0"/>
          <a:chOff x="0" y="0"/>
          <a:chExt cx="0" cy="0"/>
        </a:xfrm>
      </p:grpSpPr>
      <p:sp>
        <p:nvSpPr>
          <p:cNvPr id="2" name="Marcador de Posição de Conteúdo 1"/>
          <p:cNvSpPr>
            <a:spLocks noGrp="1"/>
          </p:cNvSpPr>
          <p:nvPr>
            <p:ph/>
          </p:nvPr>
        </p:nvSpPr>
        <p:spPr>
          <a:xfrm>
            <a:off x="457200" y="274638"/>
            <a:ext cx="8229600" cy="5851525"/>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3" name="Marcador de Posição da Data 2"/>
          <p:cNvSpPr>
            <a:spLocks noGrp="1"/>
          </p:cNvSpPr>
          <p:nvPr>
            <p:ph type="dt" sz="half" idx="10"/>
          </p:nvPr>
        </p:nvSpPr>
        <p:spPr>
          <a:xfrm>
            <a:off x="457200" y="6245225"/>
            <a:ext cx="2133600" cy="476250"/>
          </a:xfrm>
        </p:spPr>
        <p:txBody>
          <a:bodyPr/>
          <a:lstStyle>
            <a:lvl1pPr>
              <a:defRPr/>
            </a:lvl1pPr>
          </a:lstStyle>
          <a:p>
            <a:endParaRPr lang="pt-PT">
              <a:solidFill>
                <a:srgbClr val="FFFFFF"/>
              </a:solidFill>
            </a:endParaRPr>
          </a:p>
        </p:txBody>
      </p:sp>
      <p:sp>
        <p:nvSpPr>
          <p:cNvPr id="4" name="Marcador de Posição do Rodapé 3"/>
          <p:cNvSpPr>
            <a:spLocks noGrp="1"/>
          </p:cNvSpPr>
          <p:nvPr>
            <p:ph type="ftr" sz="quarter" idx="11"/>
          </p:nvPr>
        </p:nvSpPr>
        <p:spPr>
          <a:xfrm>
            <a:off x="3124200" y="6245225"/>
            <a:ext cx="2895600" cy="476250"/>
          </a:xfrm>
        </p:spPr>
        <p:txBody>
          <a:bodyPr/>
          <a:lstStyle>
            <a:lvl1pPr>
              <a:defRPr/>
            </a:lvl1pPr>
          </a:lstStyle>
          <a:p>
            <a:endParaRPr lang="pt-PT">
              <a:solidFill>
                <a:srgbClr val="FFFFFF"/>
              </a:solidFill>
            </a:endParaRPr>
          </a:p>
        </p:txBody>
      </p:sp>
      <p:sp>
        <p:nvSpPr>
          <p:cNvPr id="5" name="Marcador de Posição do Número do Diapositivo 4"/>
          <p:cNvSpPr>
            <a:spLocks noGrp="1"/>
          </p:cNvSpPr>
          <p:nvPr>
            <p:ph type="sldNum" sz="quarter" idx="12"/>
          </p:nvPr>
        </p:nvSpPr>
        <p:spPr>
          <a:xfrm>
            <a:off x="6553200" y="6245225"/>
            <a:ext cx="2133600" cy="476250"/>
          </a:xfrm>
        </p:spPr>
        <p:txBody>
          <a:bodyPr/>
          <a:lstStyle>
            <a:lvl1pPr>
              <a:defRPr/>
            </a:lvl1pPr>
          </a:lstStyle>
          <a:p>
            <a:fld id="{DC435D43-17D3-4188-9449-687BBF853F1A}" type="slidenum">
              <a:rPr lang="pt-PT">
                <a:solidFill>
                  <a:srgbClr val="FFFFFF"/>
                </a:solidFill>
              </a:rPr>
              <a:pPr/>
              <a:t>‹nº›</a:t>
            </a:fld>
            <a:endParaRPr lang="pt-PT">
              <a:solidFill>
                <a:srgbClr val="FFFFFF"/>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
        <p:nvSpPr>
          <p:cNvPr id="3" name="Shape 2"/>
          <p:cNvSpPr>
            <a:spLocks noGrp="1"/>
          </p:cNvSpPr>
          <p:nvPr>
            <p:ph idx="1"/>
          </p:nvPr>
        </p:nvSpPr>
        <p:spPr/>
        <p:txBody>
          <a:bodyPr/>
          <a:lstStyle/>
          <a:p>
            <a:pPr lvl="0"/>
            <a:r>
              <a:rPr lang="pt-PT" dirty="0" smtClean="0"/>
              <a:t>Clique para editar os estilos</a:t>
            </a:r>
          </a:p>
          <a:p>
            <a:pPr lvl="1"/>
            <a:r>
              <a:rPr lang="pt-PT" dirty="0" smtClean="0"/>
              <a:t>Segundo nível</a:t>
            </a:r>
          </a:p>
          <a:p>
            <a:pPr lvl="2"/>
            <a:r>
              <a:rPr lang="pt-PT" dirty="0" smtClean="0"/>
              <a:t>Terceiro nível</a:t>
            </a:r>
          </a:p>
          <a:p>
            <a:pPr lvl="3"/>
            <a:r>
              <a:rPr lang="pt-PT" dirty="0" smtClean="0"/>
              <a:t>Quarto nível</a:t>
            </a:r>
          </a:p>
          <a:p>
            <a:pPr lvl="4"/>
            <a:r>
              <a:rPr lang="pt-PT" dirty="0" smtClean="0"/>
              <a:t>Quinto nível</a:t>
            </a:r>
            <a:endParaRPr lang="pt-PT" dirty="0"/>
          </a:p>
        </p:txBody>
      </p:sp>
      <p:sp>
        <p:nvSpPr>
          <p:cNvPr id="10" name="Título 9"/>
          <p:cNvSpPr>
            <a:spLocks noGrp="1"/>
          </p:cNvSpPr>
          <p:nvPr>
            <p:ph type="title"/>
          </p:nvPr>
        </p:nvSpPr>
        <p:spPr>
          <a:xfrm>
            <a:off x="0" y="0"/>
            <a:ext cx="9144000" cy="1357290"/>
          </a:xfrm>
        </p:spPr>
        <p:txBody>
          <a:bodyPr anchor="ctr" anchorCtr="0"/>
          <a:lstStyle>
            <a:lvl1pPr>
              <a:defRPr cap="none" baseline="0"/>
            </a:lvl1pPr>
          </a:lstStyle>
          <a:p>
            <a:r>
              <a:rPr lang="pt-PT" dirty="0" smtClean="0"/>
              <a:t>Clique para editar o estilo</a:t>
            </a:r>
            <a:endParaRPr lang="pt-P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1.jpe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10.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video" Target="../media/media1.wmv"/><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microsoft.com/office/2007/relationships/media" Target="../media/media1.wmv"/></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4.jpeg"/><Relationship Id="rId5" Type="http://schemas.openxmlformats.org/officeDocument/2006/relationships/slideLayout" Target="../slideLayouts/slideLayout53.xml"/><Relationship Id="rId10" Type="http://schemas.openxmlformats.org/officeDocument/2006/relationships/tags" Target="../tags/tag2.xml"/><Relationship Id="rId4" Type="http://schemas.openxmlformats.org/officeDocument/2006/relationships/slideLayout" Target="../slideLayouts/slideLayout52.xml"/><Relationship Id="rId9" Type="http://schemas.openxmlformats.org/officeDocument/2006/relationships/tags" Target="../tags/tag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4.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50097DA7-4AEC-415A-93FF-BF88E29A3529}" type="datetimeFigureOut">
              <a:rPr lang="pt-PT" smtClean="0"/>
              <a:pPr/>
              <a:t>17-10-2013</a:t>
            </a:fld>
            <a:endParaRPr lang="pt-PT"/>
          </a:p>
        </p:txBody>
      </p:sp>
      <p:sp>
        <p:nvSpPr>
          <p:cNvPr id="5" name="Marcador de Posição do Rodapé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3A38AFB3-B191-4E1A-BC6E-7903E5B77FC1}" type="slidenum">
              <a:rPr lang="pt-PT" smtClean="0"/>
              <a:pPr/>
              <a:t>‹nº›</a:t>
            </a:fld>
            <a:endParaRPr lang="pt-PT"/>
          </a:p>
        </p:txBody>
      </p:sp>
    </p:spTree>
    <p:extLst>
      <p:ext uri="{BB962C8B-B14F-4D97-AF65-F5344CB8AC3E}">
        <p14:creationId xmlns="" xmlns:p14="http://schemas.microsoft.com/office/powerpoint/2010/main" val="2889030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us logistics SLIDE"/>
          <p:cNvPicPr>
            <a:picLocks noChangeAspect="1" noChangeArrowheads="1"/>
          </p:cNvPicPr>
          <p:nvPr/>
        </p:nvPicPr>
        <p:blipFill>
          <a:blip r:embed="rId16" cstate="print"/>
          <a:srcRect/>
          <a:stretch>
            <a:fillRect/>
          </a:stretch>
        </p:blipFill>
        <p:spPr bwMode="auto">
          <a:xfrm>
            <a:off x="0" y="0"/>
            <a:ext cx="9144000" cy="6858000"/>
          </a:xfrm>
          <a:prstGeom prst="rect">
            <a:avLst/>
          </a:prstGeom>
          <a:noFill/>
        </p:spPr>
      </p:pic>
      <p:sp>
        <p:nvSpPr>
          <p:cNvPr id="1027" name="Rectangle 3"/>
          <p:cNvSpPr>
            <a:spLocks noGrp="1" noChangeArrowheads="1"/>
          </p:cNvSpPr>
          <p:nvPr>
            <p:ph type="body" idx="1"/>
          </p:nvPr>
        </p:nvSpPr>
        <p:spPr bwMode="auto">
          <a:xfrm>
            <a:off x="73025" y="836613"/>
            <a:ext cx="9036050" cy="528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6" name="Rectangle 2"/>
          <p:cNvSpPr>
            <a:spLocks noGrp="1" noChangeArrowheads="1"/>
          </p:cNvSpPr>
          <p:nvPr>
            <p:ph type="title"/>
          </p:nvPr>
        </p:nvSpPr>
        <p:spPr bwMode="auto">
          <a:xfrm>
            <a:off x="1692275" y="188913"/>
            <a:ext cx="7416800" cy="49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3" name="Rectangle 9"/>
          <p:cNvSpPr>
            <a:spLocks noGrp="1" noChangeArrowheads="1"/>
          </p:cNvSpPr>
          <p:nvPr>
            <p:ph type="dt" sz="half" idx="2"/>
          </p:nvPr>
        </p:nvSpPr>
        <p:spPr bwMode="auto">
          <a:xfrm>
            <a:off x="2916238" y="6337300"/>
            <a:ext cx="1584325"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1"/>
                </a:solidFill>
              </a:defRPr>
            </a:lvl1pPr>
          </a:lstStyle>
          <a:p>
            <a:pPr defTabSz="914400" fontAlgn="base">
              <a:spcBef>
                <a:spcPct val="0"/>
              </a:spcBef>
              <a:spcAft>
                <a:spcPct val="0"/>
              </a:spcAft>
            </a:pPr>
            <a:endParaRPr lang="en-GB">
              <a:solidFill>
                <a:srgbClr val="FFFFFF"/>
              </a:solidFill>
            </a:endParaRPr>
          </a:p>
        </p:txBody>
      </p:sp>
      <p:sp>
        <p:nvSpPr>
          <p:cNvPr id="1034" name="Rectangle 10"/>
          <p:cNvSpPr>
            <a:spLocks noGrp="1" noChangeArrowheads="1"/>
          </p:cNvSpPr>
          <p:nvPr>
            <p:ph type="ftr" sz="quarter" idx="3"/>
          </p:nvPr>
        </p:nvSpPr>
        <p:spPr bwMode="auto">
          <a:xfrm>
            <a:off x="4572000" y="63373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1"/>
                </a:solidFill>
              </a:defRPr>
            </a:lvl1pPr>
          </a:lstStyle>
          <a:p>
            <a:pPr defTabSz="914400" fontAlgn="base">
              <a:spcBef>
                <a:spcPct val="0"/>
              </a:spcBef>
              <a:spcAft>
                <a:spcPct val="0"/>
              </a:spcAft>
            </a:pPr>
            <a:endParaRPr lang="en-GB">
              <a:solidFill>
                <a:srgbClr val="FFFFFF"/>
              </a:solidFill>
            </a:endParaRPr>
          </a:p>
        </p:txBody>
      </p:sp>
      <p:sp>
        <p:nvSpPr>
          <p:cNvPr id="1035" name="Rectangle 11"/>
          <p:cNvSpPr>
            <a:spLocks noGrp="1" noChangeArrowheads="1"/>
          </p:cNvSpPr>
          <p:nvPr>
            <p:ph type="sldNum" sz="quarter" idx="4"/>
          </p:nvPr>
        </p:nvSpPr>
        <p:spPr bwMode="auto">
          <a:xfrm>
            <a:off x="7947025" y="6337300"/>
            <a:ext cx="11620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1"/>
                </a:solidFill>
              </a:defRPr>
            </a:lvl1pPr>
          </a:lstStyle>
          <a:p>
            <a:pPr defTabSz="914400" fontAlgn="base">
              <a:spcBef>
                <a:spcPct val="0"/>
              </a:spcBef>
              <a:spcAft>
                <a:spcPct val="0"/>
              </a:spcAft>
            </a:pPr>
            <a:fld id="{2B426D19-A65A-4D3E-9C79-FD067F0E871E}" type="slidenum">
              <a:rPr lang="en-GB">
                <a:solidFill>
                  <a:srgbClr val="FFFFFF"/>
                </a:solidFill>
              </a:rPr>
              <a:pPr defTabSz="914400" fontAlgn="base">
                <a:spcBef>
                  <a:spcPct val="0"/>
                </a:spcBef>
                <a:spcAft>
                  <a:spcPct val="0"/>
                </a:spcAft>
              </a:pPr>
              <a:t>‹nº›</a:t>
            </a:fld>
            <a:endParaRPr lang="en-GB">
              <a:solidFill>
                <a:srgbClr val="FFFFFF"/>
              </a:solidFill>
            </a:endParaRPr>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r" rtl="0" fontAlgn="base">
        <a:spcBef>
          <a:spcPct val="0"/>
        </a:spcBef>
        <a:spcAft>
          <a:spcPct val="0"/>
        </a:spcAft>
        <a:defRPr sz="2400">
          <a:solidFill>
            <a:schemeClr val="bg1"/>
          </a:solidFill>
          <a:latin typeface="+mj-lt"/>
          <a:ea typeface="+mj-ea"/>
          <a:cs typeface="+mj-cs"/>
        </a:defRPr>
      </a:lvl1pPr>
      <a:lvl2pPr algn="r" rtl="0" fontAlgn="base">
        <a:spcBef>
          <a:spcPct val="0"/>
        </a:spcBef>
        <a:spcAft>
          <a:spcPct val="0"/>
        </a:spcAft>
        <a:defRPr sz="2400">
          <a:solidFill>
            <a:schemeClr val="bg1"/>
          </a:solidFill>
          <a:latin typeface="Arial" charset="0"/>
        </a:defRPr>
      </a:lvl2pPr>
      <a:lvl3pPr algn="r" rtl="0" fontAlgn="base">
        <a:spcBef>
          <a:spcPct val="0"/>
        </a:spcBef>
        <a:spcAft>
          <a:spcPct val="0"/>
        </a:spcAft>
        <a:defRPr sz="2400">
          <a:solidFill>
            <a:schemeClr val="bg1"/>
          </a:solidFill>
          <a:latin typeface="Arial" charset="0"/>
        </a:defRPr>
      </a:lvl3pPr>
      <a:lvl4pPr algn="r" rtl="0" fontAlgn="base">
        <a:spcBef>
          <a:spcPct val="0"/>
        </a:spcBef>
        <a:spcAft>
          <a:spcPct val="0"/>
        </a:spcAft>
        <a:defRPr sz="2400">
          <a:solidFill>
            <a:schemeClr val="bg1"/>
          </a:solidFill>
          <a:latin typeface="Arial" charset="0"/>
        </a:defRPr>
      </a:lvl4pPr>
      <a:lvl5pPr algn="r" rtl="0" fontAlgn="base">
        <a:spcBef>
          <a:spcPct val="0"/>
        </a:spcBef>
        <a:spcAft>
          <a:spcPct val="0"/>
        </a:spcAft>
        <a:defRPr sz="2400">
          <a:solidFill>
            <a:schemeClr val="bg1"/>
          </a:solidFill>
          <a:latin typeface="Arial" charset="0"/>
        </a:defRPr>
      </a:lvl5pPr>
      <a:lvl6pPr marL="457200" algn="r" rtl="0" fontAlgn="base">
        <a:spcBef>
          <a:spcPct val="0"/>
        </a:spcBef>
        <a:spcAft>
          <a:spcPct val="0"/>
        </a:spcAft>
        <a:defRPr sz="2400">
          <a:solidFill>
            <a:schemeClr val="bg1"/>
          </a:solidFill>
          <a:latin typeface="Arial" charset="0"/>
        </a:defRPr>
      </a:lvl6pPr>
      <a:lvl7pPr marL="914400" algn="r" rtl="0" fontAlgn="base">
        <a:spcBef>
          <a:spcPct val="0"/>
        </a:spcBef>
        <a:spcAft>
          <a:spcPct val="0"/>
        </a:spcAft>
        <a:defRPr sz="2400">
          <a:solidFill>
            <a:schemeClr val="bg1"/>
          </a:solidFill>
          <a:latin typeface="Arial" charset="0"/>
        </a:defRPr>
      </a:lvl7pPr>
      <a:lvl8pPr marL="1371600" algn="r" rtl="0" fontAlgn="base">
        <a:spcBef>
          <a:spcPct val="0"/>
        </a:spcBef>
        <a:spcAft>
          <a:spcPct val="0"/>
        </a:spcAft>
        <a:defRPr sz="2400">
          <a:solidFill>
            <a:schemeClr val="bg1"/>
          </a:solidFill>
          <a:latin typeface="Arial" charset="0"/>
        </a:defRPr>
      </a:lvl8pPr>
      <a:lvl9pPr marL="1828800" algn="r" rtl="0" fontAlgn="base">
        <a:spcBef>
          <a:spcPct val="0"/>
        </a:spcBef>
        <a:spcAft>
          <a:spcPct val="0"/>
        </a:spcAft>
        <a:defRPr sz="2400">
          <a:solidFill>
            <a:schemeClr val="bg1"/>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2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us logistics SLIDE"/>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1027" name="Rectangle 3"/>
          <p:cNvSpPr>
            <a:spLocks noGrp="1" noChangeArrowheads="1"/>
          </p:cNvSpPr>
          <p:nvPr>
            <p:ph type="body" idx="1"/>
          </p:nvPr>
        </p:nvSpPr>
        <p:spPr bwMode="auto">
          <a:xfrm>
            <a:off x="73025" y="836613"/>
            <a:ext cx="9036050" cy="52895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6" name="Rectangle 2"/>
          <p:cNvSpPr>
            <a:spLocks noGrp="1" noChangeArrowheads="1"/>
          </p:cNvSpPr>
          <p:nvPr>
            <p:ph type="title"/>
          </p:nvPr>
        </p:nvSpPr>
        <p:spPr bwMode="auto">
          <a:xfrm>
            <a:off x="1692276" y="188913"/>
            <a:ext cx="7416800" cy="490537"/>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GB" smtClean="0"/>
              <a:t>Click to edit Master title style</a:t>
            </a:r>
          </a:p>
        </p:txBody>
      </p:sp>
      <p:sp>
        <p:nvSpPr>
          <p:cNvPr id="1033" name="Rectangle 9"/>
          <p:cNvSpPr>
            <a:spLocks noGrp="1" noChangeArrowheads="1"/>
          </p:cNvSpPr>
          <p:nvPr>
            <p:ph type="dt" sz="half" idx="2"/>
          </p:nvPr>
        </p:nvSpPr>
        <p:spPr bwMode="auto">
          <a:xfrm>
            <a:off x="2916239" y="6337301"/>
            <a:ext cx="1584325"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solidFill>
                  <a:schemeClr val="bg1"/>
                </a:solidFill>
              </a:defRPr>
            </a:lvl1pPr>
          </a:lstStyle>
          <a:p>
            <a:pPr fontAlgn="base">
              <a:spcBef>
                <a:spcPct val="0"/>
              </a:spcBef>
              <a:spcAft>
                <a:spcPct val="0"/>
              </a:spcAft>
            </a:pPr>
            <a:endParaRPr lang="en-GB">
              <a:solidFill>
                <a:srgbClr val="FFFFFF"/>
              </a:solidFill>
            </a:endParaRPr>
          </a:p>
        </p:txBody>
      </p:sp>
      <p:sp>
        <p:nvSpPr>
          <p:cNvPr id="1034" name="Rectangle 10"/>
          <p:cNvSpPr>
            <a:spLocks noGrp="1" noChangeArrowheads="1"/>
          </p:cNvSpPr>
          <p:nvPr>
            <p:ph type="ftr" sz="quarter" idx="3"/>
          </p:nvPr>
        </p:nvSpPr>
        <p:spPr bwMode="auto">
          <a:xfrm>
            <a:off x="4572000" y="6337301"/>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solidFill>
                  <a:schemeClr val="bg1"/>
                </a:solidFill>
              </a:defRPr>
            </a:lvl1pPr>
          </a:lstStyle>
          <a:p>
            <a:pPr fontAlgn="base">
              <a:spcBef>
                <a:spcPct val="0"/>
              </a:spcBef>
              <a:spcAft>
                <a:spcPct val="0"/>
              </a:spcAft>
            </a:pPr>
            <a:endParaRPr lang="en-GB">
              <a:solidFill>
                <a:srgbClr val="FFFFFF"/>
              </a:solidFill>
            </a:endParaRPr>
          </a:p>
        </p:txBody>
      </p:sp>
      <p:sp>
        <p:nvSpPr>
          <p:cNvPr id="1035" name="Rectangle 11"/>
          <p:cNvSpPr>
            <a:spLocks noGrp="1" noChangeArrowheads="1"/>
          </p:cNvSpPr>
          <p:nvPr>
            <p:ph type="sldNum" sz="quarter" idx="4"/>
          </p:nvPr>
        </p:nvSpPr>
        <p:spPr bwMode="auto">
          <a:xfrm>
            <a:off x="7947025" y="6337301"/>
            <a:ext cx="116205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solidFill>
                  <a:schemeClr val="bg1"/>
                </a:solidFill>
              </a:defRPr>
            </a:lvl1pPr>
          </a:lstStyle>
          <a:p>
            <a:pPr fontAlgn="base">
              <a:spcBef>
                <a:spcPct val="0"/>
              </a:spcBef>
              <a:spcAft>
                <a:spcPct val="0"/>
              </a:spcAft>
            </a:pPr>
            <a:fld id="{2B426D19-A65A-4D3E-9C79-FD067F0E871E}" type="slidenum">
              <a:rPr lang="en-GB">
                <a:solidFill>
                  <a:srgbClr val="FFFFFF"/>
                </a:solidFill>
              </a:rPr>
              <a:pPr fontAlgn="base">
                <a:spcBef>
                  <a:spcPct val="0"/>
                </a:spcBef>
                <a:spcAft>
                  <a:spcPct val="0"/>
                </a:spcAft>
              </a:pPr>
              <a:t>‹nº›</a:t>
            </a:fld>
            <a:endParaRPr lang="en-GB">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r" rtl="0" fontAlgn="base">
        <a:spcBef>
          <a:spcPct val="0"/>
        </a:spcBef>
        <a:spcAft>
          <a:spcPct val="0"/>
        </a:spcAft>
        <a:defRPr sz="2400">
          <a:solidFill>
            <a:schemeClr val="bg1"/>
          </a:solidFill>
          <a:latin typeface="+mj-lt"/>
          <a:ea typeface="+mj-ea"/>
          <a:cs typeface="+mj-cs"/>
        </a:defRPr>
      </a:lvl1pPr>
      <a:lvl2pPr algn="r" rtl="0" fontAlgn="base">
        <a:spcBef>
          <a:spcPct val="0"/>
        </a:spcBef>
        <a:spcAft>
          <a:spcPct val="0"/>
        </a:spcAft>
        <a:defRPr sz="2400">
          <a:solidFill>
            <a:schemeClr val="bg1"/>
          </a:solidFill>
          <a:latin typeface="Arial" charset="0"/>
        </a:defRPr>
      </a:lvl2pPr>
      <a:lvl3pPr algn="r" rtl="0" fontAlgn="base">
        <a:spcBef>
          <a:spcPct val="0"/>
        </a:spcBef>
        <a:spcAft>
          <a:spcPct val="0"/>
        </a:spcAft>
        <a:defRPr sz="2400">
          <a:solidFill>
            <a:schemeClr val="bg1"/>
          </a:solidFill>
          <a:latin typeface="Arial" charset="0"/>
        </a:defRPr>
      </a:lvl3pPr>
      <a:lvl4pPr algn="r" rtl="0" fontAlgn="base">
        <a:spcBef>
          <a:spcPct val="0"/>
        </a:spcBef>
        <a:spcAft>
          <a:spcPct val="0"/>
        </a:spcAft>
        <a:defRPr sz="2400">
          <a:solidFill>
            <a:schemeClr val="bg1"/>
          </a:solidFill>
          <a:latin typeface="Arial" charset="0"/>
        </a:defRPr>
      </a:lvl4pPr>
      <a:lvl5pPr algn="r" rtl="0" fontAlgn="base">
        <a:spcBef>
          <a:spcPct val="0"/>
        </a:spcBef>
        <a:spcAft>
          <a:spcPct val="0"/>
        </a:spcAft>
        <a:defRPr sz="2400">
          <a:solidFill>
            <a:schemeClr val="bg1"/>
          </a:solidFill>
          <a:latin typeface="Arial" charset="0"/>
        </a:defRPr>
      </a:lvl5pPr>
      <a:lvl6pPr marL="457153" algn="r" rtl="0" fontAlgn="base">
        <a:spcBef>
          <a:spcPct val="0"/>
        </a:spcBef>
        <a:spcAft>
          <a:spcPct val="0"/>
        </a:spcAft>
        <a:defRPr sz="2400">
          <a:solidFill>
            <a:schemeClr val="bg1"/>
          </a:solidFill>
          <a:latin typeface="Arial" charset="0"/>
        </a:defRPr>
      </a:lvl6pPr>
      <a:lvl7pPr marL="914305" algn="r" rtl="0" fontAlgn="base">
        <a:spcBef>
          <a:spcPct val="0"/>
        </a:spcBef>
        <a:spcAft>
          <a:spcPct val="0"/>
        </a:spcAft>
        <a:defRPr sz="2400">
          <a:solidFill>
            <a:schemeClr val="bg1"/>
          </a:solidFill>
          <a:latin typeface="Arial" charset="0"/>
        </a:defRPr>
      </a:lvl7pPr>
      <a:lvl8pPr marL="1371458" algn="r" rtl="0" fontAlgn="base">
        <a:spcBef>
          <a:spcPct val="0"/>
        </a:spcBef>
        <a:spcAft>
          <a:spcPct val="0"/>
        </a:spcAft>
        <a:defRPr sz="2400">
          <a:solidFill>
            <a:schemeClr val="bg1"/>
          </a:solidFill>
          <a:latin typeface="Arial" charset="0"/>
        </a:defRPr>
      </a:lvl8pPr>
      <a:lvl9pPr marL="1828610" algn="r" rtl="0" fontAlgn="base">
        <a:spcBef>
          <a:spcPct val="0"/>
        </a:spcBef>
        <a:spcAft>
          <a:spcPct val="0"/>
        </a:spcAft>
        <a:defRPr sz="2400">
          <a:solidFill>
            <a:schemeClr val="bg1"/>
          </a:solidFill>
          <a:latin typeface="Arial" charset="0"/>
        </a:defRPr>
      </a:lvl9pPr>
    </p:titleStyle>
    <p:bodyStyle>
      <a:lvl1pPr marL="342865" indent="-342865" algn="l" rtl="0" fontAlgn="base">
        <a:spcBef>
          <a:spcPct val="20000"/>
        </a:spcBef>
        <a:spcAft>
          <a:spcPct val="0"/>
        </a:spcAft>
        <a:buChar char="•"/>
        <a:defRPr sz="2400">
          <a:solidFill>
            <a:schemeClr val="tx1"/>
          </a:solidFill>
          <a:latin typeface="+mn-lt"/>
          <a:ea typeface="+mn-ea"/>
          <a:cs typeface="+mn-cs"/>
        </a:defRPr>
      </a:lvl1pPr>
      <a:lvl2pPr marL="742873" indent="-285720" algn="l" rtl="0" fontAlgn="base">
        <a:spcBef>
          <a:spcPct val="20000"/>
        </a:spcBef>
        <a:spcAft>
          <a:spcPct val="0"/>
        </a:spcAft>
        <a:buChar char="–"/>
        <a:defRPr sz="2200">
          <a:solidFill>
            <a:schemeClr val="tx1"/>
          </a:solidFill>
          <a:latin typeface="+mn-lt"/>
        </a:defRPr>
      </a:lvl2pPr>
      <a:lvl3pPr marL="1142882" indent="-228577" algn="l" rtl="0" fontAlgn="base">
        <a:spcBef>
          <a:spcPct val="20000"/>
        </a:spcBef>
        <a:spcAft>
          <a:spcPct val="0"/>
        </a:spcAft>
        <a:buChar char="•"/>
        <a:defRPr sz="2000">
          <a:solidFill>
            <a:schemeClr val="tx1"/>
          </a:solidFill>
          <a:latin typeface="+mn-lt"/>
        </a:defRPr>
      </a:lvl3pPr>
      <a:lvl4pPr marL="1600034" indent="-228577" algn="l" rtl="0" fontAlgn="base">
        <a:spcBef>
          <a:spcPct val="20000"/>
        </a:spcBef>
        <a:spcAft>
          <a:spcPct val="0"/>
        </a:spcAft>
        <a:buChar char="–"/>
        <a:defRPr>
          <a:solidFill>
            <a:schemeClr val="tx1"/>
          </a:solidFill>
          <a:latin typeface="+mn-lt"/>
        </a:defRPr>
      </a:lvl4pPr>
      <a:lvl5pPr marL="2057187" indent="-228577" algn="l" rtl="0" fontAlgn="base">
        <a:spcBef>
          <a:spcPct val="20000"/>
        </a:spcBef>
        <a:spcAft>
          <a:spcPct val="0"/>
        </a:spcAft>
        <a:buChar char="»"/>
        <a:defRPr sz="1600">
          <a:solidFill>
            <a:schemeClr val="tx1"/>
          </a:solidFill>
          <a:latin typeface="+mn-lt"/>
        </a:defRPr>
      </a:lvl5pPr>
      <a:lvl6pPr marL="2514340" indent="-228577" algn="l" rtl="0" fontAlgn="base">
        <a:spcBef>
          <a:spcPct val="20000"/>
        </a:spcBef>
        <a:spcAft>
          <a:spcPct val="0"/>
        </a:spcAft>
        <a:buChar char="»"/>
        <a:defRPr sz="1600">
          <a:solidFill>
            <a:schemeClr val="tx1"/>
          </a:solidFill>
          <a:latin typeface="+mn-lt"/>
        </a:defRPr>
      </a:lvl6pPr>
      <a:lvl7pPr marL="2971492" indent="-228577" algn="l" rtl="0" fontAlgn="base">
        <a:spcBef>
          <a:spcPct val="20000"/>
        </a:spcBef>
        <a:spcAft>
          <a:spcPct val="0"/>
        </a:spcAft>
        <a:buChar char="»"/>
        <a:defRPr sz="1600">
          <a:solidFill>
            <a:schemeClr val="tx1"/>
          </a:solidFill>
          <a:latin typeface="+mn-lt"/>
        </a:defRPr>
      </a:lvl7pPr>
      <a:lvl8pPr marL="3428645" indent="-228577" algn="l" rtl="0" fontAlgn="base">
        <a:spcBef>
          <a:spcPct val="20000"/>
        </a:spcBef>
        <a:spcAft>
          <a:spcPct val="0"/>
        </a:spcAft>
        <a:buChar char="»"/>
        <a:defRPr sz="1600">
          <a:solidFill>
            <a:schemeClr val="tx1"/>
          </a:solidFill>
          <a:latin typeface="+mn-lt"/>
        </a:defRPr>
      </a:lvl8pPr>
      <a:lvl9pPr marL="3885797" indent="-228577" algn="l" rtl="0" fontAlgn="base">
        <a:spcBef>
          <a:spcPct val="20000"/>
        </a:spcBef>
        <a:spcAft>
          <a:spcPct val="0"/>
        </a:spcAft>
        <a:buChar char="»"/>
        <a:defRPr sz="1600">
          <a:solidFill>
            <a:schemeClr val="tx1"/>
          </a:solidFill>
          <a:latin typeface="+mn-lt"/>
        </a:defRPr>
      </a:lvl9pPr>
    </p:bodyStyle>
    <p:otherStyle>
      <a:defPPr>
        <a:defRPr lang="pt-PT"/>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us logistics SLIDE"/>
          <p:cNvPicPr>
            <a:picLocks noChangeAspect="1" noChangeArrowheads="1"/>
          </p:cNvPicPr>
          <p:nvPr/>
        </p:nvPicPr>
        <p:blipFill>
          <a:blip r:embed="rId16" cstate="print"/>
          <a:srcRect/>
          <a:stretch>
            <a:fillRect/>
          </a:stretch>
        </p:blipFill>
        <p:spPr bwMode="auto">
          <a:xfrm>
            <a:off x="0" y="0"/>
            <a:ext cx="9144000" cy="6858000"/>
          </a:xfrm>
          <a:prstGeom prst="rect">
            <a:avLst/>
          </a:prstGeom>
          <a:noFill/>
        </p:spPr>
      </p:pic>
      <p:sp>
        <p:nvSpPr>
          <p:cNvPr id="1027" name="Rectangle 3"/>
          <p:cNvSpPr>
            <a:spLocks noGrp="1" noChangeArrowheads="1"/>
          </p:cNvSpPr>
          <p:nvPr>
            <p:ph type="body" idx="1"/>
          </p:nvPr>
        </p:nvSpPr>
        <p:spPr bwMode="auto">
          <a:xfrm>
            <a:off x="73025" y="836613"/>
            <a:ext cx="9036050" cy="52895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6" name="Rectangle 2"/>
          <p:cNvSpPr>
            <a:spLocks noGrp="1" noChangeArrowheads="1"/>
          </p:cNvSpPr>
          <p:nvPr>
            <p:ph type="title"/>
          </p:nvPr>
        </p:nvSpPr>
        <p:spPr bwMode="auto">
          <a:xfrm>
            <a:off x="1692276" y="188913"/>
            <a:ext cx="7416800" cy="490537"/>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GB" smtClean="0"/>
              <a:t>Click to edit Master title style</a:t>
            </a:r>
          </a:p>
        </p:txBody>
      </p:sp>
      <p:sp>
        <p:nvSpPr>
          <p:cNvPr id="1033" name="Rectangle 9"/>
          <p:cNvSpPr>
            <a:spLocks noGrp="1" noChangeArrowheads="1"/>
          </p:cNvSpPr>
          <p:nvPr>
            <p:ph type="dt" sz="half" idx="2"/>
          </p:nvPr>
        </p:nvSpPr>
        <p:spPr bwMode="auto">
          <a:xfrm>
            <a:off x="2916239" y="6337301"/>
            <a:ext cx="1584325"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400">
                <a:solidFill>
                  <a:schemeClr val="bg1"/>
                </a:solidFill>
              </a:defRPr>
            </a:lvl1pPr>
          </a:lstStyle>
          <a:p>
            <a:pPr fontAlgn="base">
              <a:spcBef>
                <a:spcPct val="0"/>
              </a:spcBef>
              <a:spcAft>
                <a:spcPct val="0"/>
              </a:spcAft>
            </a:pPr>
            <a:endParaRPr lang="en-GB">
              <a:solidFill>
                <a:srgbClr val="FFFFFF"/>
              </a:solidFill>
            </a:endParaRPr>
          </a:p>
        </p:txBody>
      </p:sp>
      <p:sp>
        <p:nvSpPr>
          <p:cNvPr id="1034" name="Rectangle 10"/>
          <p:cNvSpPr>
            <a:spLocks noGrp="1" noChangeArrowheads="1"/>
          </p:cNvSpPr>
          <p:nvPr>
            <p:ph type="ftr" sz="quarter" idx="3"/>
          </p:nvPr>
        </p:nvSpPr>
        <p:spPr bwMode="auto">
          <a:xfrm>
            <a:off x="4572000" y="6337301"/>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400">
                <a:solidFill>
                  <a:schemeClr val="bg1"/>
                </a:solidFill>
              </a:defRPr>
            </a:lvl1pPr>
          </a:lstStyle>
          <a:p>
            <a:pPr fontAlgn="base">
              <a:spcBef>
                <a:spcPct val="0"/>
              </a:spcBef>
              <a:spcAft>
                <a:spcPct val="0"/>
              </a:spcAft>
            </a:pPr>
            <a:endParaRPr lang="en-GB">
              <a:solidFill>
                <a:srgbClr val="FFFFFF"/>
              </a:solidFill>
            </a:endParaRPr>
          </a:p>
        </p:txBody>
      </p:sp>
      <p:sp>
        <p:nvSpPr>
          <p:cNvPr id="1035" name="Rectangle 11"/>
          <p:cNvSpPr>
            <a:spLocks noGrp="1" noChangeArrowheads="1"/>
          </p:cNvSpPr>
          <p:nvPr>
            <p:ph type="sldNum" sz="quarter" idx="4"/>
          </p:nvPr>
        </p:nvSpPr>
        <p:spPr bwMode="auto">
          <a:xfrm>
            <a:off x="7947025" y="6337301"/>
            <a:ext cx="116205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400">
                <a:solidFill>
                  <a:schemeClr val="bg1"/>
                </a:solidFill>
              </a:defRPr>
            </a:lvl1pPr>
          </a:lstStyle>
          <a:p>
            <a:pPr fontAlgn="base">
              <a:spcBef>
                <a:spcPct val="0"/>
              </a:spcBef>
              <a:spcAft>
                <a:spcPct val="0"/>
              </a:spcAft>
            </a:pPr>
            <a:fld id="{2B426D19-A65A-4D3E-9C79-FD067F0E871E}" type="slidenum">
              <a:rPr lang="en-GB">
                <a:solidFill>
                  <a:srgbClr val="FFFFFF"/>
                </a:solidFill>
              </a:rPr>
              <a:pPr fontAlgn="base">
                <a:spcBef>
                  <a:spcPct val="0"/>
                </a:spcBef>
                <a:spcAft>
                  <a:spcPct val="0"/>
                </a:spcAft>
              </a:pPr>
              <a:t>‹nº›</a:t>
            </a:fld>
            <a:endParaRPr lang="en-GB">
              <a:solidFill>
                <a:srgbClr val="FFFFFF"/>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r" rtl="0" fontAlgn="base">
        <a:spcBef>
          <a:spcPct val="0"/>
        </a:spcBef>
        <a:spcAft>
          <a:spcPct val="0"/>
        </a:spcAft>
        <a:defRPr sz="2400">
          <a:solidFill>
            <a:schemeClr val="bg1"/>
          </a:solidFill>
          <a:latin typeface="+mj-lt"/>
          <a:ea typeface="+mj-ea"/>
          <a:cs typeface="+mj-cs"/>
        </a:defRPr>
      </a:lvl1pPr>
      <a:lvl2pPr algn="r" rtl="0" fontAlgn="base">
        <a:spcBef>
          <a:spcPct val="0"/>
        </a:spcBef>
        <a:spcAft>
          <a:spcPct val="0"/>
        </a:spcAft>
        <a:defRPr sz="2400">
          <a:solidFill>
            <a:schemeClr val="bg1"/>
          </a:solidFill>
          <a:latin typeface="Arial" charset="0"/>
        </a:defRPr>
      </a:lvl2pPr>
      <a:lvl3pPr algn="r" rtl="0" fontAlgn="base">
        <a:spcBef>
          <a:spcPct val="0"/>
        </a:spcBef>
        <a:spcAft>
          <a:spcPct val="0"/>
        </a:spcAft>
        <a:defRPr sz="2400">
          <a:solidFill>
            <a:schemeClr val="bg1"/>
          </a:solidFill>
          <a:latin typeface="Arial" charset="0"/>
        </a:defRPr>
      </a:lvl3pPr>
      <a:lvl4pPr algn="r" rtl="0" fontAlgn="base">
        <a:spcBef>
          <a:spcPct val="0"/>
        </a:spcBef>
        <a:spcAft>
          <a:spcPct val="0"/>
        </a:spcAft>
        <a:defRPr sz="2400">
          <a:solidFill>
            <a:schemeClr val="bg1"/>
          </a:solidFill>
          <a:latin typeface="Arial" charset="0"/>
        </a:defRPr>
      </a:lvl4pPr>
      <a:lvl5pPr algn="r" rtl="0" fontAlgn="base">
        <a:spcBef>
          <a:spcPct val="0"/>
        </a:spcBef>
        <a:spcAft>
          <a:spcPct val="0"/>
        </a:spcAft>
        <a:defRPr sz="2400">
          <a:solidFill>
            <a:schemeClr val="bg1"/>
          </a:solidFill>
          <a:latin typeface="Arial" charset="0"/>
        </a:defRPr>
      </a:lvl5pPr>
      <a:lvl6pPr marL="457153" algn="r" rtl="0" fontAlgn="base">
        <a:spcBef>
          <a:spcPct val="0"/>
        </a:spcBef>
        <a:spcAft>
          <a:spcPct val="0"/>
        </a:spcAft>
        <a:defRPr sz="2400">
          <a:solidFill>
            <a:schemeClr val="bg1"/>
          </a:solidFill>
          <a:latin typeface="Arial" charset="0"/>
        </a:defRPr>
      </a:lvl6pPr>
      <a:lvl7pPr marL="914305" algn="r" rtl="0" fontAlgn="base">
        <a:spcBef>
          <a:spcPct val="0"/>
        </a:spcBef>
        <a:spcAft>
          <a:spcPct val="0"/>
        </a:spcAft>
        <a:defRPr sz="2400">
          <a:solidFill>
            <a:schemeClr val="bg1"/>
          </a:solidFill>
          <a:latin typeface="Arial" charset="0"/>
        </a:defRPr>
      </a:lvl7pPr>
      <a:lvl8pPr marL="1371458" algn="r" rtl="0" fontAlgn="base">
        <a:spcBef>
          <a:spcPct val="0"/>
        </a:spcBef>
        <a:spcAft>
          <a:spcPct val="0"/>
        </a:spcAft>
        <a:defRPr sz="2400">
          <a:solidFill>
            <a:schemeClr val="bg1"/>
          </a:solidFill>
          <a:latin typeface="Arial" charset="0"/>
        </a:defRPr>
      </a:lvl8pPr>
      <a:lvl9pPr marL="1828610" algn="r" rtl="0" fontAlgn="base">
        <a:spcBef>
          <a:spcPct val="0"/>
        </a:spcBef>
        <a:spcAft>
          <a:spcPct val="0"/>
        </a:spcAft>
        <a:defRPr sz="2400">
          <a:solidFill>
            <a:schemeClr val="bg1"/>
          </a:solidFill>
          <a:latin typeface="Arial" charset="0"/>
        </a:defRPr>
      </a:lvl9pPr>
    </p:titleStyle>
    <p:bodyStyle>
      <a:lvl1pPr marL="342865" indent="-342865" algn="l" rtl="0" fontAlgn="base">
        <a:spcBef>
          <a:spcPct val="20000"/>
        </a:spcBef>
        <a:spcAft>
          <a:spcPct val="0"/>
        </a:spcAft>
        <a:buChar char="•"/>
        <a:defRPr sz="2400">
          <a:solidFill>
            <a:schemeClr val="tx1"/>
          </a:solidFill>
          <a:latin typeface="+mn-lt"/>
          <a:ea typeface="+mn-ea"/>
          <a:cs typeface="+mn-cs"/>
        </a:defRPr>
      </a:lvl1pPr>
      <a:lvl2pPr marL="742873" indent="-285720" algn="l" rtl="0" fontAlgn="base">
        <a:spcBef>
          <a:spcPct val="20000"/>
        </a:spcBef>
        <a:spcAft>
          <a:spcPct val="0"/>
        </a:spcAft>
        <a:buChar char="–"/>
        <a:defRPr sz="2200">
          <a:solidFill>
            <a:schemeClr val="tx1"/>
          </a:solidFill>
          <a:latin typeface="+mn-lt"/>
        </a:defRPr>
      </a:lvl2pPr>
      <a:lvl3pPr marL="1142882" indent="-228577" algn="l" rtl="0" fontAlgn="base">
        <a:spcBef>
          <a:spcPct val="20000"/>
        </a:spcBef>
        <a:spcAft>
          <a:spcPct val="0"/>
        </a:spcAft>
        <a:buChar char="•"/>
        <a:defRPr sz="2000">
          <a:solidFill>
            <a:schemeClr val="tx1"/>
          </a:solidFill>
          <a:latin typeface="+mn-lt"/>
        </a:defRPr>
      </a:lvl3pPr>
      <a:lvl4pPr marL="1600034" indent="-228577" algn="l" rtl="0" fontAlgn="base">
        <a:spcBef>
          <a:spcPct val="20000"/>
        </a:spcBef>
        <a:spcAft>
          <a:spcPct val="0"/>
        </a:spcAft>
        <a:buChar char="–"/>
        <a:defRPr>
          <a:solidFill>
            <a:schemeClr val="tx1"/>
          </a:solidFill>
          <a:latin typeface="+mn-lt"/>
        </a:defRPr>
      </a:lvl4pPr>
      <a:lvl5pPr marL="2057187" indent="-228577" algn="l" rtl="0" fontAlgn="base">
        <a:spcBef>
          <a:spcPct val="20000"/>
        </a:spcBef>
        <a:spcAft>
          <a:spcPct val="0"/>
        </a:spcAft>
        <a:buChar char="»"/>
        <a:defRPr sz="1600">
          <a:solidFill>
            <a:schemeClr val="tx1"/>
          </a:solidFill>
          <a:latin typeface="+mn-lt"/>
        </a:defRPr>
      </a:lvl5pPr>
      <a:lvl6pPr marL="2514340" indent="-228577" algn="l" rtl="0" fontAlgn="base">
        <a:spcBef>
          <a:spcPct val="20000"/>
        </a:spcBef>
        <a:spcAft>
          <a:spcPct val="0"/>
        </a:spcAft>
        <a:buChar char="»"/>
        <a:defRPr sz="1600">
          <a:solidFill>
            <a:schemeClr val="tx1"/>
          </a:solidFill>
          <a:latin typeface="+mn-lt"/>
        </a:defRPr>
      </a:lvl6pPr>
      <a:lvl7pPr marL="2971492" indent="-228577" algn="l" rtl="0" fontAlgn="base">
        <a:spcBef>
          <a:spcPct val="20000"/>
        </a:spcBef>
        <a:spcAft>
          <a:spcPct val="0"/>
        </a:spcAft>
        <a:buChar char="»"/>
        <a:defRPr sz="1600">
          <a:solidFill>
            <a:schemeClr val="tx1"/>
          </a:solidFill>
          <a:latin typeface="+mn-lt"/>
        </a:defRPr>
      </a:lvl7pPr>
      <a:lvl8pPr marL="3428645" indent="-228577" algn="l" rtl="0" fontAlgn="base">
        <a:spcBef>
          <a:spcPct val="20000"/>
        </a:spcBef>
        <a:spcAft>
          <a:spcPct val="0"/>
        </a:spcAft>
        <a:buChar char="»"/>
        <a:defRPr sz="1600">
          <a:solidFill>
            <a:schemeClr val="tx1"/>
          </a:solidFill>
          <a:latin typeface="+mn-lt"/>
        </a:defRPr>
      </a:lvl8pPr>
      <a:lvl9pPr marL="3885797" indent="-228577" algn="l" rtl="0" fontAlgn="base">
        <a:spcBef>
          <a:spcPct val="20000"/>
        </a:spcBef>
        <a:spcAft>
          <a:spcPct val="0"/>
        </a:spcAft>
        <a:buChar char="»"/>
        <a:defRPr sz="1600">
          <a:solidFill>
            <a:schemeClr val="tx1"/>
          </a:solidFill>
          <a:latin typeface="+mn-lt"/>
        </a:defRPr>
      </a:lvl9pPr>
    </p:bodyStyle>
    <p:otherStyle>
      <a:defPPr>
        <a:defRPr lang="pt-PT"/>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Underwater.wmv">
            <a:hlinkClick r:id="" action="ppaction://media"/>
          </p:cNvPr>
          <p:cNvPicPr>
            <a:picLocks noChangeAspect="1"/>
          </p:cNvPicPr>
          <p:nvPr>
            <a:videoFile r:link="rId13"/>
            <p:extLst>
              <p:ext uri="{DAA4B4D4-6D71-4841-9C94-3DE7FCFB9230}">
                <p14:media xmlns:p14="http://schemas.microsoft.com/office/powerpoint/2010/main" xmlns="" r:embed="rId14"/>
              </p:ext>
            </p:extLst>
          </p:nvPr>
        </p:nvPicPr>
        <p:blipFill rotWithShape="1">
          <a:blip r:embed="rId15" cstate="print">
            <a:lum bright="-10000" contrast="10000"/>
          </a:blip>
          <a:srcRect t="62763" b="17288"/>
          <a:stretch/>
        </p:blipFill>
        <p:spPr>
          <a:xfrm>
            <a:off x="3629" y="1"/>
            <a:ext cx="9140372" cy="1215573"/>
          </a:xfrm>
          <a:prstGeom prst="rect">
            <a:avLst/>
          </a:prstGeom>
          <a:effectLst>
            <a:reflection blurRad="6350" stA="25000" endPos="95000" dist="101600" dir="5400000" sy="-100000" algn="bl" rotWithShape="0"/>
          </a:effectLst>
        </p:spPr>
      </p:pic>
      <p:sp>
        <p:nvSpPr>
          <p:cNvPr id="2" name="Title Placeholder 1"/>
          <p:cNvSpPr>
            <a:spLocks noGrp="1"/>
          </p:cNvSpPr>
          <p:nvPr>
            <p:ph type="title"/>
          </p:nvPr>
        </p:nvSpPr>
        <p:spPr>
          <a:xfrm>
            <a:off x="228600" y="47172"/>
            <a:ext cx="8686800" cy="1143000"/>
          </a:xfrm>
          <a:prstGeom prst="rect">
            <a:avLst/>
          </a:prstGeom>
        </p:spPr>
        <p:txBody>
          <a:bodyPr vert="horz" lIns="91430" tIns="45715" rIns="91430" bIns="45715" rtlCol="0" anchor="ctr">
            <a:normAutofit/>
          </a:bodyPr>
          <a:lstStyle/>
          <a:p>
            <a:r>
              <a:rPr lang="pt-PT" smtClean="0"/>
              <a:t>Clique para editar o estilo</a:t>
            </a:r>
            <a:endParaRPr lang="en-US"/>
          </a:p>
        </p:txBody>
      </p:sp>
      <p:sp>
        <p:nvSpPr>
          <p:cNvPr id="3" name="Text Placeholder 2"/>
          <p:cNvSpPr>
            <a:spLocks noGrp="1"/>
          </p:cNvSpPr>
          <p:nvPr>
            <p:ph type="body" idx="1"/>
          </p:nvPr>
        </p:nvSpPr>
        <p:spPr>
          <a:xfrm>
            <a:off x="228600" y="1369998"/>
            <a:ext cx="8686800" cy="4937760"/>
          </a:xfrm>
          <a:prstGeom prst="rect">
            <a:avLst/>
          </a:prstGeom>
        </p:spPr>
        <p:txBody>
          <a:bodyPr vert="horz" lIns="91430" tIns="45715" rIns="91430" bIns="45715"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2"/>
          </p:nvPr>
        </p:nvSpPr>
        <p:spPr>
          <a:xfrm>
            <a:off x="2286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2056701E-279D-4010-B6E0-739AA257620B}"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7818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17BB2CEA-3D82-4BDD-9400-F0522953981D}"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xmlns="" val="76888420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txStyles>
    <p:titleStyle>
      <a:lvl1pPr algn="ctr" defTabSz="914305" rtl="0" eaLnBrk="1" latinLnBrk="0" hangingPunct="1">
        <a:spcBef>
          <a:spcPct val="0"/>
        </a:spcBef>
        <a:buNone/>
        <a:defRPr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9"/>
            </p:custDataLst>
          </p:nvPr>
        </p:nvSpPr>
        <p:spPr bwMode="auto">
          <a:xfrm>
            <a:off x="2703513" y="274638"/>
            <a:ext cx="6316662" cy="11430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0"/>
            </p:custDataLst>
          </p:nvPr>
        </p:nvSpPr>
        <p:spPr bwMode="auto">
          <a:xfrm>
            <a:off x="2693988" y="1600201"/>
            <a:ext cx="6326187"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4DE889FC-B6E6-435B-84DA-05940B689A83}" type="slidenum">
              <a:rPr lang="en-US">
                <a:solidFill>
                  <a:srgbClr val="FFFFFF"/>
                </a:solidFill>
              </a:rPr>
              <a:pPr fontAlgn="base">
                <a:spcBef>
                  <a:spcPct val="0"/>
                </a:spcBef>
                <a:spcAft>
                  <a:spcPct val="0"/>
                </a:spcAft>
              </a:pPr>
              <a:t>‹nº›</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740" r:id="rId1"/>
    <p:sldLayoutId id="2147483741" r:id="rId2"/>
    <p:sldLayoutId id="2147483888" r:id="rId3"/>
    <p:sldLayoutId id="2147483889" r:id="rId4"/>
    <p:sldLayoutId id="2147483890" r:id="rId5"/>
    <p:sldLayoutId id="2147483891" r:id="rId6"/>
    <p:sldLayoutId id="2147483892" r:id="rId7"/>
  </p:sldLayoutIdLst>
  <p:txStyles>
    <p:titleStyle>
      <a:lvl1pPr algn="l" rtl="0" fontAlgn="base">
        <a:spcBef>
          <a:spcPct val="0"/>
        </a:spcBef>
        <a:spcAft>
          <a:spcPct val="0"/>
        </a:spcAft>
        <a:buClr>
          <a:srgbClr val="000000"/>
        </a:buClr>
        <a:buSzPct val="100000"/>
        <a:defRPr sz="3200">
          <a:solidFill>
            <a:schemeClr val="tx1"/>
          </a:solidFill>
          <a:latin typeface="+mj-lt"/>
          <a:ea typeface="+mj-ea"/>
          <a:cs typeface="+mj-cs"/>
        </a:defRPr>
      </a:lvl1pPr>
      <a:lvl2pPr algn="l" rtl="0" fontAlgn="base">
        <a:spcBef>
          <a:spcPct val="0"/>
        </a:spcBef>
        <a:spcAft>
          <a:spcPct val="0"/>
        </a:spcAft>
        <a:buClr>
          <a:srgbClr val="000000"/>
        </a:buClr>
        <a:buSzPct val="100000"/>
        <a:defRPr sz="3200">
          <a:solidFill>
            <a:schemeClr val="tx1"/>
          </a:solidFill>
          <a:latin typeface="Arial" charset="0"/>
          <a:cs typeface="Arial" charset="0"/>
        </a:defRPr>
      </a:lvl2pPr>
      <a:lvl3pPr algn="l" rtl="0" fontAlgn="base">
        <a:spcBef>
          <a:spcPct val="0"/>
        </a:spcBef>
        <a:spcAft>
          <a:spcPct val="0"/>
        </a:spcAft>
        <a:buClr>
          <a:srgbClr val="000000"/>
        </a:buClr>
        <a:buSzPct val="100000"/>
        <a:defRPr sz="3200">
          <a:solidFill>
            <a:schemeClr val="tx1"/>
          </a:solidFill>
          <a:latin typeface="Arial" charset="0"/>
          <a:cs typeface="Arial" charset="0"/>
        </a:defRPr>
      </a:lvl3pPr>
      <a:lvl4pPr algn="l" rtl="0" fontAlgn="base">
        <a:spcBef>
          <a:spcPct val="0"/>
        </a:spcBef>
        <a:spcAft>
          <a:spcPct val="0"/>
        </a:spcAft>
        <a:buClr>
          <a:srgbClr val="000000"/>
        </a:buClr>
        <a:buSzPct val="100000"/>
        <a:defRPr sz="3200">
          <a:solidFill>
            <a:schemeClr val="tx1"/>
          </a:solidFill>
          <a:latin typeface="Arial" charset="0"/>
          <a:cs typeface="Arial" charset="0"/>
        </a:defRPr>
      </a:lvl4pPr>
      <a:lvl5pPr algn="l" rtl="0" fontAlgn="base">
        <a:spcBef>
          <a:spcPct val="0"/>
        </a:spcBef>
        <a:spcAft>
          <a:spcPct val="0"/>
        </a:spcAft>
        <a:buClr>
          <a:srgbClr val="000000"/>
        </a:buClr>
        <a:buSzPct val="100000"/>
        <a:defRPr sz="3200">
          <a:solidFill>
            <a:schemeClr val="tx1"/>
          </a:solidFill>
          <a:latin typeface="Arial" charset="0"/>
          <a:cs typeface="Arial" charset="0"/>
        </a:defRPr>
      </a:lvl5pPr>
      <a:lvl6pPr marL="457153" algn="l" rtl="0" fontAlgn="base">
        <a:spcBef>
          <a:spcPct val="0"/>
        </a:spcBef>
        <a:spcAft>
          <a:spcPct val="0"/>
        </a:spcAft>
        <a:buClr>
          <a:srgbClr val="000000"/>
        </a:buClr>
        <a:buSzPct val="100000"/>
        <a:defRPr sz="3200">
          <a:solidFill>
            <a:schemeClr val="tx1"/>
          </a:solidFill>
          <a:latin typeface="Arial" charset="0"/>
          <a:cs typeface="Arial" charset="0"/>
        </a:defRPr>
      </a:lvl6pPr>
      <a:lvl7pPr marL="914305" algn="l" rtl="0" fontAlgn="base">
        <a:spcBef>
          <a:spcPct val="0"/>
        </a:spcBef>
        <a:spcAft>
          <a:spcPct val="0"/>
        </a:spcAft>
        <a:buClr>
          <a:srgbClr val="000000"/>
        </a:buClr>
        <a:buSzPct val="100000"/>
        <a:defRPr sz="3200">
          <a:solidFill>
            <a:schemeClr val="tx1"/>
          </a:solidFill>
          <a:latin typeface="Arial" charset="0"/>
          <a:cs typeface="Arial" charset="0"/>
        </a:defRPr>
      </a:lvl7pPr>
      <a:lvl8pPr marL="1371458" algn="l" rtl="0" fontAlgn="base">
        <a:spcBef>
          <a:spcPct val="0"/>
        </a:spcBef>
        <a:spcAft>
          <a:spcPct val="0"/>
        </a:spcAft>
        <a:buClr>
          <a:srgbClr val="000000"/>
        </a:buClr>
        <a:buSzPct val="100000"/>
        <a:defRPr sz="3200">
          <a:solidFill>
            <a:schemeClr val="tx1"/>
          </a:solidFill>
          <a:latin typeface="Arial" charset="0"/>
          <a:cs typeface="Arial" charset="0"/>
        </a:defRPr>
      </a:lvl8pPr>
      <a:lvl9pPr marL="1828610" algn="l" rtl="0" fontAlgn="base">
        <a:spcBef>
          <a:spcPct val="0"/>
        </a:spcBef>
        <a:spcAft>
          <a:spcPct val="0"/>
        </a:spcAft>
        <a:buClr>
          <a:srgbClr val="000000"/>
        </a:buClr>
        <a:buSzPct val="100000"/>
        <a:defRPr sz="3200">
          <a:solidFill>
            <a:schemeClr val="tx1"/>
          </a:solidFill>
          <a:latin typeface="Arial" charset="0"/>
          <a:cs typeface="Arial" charset="0"/>
        </a:defRPr>
      </a:lvl9pPr>
    </p:titleStyle>
    <p:bodyStyle>
      <a:lvl1pPr marL="342865" indent="-342865" algn="l" rtl="0" fontAlgn="base">
        <a:spcBef>
          <a:spcPct val="20000"/>
        </a:spcBef>
        <a:spcAft>
          <a:spcPct val="0"/>
        </a:spcAft>
        <a:buClr>
          <a:schemeClr val="tx1"/>
        </a:buClr>
        <a:buSzPct val="100000"/>
        <a:buChar char="•"/>
        <a:defRPr sz="2400">
          <a:solidFill>
            <a:schemeClr val="tx1"/>
          </a:solidFill>
          <a:latin typeface="+mn-lt"/>
          <a:ea typeface="+mn-ea"/>
          <a:cs typeface="+mn-cs"/>
        </a:defRPr>
      </a:lvl1pPr>
      <a:lvl2pPr marL="742873" indent="-285720" algn="l" rtl="0" fontAlgn="base">
        <a:spcBef>
          <a:spcPct val="20000"/>
        </a:spcBef>
        <a:spcAft>
          <a:spcPct val="0"/>
        </a:spcAft>
        <a:buClr>
          <a:schemeClr val="tx1"/>
        </a:buClr>
        <a:buSzPct val="100000"/>
        <a:buChar char="–"/>
        <a:defRPr sz="2000">
          <a:solidFill>
            <a:schemeClr val="tx1"/>
          </a:solidFill>
          <a:latin typeface="+mn-lt"/>
          <a:cs typeface="+mn-cs"/>
        </a:defRPr>
      </a:lvl2pPr>
      <a:lvl3pPr marL="1142882" indent="-228577" algn="l" rtl="0" fontAlgn="base">
        <a:spcBef>
          <a:spcPct val="20000"/>
        </a:spcBef>
        <a:spcAft>
          <a:spcPct val="0"/>
        </a:spcAft>
        <a:buClr>
          <a:schemeClr val="tx1"/>
        </a:buClr>
        <a:buSzPct val="100000"/>
        <a:buChar char="•"/>
        <a:defRPr sz="2000">
          <a:solidFill>
            <a:schemeClr val="tx1"/>
          </a:solidFill>
          <a:latin typeface="+mn-lt"/>
          <a:cs typeface="+mn-cs"/>
        </a:defRPr>
      </a:lvl3pPr>
      <a:lvl4pPr marL="1600034" indent="-228577" algn="l" rtl="0" fontAlgn="base">
        <a:spcBef>
          <a:spcPct val="20000"/>
        </a:spcBef>
        <a:spcAft>
          <a:spcPct val="0"/>
        </a:spcAft>
        <a:buClr>
          <a:schemeClr val="tx1"/>
        </a:buClr>
        <a:buSzPct val="100000"/>
        <a:buChar char="–"/>
        <a:defRPr sz="2000">
          <a:solidFill>
            <a:schemeClr val="tx1"/>
          </a:solidFill>
          <a:latin typeface="+mn-lt"/>
          <a:cs typeface="+mn-cs"/>
        </a:defRPr>
      </a:lvl4pPr>
      <a:lvl5pPr marL="2057187" indent="-228577" algn="l" rtl="0" fontAlgn="base">
        <a:spcBef>
          <a:spcPct val="20000"/>
        </a:spcBef>
        <a:spcAft>
          <a:spcPct val="0"/>
        </a:spcAft>
        <a:buClr>
          <a:schemeClr val="tx1"/>
        </a:buClr>
        <a:buSzPct val="100000"/>
        <a:buChar char="»"/>
        <a:defRPr sz="2000">
          <a:solidFill>
            <a:schemeClr val="tx1"/>
          </a:solidFill>
          <a:latin typeface="+mn-lt"/>
          <a:cs typeface="+mn-cs"/>
        </a:defRPr>
      </a:lvl5pPr>
      <a:lvl6pPr marL="2514340" indent="-228577" algn="l" rtl="0" fontAlgn="base">
        <a:spcBef>
          <a:spcPct val="20000"/>
        </a:spcBef>
        <a:spcAft>
          <a:spcPct val="0"/>
        </a:spcAft>
        <a:buClr>
          <a:schemeClr val="tx1"/>
        </a:buClr>
        <a:buSzPct val="100000"/>
        <a:buChar char="»"/>
        <a:defRPr sz="2000">
          <a:solidFill>
            <a:schemeClr val="tx1"/>
          </a:solidFill>
          <a:latin typeface="+mn-lt"/>
          <a:cs typeface="+mn-cs"/>
        </a:defRPr>
      </a:lvl6pPr>
      <a:lvl7pPr marL="2971492" indent="-228577" algn="l" rtl="0" fontAlgn="base">
        <a:spcBef>
          <a:spcPct val="20000"/>
        </a:spcBef>
        <a:spcAft>
          <a:spcPct val="0"/>
        </a:spcAft>
        <a:buClr>
          <a:schemeClr val="tx1"/>
        </a:buClr>
        <a:buSzPct val="100000"/>
        <a:buChar char="»"/>
        <a:defRPr sz="2000">
          <a:solidFill>
            <a:schemeClr val="tx1"/>
          </a:solidFill>
          <a:latin typeface="+mn-lt"/>
          <a:cs typeface="+mn-cs"/>
        </a:defRPr>
      </a:lvl7pPr>
      <a:lvl8pPr marL="3428645" indent="-228577" algn="l" rtl="0" fontAlgn="base">
        <a:spcBef>
          <a:spcPct val="20000"/>
        </a:spcBef>
        <a:spcAft>
          <a:spcPct val="0"/>
        </a:spcAft>
        <a:buClr>
          <a:schemeClr val="tx1"/>
        </a:buClr>
        <a:buSzPct val="100000"/>
        <a:buChar char="»"/>
        <a:defRPr sz="2000">
          <a:solidFill>
            <a:schemeClr val="tx1"/>
          </a:solidFill>
          <a:latin typeface="+mn-lt"/>
          <a:cs typeface="+mn-cs"/>
        </a:defRPr>
      </a:lvl8pPr>
      <a:lvl9pPr marL="3885797" indent="-228577" algn="l" rtl="0" fontAlgn="base">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2BB9DD9-B8CC-494C-945B-A1E7E44D452E}" type="datetimeFigureOut">
              <a:rPr lang="fr-FR">
                <a:solidFill>
                  <a:prstClr val="black">
                    <a:tint val="75000"/>
                  </a:prstClr>
                </a:solidFill>
              </a:rPr>
              <a:pPr>
                <a:defRPr/>
              </a:pPr>
              <a:t>17/10/2013</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80959BE-4CF8-4B9F-BA91-386A9563AAC5}" type="slidenum">
              <a:rPr lang="fr-CA">
                <a:solidFill>
                  <a:prstClr val="black">
                    <a:tint val="75000"/>
                  </a:prstClr>
                </a:solidFill>
              </a:rPr>
              <a:pPr>
                <a:defRPr/>
              </a:pPr>
              <a:t>‹nº›</a:t>
            </a:fld>
            <a:endParaRPr lang="fr-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153" algn="ctr" rtl="0" fontAlgn="base">
        <a:spcBef>
          <a:spcPct val="0"/>
        </a:spcBef>
        <a:spcAft>
          <a:spcPct val="0"/>
        </a:spcAft>
        <a:defRPr sz="4400">
          <a:solidFill>
            <a:schemeClr val="tx1"/>
          </a:solidFill>
          <a:latin typeface="Calibri" pitchFamily="34" charset="0"/>
        </a:defRPr>
      </a:lvl6pPr>
      <a:lvl7pPr marL="914305" algn="ctr" rtl="0" fontAlgn="base">
        <a:spcBef>
          <a:spcPct val="0"/>
        </a:spcBef>
        <a:spcAft>
          <a:spcPct val="0"/>
        </a:spcAft>
        <a:defRPr sz="4400">
          <a:solidFill>
            <a:schemeClr val="tx1"/>
          </a:solidFill>
          <a:latin typeface="Calibri" pitchFamily="34" charset="0"/>
        </a:defRPr>
      </a:lvl7pPr>
      <a:lvl8pPr marL="1371458" algn="ctr" rtl="0" fontAlgn="base">
        <a:spcBef>
          <a:spcPct val="0"/>
        </a:spcBef>
        <a:spcAft>
          <a:spcPct val="0"/>
        </a:spcAft>
        <a:defRPr sz="4400">
          <a:solidFill>
            <a:schemeClr val="tx1"/>
          </a:solidFill>
          <a:latin typeface="Calibri" pitchFamily="34" charset="0"/>
        </a:defRPr>
      </a:lvl8pPr>
      <a:lvl9pPr marL="1828610" algn="ctr" rtl="0" fontAlgn="base">
        <a:spcBef>
          <a:spcPct val="0"/>
        </a:spcBef>
        <a:spcAft>
          <a:spcPct val="0"/>
        </a:spcAft>
        <a:defRPr sz="4400">
          <a:solidFill>
            <a:schemeClr val="tx1"/>
          </a:solidFill>
          <a:latin typeface="Calibri" pitchFamily="34" charset="0"/>
        </a:defRPr>
      </a:lvl9pPr>
    </p:titleStyle>
    <p:bodyStyle>
      <a:lvl1pPr marL="342865" indent="-342865"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30" tIns="45715" rIns="91430" bIns="45715" anchor="t" compatLnSpc="1"/>
          <a:lstStyle/>
          <a:p>
            <a:pPr fontAlgn="base">
              <a:spcBef>
                <a:spcPct val="0"/>
              </a:spcBef>
              <a:spcAft>
                <a:spcPct val="0"/>
              </a:spcAft>
            </a:pPr>
            <a:endParaRPr lang="pt-PT">
              <a:solidFill>
                <a:prstClr val="black"/>
              </a:solidFill>
              <a:latin typeface="Arial" charset="0"/>
            </a:endParaRPr>
          </a:p>
        </p:txBody>
      </p:sp>
      <p:sp>
        <p:nvSpPr>
          <p:cNvPr id="8" name="Rectangle 7"/>
          <p:cNvSpPr>
            <a:spLocks noGrp="1"/>
          </p:cNvSpPr>
          <p:nvPr>
            <p:ph type="body" idx="1"/>
          </p:nvPr>
        </p:nvSpPr>
        <p:spPr>
          <a:xfrm>
            <a:off x="304800" y="1554162"/>
            <a:ext cx="8686800" cy="4525963"/>
          </a:xfrm>
          <a:prstGeom prst="rect">
            <a:avLst/>
          </a:prstGeom>
        </p:spPr>
        <p:txBody>
          <a:bodyPr vert="horz" lIns="91430" tIns="45715" rIns="91430" bIns="45715">
            <a:normAutofit/>
          </a:bodyPr>
          <a:lstStyle/>
          <a:p>
            <a:pPr lvl="0"/>
            <a:r>
              <a:rPr lang="pt-PT"/>
              <a:t>Clique para editar os estilos de texto do modelo global</a:t>
            </a:r>
          </a:p>
          <a:p>
            <a:pPr lvl="1"/>
            <a:r>
              <a:rPr lang="pt-PT"/>
              <a:t>Segundo nível</a:t>
            </a:r>
          </a:p>
          <a:p>
            <a:pPr lvl="2"/>
            <a:r>
              <a:rPr lang="pt-PT"/>
              <a:t>Terceiro nível</a:t>
            </a:r>
          </a:p>
          <a:p>
            <a:pPr lvl="3"/>
            <a:r>
              <a:rPr lang="pt-PT"/>
              <a:t>Quarto nível</a:t>
            </a:r>
          </a:p>
          <a:p>
            <a:pPr lvl="4"/>
            <a:r>
              <a:rPr lang="pt-PT"/>
              <a:t>Quinto nível</a:t>
            </a:r>
          </a:p>
          <a:p>
            <a:pPr lvl="5"/>
            <a:r>
              <a:rPr lang="pt-PT"/>
              <a:t>Sexto nível</a:t>
            </a:r>
          </a:p>
          <a:p>
            <a:pPr lvl="6"/>
            <a:r>
              <a:rPr lang="pt-PT"/>
              <a:t>Sétimo nível</a:t>
            </a:r>
          </a:p>
          <a:p>
            <a:pPr lvl="7"/>
            <a:r>
              <a:rPr lang="pt-PT"/>
              <a:t>Oitavo nível</a:t>
            </a:r>
          </a:p>
          <a:p>
            <a:pPr lvl="8"/>
            <a:r>
              <a:rPr lang="pt-PT"/>
              <a:t>Nono nível</a:t>
            </a:r>
          </a:p>
        </p:txBody>
      </p:sp>
      <p:sp>
        <p:nvSpPr>
          <p:cNvPr id="11" name="Rectangle 10"/>
          <p:cNvSpPr>
            <a:spLocks noGrp="1"/>
          </p:cNvSpPr>
          <p:nvPr>
            <p:ph type="dt" sz="half" idx="2"/>
          </p:nvPr>
        </p:nvSpPr>
        <p:spPr>
          <a:xfrm>
            <a:off x="6477000" y="76200"/>
            <a:ext cx="2514600" cy="288925"/>
          </a:xfrm>
          <a:prstGeom prst="rect">
            <a:avLst/>
          </a:prstGeom>
        </p:spPr>
        <p:txBody>
          <a:bodyPr vert="horz" lIns="91430" tIns="45715" rIns="91430" bIns="45715"/>
          <a:lstStyle>
            <a:lvl1pPr algn="l" latinLnBrk="0">
              <a:defRPr lang="pt-PT" sz="1200">
                <a:solidFill>
                  <a:schemeClr val="accent1">
                    <a:shade val="75000"/>
                  </a:schemeClr>
                </a:solidFill>
              </a:defRPr>
            </a:lvl1pPr>
          </a:lstStyle>
          <a:p>
            <a:pPr fontAlgn="base">
              <a:spcBef>
                <a:spcPct val="0"/>
              </a:spcBef>
              <a:spcAft>
                <a:spcPct val="0"/>
              </a:spcAft>
            </a:pPr>
            <a:fld id="{4C8A7A92-D244-4C94-97DC-00C50A8E32A7}" type="datetime2">
              <a:rPr>
                <a:solidFill>
                  <a:srgbClr val="7FD13B">
                    <a:shade val="75000"/>
                  </a:srgbClr>
                </a:solidFill>
                <a:latin typeface="Arial" charset="0"/>
              </a:rPr>
              <a:pPr fontAlgn="base">
                <a:spcBef>
                  <a:spcPct val="0"/>
                </a:spcBef>
                <a:spcAft>
                  <a:spcPct val="0"/>
                </a:spcAft>
              </a:pPr>
              <a:t>Quarta-feira, 6 de Setembro de 2006</a:t>
            </a:fld>
            <a:endParaRPr>
              <a:solidFill>
                <a:srgbClr val="7FD13B">
                  <a:shade val="75000"/>
                </a:srgbClr>
              </a:solidFill>
              <a:latin typeface="Arial" charset="0"/>
            </a:endParaRPr>
          </a:p>
        </p:txBody>
      </p:sp>
      <p:sp>
        <p:nvSpPr>
          <p:cNvPr id="28" name="Rectangle 27"/>
          <p:cNvSpPr>
            <a:spLocks noGrp="1"/>
          </p:cNvSpPr>
          <p:nvPr>
            <p:ph type="ftr" sz="quarter" idx="3"/>
          </p:nvPr>
        </p:nvSpPr>
        <p:spPr>
          <a:xfrm>
            <a:off x="3124201" y="76200"/>
            <a:ext cx="3352800" cy="288925"/>
          </a:xfrm>
          <a:prstGeom prst="rect">
            <a:avLst/>
          </a:prstGeom>
        </p:spPr>
        <p:txBody>
          <a:bodyPr vert="horz" lIns="91430" tIns="45715" rIns="91430" bIns="45715"/>
          <a:lstStyle>
            <a:lvl1pPr algn="r" latinLnBrk="0">
              <a:defRPr lang="pt-PT" sz="1200">
                <a:solidFill>
                  <a:schemeClr val="accent1">
                    <a:shade val="75000"/>
                  </a:schemeClr>
                </a:solidFill>
              </a:defRPr>
            </a:lvl1pPr>
          </a:lstStyle>
          <a:p>
            <a:pPr fontAlgn="base">
              <a:spcBef>
                <a:spcPct val="0"/>
              </a:spcBef>
              <a:spcAft>
                <a:spcPct val="0"/>
              </a:spcAft>
            </a:pPr>
            <a:endParaRPr>
              <a:solidFill>
                <a:srgbClr val="7FD13B">
                  <a:shade val="75000"/>
                </a:srgbClr>
              </a:solidFill>
              <a:latin typeface="Arial" charset="0"/>
            </a:endParaRPr>
          </a:p>
        </p:txBody>
      </p:sp>
      <p:sp>
        <p:nvSpPr>
          <p:cNvPr id="5" name="Rectangle 4"/>
          <p:cNvSpPr>
            <a:spLocks noGrp="1"/>
          </p:cNvSpPr>
          <p:nvPr>
            <p:ph type="sldNum" sz="quarter" idx="4"/>
          </p:nvPr>
        </p:nvSpPr>
        <p:spPr>
          <a:xfrm>
            <a:off x="8229600" y="6477001"/>
            <a:ext cx="762000" cy="244475"/>
          </a:xfrm>
          <a:prstGeom prst="rect">
            <a:avLst/>
          </a:prstGeom>
        </p:spPr>
        <p:txBody>
          <a:bodyPr vert="horz" lIns="91430" tIns="45715" rIns="91430" bIns="45715"/>
          <a:lstStyle>
            <a:lvl1pPr algn="r" latinLnBrk="0">
              <a:defRPr lang="pt-PT" sz="1200">
                <a:solidFill>
                  <a:schemeClr val="accent1">
                    <a:shade val="75000"/>
                  </a:schemeClr>
                </a:solidFill>
              </a:defRPr>
            </a:lvl1pPr>
          </a:lstStyle>
          <a:p>
            <a:pPr fontAlgn="base">
              <a:spcBef>
                <a:spcPct val="0"/>
              </a:spcBef>
              <a:spcAft>
                <a:spcPct val="0"/>
              </a:spcAft>
            </a:pPr>
            <a:fld id="{CF7A2BDD-D331-44F0-96AA-4FB4ED497064}" type="slidenum">
              <a:rPr>
                <a:solidFill>
                  <a:srgbClr val="7FD13B">
                    <a:shade val="75000"/>
                  </a:srgbClr>
                </a:solidFill>
                <a:latin typeface="Arial" charset="0"/>
              </a:rPr>
              <a:pPr fontAlgn="base">
                <a:spcBef>
                  <a:spcPct val="0"/>
                </a:spcBef>
                <a:spcAft>
                  <a:spcPct val="0"/>
                </a:spcAft>
              </a:pPr>
              <a:t>‹nº›</a:t>
            </a:fld>
            <a:endParaRPr>
              <a:solidFill>
                <a:srgbClr val="7FD13B">
                  <a:shade val="75000"/>
                </a:srgbClr>
              </a:solidFill>
              <a:latin typeface="Arial" charset="0"/>
            </a:endParaRPr>
          </a:p>
        </p:txBody>
      </p:sp>
      <p:sp>
        <p:nvSpPr>
          <p:cNvPr id="10" name="Rectangle 9"/>
          <p:cNvSpPr>
            <a:spLocks noGrp="1"/>
          </p:cNvSpPr>
          <p:nvPr>
            <p:ph type="title"/>
          </p:nvPr>
        </p:nvSpPr>
        <p:spPr>
          <a:xfrm>
            <a:off x="304800" y="457200"/>
            <a:ext cx="8686800" cy="838200"/>
          </a:xfrm>
          <a:prstGeom prst="rect">
            <a:avLst/>
          </a:prstGeom>
        </p:spPr>
        <p:txBody>
          <a:bodyPr vert="horz" lIns="91430" tIns="45715" rIns="91430" bIns="45715" anchor="ctr">
            <a:normAutofit/>
          </a:bodyPr>
          <a:lstStyle/>
          <a:p>
            <a:r>
              <a:rPr lang="pt-PT"/>
              <a:t>Clique para editar o estilo do título do modelo global</a:t>
            </a:r>
          </a:p>
        </p:txBody>
      </p:sp>
      <p:sp>
        <p:nvSpPr>
          <p:cNvPr id="9" name="Straight Connector 8"/>
          <p:cNvSpPr>
            <a:spLocks noChangeShapeType="1"/>
          </p:cNvSpPr>
          <p:nvPr/>
        </p:nvSpPr>
        <p:spPr bwMode="auto">
          <a:xfrm>
            <a:off x="514350" y="1050899"/>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30" tIns="45715" rIns="91430" bIns="45715" anchor="t" compatLnSpc="1"/>
          <a:lstStyle/>
          <a:p>
            <a:pPr fontAlgn="base">
              <a:spcBef>
                <a:spcPct val="0"/>
              </a:spcBef>
              <a:spcAft>
                <a:spcPct val="0"/>
              </a:spcAft>
            </a:pPr>
            <a:endParaRPr lang="pt-PT">
              <a:solidFill>
                <a:prstClr val="black"/>
              </a:solidFill>
              <a:latin typeface="Arial" charset="0"/>
            </a:endParaRPr>
          </a:p>
        </p:txBody>
      </p:sp>
      <p:sp>
        <p:nvSpPr>
          <p:cNvPr id="12" name="Straight Connector 11"/>
          <p:cNvSpPr>
            <a:spLocks noChangeShapeType="1"/>
          </p:cNvSpPr>
          <p:nvPr/>
        </p:nvSpPr>
        <p:spPr bwMode="auto">
          <a:xfrm>
            <a:off x="514350" y="105798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30" tIns="45715" rIns="91430" bIns="45715" anchor="t" compatLnSpc="1"/>
          <a:lstStyle/>
          <a:p>
            <a:pPr fontAlgn="base">
              <a:spcBef>
                <a:spcPct val="0"/>
              </a:spcBef>
              <a:spcAft>
                <a:spcPct val="0"/>
              </a:spcAft>
            </a:pPr>
            <a:endParaRPr lang="pt-PT">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Lst>
  <p:txStyles>
    <p:titleStyle>
      <a:lvl1pPr algn="l" rtl="0" eaLnBrk="1" latinLnBrk="0" hangingPunct="1">
        <a:spcBef>
          <a:spcPct val="0"/>
        </a:spcBef>
        <a:buNone/>
        <a:defRPr lang="pt-PT"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865" indent="-342865" algn="l" rtl="0" eaLnBrk="1" latinLnBrk="0" hangingPunct="1">
        <a:spcBef>
          <a:spcPct val="20000"/>
        </a:spcBef>
        <a:buClr>
          <a:schemeClr val="accent1"/>
        </a:buClr>
        <a:buSzPct val="70000"/>
        <a:buFont typeface="Wingdings 2"/>
        <a:buChar char=""/>
        <a:defRPr lang="pt-PT" sz="3200" kern="1200">
          <a:solidFill>
            <a:schemeClr val="tx2"/>
          </a:solidFill>
          <a:latin typeface="+mn-lt"/>
          <a:ea typeface="+mn-ea"/>
          <a:cs typeface="+mn-cs"/>
        </a:defRPr>
      </a:lvl1pPr>
      <a:lvl2pPr marL="742873" indent="-285720" algn="l" rtl="0" eaLnBrk="1" latinLnBrk="0" hangingPunct="1">
        <a:spcBef>
          <a:spcPct val="20000"/>
        </a:spcBef>
        <a:buClr>
          <a:schemeClr val="accent1"/>
        </a:buClr>
        <a:buSzPct val="70000"/>
        <a:buFont typeface="Wingdings 2"/>
        <a:buChar char=""/>
        <a:defRPr lang="pt-PT" sz="2800" kern="1200">
          <a:solidFill>
            <a:schemeClr val="tx2"/>
          </a:solidFill>
          <a:latin typeface="+mn-lt"/>
          <a:ea typeface="+mn-ea"/>
          <a:cs typeface="+mn-cs"/>
        </a:defRPr>
      </a:lvl2pPr>
      <a:lvl3pPr marL="1142882" indent="-228577" algn="l" rtl="0" eaLnBrk="1" latinLnBrk="0" hangingPunct="1">
        <a:spcBef>
          <a:spcPct val="20000"/>
        </a:spcBef>
        <a:buClr>
          <a:schemeClr val="accent1"/>
        </a:buClr>
        <a:buSzPct val="70000"/>
        <a:buFont typeface="Wingdings 2"/>
        <a:buChar char=""/>
        <a:defRPr lang="pt-PT" sz="2400" kern="1200">
          <a:solidFill>
            <a:schemeClr val="tx2"/>
          </a:solidFill>
          <a:latin typeface="+mn-lt"/>
          <a:ea typeface="+mn-ea"/>
          <a:cs typeface="+mn-cs"/>
        </a:defRPr>
      </a:lvl3pPr>
      <a:lvl4pPr marL="1600034" indent="-228577" algn="l" rtl="0" eaLnBrk="1" latinLnBrk="0" hangingPunct="1">
        <a:spcBef>
          <a:spcPct val="20000"/>
        </a:spcBef>
        <a:buClr>
          <a:schemeClr val="accent1"/>
        </a:buClr>
        <a:buSzPct val="70000"/>
        <a:buFont typeface="Wingdings 2"/>
        <a:buChar char=""/>
        <a:defRPr lang="pt-PT" sz="2000" kern="1200">
          <a:solidFill>
            <a:schemeClr val="tx2"/>
          </a:solidFill>
          <a:latin typeface="+mn-lt"/>
          <a:ea typeface="+mn-ea"/>
          <a:cs typeface="+mn-cs"/>
        </a:defRPr>
      </a:lvl4pPr>
      <a:lvl5pPr marL="2057187" indent="-228577" algn="l" rtl="0" eaLnBrk="1" latinLnBrk="0" hangingPunct="1">
        <a:spcBef>
          <a:spcPct val="20000"/>
        </a:spcBef>
        <a:buClr>
          <a:schemeClr val="accent1"/>
        </a:buClr>
        <a:buSzPct val="60000"/>
        <a:buFont typeface="Wingdings 2"/>
        <a:buChar char=""/>
        <a:defRPr lang="pt-PT" sz="1800" kern="1200">
          <a:solidFill>
            <a:schemeClr val="tx2"/>
          </a:solidFill>
          <a:latin typeface="+mn-lt"/>
          <a:ea typeface="+mn-ea"/>
          <a:cs typeface="+mn-cs"/>
        </a:defRPr>
      </a:lvl5pPr>
      <a:lvl6pPr marL="2514340" indent="-228577" algn="l" rtl="0" eaLnBrk="1" latinLnBrk="0" hangingPunct="1">
        <a:spcBef>
          <a:spcPct val="20000"/>
        </a:spcBef>
        <a:buClr>
          <a:schemeClr val="accent1"/>
        </a:buClr>
        <a:buSzPct val="60000"/>
        <a:buFont typeface="Wingdings 2"/>
        <a:buChar char=""/>
        <a:defRPr lang="pt-PT" sz="1800" kern="1200">
          <a:solidFill>
            <a:schemeClr val="tx2"/>
          </a:solidFill>
          <a:latin typeface="+mn-lt"/>
          <a:ea typeface="+mn-ea"/>
          <a:cs typeface="+mn-cs"/>
        </a:defRPr>
      </a:lvl6pPr>
      <a:lvl7pPr marL="2971492" indent="-228577" algn="l" rtl="0" eaLnBrk="1" latinLnBrk="0" hangingPunct="1">
        <a:spcBef>
          <a:spcPct val="20000"/>
        </a:spcBef>
        <a:buClr>
          <a:schemeClr val="accent1"/>
        </a:buClr>
        <a:buSzPct val="60000"/>
        <a:buFont typeface="Wingdings 2"/>
        <a:buChar char=""/>
        <a:defRPr lang="pt-PT" sz="1600" kern="1200">
          <a:solidFill>
            <a:schemeClr val="tx2"/>
          </a:solidFill>
          <a:latin typeface="+mn-lt"/>
          <a:ea typeface="+mn-ea"/>
          <a:cs typeface="+mn-cs"/>
        </a:defRPr>
      </a:lvl7pPr>
      <a:lvl8pPr marL="3428645" indent="-228577" algn="l" rtl="0" eaLnBrk="1" latinLnBrk="0" hangingPunct="1">
        <a:spcBef>
          <a:spcPct val="20000"/>
        </a:spcBef>
        <a:buClr>
          <a:schemeClr val="accent1"/>
        </a:buClr>
        <a:buSzPct val="60000"/>
        <a:buFont typeface="Wingdings 2"/>
        <a:buChar char=""/>
        <a:defRPr lang="pt-PT" sz="1600" kern="1200" baseline="0">
          <a:solidFill>
            <a:schemeClr val="tx2"/>
          </a:solidFill>
          <a:latin typeface="+mn-lt"/>
          <a:ea typeface="+mn-ea"/>
          <a:cs typeface="+mn-cs"/>
        </a:defRPr>
      </a:lvl8pPr>
      <a:lvl9pPr marL="3885797" indent="-228577" algn="l" rtl="0" eaLnBrk="1" latinLnBrk="0" hangingPunct="1">
        <a:spcBef>
          <a:spcPct val="20000"/>
        </a:spcBef>
        <a:buClr>
          <a:schemeClr val="accent1"/>
        </a:buClr>
        <a:buSzPct val="60000"/>
        <a:buFont typeface="Wingdings 2"/>
        <a:buChar char=""/>
        <a:defRPr lang="pt-PT" sz="1400" kern="1200" baseline="0">
          <a:solidFill>
            <a:schemeClr val="tx2"/>
          </a:solidFill>
          <a:latin typeface="+mn-lt"/>
          <a:ea typeface="+mn-ea"/>
          <a:cs typeface="+mn-cs"/>
        </a:defRPr>
      </a:lvl9pPr>
    </p:bodyStyle>
    <p:otherStyle>
      <a:lvl1pPr marL="0" algn="l" rtl="0" eaLnBrk="1" latinLnBrk="0" hangingPunct="1">
        <a:defRPr lang="pt-PT" kern="1200">
          <a:solidFill>
            <a:schemeClr val="tx1"/>
          </a:solidFill>
          <a:latin typeface="+mn-lt"/>
          <a:ea typeface="+mn-ea"/>
          <a:cs typeface="+mn-cs"/>
        </a:defRPr>
      </a:lvl1pPr>
      <a:lvl2pPr marL="457153" algn="l" rtl="0" eaLnBrk="1" hangingPunct="1">
        <a:defRPr lang="pt-PT" kern="1200">
          <a:solidFill>
            <a:schemeClr val="tx1"/>
          </a:solidFill>
          <a:latin typeface="+mn-lt"/>
          <a:ea typeface="+mn-ea"/>
          <a:cs typeface="+mn-cs"/>
        </a:defRPr>
      </a:lvl2pPr>
      <a:lvl3pPr marL="914305" algn="l" rtl="0" eaLnBrk="1" hangingPunct="1">
        <a:defRPr lang="pt-PT" kern="1200">
          <a:solidFill>
            <a:schemeClr val="tx1"/>
          </a:solidFill>
          <a:latin typeface="+mn-lt"/>
          <a:ea typeface="+mn-ea"/>
          <a:cs typeface="+mn-cs"/>
        </a:defRPr>
      </a:lvl3pPr>
      <a:lvl4pPr marL="1371458" algn="l" rtl="0" eaLnBrk="1" hangingPunct="1">
        <a:defRPr lang="pt-PT" kern="1200">
          <a:solidFill>
            <a:schemeClr val="tx1"/>
          </a:solidFill>
          <a:latin typeface="+mn-lt"/>
          <a:ea typeface="+mn-ea"/>
          <a:cs typeface="+mn-cs"/>
        </a:defRPr>
      </a:lvl4pPr>
      <a:lvl5pPr marL="1828610" algn="l" rtl="0" eaLnBrk="1" hangingPunct="1">
        <a:defRPr lang="pt-PT" kern="1200">
          <a:solidFill>
            <a:schemeClr val="tx1"/>
          </a:solidFill>
          <a:latin typeface="+mn-lt"/>
          <a:ea typeface="+mn-ea"/>
          <a:cs typeface="+mn-cs"/>
        </a:defRPr>
      </a:lvl5pPr>
      <a:lvl6pPr marL="2285763" algn="l" rtl="0" eaLnBrk="1" hangingPunct="1">
        <a:defRPr lang="pt-PT" kern="1200">
          <a:solidFill>
            <a:schemeClr val="tx1"/>
          </a:solidFill>
          <a:latin typeface="+mn-lt"/>
          <a:ea typeface="+mn-ea"/>
          <a:cs typeface="+mn-cs"/>
        </a:defRPr>
      </a:lvl6pPr>
      <a:lvl7pPr marL="2742915" algn="l" rtl="0" eaLnBrk="1" hangingPunct="1">
        <a:defRPr lang="pt-PT" kern="1200">
          <a:solidFill>
            <a:schemeClr val="tx1"/>
          </a:solidFill>
          <a:latin typeface="+mn-lt"/>
          <a:ea typeface="+mn-ea"/>
          <a:cs typeface="+mn-cs"/>
        </a:defRPr>
      </a:lvl7pPr>
      <a:lvl8pPr marL="3200068" algn="l" rtl="0" eaLnBrk="1" hangingPunct="1">
        <a:defRPr lang="pt-PT" kern="1200">
          <a:solidFill>
            <a:schemeClr val="tx1"/>
          </a:solidFill>
          <a:latin typeface="+mn-lt"/>
          <a:ea typeface="+mn-ea"/>
          <a:cs typeface="+mn-cs"/>
        </a:defRPr>
      </a:lvl8pPr>
      <a:lvl9pPr marL="3657220" algn="l" rtl="0" eaLnBrk="1" hangingPunct="1">
        <a:defRPr lang="pt-PT"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5"/>
            </p:custDataLst>
          </p:nvPr>
        </p:nvSpPr>
        <p:spPr bwMode="auto">
          <a:xfrm>
            <a:off x="2703513" y="274638"/>
            <a:ext cx="6316662" cy="11430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6"/>
            </p:custDataLst>
          </p:nvPr>
        </p:nvSpPr>
        <p:spPr bwMode="auto">
          <a:xfrm>
            <a:off x="2693988" y="1600201"/>
            <a:ext cx="6326187"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4DE889FC-B6E6-435B-84DA-05940B689A83}" type="slidenum">
              <a:rPr lang="en-US">
                <a:solidFill>
                  <a:srgbClr val="FFFFFF"/>
                </a:solidFill>
              </a:rPr>
              <a:pPr fontAlgn="base">
                <a:spcBef>
                  <a:spcPct val="0"/>
                </a:spcBef>
                <a:spcAft>
                  <a:spcPct val="0"/>
                </a:spcAft>
              </a:pPr>
              <a:t>‹nº›</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825" r:id="rId1"/>
    <p:sldLayoutId id="2147483826" r:id="rId2"/>
    <p:sldLayoutId id="2147483915" r:id="rId3"/>
  </p:sldLayoutIdLst>
  <p:txStyles>
    <p:titleStyle>
      <a:lvl1pPr algn="l" rtl="0" fontAlgn="base">
        <a:spcBef>
          <a:spcPct val="0"/>
        </a:spcBef>
        <a:spcAft>
          <a:spcPct val="0"/>
        </a:spcAft>
        <a:buClr>
          <a:srgbClr val="000000"/>
        </a:buClr>
        <a:buSzPct val="100000"/>
        <a:defRPr sz="3200">
          <a:solidFill>
            <a:schemeClr val="tx1"/>
          </a:solidFill>
          <a:latin typeface="+mj-lt"/>
          <a:ea typeface="+mj-ea"/>
          <a:cs typeface="+mj-cs"/>
        </a:defRPr>
      </a:lvl1pPr>
      <a:lvl2pPr algn="l" rtl="0" fontAlgn="base">
        <a:spcBef>
          <a:spcPct val="0"/>
        </a:spcBef>
        <a:spcAft>
          <a:spcPct val="0"/>
        </a:spcAft>
        <a:buClr>
          <a:srgbClr val="000000"/>
        </a:buClr>
        <a:buSzPct val="100000"/>
        <a:defRPr sz="3200">
          <a:solidFill>
            <a:schemeClr val="tx1"/>
          </a:solidFill>
          <a:latin typeface="Arial" charset="0"/>
          <a:cs typeface="Arial" charset="0"/>
        </a:defRPr>
      </a:lvl2pPr>
      <a:lvl3pPr algn="l" rtl="0" fontAlgn="base">
        <a:spcBef>
          <a:spcPct val="0"/>
        </a:spcBef>
        <a:spcAft>
          <a:spcPct val="0"/>
        </a:spcAft>
        <a:buClr>
          <a:srgbClr val="000000"/>
        </a:buClr>
        <a:buSzPct val="100000"/>
        <a:defRPr sz="3200">
          <a:solidFill>
            <a:schemeClr val="tx1"/>
          </a:solidFill>
          <a:latin typeface="Arial" charset="0"/>
          <a:cs typeface="Arial" charset="0"/>
        </a:defRPr>
      </a:lvl3pPr>
      <a:lvl4pPr algn="l" rtl="0" fontAlgn="base">
        <a:spcBef>
          <a:spcPct val="0"/>
        </a:spcBef>
        <a:spcAft>
          <a:spcPct val="0"/>
        </a:spcAft>
        <a:buClr>
          <a:srgbClr val="000000"/>
        </a:buClr>
        <a:buSzPct val="100000"/>
        <a:defRPr sz="3200">
          <a:solidFill>
            <a:schemeClr val="tx1"/>
          </a:solidFill>
          <a:latin typeface="Arial" charset="0"/>
          <a:cs typeface="Arial" charset="0"/>
        </a:defRPr>
      </a:lvl4pPr>
      <a:lvl5pPr algn="l" rtl="0" fontAlgn="base">
        <a:spcBef>
          <a:spcPct val="0"/>
        </a:spcBef>
        <a:spcAft>
          <a:spcPct val="0"/>
        </a:spcAft>
        <a:buClr>
          <a:srgbClr val="000000"/>
        </a:buClr>
        <a:buSzPct val="100000"/>
        <a:defRPr sz="3200">
          <a:solidFill>
            <a:schemeClr val="tx1"/>
          </a:solidFill>
          <a:latin typeface="Arial" charset="0"/>
          <a:cs typeface="Arial" charset="0"/>
        </a:defRPr>
      </a:lvl5pPr>
      <a:lvl6pPr marL="457153" algn="l" rtl="0" fontAlgn="base">
        <a:spcBef>
          <a:spcPct val="0"/>
        </a:spcBef>
        <a:spcAft>
          <a:spcPct val="0"/>
        </a:spcAft>
        <a:buClr>
          <a:srgbClr val="000000"/>
        </a:buClr>
        <a:buSzPct val="100000"/>
        <a:defRPr sz="3200">
          <a:solidFill>
            <a:schemeClr val="tx1"/>
          </a:solidFill>
          <a:latin typeface="Arial" charset="0"/>
          <a:cs typeface="Arial" charset="0"/>
        </a:defRPr>
      </a:lvl6pPr>
      <a:lvl7pPr marL="914305" algn="l" rtl="0" fontAlgn="base">
        <a:spcBef>
          <a:spcPct val="0"/>
        </a:spcBef>
        <a:spcAft>
          <a:spcPct val="0"/>
        </a:spcAft>
        <a:buClr>
          <a:srgbClr val="000000"/>
        </a:buClr>
        <a:buSzPct val="100000"/>
        <a:defRPr sz="3200">
          <a:solidFill>
            <a:schemeClr val="tx1"/>
          </a:solidFill>
          <a:latin typeface="Arial" charset="0"/>
          <a:cs typeface="Arial" charset="0"/>
        </a:defRPr>
      </a:lvl7pPr>
      <a:lvl8pPr marL="1371458" algn="l" rtl="0" fontAlgn="base">
        <a:spcBef>
          <a:spcPct val="0"/>
        </a:spcBef>
        <a:spcAft>
          <a:spcPct val="0"/>
        </a:spcAft>
        <a:buClr>
          <a:srgbClr val="000000"/>
        </a:buClr>
        <a:buSzPct val="100000"/>
        <a:defRPr sz="3200">
          <a:solidFill>
            <a:schemeClr val="tx1"/>
          </a:solidFill>
          <a:latin typeface="Arial" charset="0"/>
          <a:cs typeface="Arial" charset="0"/>
        </a:defRPr>
      </a:lvl8pPr>
      <a:lvl9pPr marL="1828610" algn="l" rtl="0" fontAlgn="base">
        <a:spcBef>
          <a:spcPct val="0"/>
        </a:spcBef>
        <a:spcAft>
          <a:spcPct val="0"/>
        </a:spcAft>
        <a:buClr>
          <a:srgbClr val="000000"/>
        </a:buClr>
        <a:buSzPct val="100000"/>
        <a:defRPr sz="3200">
          <a:solidFill>
            <a:schemeClr val="tx1"/>
          </a:solidFill>
          <a:latin typeface="Arial" charset="0"/>
          <a:cs typeface="Arial" charset="0"/>
        </a:defRPr>
      </a:lvl9pPr>
    </p:titleStyle>
    <p:bodyStyle>
      <a:lvl1pPr marL="342865" indent="-342865" algn="l" rtl="0" fontAlgn="base">
        <a:spcBef>
          <a:spcPct val="20000"/>
        </a:spcBef>
        <a:spcAft>
          <a:spcPct val="0"/>
        </a:spcAft>
        <a:buClr>
          <a:schemeClr val="tx1"/>
        </a:buClr>
        <a:buSzPct val="100000"/>
        <a:buChar char="•"/>
        <a:defRPr sz="2400">
          <a:solidFill>
            <a:schemeClr val="tx1"/>
          </a:solidFill>
          <a:latin typeface="+mn-lt"/>
          <a:ea typeface="+mn-ea"/>
          <a:cs typeface="+mn-cs"/>
        </a:defRPr>
      </a:lvl1pPr>
      <a:lvl2pPr marL="742873" indent="-285720" algn="l" rtl="0" fontAlgn="base">
        <a:spcBef>
          <a:spcPct val="20000"/>
        </a:spcBef>
        <a:spcAft>
          <a:spcPct val="0"/>
        </a:spcAft>
        <a:buClr>
          <a:schemeClr val="tx1"/>
        </a:buClr>
        <a:buSzPct val="100000"/>
        <a:buChar char="–"/>
        <a:defRPr sz="2000">
          <a:solidFill>
            <a:schemeClr val="tx1"/>
          </a:solidFill>
          <a:latin typeface="+mn-lt"/>
          <a:cs typeface="+mn-cs"/>
        </a:defRPr>
      </a:lvl2pPr>
      <a:lvl3pPr marL="1142882" indent="-228577" algn="l" rtl="0" fontAlgn="base">
        <a:spcBef>
          <a:spcPct val="20000"/>
        </a:spcBef>
        <a:spcAft>
          <a:spcPct val="0"/>
        </a:spcAft>
        <a:buClr>
          <a:schemeClr val="tx1"/>
        </a:buClr>
        <a:buSzPct val="100000"/>
        <a:buChar char="•"/>
        <a:defRPr sz="2000">
          <a:solidFill>
            <a:schemeClr val="tx1"/>
          </a:solidFill>
          <a:latin typeface="+mn-lt"/>
          <a:cs typeface="+mn-cs"/>
        </a:defRPr>
      </a:lvl3pPr>
      <a:lvl4pPr marL="1600034" indent="-228577" algn="l" rtl="0" fontAlgn="base">
        <a:spcBef>
          <a:spcPct val="20000"/>
        </a:spcBef>
        <a:spcAft>
          <a:spcPct val="0"/>
        </a:spcAft>
        <a:buClr>
          <a:schemeClr val="tx1"/>
        </a:buClr>
        <a:buSzPct val="100000"/>
        <a:buChar char="–"/>
        <a:defRPr sz="2000">
          <a:solidFill>
            <a:schemeClr val="tx1"/>
          </a:solidFill>
          <a:latin typeface="+mn-lt"/>
          <a:cs typeface="+mn-cs"/>
        </a:defRPr>
      </a:lvl4pPr>
      <a:lvl5pPr marL="2057187" indent="-228577" algn="l" rtl="0" fontAlgn="base">
        <a:spcBef>
          <a:spcPct val="20000"/>
        </a:spcBef>
        <a:spcAft>
          <a:spcPct val="0"/>
        </a:spcAft>
        <a:buClr>
          <a:schemeClr val="tx1"/>
        </a:buClr>
        <a:buSzPct val="100000"/>
        <a:buChar char="»"/>
        <a:defRPr sz="2000">
          <a:solidFill>
            <a:schemeClr val="tx1"/>
          </a:solidFill>
          <a:latin typeface="+mn-lt"/>
          <a:cs typeface="+mn-cs"/>
        </a:defRPr>
      </a:lvl5pPr>
      <a:lvl6pPr marL="2514340" indent="-228577" algn="l" rtl="0" fontAlgn="base">
        <a:spcBef>
          <a:spcPct val="20000"/>
        </a:spcBef>
        <a:spcAft>
          <a:spcPct val="0"/>
        </a:spcAft>
        <a:buClr>
          <a:schemeClr val="tx1"/>
        </a:buClr>
        <a:buSzPct val="100000"/>
        <a:buChar char="»"/>
        <a:defRPr sz="2000">
          <a:solidFill>
            <a:schemeClr val="tx1"/>
          </a:solidFill>
          <a:latin typeface="+mn-lt"/>
          <a:cs typeface="+mn-cs"/>
        </a:defRPr>
      </a:lvl6pPr>
      <a:lvl7pPr marL="2971492" indent="-228577" algn="l" rtl="0" fontAlgn="base">
        <a:spcBef>
          <a:spcPct val="20000"/>
        </a:spcBef>
        <a:spcAft>
          <a:spcPct val="0"/>
        </a:spcAft>
        <a:buClr>
          <a:schemeClr val="tx1"/>
        </a:buClr>
        <a:buSzPct val="100000"/>
        <a:buChar char="»"/>
        <a:defRPr sz="2000">
          <a:solidFill>
            <a:schemeClr val="tx1"/>
          </a:solidFill>
          <a:latin typeface="+mn-lt"/>
          <a:cs typeface="+mn-cs"/>
        </a:defRPr>
      </a:lvl7pPr>
      <a:lvl8pPr marL="3428645" indent="-228577" algn="l" rtl="0" fontAlgn="base">
        <a:spcBef>
          <a:spcPct val="20000"/>
        </a:spcBef>
        <a:spcAft>
          <a:spcPct val="0"/>
        </a:spcAft>
        <a:buClr>
          <a:schemeClr val="tx1"/>
        </a:buClr>
        <a:buSzPct val="100000"/>
        <a:buChar char="»"/>
        <a:defRPr sz="2000">
          <a:solidFill>
            <a:schemeClr val="tx1"/>
          </a:solidFill>
          <a:latin typeface="+mn-lt"/>
          <a:cs typeface="+mn-cs"/>
        </a:defRPr>
      </a:lvl8pPr>
      <a:lvl9pPr marL="3885797" indent="-228577" algn="l" rtl="0" fontAlgn="base">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latin typeface="Verdana" pitchFamily="34" charset="0"/>
              </a:defRPr>
            </a:lvl1pPr>
          </a:lstStyle>
          <a:p>
            <a:endParaRPr lang="de-DE">
              <a:solidFill>
                <a:prstClr val="black">
                  <a:tint val="75000"/>
                </a:prstClr>
              </a:solidFill>
            </a:endParaRPr>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latin typeface="Verdana" pitchFamily="34" charset="0"/>
              </a:defRPr>
            </a:lvl1pPr>
          </a:lstStyle>
          <a:p>
            <a:r>
              <a:rPr lang="de-DE" smtClean="0">
                <a:solidFill>
                  <a:prstClr val="black">
                    <a:tint val="75000"/>
                  </a:prstClr>
                </a:solidFill>
              </a:rPr>
              <a:t>Name • Institution • Conference/Event • Date</a:t>
            </a:r>
            <a:endParaRPr lang="de-DE" dirty="0">
              <a:solidFill>
                <a:prstClr val="black">
                  <a:tint val="75000"/>
                </a:prstClr>
              </a:solidFill>
            </a:endParaRPr>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latin typeface="Verdana" pitchFamily="34" charset="0"/>
              </a:defRPr>
            </a:lvl1pPr>
          </a:lstStyle>
          <a:p>
            <a:fld id="{736374BA-548E-4550-8330-65BE8C6EDC42}" type="slidenum">
              <a:rPr lang="de-DE" smtClean="0">
                <a:solidFill>
                  <a:prstClr val="black">
                    <a:tint val="75000"/>
                  </a:prstClr>
                </a:solidFill>
              </a:rPr>
              <a:pPr/>
              <a:t>‹nº›</a:t>
            </a:fld>
            <a:endParaRPr lang="de-D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3" r:id="rId6"/>
    <p:sldLayoutId id="2147483914" r:id="rId7"/>
  </p:sldLayoutIdLst>
  <p:hf sldNum="0" hdr="0" dt="0"/>
  <p:txStyles>
    <p:titleStyle>
      <a:lvl1pPr algn="ctr" defTabSz="914305" rtl="0" eaLnBrk="1" latinLnBrk="0" hangingPunct="1">
        <a:spcBef>
          <a:spcPct val="0"/>
        </a:spcBef>
        <a:buNone/>
        <a:defRPr sz="4400" kern="1200">
          <a:solidFill>
            <a:schemeClr val="tx1"/>
          </a:solidFill>
          <a:latin typeface="Verdana" pitchFamily="34" charset="0"/>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6.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pt/url?sa=i&amp;rct=j&amp;q=&amp;esrc=s&amp;frm=1&amp;source=images&amp;cd=&amp;cad=rja&amp;docid=ZCke_KcslFdIrM&amp;tbnid=Fon7o3I6_ZRjhM:&amp;ved=0CAUQjRw&amp;url=http://en.wikipedia.org/wiki/CMA_CGM&amp;ei=5TdZUojrH4Wq0QXIx4CQCQ&amp;bvm=bv.53899372,d.ZG4&amp;psig=AFQjCNGijvE1U2nw4u4rlDWQhnOP3LRgVg&amp;ust=1381665006073215" TargetMode="External"/><Relationship Id="rId2" Type="http://schemas.openxmlformats.org/officeDocument/2006/relationships/image" Target="../media/image43.png"/><Relationship Id="rId1" Type="http://schemas.openxmlformats.org/officeDocument/2006/relationships/slideLayout" Target="../slideLayouts/slideLayout57.xml"/><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9.xml"/><Relationship Id="rId1" Type="http://schemas.openxmlformats.org/officeDocument/2006/relationships/tags" Target="../tags/tag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9.xml"/><Relationship Id="rId1" Type="http://schemas.openxmlformats.org/officeDocument/2006/relationships/tags" Target="../tags/tag8.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9.xml"/><Relationship Id="rId1" Type="http://schemas.openxmlformats.org/officeDocument/2006/relationships/tags" Target="../tags/tag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9.xml"/><Relationship Id="rId1" Type="http://schemas.openxmlformats.org/officeDocument/2006/relationships/tags" Target="../tags/tag1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0.xml"/><Relationship Id="rId1" Type="http://schemas.openxmlformats.org/officeDocument/2006/relationships/tags" Target="../tags/tag11.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9.xml"/><Relationship Id="rId1" Type="http://schemas.openxmlformats.org/officeDocument/2006/relationships/tags" Target="../tags/tag1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4.xml"/><Relationship Id="rId5" Type="http://schemas.openxmlformats.org/officeDocument/2006/relationships/image" Target="../media/image66.jpe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0.xml"/><Relationship Id="rId1" Type="http://schemas.openxmlformats.org/officeDocument/2006/relationships/tags" Target="../tags/tag13.xml"/><Relationship Id="rId5" Type="http://schemas.openxmlformats.org/officeDocument/2006/relationships/image" Target="../media/image82.png"/><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50.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upload.wikimedia.org/wikipedia/commons/6/6e/CPLPmap2.png" TargetMode="Externa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49.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4.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5.xml"/><Relationship Id="rId1" Type="http://schemas.openxmlformats.org/officeDocument/2006/relationships/tags" Target="../tags/tag16.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39.xml"/><Relationship Id="rId1" Type="http://schemas.openxmlformats.org/officeDocument/2006/relationships/tags" Target="../tags/tag17.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91.gif"/><Relationship Id="rId4" Type="http://schemas.openxmlformats.org/officeDocument/2006/relationships/image" Target="../media/image90.gif"/></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92.png"/><Relationship Id="rId4" Type="http://schemas.openxmlformats.org/officeDocument/2006/relationships/image" Target="../media/image90.gif"/></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image" Target="../media/image96.png"/><Relationship Id="rId3" Type="http://schemas.openxmlformats.org/officeDocument/2006/relationships/tags" Target="../tags/tag22.xml"/><Relationship Id="rId21" Type="http://schemas.openxmlformats.org/officeDocument/2006/relationships/image" Target="../media/image99.pn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image" Target="../media/image95.png"/><Relationship Id="rId2" Type="http://schemas.openxmlformats.org/officeDocument/2006/relationships/tags" Target="../tags/tag21.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02.png"/><Relationship Id="rId5" Type="http://schemas.openxmlformats.org/officeDocument/2006/relationships/tags" Target="../tags/tag24.xml"/><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tags" Target="../tags/tag29.xml"/><Relationship Id="rId19" Type="http://schemas.openxmlformats.org/officeDocument/2006/relationships/image" Target="../media/image97.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slideLayout" Target="../slideLayouts/slideLayout7.xml"/><Relationship Id="rId22"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hyperlink" Target="http://www.google.pt/url?sa=i&amp;rct=j&amp;q=&amp;esrc=s&amp;frm=1&amp;source=images&amp;cd=&amp;cad=rja&amp;docid=NMLS6AWIJpnEOM&amp;tbnid=-sqgMy7Gh0nydM:&amp;ved=0CAUQjRw&amp;url=http://felixstowedocker.blogspot.com/2013/06/new-container-weighing-system-sees.html&amp;ei=jKpbUqPVBsqU0AXZ4YDYDg&amp;bvm=bv.53899372,d.ZG4&amp;psig=AFQjCNEpOz8l025ranzn048t1NQhMIVXnA&amp;ust=13818253449059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214346" y="2143117"/>
            <a:ext cx="6715172" cy="727075"/>
          </a:xfrm>
        </p:spPr>
        <p:txBody>
          <a:bodyPr/>
          <a:lstStyle/>
          <a:p>
            <a:r>
              <a:rPr lang="pt-PT" sz="4000" dirty="0" smtClean="0">
                <a:solidFill>
                  <a:schemeClr val="bg1"/>
                </a:solidFill>
              </a:rPr>
              <a:t> </a:t>
            </a:r>
            <a:r>
              <a:rPr lang="pt-PT" sz="4000" dirty="0" smtClean="0">
                <a:solidFill>
                  <a:schemeClr val="bg1"/>
                </a:solidFill>
                <a:effectLst>
                  <a:outerShdw blurRad="38100" dist="38100" dir="2700000" algn="tl">
                    <a:srgbClr val="000000">
                      <a:alpha val="43137"/>
                    </a:srgbClr>
                  </a:outerShdw>
                </a:effectLst>
              </a:rPr>
              <a:t>Portos da CPLP uma visão de Futuro</a:t>
            </a:r>
            <a:r>
              <a:rPr lang="pt-PT" sz="4000" dirty="0" smtClean="0">
                <a:solidFill>
                  <a:schemeClr val="bg1"/>
                </a:solidFill>
              </a:rPr>
              <a:t>.</a:t>
            </a:r>
          </a:p>
        </p:txBody>
      </p:sp>
      <p:pic>
        <p:nvPicPr>
          <p:cNvPr id="6" name="Picture 11"/>
          <p:cNvPicPr>
            <a:picLocks noChangeArrowheads="1"/>
          </p:cNvPicPr>
          <p:nvPr/>
        </p:nvPicPr>
        <p:blipFill>
          <a:blip r:embed="rId3" cstate="print"/>
          <a:srcRect/>
          <a:stretch>
            <a:fillRect/>
          </a:stretch>
        </p:blipFill>
        <p:spPr bwMode="auto">
          <a:xfrm>
            <a:off x="6444209" y="1988841"/>
            <a:ext cx="2699792" cy="1008112"/>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m 6" descr="Logotipo do Porto de Setubal.gif"/>
          <p:cNvPicPr>
            <a:picLocks noChangeAspect="1"/>
          </p:cNvPicPr>
          <p:nvPr/>
        </p:nvPicPr>
        <p:blipFill>
          <a:blip r:embed="rId4" cstate="screen"/>
          <a:srcRect/>
          <a:stretch>
            <a:fillRect/>
          </a:stretch>
        </p:blipFill>
        <p:spPr bwMode="auto">
          <a:xfrm>
            <a:off x="-1" y="1"/>
            <a:ext cx="1433819" cy="764704"/>
          </a:xfrm>
          <a:prstGeom prst="rect">
            <a:avLst/>
          </a:prstGeom>
          <a:noFill/>
          <a:ln w="9525">
            <a:noFill/>
            <a:miter lim="800000"/>
            <a:headEnd/>
            <a:tailEnd/>
          </a:ln>
          <a:scene3d>
            <a:camera prst="orthographicFront"/>
            <a:lightRig rig="threePt" dir="t"/>
          </a:scene3d>
          <a:sp3d>
            <a:bevelT/>
          </a:sp3d>
        </p:spPr>
      </p:pic>
      <p:pic>
        <p:nvPicPr>
          <p:cNvPr id="8" name="Imagem 7" descr="banner-VIICongresso760x95.png"/>
          <p:cNvPicPr>
            <a:picLocks noChangeAspect="1"/>
          </p:cNvPicPr>
          <p:nvPr/>
        </p:nvPicPr>
        <p:blipFill>
          <a:blip r:embed="rId5" cstate="print"/>
          <a:stretch>
            <a:fillRect/>
          </a:stretch>
        </p:blipFill>
        <p:spPr>
          <a:xfrm>
            <a:off x="0" y="5715000"/>
            <a:ext cx="9144000" cy="1143000"/>
          </a:xfrm>
          <a:prstGeom prst="rect">
            <a:avLst/>
          </a:prstGeom>
          <a:solidFill>
            <a:schemeClr val="bg1">
              <a:alpha val="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2"/>
          <p:cNvSpPr txBox="1">
            <a:spLocks noChangeArrowheads="1"/>
          </p:cNvSpPr>
          <p:nvPr/>
        </p:nvSpPr>
        <p:spPr bwMode="auto">
          <a:xfrm>
            <a:off x="0" y="0"/>
            <a:ext cx="9144000" cy="523210"/>
          </a:xfrm>
          <a:prstGeom prst="rect">
            <a:avLst/>
          </a:prstGeom>
          <a:solidFill>
            <a:schemeClr val="accent1">
              <a:lumMod val="50000"/>
            </a:schemeClr>
          </a:solidFill>
          <a:ln w="12700">
            <a:noFill/>
            <a:miter lim="800000"/>
            <a:headEnd/>
            <a:tailEnd/>
          </a:ln>
          <a:effectLst>
            <a:outerShdw dist="35921" dir="2700000" algn="ctr" rotWithShape="0">
              <a:srgbClr val="000000"/>
            </a:outerShdw>
          </a:effectLst>
        </p:spPr>
        <p:txBody>
          <a:bodyPr wrap="square" lIns="91430" tIns="45715" rIns="91430" bIns="45715">
            <a:spAutoFit/>
          </a:bodyPr>
          <a:lstStyle/>
          <a:p>
            <a:pPr algn="ctr" eaLnBrk="0" hangingPunct="0"/>
            <a:r>
              <a:rPr lang="pt-BR" sz="2800" i="1" dirty="0" smtClean="0">
                <a:solidFill>
                  <a:srgbClr val="FDF103"/>
                </a:solidFill>
              </a:rPr>
              <a:t>O desafio dos Mega Carriers  </a:t>
            </a:r>
            <a:endParaRPr lang="pt-BR" sz="2800" i="1" dirty="0">
              <a:solidFill>
                <a:srgbClr val="FDF103"/>
              </a:solidFill>
            </a:endParaRPr>
          </a:p>
        </p:txBody>
      </p:sp>
      <p:pic>
        <p:nvPicPr>
          <p:cNvPr id="1027" name="Picture 3"/>
          <p:cNvPicPr>
            <a:picLocks noChangeAspect="1" noChangeArrowheads="1"/>
          </p:cNvPicPr>
          <p:nvPr/>
        </p:nvPicPr>
        <p:blipFill>
          <a:blip r:embed="rId2" cstate="print"/>
          <a:srcRect/>
          <a:stretch>
            <a:fillRect/>
          </a:stretch>
        </p:blipFill>
        <p:spPr bwMode="auto">
          <a:xfrm>
            <a:off x="5724128" y="1340768"/>
            <a:ext cx="6480720" cy="4743843"/>
          </a:xfrm>
          <a:prstGeom prst="rect">
            <a:avLst/>
          </a:prstGeom>
          <a:noFill/>
          <a:ln w="9525">
            <a:noFill/>
            <a:miter lim="800000"/>
            <a:headEnd/>
            <a:tailEnd/>
          </a:ln>
        </p:spPr>
      </p:pic>
      <p:pic>
        <p:nvPicPr>
          <p:cNvPr id="1031" name="Picture 7" descr="http://upload.wikimedia.org/wikipedia/commons/d/de/CMA_CGM_container.JPG">
            <a:hlinkClick r:id="rId3"/>
          </p:cNvPr>
          <p:cNvPicPr>
            <a:picLocks noChangeAspect="1" noChangeArrowheads="1"/>
          </p:cNvPicPr>
          <p:nvPr/>
        </p:nvPicPr>
        <p:blipFill>
          <a:blip r:embed="rId4" cstate="print"/>
          <a:srcRect/>
          <a:stretch>
            <a:fillRect/>
          </a:stretch>
        </p:blipFill>
        <p:spPr bwMode="auto">
          <a:xfrm>
            <a:off x="539552" y="4653136"/>
            <a:ext cx="4677550" cy="2204864"/>
          </a:xfrm>
          <a:prstGeom prst="rect">
            <a:avLst/>
          </a:prstGeom>
          <a:noFill/>
        </p:spPr>
      </p:pic>
      <p:pic>
        <p:nvPicPr>
          <p:cNvPr id="1033" name="Picture 9" descr="Maersk to launch first 18,000-TEUer mid-2014 on Asia-Europe route "/>
          <p:cNvPicPr>
            <a:picLocks noChangeAspect="1" noChangeArrowheads="1"/>
          </p:cNvPicPr>
          <p:nvPr/>
        </p:nvPicPr>
        <p:blipFill>
          <a:blip r:embed="rId5" cstate="print"/>
          <a:srcRect/>
          <a:stretch>
            <a:fillRect/>
          </a:stretch>
        </p:blipFill>
        <p:spPr bwMode="auto">
          <a:xfrm>
            <a:off x="1" y="548681"/>
            <a:ext cx="5715000" cy="3962401"/>
          </a:xfrm>
          <a:prstGeom prst="rect">
            <a:avLst/>
          </a:prstGeom>
          <a:noFill/>
        </p:spPr>
      </p:pic>
      <p:sp>
        <p:nvSpPr>
          <p:cNvPr id="29" name="AutoShape 5"/>
          <p:cNvSpPr>
            <a:spLocks noChangeArrowheads="1"/>
          </p:cNvSpPr>
          <p:nvPr/>
        </p:nvSpPr>
        <p:spPr bwMode="auto">
          <a:xfrm>
            <a:off x="611561" y="4365104"/>
            <a:ext cx="1008112" cy="431800"/>
          </a:xfrm>
          <a:prstGeom prst="downArrow">
            <a:avLst>
              <a:gd name="adj1" fmla="val 50000"/>
              <a:gd name="adj2" fmla="val 25000"/>
            </a:avLst>
          </a:prstGeom>
          <a:solidFill>
            <a:srgbClr val="FF9933"/>
          </a:solidFill>
          <a:ln w="9525">
            <a:solidFill>
              <a:srgbClr val="000000"/>
            </a:solidFill>
            <a:miter lim="800000"/>
            <a:headEnd/>
            <a:tailEnd/>
          </a:ln>
          <a:effectLst>
            <a:outerShdw dist="63500" dir="2212194" algn="ctr" rotWithShape="0">
              <a:srgbClr val="000000"/>
            </a:outerShdw>
          </a:effectLst>
        </p:spPr>
        <p:txBody>
          <a:bodyPr wrap="none" lIns="91430" tIns="45715" rIns="91430" bIns="45715" anchor="ctr"/>
          <a:lstStyle/>
          <a:p>
            <a:endParaRPr lang="pt-PT">
              <a:solidFill>
                <a:srgbClr val="FFFFFF"/>
              </a:solidFill>
            </a:endParaRPr>
          </a:p>
        </p:txBody>
      </p:sp>
      <p:sp>
        <p:nvSpPr>
          <p:cNvPr id="38" name="Seta curvada para cima 37"/>
          <p:cNvSpPr/>
          <p:nvPr/>
        </p:nvSpPr>
        <p:spPr>
          <a:xfrm rot="21164255">
            <a:off x="4890597" y="5822500"/>
            <a:ext cx="2592288" cy="648072"/>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9" name="CaixaDeTexto 38"/>
          <p:cNvSpPr txBox="1"/>
          <p:nvPr/>
        </p:nvSpPr>
        <p:spPr>
          <a:xfrm>
            <a:off x="5652120" y="476672"/>
            <a:ext cx="2808312" cy="923330"/>
          </a:xfrm>
          <a:prstGeom prst="rect">
            <a:avLst/>
          </a:prstGeom>
          <a:noFill/>
        </p:spPr>
        <p:txBody>
          <a:bodyPr wrap="square" rtlCol="0">
            <a:spAutoFit/>
          </a:bodyPr>
          <a:lstStyle/>
          <a:p>
            <a:r>
              <a:rPr lang="pt-PT" b="1" dirty="0" smtClean="0">
                <a:effectLst>
                  <a:outerShdw blurRad="38100" dist="38100" dir="2700000" algn="tl">
                    <a:srgbClr val="000000">
                      <a:alpha val="43137"/>
                    </a:srgbClr>
                  </a:outerShdw>
                </a:effectLst>
              </a:rPr>
              <a:t>18000 </a:t>
            </a:r>
            <a:r>
              <a:rPr lang="pt-PT" b="1" dirty="0" err="1" smtClean="0">
                <a:effectLst>
                  <a:outerShdw blurRad="38100" dist="38100" dir="2700000" algn="tl">
                    <a:srgbClr val="000000">
                      <a:alpha val="43137"/>
                    </a:srgbClr>
                  </a:outerShdw>
                </a:effectLst>
              </a:rPr>
              <a:t>Teu´s</a:t>
            </a:r>
            <a:r>
              <a:rPr lang="pt-PT" b="1" dirty="0" smtClean="0">
                <a:effectLst>
                  <a:outerShdw blurRad="38100" dist="38100" dir="2700000" algn="tl">
                    <a:srgbClr val="000000">
                      <a:alpha val="43137"/>
                    </a:srgbClr>
                  </a:outerShdw>
                </a:effectLst>
              </a:rPr>
              <a:t> * 30 m (camião + resguardo) = </a:t>
            </a:r>
          </a:p>
          <a:p>
            <a:r>
              <a:rPr lang="pt-PT" b="1" dirty="0" smtClean="0">
                <a:effectLst>
                  <a:outerShdw blurRad="38100" dist="38100" dir="2700000" algn="tl">
                    <a:srgbClr val="000000">
                      <a:alpha val="43137"/>
                    </a:srgbClr>
                  </a:outerShdw>
                </a:effectLst>
              </a:rPr>
              <a:t>540 Km de fila de transito</a:t>
            </a:r>
            <a:endParaRPr lang="pt-PT"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2000" fill="hold"/>
                                        <p:tgtEl>
                                          <p:spTgt spid="1031"/>
                                        </p:tgtEl>
                                        <p:attrNameLst>
                                          <p:attrName>ppt_x</p:attrName>
                                        </p:attrNameLst>
                                      </p:cBhvr>
                                      <p:tavLst>
                                        <p:tav tm="0">
                                          <p:val>
                                            <p:strVal val="1+#ppt_w/2"/>
                                          </p:val>
                                        </p:tav>
                                        <p:tav tm="100000">
                                          <p:val>
                                            <p:strVal val="#ppt_x"/>
                                          </p:val>
                                        </p:tav>
                                      </p:tavLst>
                                    </p:anim>
                                    <p:anim calcmode="lin" valueType="num">
                                      <p:cBhvr additive="base">
                                        <p:cTn id="8" dur="2000" fill="hold"/>
                                        <p:tgtEl>
                                          <p:spTgt spid="10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1+#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1+#ppt_w/2"/>
                                          </p:val>
                                        </p:tav>
                                        <p:tav tm="100000">
                                          <p:val>
                                            <p:strVal val="#ppt_x"/>
                                          </p:val>
                                        </p:tav>
                                      </p:tavLst>
                                    </p:anim>
                                    <p:anim calcmode="lin" valueType="num">
                                      <p:cBhvr additive="base">
                                        <p:cTn id="22"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1" y="1"/>
            <a:ext cx="7416800" cy="490537"/>
          </a:xfrm>
        </p:spPr>
        <p:txBody>
          <a:bodyPr/>
          <a:lstStyle/>
          <a:p>
            <a:pPr algn="ctr"/>
            <a:r>
              <a:rPr lang="pt-PT" dirty="0" smtClean="0">
                <a:solidFill>
                  <a:schemeClr val="tx1"/>
                </a:solidFill>
                <a:effectLst>
                  <a:outerShdw blurRad="38100" dist="38100" dir="2700000" algn="tl">
                    <a:srgbClr val="000000">
                      <a:alpha val="43137"/>
                    </a:srgbClr>
                  </a:outerShdw>
                </a:effectLst>
              </a:rPr>
              <a:t>Actividade Ilícita no </a:t>
            </a:r>
            <a:r>
              <a:rPr lang="pt-PT" i="1" dirty="0" err="1" smtClean="0">
                <a:solidFill>
                  <a:schemeClr val="tx1"/>
                </a:solidFill>
                <a:effectLst>
                  <a:outerShdw blurRad="38100" dist="38100" dir="2700000" algn="tl">
                    <a:srgbClr val="000000">
                      <a:alpha val="43137"/>
                    </a:srgbClr>
                  </a:outerShdw>
                </a:effectLst>
              </a:rPr>
              <a:t>Shipping</a:t>
            </a:r>
            <a:endParaRPr lang="pt-PT" i="1" dirty="0">
              <a:solidFill>
                <a:schemeClr val="tx1"/>
              </a:solidFill>
              <a:effectLst>
                <a:outerShdw blurRad="38100" dist="38100" dir="2700000" algn="tl">
                  <a:srgbClr val="000000">
                    <a:alpha val="43137"/>
                  </a:srgbClr>
                </a:outerShdw>
              </a:effectLst>
            </a:endParaRPr>
          </a:p>
        </p:txBody>
      </p:sp>
      <p:pic>
        <p:nvPicPr>
          <p:cNvPr id="1017858" name="Picture 2" descr="http://www.bellona.org/imagearchive/ingressimage_153568057-2..jpg"/>
          <p:cNvPicPr>
            <a:picLocks noChangeAspect="1" noChangeArrowheads="1"/>
          </p:cNvPicPr>
          <p:nvPr/>
        </p:nvPicPr>
        <p:blipFill>
          <a:blip r:embed="rId3" cstate="print"/>
          <a:srcRect/>
          <a:stretch>
            <a:fillRect/>
          </a:stretch>
        </p:blipFill>
        <p:spPr bwMode="auto">
          <a:xfrm>
            <a:off x="5076056" y="5085185"/>
            <a:ext cx="3147009" cy="1772816"/>
          </a:xfrm>
          <a:prstGeom prst="rect">
            <a:avLst/>
          </a:prstGeom>
          <a:noFill/>
        </p:spPr>
      </p:pic>
      <p:pic>
        <p:nvPicPr>
          <p:cNvPr id="6" name="Picture 4"/>
          <p:cNvPicPr>
            <a:picLocks noChangeAspect="1" noChangeArrowheads="1"/>
          </p:cNvPicPr>
          <p:nvPr/>
        </p:nvPicPr>
        <p:blipFill>
          <a:blip r:embed="rId4" cstate="print"/>
          <a:srcRect/>
          <a:stretch>
            <a:fillRect/>
          </a:stretch>
        </p:blipFill>
        <p:spPr bwMode="auto">
          <a:xfrm>
            <a:off x="0" y="5097786"/>
            <a:ext cx="4849572" cy="1760215"/>
          </a:xfrm>
          <a:prstGeom prst="rect">
            <a:avLst/>
          </a:prstGeom>
          <a:noFill/>
          <a:ln w="9525">
            <a:noFill/>
            <a:miter lim="800000"/>
            <a:headEnd/>
            <a:tailEnd/>
          </a:ln>
        </p:spPr>
      </p:pic>
      <p:sp>
        <p:nvSpPr>
          <p:cNvPr id="8" name="Text Box 6"/>
          <p:cNvSpPr txBox="1">
            <a:spLocks noChangeArrowheads="1"/>
          </p:cNvSpPr>
          <p:nvPr/>
        </p:nvSpPr>
        <p:spPr bwMode="auto">
          <a:xfrm>
            <a:off x="179512" y="1052736"/>
            <a:ext cx="3995936" cy="2529913"/>
          </a:xfrm>
          <a:prstGeom prst="rect">
            <a:avLst/>
          </a:prstGeom>
          <a:noFill/>
          <a:ln w="9525">
            <a:noFill/>
            <a:miter lim="800000"/>
            <a:headEnd/>
            <a:tailEnd/>
          </a:ln>
          <a:effectLst/>
        </p:spPr>
        <p:txBody>
          <a:bodyPr wrap="square" lIns="91430" tIns="45715" rIns="91430" bIns="45715">
            <a:spAutoFit/>
          </a:bodyPr>
          <a:lstStyle/>
          <a:p>
            <a:pPr eaLnBrk="0" hangingPunct="0">
              <a:lnSpc>
                <a:spcPct val="90000"/>
              </a:lnSpc>
            </a:pPr>
            <a:r>
              <a:rPr lang="en-GB" sz="2200" b="1" i="1" dirty="0" err="1" smtClean="0">
                <a:solidFill>
                  <a:srgbClr val="CC3300"/>
                </a:solidFill>
                <a:effectLst>
                  <a:outerShdw blurRad="38100" dist="38100" dir="2700000" algn="tl">
                    <a:srgbClr val="C0C0C0"/>
                  </a:outerShdw>
                </a:effectLst>
              </a:rPr>
              <a:t>Droga</a:t>
            </a:r>
            <a:r>
              <a:rPr lang="en-GB" sz="2200" b="1" i="1" dirty="0" smtClean="0">
                <a:solidFill>
                  <a:srgbClr val="CC3300"/>
                </a:solidFill>
                <a:effectLst>
                  <a:outerShdw blurRad="38100" dist="38100" dir="2700000" algn="tl">
                    <a:srgbClr val="C0C0C0"/>
                  </a:outerShdw>
                </a:effectLst>
              </a:rPr>
              <a:t>?</a:t>
            </a:r>
            <a:endParaRPr lang="en-GB" sz="2200" b="1" i="1" dirty="0">
              <a:solidFill>
                <a:srgbClr val="CC3300"/>
              </a:solidFill>
              <a:effectLst>
                <a:outerShdw blurRad="38100" dist="38100" dir="2700000" algn="tl">
                  <a:srgbClr val="C0C0C0"/>
                </a:outerShdw>
              </a:effectLst>
            </a:endParaRPr>
          </a:p>
          <a:p>
            <a:pPr eaLnBrk="0" hangingPunct="0">
              <a:lnSpc>
                <a:spcPct val="90000"/>
              </a:lnSpc>
            </a:pPr>
            <a:r>
              <a:rPr lang="en-GB" sz="2200" b="1" i="1" dirty="0" err="1" smtClean="0">
                <a:solidFill>
                  <a:srgbClr val="CC3300"/>
                </a:solidFill>
                <a:effectLst>
                  <a:outerShdw blurRad="38100" dist="38100" dir="2700000" algn="tl">
                    <a:srgbClr val="C0C0C0"/>
                  </a:outerShdw>
                </a:effectLst>
              </a:rPr>
              <a:t>Armas</a:t>
            </a:r>
            <a:r>
              <a:rPr lang="en-GB" sz="2200" b="1" i="1" dirty="0" smtClean="0">
                <a:solidFill>
                  <a:srgbClr val="CC3300"/>
                </a:solidFill>
                <a:effectLst>
                  <a:outerShdw blurRad="38100" dist="38100" dir="2700000" algn="tl">
                    <a:srgbClr val="C0C0C0"/>
                  </a:outerShdw>
                </a:effectLst>
              </a:rPr>
              <a:t> </a:t>
            </a:r>
            <a:r>
              <a:rPr lang="en-GB" sz="2200" b="1" i="1" dirty="0">
                <a:solidFill>
                  <a:srgbClr val="CC3300"/>
                </a:solidFill>
                <a:effectLst>
                  <a:outerShdw blurRad="38100" dist="38100" dir="2700000" algn="tl">
                    <a:srgbClr val="C0C0C0"/>
                  </a:outerShdw>
                </a:effectLst>
              </a:rPr>
              <a:t>?                </a:t>
            </a:r>
          </a:p>
          <a:p>
            <a:pPr eaLnBrk="0" hangingPunct="0">
              <a:lnSpc>
                <a:spcPct val="90000"/>
              </a:lnSpc>
            </a:pPr>
            <a:r>
              <a:rPr lang="en-GB" sz="2200" b="1" i="1" dirty="0" err="1" smtClean="0">
                <a:solidFill>
                  <a:srgbClr val="CC3300"/>
                </a:solidFill>
                <a:effectLst>
                  <a:outerShdw blurRad="38100" dist="38100" dir="2700000" algn="tl">
                    <a:srgbClr val="C0C0C0"/>
                  </a:outerShdw>
                </a:effectLst>
              </a:rPr>
              <a:t>Explosivos</a:t>
            </a:r>
            <a:r>
              <a:rPr lang="en-GB" sz="2200" b="1" i="1" dirty="0" smtClean="0">
                <a:solidFill>
                  <a:srgbClr val="CC3300"/>
                </a:solidFill>
                <a:effectLst>
                  <a:outerShdw blurRad="38100" dist="38100" dir="2700000" algn="tl">
                    <a:srgbClr val="C0C0C0"/>
                  </a:outerShdw>
                </a:effectLst>
              </a:rPr>
              <a:t> </a:t>
            </a:r>
            <a:r>
              <a:rPr lang="en-GB" sz="2200" b="1" i="1" dirty="0">
                <a:solidFill>
                  <a:srgbClr val="CC3300"/>
                </a:solidFill>
                <a:effectLst>
                  <a:outerShdw blurRad="38100" dist="38100" dir="2700000" algn="tl">
                    <a:srgbClr val="C0C0C0"/>
                  </a:outerShdw>
                </a:effectLst>
              </a:rPr>
              <a:t>?                </a:t>
            </a:r>
          </a:p>
          <a:p>
            <a:pPr eaLnBrk="0" hangingPunct="0">
              <a:lnSpc>
                <a:spcPct val="90000"/>
              </a:lnSpc>
            </a:pPr>
            <a:r>
              <a:rPr lang="en-GB" sz="2200" b="1" i="1" dirty="0" err="1" smtClean="0">
                <a:solidFill>
                  <a:srgbClr val="CC3300"/>
                </a:solidFill>
                <a:effectLst>
                  <a:outerShdw blurRad="38100" dist="38100" dir="2700000" algn="tl">
                    <a:srgbClr val="C0C0C0"/>
                  </a:outerShdw>
                </a:effectLst>
              </a:rPr>
              <a:t>Contrabando</a:t>
            </a:r>
            <a:r>
              <a:rPr lang="en-GB" sz="2200" b="1" i="1" dirty="0" smtClean="0">
                <a:solidFill>
                  <a:srgbClr val="CC3300"/>
                </a:solidFill>
                <a:effectLst>
                  <a:outerShdw blurRad="38100" dist="38100" dir="2700000" algn="tl">
                    <a:srgbClr val="C0C0C0"/>
                  </a:outerShdw>
                </a:effectLst>
              </a:rPr>
              <a:t> </a:t>
            </a:r>
            <a:r>
              <a:rPr lang="en-GB" sz="2200" b="1" i="1" dirty="0">
                <a:solidFill>
                  <a:srgbClr val="CC3300"/>
                </a:solidFill>
                <a:effectLst>
                  <a:outerShdw blurRad="38100" dist="38100" dir="2700000" algn="tl">
                    <a:srgbClr val="C0C0C0"/>
                  </a:outerShdw>
                </a:effectLst>
              </a:rPr>
              <a:t>? </a:t>
            </a:r>
          </a:p>
          <a:p>
            <a:pPr eaLnBrk="0" hangingPunct="0">
              <a:lnSpc>
                <a:spcPct val="90000"/>
              </a:lnSpc>
            </a:pPr>
            <a:r>
              <a:rPr lang="en-GB" sz="2200" b="1" i="1" dirty="0" err="1" smtClean="0">
                <a:solidFill>
                  <a:srgbClr val="CC3300"/>
                </a:solidFill>
                <a:effectLst>
                  <a:outerShdw blurRad="38100" dist="38100" dir="2700000" algn="tl">
                    <a:srgbClr val="C0C0C0"/>
                  </a:outerShdw>
                </a:effectLst>
              </a:rPr>
              <a:t>Fraude</a:t>
            </a:r>
            <a:r>
              <a:rPr lang="en-GB" sz="2200" b="1" i="1" dirty="0" smtClean="0">
                <a:solidFill>
                  <a:srgbClr val="CC3300"/>
                </a:solidFill>
                <a:effectLst>
                  <a:outerShdw blurRad="38100" dist="38100" dir="2700000" algn="tl">
                    <a:srgbClr val="C0C0C0"/>
                  </a:outerShdw>
                </a:effectLst>
              </a:rPr>
              <a:t> </a:t>
            </a:r>
            <a:r>
              <a:rPr lang="en-GB" sz="2200" b="1" i="1" dirty="0" err="1" smtClean="0">
                <a:solidFill>
                  <a:srgbClr val="CC3300"/>
                </a:solidFill>
                <a:effectLst>
                  <a:outerShdw blurRad="38100" dist="38100" dir="2700000" algn="tl">
                    <a:srgbClr val="C0C0C0"/>
                  </a:outerShdw>
                </a:effectLst>
              </a:rPr>
              <a:t>organizada</a:t>
            </a:r>
            <a:r>
              <a:rPr lang="en-GB" sz="2200" b="1" i="1" dirty="0" smtClean="0">
                <a:solidFill>
                  <a:srgbClr val="CC3300"/>
                </a:solidFill>
                <a:effectLst>
                  <a:outerShdw blurRad="38100" dist="38100" dir="2700000" algn="tl">
                    <a:srgbClr val="C0C0C0"/>
                  </a:outerShdw>
                </a:effectLst>
              </a:rPr>
              <a:t> </a:t>
            </a:r>
            <a:r>
              <a:rPr lang="en-GB" sz="2200" b="1" i="1" dirty="0">
                <a:solidFill>
                  <a:srgbClr val="CC3300"/>
                </a:solidFill>
                <a:effectLst>
                  <a:outerShdw blurRad="38100" dist="38100" dir="2700000" algn="tl">
                    <a:srgbClr val="C0C0C0"/>
                  </a:outerShdw>
                </a:effectLst>
              </a:rPr>
              <a:t>?</a:t>
            </a:r>
          </a:p>
          <a:p>
            <a:pPr eaLnBrk="0" hangingPunct="0">
              <a:lnSpc>
                <a:spcPct val="90000"/>
              </a:lnSpc>
            </a:pPr>
            <a:r>
              <a:rPr lang="en-GB" sz="2200" b="1" i="1" dirty="0" smtClean="0">
                <a:solidFill>
                  <a:srgbClr val="CC3300"/>
                </a:solidFill>
                <a:effectLst>
                  <a:outerShdw blurRad="38100" dist="38100" dir="2700000" algn="tl">
                    <a:srgbClr val="C0C0C0"/>
                  </a:outerShdw>
                </a:effectLst>
              </a:rPr>
              <a:t>Material nuclear </a:t>
            </a:r>
            <a:r>
              <a:rPr lang="en-GB" sz="2200" b="1" i="1" dirty="0">
                <a:solidFill>
                  <a:srgbClr val="CC3300"/>
                </a:solidFill>
                <a:effectLst>
                  <a:outerShdw blurRad="38100" dist="38100" dir="2700000" algn="tl">
                    <a:srgbClr val="C0C0C0"/>
                  </a:outerShdw>
                </a:effectLst>
              </a:rPr>
              <a:t>? </a:t>
            </a:r>
          </a:p>
          <a:p>
            <a:pPr eaLnBrk="0" hangingPunct="0">
              <a:lnSpc>
                <a:spcPct val="90000"/>
              </a:lnSpc>
            </a:pPr>
            <a:r>
              <a:rPr lang="en-GB" sz="2200" b="1" i="1" dirty="0" err="1" smtClean="0">
                <a:solidFill>
                  <a:srgbClr val="CC3300"/>
                </a:solidFill>
                <a:effectLst>
                  <a:outerShdw blurRad="38100" dist="38100" dir="2700000" algn="tl">
                    <a:srgbClr val="C0C0C0"/>
                  </a:outerShdw>
                </a:effectLst>
              </a:rPr>
              <a:t>Espécies</a:t>
            </a:r>
            <a:r>
              <a:rPr lang="en-GB" sz="2200" b="1" i="1" dirty="0" smtClean="0">
                <a:solidFill>
                  <a:srgbClr val="CC3300"/>
                </a:solidFill>
                <a:effectLst>
                  <a:outerShdw blurRad="38100" dist="38100" dir="2700000" algn="tl">
                    <a:srgbClr val="C0C0C0"/>
                  </a:outerShdw>
                </a:effectLst>
              </a:rPr>
              <a:t> </a:t>
            </a:r>
            <a:r>
              <a:rPr lang="en-GB" sz="2200" b="1" i="1" dirty="0" err="1" smtClean="0">
                <a:solidFill>
                  <a:srgbClr val="CC3300"/>
                </a:solidFill>
                <a:effectLst>
                  <a:outerShdw blurRad="38100" dist="38100" dir="2700000" algn="tl">
                    <a:srgbClr val="C0C0C0"/>
                  </a:outerShdw>
                </a:effectLst>
              </a:rPr>
              <a:t>em</a:t>
            </a:r>
            <a:r>
              <a:rPr lang="en-GB" sz="2200" b="1" i="1" dirty="0" smtClean="0">
                <a:solidFill>
                  <a:srgbClr val="CC3300"/>
                </a:solidFill>
                <a:effectLst>
                  <a:outerShdw blurRad="38100" dist="38100" dir="2700000" algn="tl">
                    <a:srgbClr val="C0C0C0"/>
                  </a:outerShdw>
                </a:effectLst>
              </a:rPr>
              <a:t> </a:t>
            </a:r>
            <a:r>
              <a:rPr lang="en-GB" sz="2200" b="1" i="1" dirty="0" err="1" smtClean="0">
                <a:solidFill>
                  <a:srgbClr val="CC3300"/>
                </a:solidFill>
                <a:effectLst>
                  <a:outerShdw blurRad="38100" dist="38100" dir="2700000" algn="tl">
                    <a:srgbClr val="C0C0C0"/>
                  </a:outerShdw>
                </a:effectLst>
              </a:rPr>
              <a:t>vias</a:t>
            </a:r>
            <a:r>
              <a:rPr lang="en-GB" sz="2200" b="1" i="1" dirty="0" smtClean="0">
                <a:solidFill>
                  <a:srgbClr val="CC3300"/>
                </a:solidFill>
                <a:effectLst>
                  <a:outerShdw blurRad="38100" dist="38100" dir="2700000" algn="tl">
                    <a:srgbClr val="C0C0C0"/>
                  </a:outerShdw>
                </a:effectLst>
              </a:rPr>
              <a:t> de </a:t>
            </a:r>
            <a:r>
              <a:rPr lang="en-GB" sz="2200" b="1" i="1" dirty="0" err="1" smtClean="0">
                <a:solidFill>
                  <a:srgbClr val="CC3300"/>
                </a:solidFill>
                <a:effectLst>
                  <a:outerShdw blurRad="38100" dist="38100" dir="2700000" algn="tl">
                    <a:srgbClr val="C0C0C0"/>
                  </a:outerShdw>
                </a:effectLst>
              </a:rPr>
              <a:t>extinção</a:t>
            </a:r>
            <a:r>
              <a:rPr lang="en-GB" sz="2200" b="1" i="1" dirty="0" smtClean="0">
                <a:solidFill>
                  <a:srgbClr val="CC3300"/>
                </a:solidFill>
                <a:effectLst>
                  <a:outerShdw blurRad="38100" dist="38100" dir="2700000" algn="tl">
                    <a:srgbClr val="C0C0C0"/>
                  </a:outerShdw>
                </a:effectLst>
              </a:rPr>
              <a:t>?</a:t>
            </a:r>
            <a:endParaRPr lang="en-GB" sz="2200" b="1" i="1" dirty="0">
              <a:solidFill>
                <a:srgbClr val="FF6600"/>
              </a:solidFill>
              <a:effectLst>
                <a:outerShdw blurRad="38100" dist="38100" dir="2700000" algn="tl">
                  <a:srgbClr val="C0C0C0"/>
                </a:outerShdw>
              </a:effectLst>
            </a:endParaRPr>
          </a:p>
        </p:txBody>
      </p:sp>
      <p:sp>
        <p:nvSpPr>
          <p:cNvPr id="9" name="Text Box 7"/>
          <p:cNvSpPr txBox="1">
            <a:spLocks noChangeArrowheads="1"/>
          </p:cNvSpPr>
          <p:nvPr/>
        </p:nvSpPr>
        <p:spPr bwMode="auto">
          <a:xfrm>
            <a:off x="179512" y="4077072"/>
            <a:ext cx="3384376" cy="461655"/>
          </a:xfrm>
          <a:prstGeom prst="rect">
            <a:avLst/>
          </a:prstGeom>
          <a:noFill/>
          <a:ln w="9525">
            <a:noFill/>
            <a:miter lim="800000"/>
            <a:headEnd/>
            <a:tailEnd/>
          </a:ln>
          <a:effectLst/>
        </p:spPr>
        <p:txBody>
          <a:bodyPr wrap="square" lIns="91430" tIns="45715" rIns="91430" bIns="45715">
            <a:spAutoFit/>
          </a:bodyPr>
          <a:lstStyle/>
          <a:p>
            <a:pPr eaLnBrk="0" hangingPunct="0">
              <a:spcBef>
                <a:spcPct val="50000"/>
              </a:spcBef>
            </a:pPr>
            <a:r>
              <a:rPr lang="pt-PT" sz="2400" b="1" i="1" dirty="0" smtClean="0">
                <a:solidFill>
                  <a:srgbClr val="336699"/>
                </a:solidFill>
                <a:effectLst>
                  <a:outerShdw blurRad="38100" dist="38100" dir="2700000" algn="tl">
                    <a:srgbClr val="C0C0C0"/>
                  </a:outerShdw>
                </a:effectLst>
              </a:rPr>
              <a:t>Comércio Legitimo ? </a:t>
            </a:r>
            <a:r>
              <a:rPr lang="pt-PT" sz="2400" dirty="0" smtClean="0">
                <a:solidFill>
                  <a:srgbClr val="061F5B"/>
                </a:solidFill>
              </a:rPr>
              <a:t> </a:t>
            </a:r>
            <a:endParaRPr lang="pt-PT" sz="2400" dirty="0">
              <a:solidFill>
                <a:srgbClr val="061F5B"/>
              </a:solidFill>
            </a:endParaRPr>
          </a:p>
        </p:txBody>
      </p:sp>
      <p:pic>
        <p:nvPicPr>
          <p:cNvPr id="1017862" name="Picture 6" descr="Picture of Southampton Container Terminal - Free Pictures - FreeFoto.com"/>
          <p:cNvPicPr>
            <a:picLocks noChangeAspect="1" noChangeArrowheads="1"/>
          </p:cNvPicPr>
          <p:nvPr/>
        </p:nvPicPr>
        <p:blipFill>
          <a:blip r:embed="rId5" cstate="print"/>
          <a:srcRect/>
          <a:stretch>
            <a:fillRect/>
          </a:stretch>
        </p:blipFill>
        <p:spPr bwMode="auto">
          <a:xfrm>
            <a:off x="3923928" y="692697"/>
            <a:ext cx="4778896" cy="3201861"/>
          </a:xfrm>
          <a:prstGeom prst="rect">
            <a:avLst/>
          </a:prstGeom>
          <a:noFill/>
        </p:spPr>
      </p:pic>
      <p:sp>
        <p:nvSpPr>
          <p:cNvPr id="11" name="Chaveta à direita 10"/>
          <p:cNvSpPr/>
          <p:nvPr/>
        </p:nvSpPr>
        <p:spPr>
          <a:xfrm>
            <a:off x="3131840" y="836712"/>
            <a:ext cx="648072" cy="3168352"/>
          </a:xfrm>
          <a:prstGeom prst="rightBrace">
            <a:avLst/>
          </a:prstGeom>
          <a:ln w="25400"/>
        </p:spPr>
        <p:style>
          <a:lnRef idx="1">
            <a:schemeClr val="accent1"/>
          </a:lnRef>
          <a:fillRef idx="0">
            <a:schemeClr val="accent1"/>
          </a:fillRef>
          <a:effectRef idx="0">
            <a:schemeClr val="accent1"/>
          </a:effectRef>
          <a:fontRef idx="minor">
            <a:schemeClr val="tx1"/>
          </a:fontRef>
        </p:style>
        <p:txBody>
          <a:bodyPr lIns="91430" tIns="45715" rIns="91430" bIns="45715" rtlCol="0" anchor="ctr"/>
          <a:lstStyle/>
          <a:p>
            <a:pPr algn="ctr"/>
            <a:endParaRPr lang="pt-PT">
              <a:solidFill>
                <a:srgbClr val="061F5B"/>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1" y="1"/>
            <a:ext cx="7416800" cy="490537"/>
          </a:xfrm>
        </p:spPr>
        <p:txBody>
          <a:bodyPr/>
          <a:lstStyle/>
          <a:p>
            <a:pPr algn="ctr"/>
            <a:r>
              <a:rPr lang="pt-PT" dirty="0" smtClean="0">
                <a:solidFill>
                  <a:schemeClr val="tx1"/>
                </a:solidFill>
                <a:effectLst>
                  <a:outerShdw blurRad="38100" dist="38100" dir="2700000" algn="tl">
                    <a:srgbClr val="000000">
                      <a:alpha val="43137"/>
                    </a:srgbClr>
                  </a:outerShdw>
                </a:effectLst>
              </a:rPr>
              <a:t>Actividade Ilícita no </a:t>
            </a:r>
            <a:r>
              <a:rPr lang="pt-PT" i="1" dirty="0" err="1" smtClean="0">
                <a:solidFill>
                  <a:schemeClr val="tx1"/>
                </a:solidFill>
                <a:effectLst>
                  <a:outerShdw blurRad="38100" dist="38100" dir="2700000" algn="tl">
                    <a:srgbClr val="000000">
                      <a:alpha val="43137"/>
                    </a:srgbClr>
                  </a:outerShdw>
                </a:effectLst>
              </a:rPr>
              <a:t>Shipping</a:t>
            </a:r>
            <a:endParaRPr lang="pt-PT" i="1" dirty="0">
              <a:solidFill>
                <a:schemeClr val="tx1"/>
              </a:solidFill>
              <a:effectLst>
                <a:outerShdw blurRad="38100" dist="38100" dir="2700000" algn="tl">
                  <a:srgbClr val="000000">
                    <a:alpha val="43137"/>
                  </a:srgbClr>
                </a:outerShdw>
              </a:effectLst>
            </a:endParaRPr>
          </a:p>
        </p:txBody>
      </p:sp>
      <p:pic>
        <p:nvPicPr>
          <p:cNvPr id="364547" name="Picture 3"/>
          <p:cNvPicPr>
            <a:picLocks noChangeAspect="1" noChangeArrowheads="1"/>
          </p:cNvPicPr>
          <p:nvPr/>
        </p:nvPicPr>
        <p:blipFill>
          <a:blip r:embed="rId3" cstate="print"/>
          <a:srcRect/>
          <a:stretch>
            <a:fillRect/>
          </a:stretch>
        </p:blipFill>
        <p:spPr bwMode="auto">
          <a:xfrm>
            <a:off x="0" y="620688"/>
            <a:ext cx="4612714" cy="3087861"/>
          </a:xfrm>
          <a:prstGeom prst="rect">
            <a:avLst/>
          </a:prstGeom>
          <a:noFill/>
          <a:ln w="9525">
            <a:noFill/>
            <a:miter lim="800000"/>
            <a:headEnd/>
            <a:tailEnd/>
          </a:ln>
        </p:spPr>
      </p:pic>
      <p:pic>
        <p:nvPicPr>
          <p:cNvPr id="12" name="Picture 2" descr="Arab terrorist rocket hits IRA-linked contraband aboard Cosco Asia"/>
          <p:cNvPicPr>
            <a:picLocks noChangeAspect="1" noChangeArrowheads="1"/>
          </p:cNvPicPr>
          <p:nvPr/>
        </p:nvPicPr>
        <p:blipFill>
          <a:blip r:embed="rId4" cstate="print"/>
          <a:srcRect/>
          <a:stretch>
            <a:fillRect/>
          </a:stretch>
        </p:blipFill>
        <p:spPr bwMode="auto">
          <a:xfrm>
            <a:off x="4015836" y="3645024"/>
            <a:ext cx="5128164" cy="2880320"/>
          </a:xfrm>
          <a:prstGeom prst="rect">
            <a:avLst/>
          </a:prstGeom>
          <a:noFill/>
        </p:spPr>
      </p:pic>
      <p:pic>
        <p:nvPicPr>
          <p:cNvPr id="364549" name="Picture 5"/>
          <p:cNvPicPr>
            <a:picLocks noChangeAspect="1" noChangeArrowheads="1"/>
          </p:cNvPicPr>
          <p:nvPr/>
        </p:nvPicPr>
        <p:blipFill>
          <a:blip r:embed="rId5" cstate="print"/>
          <a:srcRect/>
          <a:stretch>
            <a:fillRect/>
          </a:stretch>
        </p:blipFill>
        <p:spPr bwMode="auto">
          <a:xfrm>
            <a:off x="251520" y="3789040"/>
            <a:ext cx="3635896" cy="2762087"/>
          </a:xfrm>
          <a:prstGeom prst="rect">
            <a:avLst/>
          </a:prstGeom>
          <a:noFill/>
          <a:ln w="9525">
            <a:noFill/>
            <a:miter lim="800000"/>
            <a:headEnd/>
            <a:tailEnd/>
          </a:ln>
        </p:spPr>
      </p:pic>
      <p:pic>
        <p:nvPicPr>
          <p:cNvPr id="364551" name="Picture 7" descr="https://encrypted-tbn1.gstatic.com/images?q=tbn:ANd9GcQ7vQghyLdjn5bnuLC5NgmCNEU5_Dp8nGdov6vrdGeY2UBlWK3dXA"/>
          <p:cNvPicPr>
            <a:picLocks noChangeAspect="1" noChangeArrowheads="1"/>
          </p:cNvPicPr>
          <p:nvPr/>
        </p:nvPicPr>
        <p:blipFill>
          <a:blip r:embed="rId6" cstate="print"/>
          <a:srcRect/>
          <a:stretch>
            <a:fillRect/>
          </a:stretch>
        </p:blipFill>
        <p:spPr bwMode="auto">
          <a:xfrm>
            <a:off x="4788024" y="620688"/>
            <a:ext cx="3888432" cy="2916325"/>
          </a:xfrm>
          <a:prstGeom prst="rect">
            <a:avLst/>
          </a:prstGeom>
          <a:noFill/>
        </p:spPr>
      </p:pic>
      <p:sp>
        <p:nvSpPr>
          <p:cNvPr id="17" name="Oval 16"/>
          <p:cNvSpPr/>
          <p:nvPr/>
        </p:nvSpPr>
        <p:spPr>
          <a:xfrm>
            <a:off x="4572000" y="3933056"/>
            <a:ext cx="3312368"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Rectângulo 17"/>
          <p:cNvSpPr/>
          <p:nvPr/>
        </p:nvSpPr>
        <p:spPr>
          <a:xfrm>
            <a:off x="4932040" y="764704"/>
            <a:ext cx="2916163" cy="369322"/>
          </a:xfrm>
          <a:prstGeom prst="rect">
            <a:avLst/>
          </a:prstGeom>
        </p:spPr>
        <p:txBody>
          <a:bodyPr wrap="none" lIns="91430" tIns="45715" rIns="91430" bIns="45715">
            <a:spAutoFit/>
          </a:bodyPr>
          <a:lstStyle/>
          <a:p>
            <a:r>
              <a:rPr lang="pt-PT" b="1" dirty="0" smtClean="0">
                <a:solidFill>
                  <a:srgbClr val="FF0000"/>
                </a:solidFill>
              </a:rPr>
              <a:t>15 Julho, 2013 - Panamá </a:t>
            </a:r>
            <a:endParaRPr lang="pt-PT" dirty="0">
              <a:solidFill>
                <a:srgbClr val="FF0000"/>
              </a:solidFill>
            </a:endParaRPr>
          </a:p>
        </p:txBody>
      </p:sp>
      <p:sp>
        <p:nvSpPr>
          <p:cNvPr id="19" name="Rectângulo 18"/>
          <p:cNvSpPr/>
          <p:nvPr/>
        </p:nvSpPr>
        <p:spPr>
          <a:xfrm>
            <a:off x="395536" y="6488668"/>
            <a:ext cx="8424936" cy="369332"/>
          </a:xfrm>
          <a:prstGeom prst="rect">
            <a:avLst/>
          </a:prstGeom>
        </p:spPr>
        <p:txBody>
          <a:bodyPr wrap="square">
            <a:spAutoFit/>
          </a:bodyPr>
          <a:lstStyle/>
          <a:p>
            <a:r>
              <a:rPr lang="pt-PT" dirty="0" smtClean="0">
                <a:solidFill>
                  <a:srgbClr val="FF0000"/>
                </a:solidFill>
              </a:rPr>
              <a:t>http://www.youtube.com/watch?feature=player_embedded&amp;v=buS4mfEX3w0</a:t>
            </a:r>
            <a:endParaRPr lang="pt-PT" dirty="0">
              <a:solidFill>
                <a:srgbClr val="FF0000"/>
              </a:solidFill>
            </a:endParaRPr>
          </a:p>
        </p:txBody>
      </p:sp>
      <p:sp>
        <p:nvSpPr>
          <p:cNvPr id="10" name="Rectângulo 9"/>
          <p:cNvSpPr/>
          <p:nvPr/>
        </p:nvSpPr>
        <p:spPr>
          <a:xfrm>
            <a:off x="5724128" y="6021288"/>
            <a:ext cx="2428850" cy="369322"/>
          </a:xfrm>
          <a:prstGeom prst="rect">
            <a:avLst/>
          </a:prstGeom>
        </p:spPr>
        <p:txBody>
          <a:bodyPr wrap="none" lIns="91430" tIns="45715" rIns="91430" bIns="45715">
            <a:spAutoFit/>
          </a:bodyPr>
          <a:lstStyle/>
          <a:p>
            <a:r>
              <a:rPr lang="pt-PT" b="1" dirty="0" smtClean="0">
                <a:solidFill>
                  <a:srgbClr val="FF0000"/>
                </a:solidFill>
              </a:rPr>
              <a:t>Agosto, 2013 - Suez </a:t>
            </a:r>
            <a:endParaRPr lang="pt-PT"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11561" y="332657"/>
            <a:ext cx="8280920" cy="400099"/>
          </a:xfrm>
          <a:prstGeom prst="rect">
            <a:avLst/>
          </a:prstGeom>
          <a:noFill/>
        </p:spPr>
        <p:txBody>
          <a:bodyPr wrap="square" lIns="91430" tIns="45715" rIns="91430" bIns="45715" rtlCol="0">
            <a:spAutoFit/>
          </a:bodyPr>
          <a:lstStyle/>
          <a:p>
            <a:r>
              <a:rPr lang="pt-PT" sz="2000" dirty="0" smtClean="0">
                <a:solidFill>
                  <a:srgbClr val="061F5B"/>
                </a:solidFill>
                <a:effectLst>
                  <a:outerShdw blurRad="38100" dist="38100" dir="2700000" algn="tl">
                    <a:srgbClr val="000000">
                      <a:alpha val="43137"/>
                    </a:srgbClr>
                  </a:outerShdw>
                </a:effectLst>
              </a:rPr>
              <a:t>O Ciclo </a:t>
            </a:r>
            <a:r>
              <a:rPr lang="pt-PT" sz="2000" b="1" u="sng" dirty="0" smtClean="0">
                <a:solidFill>
                  <a:srgbClr val="061F5B"/>
                </a:solidFill>
                <a:effectLst>
                  <a:outerShdw blurRad="38100" dist="38100" dir="2700000" algn="tl">
                    <a:srgbClr val="000000">
                      <a:alpha val="43137"/>
                    </a:srgbClr>
                  </a:outerShdw>
                </a:effectLst>
              </a:rPr>
              <a:t>virtuoso</a:t>
            </a:r>
            <a:r>
              <a:rPr lang="pt-PT" sz="2000" dirty="0" smtClean="0">
                <a:solidFill>
                  <a:srgbClr val="061F5B"/>
                </a:solidFill>
                <a:effectLst>
                  <a:outerShdw blurRad="38100" dist="38100" dir="2700000" algn="tl">
                    <a:srgbClr val="000000">
                      <a:alpha val="43137"/>
                    </a:srgbClr>
                  </a:outerShdw>
                </a:effectLst>
              </a:rPr>
              <a:t> dos Transportes e da logística nos </a:t>
            </a:r>
            <a:r>
              <a:rPr lang="pt-PT" sz="2000" dirty="0" err="1" smtClean="0">
                <a:solidFill>
                  <a:srgbClr val="061F5B"/>
                </a:solidFill>
                <a:effectLst>
                  <a:outerShdw blurRad="38100" dist="38100" dir="2700000" algn="tl">
                    <a:srgbClr val="000000">
                      <a:alpha val="43137"/>
                    </a:srgbClr>
                  </a:outerShdw>
                </a:effectLst>
              </a:rPr>
              <a:t>sócio-benefícios</a:t>
            </a:r>
            <a:r>
              <a:rPr lang="pt-PT" sz="2000" dirty="0" smtClean="0">
                <a:solidFill>
                  <a:srgbClr val="061F5B"/>
                </a:solidFill>
                <a:effectLst>
                  <a:outerShdw blurRad="38100" dist="38100" dir="2700000" algn="tl">
                    <a:srgbClr val="000000">
                      <a:alpha val="43137"/>
                    </a:srgbClr>
                  </a:outerShdw>
                </a:effectLst>
              </a:rPr>
              <a:t>  </a:t>
            </a:r>
            <a:endParaRPr lang="pt-PT" sz="2000" dirty="0">
              <a:solidFill>
                <a:srgbClr val="061F5B"/>
              </a:solidFill>
              <a:effectLst>
                <a:outerShdw blurRad="38100" dist="38100" dir="2700000" algn="tl">
                  <a:srgbClr val="000000">
                    <a:alpha val="43137"/>
                  </a:srgbClr>
                </a:outerShdw>
              </a:effectLst>
            </a:endParaRPr>
          </a:p>
        </p:txBody>
      </p:sp>
      <p:graphicFrame>
        <p:nvGraphicFramePr>
          <p:cNvPr id="7" name="Diagrama 6"/>
          <p:cNvGraphicFramePr/>
          <p:nvPr/>
        </p:nvGraphicFramePr>
        <p:xfrm>
          <a:off x="-684583" y="1268760"/>
          <a:ext cx="5771456" cy="3703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nvGraphicFramePr>
        <p:xfrm>
          <a:off x="4067944" y="1268760"/>
          <a:ext cx="5591944" cy="37039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Seta para a direita 10"/>
          <p:cNvSpPr/>
          <p:nvPr/>
        </p:nvSpPr>
        <p:spPr>
          <a:xfrm>
            <a:off x="4355976" y="2348880"/>
            <a:ext cx="360040" cy="792088"/>
          </a:xfrm>
          <a:prstGeom prst="rightArrow">
            <a:avLst>
              <a:gd name="adj1" fmla="val 50000"/>
              <a:gd name="adj2" fmla="val 62061"/>
            </a:avLst>
          </a:prstGeom>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pt-PT">
              <a:solidFill>
                <a:srgbClr val="FFFFFF"/>
              </a:solidFill>
            </a:endParaRPr>
          </a:p>
        </p:txBody>
      </p:sp>
      <p:grpSp>
        <p:nvGrpSpPr>
          <p:cNvPr id="2" name="Grupo 8"/>
          <p:cNvGrpSpPr/>
          <p:nvPr/>
        </p:nvGrpSpPr>
        <p:grpSpPr>
          <a:xfrm>
            <a:off x="4139952" y="908720"/>
            <a:ext cx="1217416" cy="791320"/>
            <a:chOff x="2277019" y="760"/>
            <a:chExt cx="1217416" cy="791320"/>
          </a:xfrm>
        </p:grpSpPr>
        <p:sp>
          <p:nvSpPr>
            <p:cNvPr id="10" name="Rectângulo arredondado 9"/>
            <p:cNvSpPr/>
            <p:nvPr/>
          </p:nvSpPr>
          <p:spPr>
            <a:xfrm>
              <a:off x="2277019" y="760"/>
              <a:ext cx="1217416" cy="7913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ângulo 12"/>
            <p:cNvSpPr/>
            <p:nvPr/>
          </p:nvSpPr>
          <p:spPr>
            <a:xfrm>
              <a:off x="2315648" y="39389"/>
              <a:ext cx="1140158" cy="7140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681">
                <a:lnSpc>
                  <a:spcPct val="90000"/>
                </a:lnSpc>
                <a:spcBef>
                  <a:spcPct val="0"/>
                </a:spcBef>
                <a:spcAft>
                  <a:spcPct val="35000"/>
                </a:spcAft>
              </a:pPr>
              <a:r>
                <a:rPr lang="pt-PT" sz="1500" dirty="0" smtClean="0">
                  <a:solidFill>
                    <a:srgbClr val="FFFFFF"/>
                  </a:solidFill>
                </a:rPr>
                <a:t>Mais trocas comerciais e produção </a:t>
              </a:r>
              <a:endParaRPr lang="pt-PT" sz="1500" dirty="0">
                <a:solidFill>
                  <a:srgbClr val="FFFFFF"/>
                </a:solidFill>
              </a:endParaRPr>
            </a:p>
          </p:txBody>
        </p:sp>
      </p:grpSp>
      <p:sp>
        <p:nvSpPr>
          <p:cNvPr id="14" name="CaixaDeTexto 13"/>
          <p:cNvSpPr txBox="1"/>
          <p:nvPr/>
        </p:nvSpPr>
        <p:spPr>
          <a:xfrm>
            <a:off x="0" y="5229201"/>
            <a:ext cx="8280920" cy="400110"/>
          </a:xfrm>
          <a:prstGeom prst="rect">
            <a:avLst/>
          </a:prstGeom>
          <a:noFill/>
        </p:spPr>
        <p:txBody>
          <a:bodyPr wrap="square" lIns="91430" tIns="45715" rIns="91430" bIns="45715" rtlCol="0">
            <a:spAutoFit/>
          </a:bodyPr>
          <a:lstStyle/>
          <a:p>
            <a:r>
              <a:rPr lang="pt-PT" sz="2000" b="1" dirty="0" smtClean="0">
                <a:solidFill>
                  <a:srgbClr val="061F5B"/>
                </a:solidFill>
                <a:effectLst>
                  <a:outerShdw blurRad="38100" dist="38100" dir="2700000" algn="tl">
                    <a:srgbClr val="000000">
                      <a:alpha val="43137"/>
                    </a:srgbClr>
                  </a:outerShdw>
                </a:effectLst>
              </a:rPr>
              <a:t>Sistemas de transporte mais eficientes = melhor nível de vida  </a:t>
            </a:r>
            <a:endParaRPr lang="pt-PT" sz="2000" b="1" dirty="0">
              <a:solidFill>
                <a:srgbClr val="061F5B"/>
              </a:solidFill>
              <a:effectLst>
                <a:outerShdw blurRad="38100" dist="38100" dir="2700000" algn="tl">
                  <a:srgbClr val="000000">
                    <a:alpha val="43137"/>
                  </a:srgbClr>
                </a:outerShdw>
              </a:effectLst>
            </a:endParaRPr>
          </a:p>
        </p:txBody>
      </p:sp>
      <p:cxnSp>
        <p:nvCxnSpPr>
          <p:cNvPr id="16" name="Conexão curva 15"/>
          <p:cNvCxnSpPr/>
          <p:nvPr/>
        </p:nvCxnSpPr>
        <p:spPr>
          <a:xfrm rot="10800000" flipV="1">
            <a:off x="2843809" y="1268760"/>
            <a:ext cx="1224136" cy="288032"/>
          </a:xfrm>
          <a:prstGeom prst="curvedConnector3">
            <a:avLst>
              <a:gd name="adj1" fmla="val 50000"/>
            </a:avLst>
          </a:prstGeom>
          <a:ln w="508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05556E-6 5.73543E-7 C -0.03437 -0.00116 -0.05347 -0.00278 -0.08368 -0.00809 C -0.10781 -0.00694 -0.12413 -0.00509 -0.14635 -0.00208 C -0.15902 0.00231 -0.17204 0.00578 -0.18507 0.00786 C -0.19618 0.01156 -0.20798 0.01388 -0.21944 0.01573 C -0.22638 0.01827 -0.22916 0.01896 -0.23437 0.02567 C -0.23368 0.03307 -0.23368 0.04764 -0.22847 0.05365 C -0.21666 0.06753 -0.19965 0.07539 -0.18507 0.08141 C -0.17673 0.08858 -0.1677 0.09228 -0.15816 0.09528 C -0.15347 0.09991 -0.14895 0.10291 -0.1434 0.10523 C -0.14236 0.10661 -0.14149 0.10823 -0.14027 0.10939 C -0.13836 0.11101 -0.13611 0.11147 -0.13437 0.11332 C -0.13298 0.11494 -0.13263 0.11748 -0.13142 0.11933 C -0.12725 0.12581 -0.12257 0.13321 -0.11788 0.13899 C -0.11423 0.14894 -0.11024 0.15726 -0.10451 0.16489 C -0.10399 0.16697 -0.10364 0.16906 -0.10295 0.17091 C -0.10208 0.17299 -0.10069 0.17461 -0.1 0.17692 C -0.096 0.18987 -0.09444 0.20513 -0.09114 0.21855 C -0.09218 0.25671 -0.09392 0.29186 -0.10295 0.32794 C -0.10555 0.33834 -0.10763 0.35407 -0.11354 0.3617 C -0.11475 0.36725 -0.11579 0.37465 -0.11788 0.37974 C -0.11961 0.3839 -0.12395 0.39154 -0.12395 0.39154 C -0.12552 0.39847 -0.12604 0.40426 -0.12986 0.40957 C -0.13177 0.41628 -0.13281 0.42137 -0.13593 0.42738 C -0.13906 0.4408 -0.14965 0.45698 -0.15972 0.46115 C -0.16736 0.46809 -0.17343 0.47132 -0.18211 0.47502 C -0.18645 0.48104 -0.19253 0.48265 -0.19861 0.48497 C -0.21736 0.49214 -0.23888 0.49352 -0.25816 0.49491 C -0.27968 0.50231 -0.30364 0.48936 -0.32534 0.48497 C -0.33784 0.47988 -0.35 0.4734 -0.36128 0.46508 C -0.36857 0.45953 -0.37586 0.44889 -0.38368 0.44519 C -0.38472 0.44334 -0.38524 0.44103 -0.38663 0.43941 C -0.38923 0.43617 -0.39548 0.43131 -0.39548 0.43131 C -0.40034 0.42183 -0.40555 0.41327 -0.41041 0.40356 C -0.41406 0.39662 -0.41649 0.38969 -0.421 0.38367 C -0.42274 0.37581 -0.42586 0.36795 -0.42691 0.35985 C -0.42882 0.34528 -0.42934 0.33025 -0.43281 0.31614 C -0.43368 0.3062 -0.43593 0.29625 -0.43593 0.28631 C -0.43593 0.26549 -0.43281 0.24653 -0.42986 0.22664 C -0.42847 0.21739 -0.42743 0.20537 -0.42395 0.19681 C -0.42222 0.19265 -0.41788 0.18478 -0.41788 0.18478 C -0.41632 0.17784 -0.41493 0.16697 -0.41198 0.16096 C -0.41076 0.15865 -0.40885 0.15726 -0.40746 0.15495 C -0.40191 0.14547 -0.39895 0.13622 -0.39114 0.12928 C -0.38368 0.12257 -0.37621 0.1161 -0.36875 0.10939 C -0.36354 0.10476 -0.35954 0.09736 -0.35382 0.09343 C -0.34062 0.08441 -0.32621 0.07979 -0.31198 0.07354 C -0.29618 0.0666 -0.28073 0.05874 -0.26423 0.0555 C -0.25538 0.05712 -0.246 0.05805 -0.23732 0.06152 C -0.23437 0.06267 -0.23142 0.06406 -0.22847 0.06545 C -0.22691 0.06614 -0.22395 0.06753 -0.22395 0.06753 C -0.21892 0.07424 -0.21302 0.07724 -0.20746 0.08349 C -0.2 0.09158 -0.19288 0.10291 -0.18368 0.10731 C -0.16944 0.12512 -0.15208 0.14038 -0.13593 0.15495 C -0.13211 0.15842 -0.12899 0.16327 -0.12534 0.16697 C -0.12187 0.17044 -0.11875 0.17438 -0.11493 0.17692 C -0.11302 0.17831 -0.11076 0.17923 -0.10902 0.18085 C -0.10729 0.18247 -0.10625 0.18525 -0.10451 0.18686 C -0.09965 0.19103 -0.08663 0.19588 -0.08055 0.19866 C -0.05885 0.20837 -0.03628 0.21415 -0.01354 0.2167 C 0.03073 0.21577 0.08386 0.22109 0.1283 0.20074 C 0.14427 0.17946 0.16598 0.16651 0.18212 0.145 C 0.1875 0.13784 0.19028 0.12812 0.19549 0.12118 C 0.2007 0.11425 0.2 0.11563 0.20452 0.10731 C 0.20712 0.10245 0.20868 0.09783 0.21198 0.09343 C 0.22014 0.08256 0.21285 0.09598 0.21945 0.08534 C 0.22275 0.07979 0.22674 0.07377 0.23125 0.06961 C 0.23264 0.06846 0.23438 0.06846 0.23577 0.06753 C 0.24289 0.06221 0.24792 0.05828 0.25521 0.05365 C 0.28473 0.05527 0.29532 0.05735 0.32084 0.06545 C 0.3224 0.06684 0.32362 0.06869 0.32535 0.06961 C 0.32917 0.07146 0.33733 0.07354 0.33733 0.07354 C 0.34271 0.07817 0.34809 0.07909 0.35365 0.08349 C 0.36684 0.09389 0.37865 0.10731 0.38959 0.12118 C 0.39254 0.13437 0.38855 0.11933 0.39549 0.13506 C 0.39636 0.13691 0.39601 0.13945 0.39705 0.14107 C 0.40539 0.15426 0.40087 0.14015 0.40591 0.1531 C 0.41771 0.18409 0.41789 0.22155 0.42379 0.25439 C 0.42327 0.26573 0.42327 0.27683 0.4224 0.28816 C 0.42223 0.29024 0.42101 0.29209 0.42084 0.29417 C 0.41806 0.33719 0.4191 0.36864 0.40886 0.40749 C 0.40764 0.41189 0.40382 0.4142 0.40139 0.41744 C 0.39462 0.42646 0.39098 0.44056 0.38351 0.44935 C 0.37865 0.4549 0.37136 0.45953 0.36563 0.46323 C 0.35382 0.47063 0.33664 0.47294 0.32379 0.47502 C 0.30643 0.48104 0.28802 0.48427 0.27014 0.48705 C 0.17552 0.48474 0.20799 0.49376 0.15973 0.47317 C 0.15348 0.46785 0.14584 0.46438 0.13872 0.46115 C 0.12796 0.44635 0.11927 0.42854 0.11337 0.40957 C 0.1099 0.3987 0.1073 0.37951 0.10139 0.37165 C 0.09948 0.36378 0.09827 0.35592 0.09705 0.34783 C 0.09566 0.32562 0.09341 0.29325 0.08802 0.2722 C 0.08941 0.2389 0.08924 0.20143 0.09549 0.16883 C 0.09532 0.16189 0.10243 0.05666 0.08056 0.0377 C 0.07796 0.02775 0.07327 0.02359 0.06858 0.01573 C 0.06754 0.01388 0.06719 0.0111 0.06563 0.00994 C 0.05764 0.00324 0.03438 -0.00208 0.02691 -0.00208 " pathEditMode="relative" ptsTypes="ffffffffffffffffffffffffffffffffffffffffffffffffffffffffffffffffffffffffffffffffffffffffffffffffA">
                                      <p:cBhvr>
                                        <p:cTn id="26" dur="5000" fill="hold"/>
                                        <p:tgtEl>
                                          <p:spTgt spid="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par>
                          <p:cTn id="34" fill="hold">
                            <p:stCondLst>
                              <p:cond delay="1000"/>
                            </p:stCondLst>
                            <p:childTnLst>
                              <p:par>
                                <p:cTn id="35" presetID="26" presetClass="emph" presetSubtype="0" repeatCount="3000" fill="hold" grpId="0" nodeType="after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1" grpId="0" animBg="1"/>
      <p:bldP spid="14" grpId="0"/>
      <p:bldP spid="1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G:\3D_man\3DSYRW_007016.jpg"/>
          <p:cNvPicPr>
            <a:picLocks noChangeAspect="1" noChangeArrowheads="1"/>
          </p:cNvPicPr>
          <p:nvPr/>
        </p:nvPicPr>
        <p:blipFill>
          <a:blip r:embed="rId2" cstate="print"/>
          <a:srcRect/>
          <a:stretch>
            <a:fillRect/>
          </a:stretch>
        </p:blipFill>
        <p:spPr bwMode="auto">
          <a:xfrm>
            <a:off x="0" y="764705"/>
            <a:ext cx="9259966" cy="6093296"/>
          </a:xfrm>
          <a:prstGeom prst="rect">
            <a:avLst/>
          </a:prstGeom>
          <a:noFill/>
        </p:spPr>
      </p:pic>
      <p:sp>
        <p:nvSpPr>
          <p:cNvPr id="10" name="Rectângulo 9"/>
          <p:cNvSpPr/>
          <p:nvPr/>
        </p:nvSpPr>
        <p:spPr>
          <a:xfrm rot="19973263">
            <a:off x="4307981" y="4369664"/>
            <a:ext cx="5528233" cy="1767588"/>
          </a:xfrm>
          <a:prstGeom prst="rect">
            <a:avLst/>
          </a:prstGeom>
          <a:noFill/>
        </p:spPr>
        <p:txBody>
          <a:bodyPr wrap="square"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5400" b="1" dirty="0" smtClean="0">
                <a:ln w="11430"/>
                <a:solidFill>
                  <a:srgbClr val="FF0000"/>
                </a:solidFill>
                <a:effectLst>
                  <a:outerShdw blurRad="50800" dist="39000" dir="5460000" algn="tl">
                    <a:srgbClr val="000000">
                      <a:alpha val="38000"/>
                    </a:srgbClr>
                  </a:outerShdw>
                </a:effectLst>
              </a:rPr>
              <a:t>Facilitação comercial </a:t>
            </a:r>
            <a:endParaRPr lang="pt-PT" sz="5400" b="1" dirty="0">
              <a:ln w="11430"/>
              <a:solidFill>
                <a:srgbClr val="FF0000"/>
              </a:solidFill>
              <a:effectLst>
                <a:outerShdw blurRad="50800" dist="39000" dir="5460000" algn="tl">
                  <a:srgbClr val="000000">
                    <a:alpha val="38000"/>
                  </a:srgbClr>
                </a:outerShdw>
              </a:effectLst>
            </a:endParaRPr>
          </a:p>
        </p:txBody>
      </p:sp>
      <p:sp>
        <p:nvSpPr>
          <p:cNvPr id="6" name="Rectângulo 5"/>
          <p:cNvSpPr/>
          <p:nvPr/>
        </p:nvSpPr>
        <p:spPr>
          <a:xfrm rot="19973263">
            <a:off x="-682429" y="506493"/>
            <a:ext cx="5925997" cy="1754316"/>
          </a:xfrm>
          <a:prstGeom prst="rect">
            <a:avLst/>
          </a:prstGeom>
          <a:noFill/>
        </p:spPr>
        <p:txBody>
          <a:bodyPr wrap="square" lIns="91430" tIns="45715" rIns="91430" bIns="45715">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5400" b="1" dirty="0" smtClean="0">
                <a:ln w="11430"/>
                <a:solidFill>
                  <a:srgbClr val="FF0000"/>
                </a:solidFill>
                <a:effectLst>
                  <a:outerShdw blurRad="50800" dist="39000" dir="5460000" algn="tl">
                    <a:srgbClr val="000000">
                      <a:alpha val="38000"/>
                    </a:srgbClr>
                  </a:outerShdw>
                </a:effectLst>
              </a:rPr>
              <a:t>Segurança Cadeia Logística </a:t>
            </a:r>
            <a:endParaRPr lang="pt-PT" sz="5400" b="1"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763689" y="2348880"/>
            <a:ext cx="5695950" cy="1670050"/>
            <a:chOff x="912" y="1008"/>
            <a:chExt cx="3984" cy="912"/>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latin typeface="Arial" pitchFamily="34" charset="0"/>
                  </a:rPr>
                  <a:t>2</a:t>
                </a:r>
                <a:endParaRPr lang="en-US" altLang="zh-CN" sz="3200" dirty="0">
                  <a:solidFill>
                    <a:srgbClr val="FFFFFF"/>
                  </a:solidFill>
                  <a:effectLst>
                    <a:outerShdw blurRad="38100" dist="38100" dir="2700000" algn="tl">
                      <a:srgbClr val="000000"/>
                    </a:outerShdw>
                  </a:effectLst>
                  <a:latin typeface="Arial" pitchFamily="34" charset="0"/>
                </a:endParaRPr>
              </a:p>
            </p:txBody>
          </p:sp>
        </p:grpSp>
        <p:sp>
          <p:nvSpPr>
            <p:cNvPr id="18443" name="Text Box 11"/>
            <p:cNvSpPr txBox="1">
              <a:spLocks noChangeArrowheads="1"/>
            </p:cNvSpPr>
            <p:nvPr/>
          </p:nvSpPr>
          <p:spPr bwMode="gray">
            <a:xfrm>
              <a:off x="1872" y="1149"/>
              <a:ext cx="2929" cy="471"/>
            </a:xfrm>
            <a:prstGeom prst="rect">
              <a:avLst/>
            </a:prstGeom>
            <a:noFill/>
            <a:ln w="9525" algn="ctr">
              <a:noFill/>
              <a:miter lim="800000"/>
              <a:headEnd/>
              <a:tailEnd/>
            </a:ln>
            <a:effectLst/>
          </p:spPr>
          <p:txBody>
            <a:bodyPr>
              <a:spAutoFit/>
            </a:bodyPr>
            <a:lstStyle/>
            <a:p>
              <a:pPr eaLnBrk="0" hangingPunct="0"/>
              <a:r>
                <a:rPr lang="pt-PT" sz="2400" b="1" dirty="0" smtClean="0">
                  <a:solidFill>
                    <a:srgbClr val="061F5B"/>
                  </a:solidFill>
                  <a:effectLst>
                    <a:outerShdw blurRad="38100" dist="38100" dir="2700000" algn="tl">
                      <a:srgbClr val="000000">
                        <a:alpha val="43137"/>
                      </a:srgbClr>
                    </a:outerShdw>
                  </a:effectLst>
                </a:rPr>
                <a:t>A especificidade da CPLP;</a:t>
              </a:r>
              <a:endParaRPr lang="pt-PT" sz="2400" b="1" dirty="0" smtClean="0">
                <a:solidFill>
                  <a:srgbClr val="061F5B"/>
                </a:solidFill>
              </a:endParaRPr>
            </a:p>
            <a:p>
              <a:pPr eaLnBrk="0" hangingPunct="0"/>
              <a:endParaRPr lang="en-US" altLang="zh-CN" sz="2400" dirty="0">
                <a:solidFill>
                  <a:srgbClr val="000000"/>
                </a:solidFill>
                <a:latin typeface="Arial" pitchFamily="34" charset="0"/>
              </a:endParaRPr>
            </a:p>
          </p:txBody>
        </p:sp>
      </p:grpSp>
      <p:sp>
        <p:nvSpPr>
          <p:cNvPr id="18458" name="Rectangle 26"/>
          <p:cNvSpPr>
            <a:spLocks noGrp="1" noChangeArrowheads="1"/>
          </p:cNvSpPr>
          <p:nvPr>
            <p:ph type="body" idx="4294967295"/>
          </p:nvPr>
        </p:nvSpPr>
        <p:spPr>
          <a:xfrm>
            <a:off x="0" y="0"/>
            <a:ext cx="9036050" cy="908050"/>
          </a:xfrm>
          <a:noFill/>
          <a:ln/>
        </p:spPr>
        <p:txBody>
          <a:bodyPr/>
          <a:lstStyle/>
          <a:p>
            <a:pPr>
              <a:buNone/>
            </a:pPr>
            <a:endParaRPr lang="en-US" altLang="zh-CN" sz="3600" b="1" dirty="0">
              <a:solidFill>
                <a:schemeClr val="hlink"/>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ERE06D.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693738" y="544512"/>
            <a:ext cx="7754935" cy="5776912"/>
          </a:xfrm>
          <a:prstGeom prst="rect">
            <a:avLst/>
          </a:prstGeom>
          <a:solidFill>
            <a:scrgbClr r="0" g="0" b="0">
              <a:alpha val="0"/>
            </a:scrgbClr>
          </a:solidFill>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PERCF74.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693738" y="544512"/>
            <a:ext cx="7754935" cy="5776912"/>
          </a:xfrm>
          <a:prstGeom prst="rect">
            <a:avLst/>
          </a:prstGeom>
          <a:solidFill>
            <a:scrgbClr r="0" g="0" b="0">
              <a:alpha val="0"/>
            </a:scrgbClr>
          </a:solidFill>
          <a:effec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PERA5D7.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693738" y="544512"/>
            <a:ext cx="7754935" cy="5776912"/>
          </a:xfrm>
          <a:prstGeom prst="rect">
            <a:avLst/>
          </a:prstGeom>
          <a:solidFill>
            <a:scrgbClr r="0" g="0" b="0">
              <a:alpha val="0"/>
            </a:scrgbClr>
          </a:solidFill>
          <a:effec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PER6FCD.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693738" y="544512"/>
            <a:ext cx="7754935" cy="5776912"/>
          </a:xfrm>
          <a:prstGeom prst="rect">
            <a:avLst/>
          </a:prstGeom>
          <a:solidFill>
            <a:scrgbClr r="0" g="0" b="0">
              <a:alpha val="0"/>
            </a:scrgbClr>
          </a:solidFill>
          <a:effec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Contents</a:t>
            </a:r>
            <a:endParaRPr lang="en-US">
              <a:solidFill>
                <a:schemeClr val="accent1"/>
              </a:solidFill>
            </a:endParaRPr>
          </a:p>
        </p:txBody>
      </p:sp>
      <p:sp>
        <p:nvSpPr>
          <p:cNvPr id="67587" name="Text Box 3"/>
          <p:cNvSpPr txBox="1">
            <a:spLocks noChangeArrowheads="1"/>
          </p:cNvSpPr>
          <p:nvPr/>
        </p:nvSpPr>
        <p:spPr bwMode="auto">
          <a:xfrm>
            <a:off x="1660525" y="1304939"/>
            <a:ext cx="184150" cy="366712"/>
          </a:xfrm>
          <a:prstGeom prst="rect">
            <a:avLst/>
          </a:prstGeom>
          <a:noFill/>
          <a:ln w="9525">
            <a:noFill/>
            <a:miter lim="800000"/>
            <a:headEnd/>
            <a:tailEnd/>
          </a:ln>
          <a:effectLst/>
        </p:spPr>
        <p:txBody>
          <a:bodyPr wrap="none">
            <a:spAutoFit/>
          </a:bodyPr>
          <a:lstStyle/>
          <a:p>
            <a:pPr defTabSz="914400" fontAlgn="base">
              <a:spcBef>
                <a:spcPct val="0"/>
              </a:spcBef>
              <a:spcAft>
                <a:spcPct val="0"/>
              </a:spcAft>
            </a:pPr>
            <a:endParaRPr lang="pt-PT">
              <a:solidFill>
                <a:srgbClr val="061F5B"/>
              </a:solidFill>
            </a:endParaRPr>
          </a:p>
        </p:txBody>
      </p:sp>
      <p:sp>
        <p:nvSpPr>
          <p:cNvPr id="67588" name="AutoShape 4"/>
          <p:cNvSpPr>
            <a:spLocks noChangeArrowheads="1"/>
          </p:cNvSpPr>
          <p:nvPr/>
        </p:nvSpPr>
        <p:spPr bwMode="ltGray">
          <a:xfrm rot="5400000">
            <a:off x="-2412207" y="955657"/>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589" name="AutoShape 5"/>
          <p:cNvSpPr>
            <a:spLocks noChangeArrowheads="1"/>
          </p:cNvSpPr>
          <p:nvPr/>
        </p:nvSpPr>
        <p:spPr bwMode="ltGray">
          <a:xfrm rot="5400000" flipH="1">
            <a:off x="-2016918" y="1408892"/>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rgbClr val="BBE0E3"/>
          </a:solidFill>
          <a:ln w="0" algn="ctr">
            <a:noFill/>
            <a:miter lim="800000"/>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590" name="AutoShape 6"/>
          <p:cNvSpPr>
            <a:spLocks noChangeArrowheads="1"/>
          </p:cNvSpPr>
          <p:nvPr/>
        </p:nvSpPr>
        <p:spPr bwMode="gray">
          <a:xfrm>
            <a:off x="2357422" y="3857628"/>
            <a:ext cx="5958994"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5 – </a:t>
            </a:r>
            <a:r>
              <a:rPr lang="pt-PT" b="1" dirty="0" smtClean="0">
                <a:solidFill>
                  <a:srgbClr val="061F5B"/>
                </a:solidFill>
                <a:effectLst>
                  <a:outerShdw blurRad="38100" dist="38100" dir="2700000" algn="tl">
                    <a:srgbClr val="000000">
                      <a:alpha val="43137"/>
                    </a:srgbClr>
                  </a:outerShdw>
                </a:effectLst>
              </a:rPr>
              <a:t>Certificação dos Serviços Portuários</a:t>
            </a:r>
            <a:r>
              <a:rPr lang="pt-PT" b="1" dirty="0" smtClean="0">
                <a:solidFill>
                  <a:srgbClr val="061F5B"/>
                </a:solidFill>
              </a:rPr>
              <a:t>; </a:t>
            </a:r>
            <a:endParaRPr lang="pt-PT" dirty="0" smtClean="0">
              <a:solidFill>
                <a:srgbClr val="061F5B"/>
              </a:solidFill>
            </a:endParaRPr>
          </a:p>
        </p:txBody>
      </p:sp>
      <p:sp>
        <p:nvSpPr>
          <p:cNvPr id="67591" name="AutoShape 7"/>
          <p:cNvSpPr>
            <a:spLocks noChangeArrowheads="1"/>
          </p:cNvSpPr>
          <p:nvPr/>
        </p:nvSpPr>
        <p:spPr bwMode="gray">
          <a:xfrm>
            <a:off x="2500298" y="3143248"/>
            <a:ext cx="6104150"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4 – </a:t>
            </a:r>
            <a:r>
              <a:rPr lang="pt-PT" altLang="zh-CN" b="1" dirty="0" smtClean="0">
                <a:solidFill>
                  <a:srgbClr val="061F5B"/>
                </a:solidFill>
                <a:effectLst>
                  <a:outerShdw blurRad="38100" dist="38100" dir="2700000" algn="tl">
                    <a:srgbClr val="000000">
                      <a:alpha val="43137"/>
                    </a:srgbClr>
                  </a:outerShdw>
                </a:effectLst>
              </a:rPr>
              <a:t>O Projeto CASSANDRA</a:t>
            </a:r>
            <a:r>
              <a:rPr lang="pt-PT" b="1" dirty="0" smtClean="0">
                <a:solidFill>
                  <a:srgbClr val="061F5B"/>
                </a:solidFill>
              </a:rPr>
              <a:t>; </a:t>
            </a:r>
            <a:endParaRPr lang="pt-PT" dirty="0" smtClean="0">
              <a:solidFill>
                <a:srgbClr val="061F5B"/>
              </a:solidFill>
            </a:endParaRPr>
          </a:p>
        </p:txBody>
      </p:sp>
      <p:sp>
        <p:nvSpPr>
          <p:cNvPr id="67592" name="AutoShape 8"/>
          <p:cNvSpPr>
            <a:spLocks noChangeArrowheads="1"/>
          </p:cNvSpPr>
          <p:nvPr/>
        </p:nvSpPr>
        <p:spPr bwMode="gray">
          <a:xfrm>
            <a:off x="2357422" y="2428868"/>
            <a:ext cx="6463050"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3 </a:t>
            </a:r>
            <a:r>
              <a:rPr lang="pt-PT" b="1" dirty="0" smtClean="0">
                <a:solidFill>
                  <a:srgbClr val="061F5B"/>
                </a:solidFill>
              </a:rPr>
              <a:t>– </a:t>
            </a:r>
            <a:r>
              <a:rPr lang="pt-PT" b="1" dirty="0" smtClean="0">
                <a:solidFill>
                  <a:srgbClr val="061F5B"/>
                </a:solidFill>
                <a:effectLst>
                  <a:outerShdw blurRad="38100" dist="38100" dir="2700000" algn="tl">
                    <a:srgbClr val="000000">
                      <a:alpha val="43137"/>
                    </a:srgbClr>
                  </a:outerShdw>
                </a:effectLst>
              </a:rPr>
              <a:t>Iniciativas mundiais para a facilitação comercial;</a:t>
            </a:r>
            <a:r>
              <a:rPr lang="pt-PT" b="1" dirty="0" smtClean="0">
                <a:solidFill>
                  <a:srgbClr val="061F5B"/>
                </a:solidFill>
              </a:rPr>
              <a:t> </a:t>
            </a:r>
            <a:endParaRPr lang="pt-PT" b="1" dirty="0">
              <a:solidFill>
                <a:srgbClr val="061F5B"/>
              </a:solidFill>
            </a:endParaRPr>
          </a:p>
        </p:txBody>
      </p:sp>
      <p:sp>
        <p:nvSpPr>
          <p:cNvPr id="67593" name="AutoShape 9"/>
          <p:cNvSpPr>
            <a:spLocks noChangeArrowheads="1"/>
          </p:cNvSpPr>
          <p:nvPr/>
        </p:nvSpPr>
        <p:spPr bwMode="gray">
          <a:xfrm>
            <a:off x="2071670" y="1714488"/>
            <a:ext cx="6964826"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2- </a:t>
            </a:r>
            <a:r>
              <a:rPr lang="pt-PT" b="1" dirty="0" smtClean="0">
                <a:solidFill>
                  <a:srgbClr val="061F5B"/>
                </a:solidFill>
                <a:effectLst>
                  <a:outerShdw blurRad="38100" dist="38100" dir="2700000" algn="tl">
                    <a:srgbClr val="000000">
                      <a:alpha val="43137"/>
                    </a:srgbClr>
                  </a:outerShdw>
                </a:effectLst>
              </a:rPr>
              <a:t>A especificidade da CPLP</a:t>
            </a:r>
            <a:r>
              <a:rPr lang="pt-PT" b="1" dirty="0" smtClean="0">
                <a:solidFill>
                  <a:srgbClr val="061F5B"/>
                </a:solidFill>
              </a:rPr>
              <a:t>;  </a:t>
            </a:r>
            <a:endParaRPr lang="pt-PT" b="1" dirty="0">
              <a:solidFill>
                <a:srgbClr val="061F5B"/>
              </a:solidFill>
            </a:endParaRPr>
          </a:p>
        </p:txBody>
      </p:sp>
      <p:sp>
        <p:nvSpPr>
          <p:cNvPr id="67594" name="AutoShape 10"/>
          <p:cNvSpPr>
            <a:spLocks noChangeArrowheads="1"/>
          </p:cNvSpPr>
          <p:nvPr/>
        </p:nvSpPr>
        <p:spPr bwMode="gray">
          <a:xfrm>
            <a:off x="1317599" y="982646"/>
            <a:ext cx="5010960"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1 -</a:t>
            </a:r>
            <a:r>
              <a:rPr lang="pt-PT" b="1" dirty="0" smtClean="0">
                <a:solidFill>
                  <a:srgbClr val="061F5B"/>
                </a:solidFill>
              </a:rPr>
              <a:t> </a:t>
            </a:r>
            <a:r>
              <a:rPr lang="pt-PT" i="1" dirty="0" smtClean="0">
                <a:solidFill>
                  <a:srgbClr val="061F5B"/>
                </a:solidFill>
              </a:rPr>
              <a:t> </a:t>
            </a:r>
            <a:r>
              <a:rPr lang="pt-PT" b="1" i="1" dirty="0" smtClean="0">
                <a:solidFill>
                  <a:srgbClr val="FF0000"/>
                </a:solidFill>
                <a:effectLst>
                  <a:outerShdw blurRad="38100" dist="38100" dir="2700000" algn="tl">
                    <a:srgbClr val="000000">
                      <a:alpha val="43137"/>
                    </a:srgbClr>
                  </a:outerShdw>
                </a:effectLst>
              </a:rPr>
              <a:t>A Segurança VS facilitação comercial</a:t>
            </a:r>
            <a:r>
              <a:rPr lang="pt-PT" b="1" dirty="0" smtClean="0">
                <a:solidFill>
                  <a:srgbClr val="061F5B"/>
                </a:solidFill>
                <a:effectLst>
                  <a:outerShdw blurRad="38100" dist="38100" dir="2700000" algn="tl">
                    <a:srgbClr val="000000">
                      <a:alpha val="43137"/>
                    </a:srgbClr>
                  </a:outerShdw>
                </a:effectLst>
              </a:rPr>
              <a:t>;</a:t>
            </a:r>
            <a:endParaRPr lang="pt-PT" b="1" dirty="0" smtClean="0">
              <a:solidFill>
                <a:srgbClr val="061F5B"/>
              </a:solidFill>
            </a:endParaRPr>
          </a:p>
        </p:txBody>
      </p:sp>
      <p:grpSp>
        <p:nvGrpSpPr>
          <p:cNvPr id="2" name="Group 11"/>
          <p:cNvGrpSpPr>
            <a:grpSpLocks/>
          </p:cNvGrpSpPr>
          <p:nvPr/>
        </p:nvGrpSpPr>
        <p:grpSpPr bwMode="auto">
          <a:xfrm>
            <a:off x="1000100" y="1071546"/>
            <a:ext cx="381000" cy="381000"/>
            <a:chOff x="2078" y="1680"/>
            <a:chExt cx="1615" cy="1615"/>
          </a:xfrm>
        </p:grpSpPr>
        <p:sp>
          <p:nvSpPr>
            <p:cNvPr id="67596" name="Oval 12"/>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597" name="Oval 13"/>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598" name="Oval 14"/>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599" name="Oval 15"/>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00" name="Oval 16"/>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7601" name="Oval 17"/>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grpSp>
        <p:nvGrpSpPr>
          <p:cNvPr id="3" name="Group 18"/>
          <p:cNvGrpSpPr>
            <a:grpSpLocks/>
          </p:cNvGrpSpPr>
          <p:nvPr/>
        </p:nvGrpSpPr>
        <p:grpSpPr bwMode="auto">
          <a:xfrm>
            <a:off x="1766870" y="1820851"/>
            <a:ext cx="381000" cy="381000"/>
            <a:chOff x="2078" y="1680"/>
            <a:chExt cx="1615" cy="1615"/>
          </a:xfrm>
        </p:grpSpPr>
        <p:sp>
          <p:nvSpPr>
            <p:cNvPr id="67603" name="Oval 19"/>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04" name="Oval 20"/>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05" name="Oval 21"/>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06" name="Oval 22"/>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07" name="Oval 23"/>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7608" name="Oval 24"/>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grpSp>
        <p:nvGrpSpPr>
          <p:cNvPr id="4" name="Group 25"/>
          <p:cNvGrpSpPr>
            <a:grpSpLocks/>
          </p:cNvGrpSpPr>
          <p:nvPr/>
        </p:nvGrpSpPr>
        <p:grpSpPr bwMode="auto">
          <a:xfrm>
            <a:off x="2052623" y="2505068"/>
            <a:ext cx="381000" cy="381000"/>
            <a:chOff x="2078" y="1680"/>
            <a:chExt cx="1615" cy="1615"/>
          </a:xfrm>
        </p:grpSpPr>
        <p:sp>
          <p:nvSpPr>
            <p:cNvPr id="67610" name="Oval 26"/>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11" name="Oval 27"/>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12" name="Oval 28"/>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13" name="Oval 29"/>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14" name="Oval 30"/>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7615" name="Oval 31"/>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grpSp>
        <p:nvGrpSpPr>
          <p:cNvPr id="5" name="Group 32"/>
          <p:cNvGrpSpPr>
            <a:grpSpLocks/>
          </p:cNvGrpSpPr>
          <p:nvPr/>
        </p:nvGrpSpPr>
        <p:grpSpPr bwMode="auto">
          <a:xfrm>
            <a:off x="2163748" y="3244848"/>
            <a:ext cx="381000" cy="381000"/>
            <a:chOff x="2078" y="1680"/>
            <a:chExt cx="1615" cy="1615"/>
          </a:xfrm>
        </p:grpSpPr>
        <p:sp>
          <p:nvSpPr>
            <p:cNvPr id="67617" name="Oval 33"/>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18" name="Oval 34"/>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19" name="Oval 35"/>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20" name="Oval 36"/>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21" name="Oval 37"/>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7622" name="Oval 38"/>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grpSp>
        <p:nvGrpSpPr>
          <p:cNvPr id="6" name="Group 39"/>
          <p:cNvGrpSpPr>
            <a:grpSpLocks/>
          </p:cNvGrpSpPr>
          <p:nvPr/>
        </p:nvGrpSpPr>
        <p:grpSpPr bwMode="auto">
          <a:xfrm>
            <a:off x="2058972" y="3906841"/>
            <a:ext cx="355600" cy="381000"/>
            <a:chOff x="2078" y="1680"/>
            <a:chExt cx="1615" cy="1615"/>
          </a:xfrm>
        </p:grpSpPr>
        <p:sp>
          <p:nvSpPr>
            <p:cNvPr id="67624"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25"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7626"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27"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7628"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7629" name="Oval 45"/>
            <p:cNvSpPr>
              <a:spLocks noChangeArrowheads="1"/>
            </p:cNvSpPr>
            <p:nvPr/>
          </p:nvSpPr>
          <p:spPr bwMode="gray">
            <a:xfrm>
              <a:off x="2337" y="1939"/>
              <a:ext cx="1096" cy="1098"/>
            </a:xfrm>
            <a:prstGeom prst="ellipse">
              <a:avLst/>
            </a:prstGeom>
            <a:gradFill rotWithShape="1">
              <a:gsLst>
                <a:gs pos="0">
                  <a:srgbClr val="E35E23"/>
                </a:gs>
                <a:gs pos="100000">
                  <a:srgbClr val="E35E23">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sp>
        <p:nvSpPr>
          <p:cNvPr id="48" name="CaixaDeTexto 47"/>
          <p:cNvSpPr txBox="1"/>
          <p:nvPr/>
        </p:nvSpPr>
        <p:spPr>
          <a:xfrm>
            <a:off x="785786" y="214290"/>
            <a:ext cx="7286676" cy="461665"/>
          </a:xfrm>
          <a:prstGeom prst="rect">
            <a:avLst/>
          </a:prstGeom>
          <a:noFill/>
        </p:spPr>
        <p:txBody>
          <a:bodyPr wrap="square" rtlCol="0">
            <a:spAutoFit/>
          </a:bodyPr>
          <a:lstStyle/>
          <a:p>
            <a:pPr defTabSz="914400" fontAlgn="base">
              <a:spcBef>
                <a:spcPct val="0"/>
              </a:spcBef>
              <a:spcAft>
                <a:spcPct val="0"/>
              </a:spcAft>
            </a:pPr>
            <a:r>
              <a:rPr lang="pt-PT" sz="2400" b="1" u="sng" dirty="0" smtClean="0">
                <a:solidFill>
                  <a:srgbClr val="FF0000"/>
                </a:solidFill>
                <a:effectLst>
                  <a:outerShdw blurRad="38100" dist="38100" dir="2700000" algn="tl">
                    <a:srgbClr val="000000">
                      <a:alpha val="43137"/>
                    </a:srgbClr>
                  </a:outerShdw>
                </a:effectLst>
              </a:rPr>
              <a:t>Tópicos da apresentação</a:t>
            </a:r>
            <a:endParaRPr lang="pt-PT" sz="2400" b="1" u="sng" dirty="0">
              <a:solidFill>
                <a:srgbClr val="FF0000"/>
              </a:solidFill>
              <a:effectLst>
                <a:outerShdw blurRad="38100" dist="38100" dir="2700000" algn="tl">
                  <a:srgbClr val="000000">
                    <a:alpha val="43137"/>
                  </a:srgbClr>
                </a:outerShdw>
              </a:effectLst>
            </a:endParaRPr>
          </a:p>
        </p:txBody>
      </p:sp>
      <p:sp>
        <p:nvSpPr>
          <p:cNvPr id="49" name="AutoShape 6"/>
          <p:cNvSpPr>
            <a:spLocks noChangeArrowheads="1"/>
          </p:cNvSpPr>
          <p:nvPr/>
        </p:nvSpPr>
        <p:spPr bwMode="gray">
          <a:xfrm>
            <a:off x="2000232" y="4500570"/>
            <a:ext cx="5884136"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6 – </a:t>
            </a:r>
            <a:r>
              <a:rPr lang="pt-PT" altLang="zh-CN" b="1" dirty="0" smtClean="0">
                <a:solidFill>
                  <a:srgbClr val="061F5B"/>
                </a:solidFill>
                <a:effectLst>
                  <a:outerShdw blurRad="38100" dist="38100" dir="2700000" algn="tl">
                    <a:srgbClr val="000000">
                      <a:alpha val="43137"/>
                    </a:srgbClr>
                  </a:outerShdw>
                </a:effectLst>
              </a:rPr>
              <a:t>Uma visão de futuro para os portos</a:t>
            </a:r>
            <a:r>
              <a:rPr lang="pt-PT" b="1" dirty="0" smtClean="0">
                <a:solidFill>
                  <a:srgbClr val="061F5B"/>
                </a:solidFill>
              </a:rPr>
              <a:t>; </a:t>
            </a:r>
            <a:endParaRPr lang="pt-PT" b="1" dirty="0">
              <a:solidFill>
                <a:srgbClr val="061F5B"/>
              </a:solidFill>
            </a:endParaRPr>
          </a:p>
        </p:txBody>
      </p:sp>
      <p:grpSp>
        <p:nvGrpSpPr>
          <p:cNvPr id="7" name="Group 39"/>
          <p:cNvGrpSpPr>
            <a:grpSpLocks/>
          </p:cNvGrpSpPr>
          <p:nvPr/>
        </p:nvGrpSpPr>
        <p:grpSpPr bwMode="auto">
          <a:xfrm>
            <a:off x="1701782" y="4549783"/>
            <a:ext cx="355600" cy="381000"/>
            <a:chOff x="2078" y="1680"/>
            <a:chExt cx="1615" cy="1615"/>
          </a:xfrm>
        </p:grpSpPr>
        <p:sp>
          <p:nvSpPr>
            <p:cNvPr id="51"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52"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53"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54"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55"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56" name="Oval 45"/>
            <p:cNvSpPr>
              <a:spLocks noChangeArrowheads="1"/>
            </p:cNvSpPr>
            <p:nvPr/>
          </p:nvSpPr>
          <p:spPr bwMode="gray">
            <a:xfrm>
              <a:off x="2337" y="1939"/>
              <a:ext cx="1096" cy="1098"/>
            </a:xfrm>
            <a:prstGeom prst="ellipse">
              <a:avLst/>
            </a:prstGeom>
            <a:gradFill rotWithShape="1">
              <a:gsLst>
                <a:gs pos="0">
                  <a:srgbClr val="FFFF00"/>
                </a:gs>
                <a:gs pos="100000">
                  <a:srgbClr val="E35E23">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sp>
        <p:nvSpPr>
          <p:cNvPr id="57" name="AutoShape 6"/>
          <p:cNvSpPr>
            <a:spLocks noChangeArrowheads="1"/>
          </p:cNvSpPr>
          <p:nvPr/>
        </p:nvSpPr>
        <p:spPr bwMode="gray">
          <a:xfrm>
            <a:off x="1428728" y="5143512"/>
            <a:ext cx="5879576" cy="508000"/>
          </a:xfrm>
          <a:prstGeom prst="roundRect">
            <a:avLst>
              <a:gd name="adj" fmla="val 50000"/>
            </a:avLst>
          </a:prstGeom>
          <a:noFill/>
          <a:ln w="28575" algn="ctr">
            <a:solidFill>
              <a:schemeClr val="bg2"/>
            </a:solidFill>
            <a:round/>
            <a:headEnd/>
            <a:tailEnd/>
          </a:ln>
          <a:effectLst/>
        </p:spPr>
        <p:txBody>
          <a:bodyPr wrap="none" anchor="ctr"/>
          <a:lstStyle/>
          <a:p>
            <a:pPr defTabSz="914400" eaLnBrk="0" fontAlgn="base" hangingPunct="0">
              <a:spcBef>
                <a:spcPct val="0"/>
              </a:spcBef>
              <a:spcAft>
                <a:spcPct val="0"/>
              </a:spcAft>
            </a:pPr>
            <a:r>
              <a:rPr lang="en-US" b="1" dirty="0" smtClean="0">
                <a:solidFill>
                  <a:srgbClr val="061F5B"/>
                </a:solidFill>
              </a:rPr>
              <a:t>7 – </a:t>
            </a:r>
            <a:r>
              <a:rPr lang="pt-PT" b="1" i="1" dirty="0" smtClean="0">
                <a:solidFill>
                  <a:srgbClr val="FF0000"/>
                </a:solidFill>
                <a:effectLst>
                  <a:outerShdw blurRad="38100" dist="38100" dir="2700000" algn="tl">
                    <a:srgbClr val="000000">
                      <a:alpha val="43137"/>
                    </a:srgbClr>
                  </a:outerShdw>
                </a:effectLst>
              </a:rPr>
              <a:t>Conclusões</a:t>
            </a:r>
            <a:r>
              <a:rPr lang="pt-PT" b="1" i="1" dirty="0" smtClean="0">
                <a:solidFill>
                  <a:srgbClr val="061F5B"/>
                </a:solidFill>
              </a:rPr>
              <a:t>; </a:t>
            </a:r>
            <a:endParaRPr lang="pt-PT" b="1" i="1" dirty="0">
              <a:solidFill>
                <a:srgbClr val="061F5B"/>
              </a:solidFill>
            </a:endParaRPr>
          </a:p>
        </p:txBody>
      </p:sp>
      <p:grpSp>
        <p:nvGrpSpPr>
          <p:cNvPr id="8" name="Group 39"/>
          <p:cNvGrpSpPr>
            <a:grpSpLocks/>
          </p:cNvGrpSpPr>
          <p:nvPr/>
        </p:nvGrpSpPr>
        <p:grpSpPr bwMode="auto">
          <a:xfrm>
            <a:off x="1130278" y="5192725"/>
            <a:ext cx="355600" cy="381000"/>
            <a:chOff x="2078" y="1680"/>
            <a:chExt cx="1615" cy="1615"/>
          </a:xfrm>
        </p:grpSpPr>
        <p:sp>
          <p:nvSpPr>
            <p:cNvPr id="59" name="Oval 40"/>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0" name="Oval 41"/>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pPr defTabSz="914400" fontAlgn="base">
                <a:spcBef>
                  <a:spcPct val="0"/>
                </a:spcBef>
                <a:spcAft>
                  <a:spcPct val="0"/>
                </a:spcAft>
              </a:pPr>
              <a:endParaRPr lang="pt-PT">
                <a:solidFill>
                  <a:srgbClr val="061F5B"/>
                </a:solidFill>
              </a:endParaRPr>
            </a:p>
          </p:txBody>
        </p:sp>
        <p:sp>
          <p:nvSpPr>
            <p:cNvPr id="61" name="Oval 42"/>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2" name="Oval 43"/>
            <p:cNvSpPr>
              <a:spLocks noChangeArrowheads="1"/>
            </p:cNvSpPr>
            <p:nvPr/>
          </p:nvSpPr>
          <p:spPr bwMode="gray">
            <a:xfrm>
              <a:off x="2254" y="1856"/>
              <a:ext cx="1262" cy="1264"/>
            </a:xfrm>
            <a:prstGeom prst="ellipse">
              <a:avLst/>
            </a:prstGeom>
            <a:gradFill rotWithShape="1">
              <a:gsLst>
                <a:gs pos="0">
                  <a:srgbClr val="E35E23">
                    <a:gamma/>
                    <a:shade val="0"/>
                    <a:invGamma/>
                  </a:srgbClr>
                </a:gs>
                <a:gs pos="100000">
                  <a:srgbClr val="E35E23"/>
                </a:gs>
              </a:gsLst>
              <a:lin ang="2700000" scaled="1"/>
            </a:gradFill>
            <a:ln w="38100" algn="ctr">
              <a:noFill/>
              <a:round/>
              <a:headEnd/>
              <a:tailEnd/>
            </a:ln>
            <a:effectLst/>
          </p:spPr>
          <p:txBody>
            <a:bodyPr wrap="none" anchor="ctr">
              <a:spAutoFit/>
            </a:bodyPr>
            <a:lstStyle/>
            <a:p>
              <a:pPr defTabSz="914400" fontAlgn="base">
                <a:spcBef>
                  <a:spcPct val="0"/>
                </a:spcBef>
                <a:spcAft>
                  <a:spcPct val="0"/>
                </a:spcAft>
              </a:pPr>
              <a:endParaRPr lang="pt-PT">
                <a:solidFill>
                  <a:srgbClr val="061F5B"/>
                </a:solidFill>
              </a:endParaRPr>
            </a:p>
          </p:txBody>
        </p:sp>
        <p:sp>
          <p:nvSpPr>
            <p:cNvPr id="63" name="Oval 44"/>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sp>
          <p:nvSpPr>
            <p:cNvPr id="64" name="Oval 45"/>
            <p:cNvSpPr>
              <a:spLocks noChangeArrowheads="1"/>
            </p:cNvSpPr>
            <p:nvPr/>
          </p:nvSpPr>
          <p:spPr bwMode="gray">
            <a:xfrm>
              <a:off x="2337" y="1939"/>
              <a:ext cx="1096" cy="1098"/>
            </a:xfrm>
            <a:prstGeom prst="ellipse">
              <a:avLst/>
            </a:prstGeom>
            <a:gradFill rotWithShape="1">
              <a:gsLst>
                <a:gs pos="0">
                  <a:srgbClr val="FF0000"/>
                </a:gs>
                <a:gs pos="100000">
                  <a:srgbClr val="E35E23">
                    <a:gamma/>
                    <a:shade val="48627"/>
                    <a:invGamma/>
                  </a:srgbClr>
                </a:gs>
              </a:gsLst>
              <a:lin ang="2700000" scaled="1"/>
            </a:gradFill>
            <a:ln w="38100" algn="ctr">
              <a:noFill/>
              <a:round/>
              <a:headEnd/>
              <a:tailEnd/>
            </a:ln>
            <a:effectLst/>
          </p:spPr>
          <p:txBody>
            <a:bodyPr anchor="ctr">
              <a:spAutoFit/>
            </a:bodyPr>
            <a:lstStyle/>
            <a:p>
              <a:pPr defTabSz="914400" fontAlgn="base">
                <a:spcBef>
                  <a:spcPct val="0"/>
                </a:spcBef>
                <a:spcAft>
                  <a:spcPct val="0"/>
                </a:spcAft>
              </a:pPr>
              <a:endParaRPr lang="pt-PT">
                <a:solidFill>
                  <a:srgbClr val="061F5B"/>
                </a:solidFill>
              </a:endParaRPr>
            </a:p>
          </p:txBody>
        </p:sp>
      </p:grpSp>
      <p:pic>
        <p:nvPicPr>
          <p:cNvPr id="66" name="Imagem 65" descr="Logotipo do Porto de Setubal.gif"/>
          <p:cNvPicPr>
            <a:picLocks noChangeAspect="1"/>
          </p:cNvPicPr>
          <p:nvPr/>
        </p:nvPicPr>
        <p:blipFill>
          <a:blip r:embed="rId2" cstate="screen"/>
          <a:srcRect/>
          <a:stretch>
            <a:fillRect/>
          </a:stretch>
        </p:blipFill>
        <p:spPr bwMode="auto">
          <a:xfrm>
            <a:off x="7710181" y="0"/>
            <a:ext cx="1433819" cy="764704"/>
          </a:xfrm>
          <a:prstGeom prst="rect">
            <a:avLst/>
          </a:prstGeom>
          <a:noFill/>
          <a:ln w="9525">
            <a:noFill/>
            <a:miter lim="800000"/>
            <a:headEnd/>
            <a:tailEnd/>
          </a:ln>
          <a:scene3d>
            <a:camera prst="orthographicFront"/>
            <a:lightRig rig="threePt" dir="t"/>
          </a:scene3d>
          <a:sp3d>
            <a:bevelT/>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11128 0.6581 C -0.08003 0.65949 -0.04878 0.66088 -0.01441 0.63218 C 0.01997 0.60347 0.07118 0.54514 0.09514 0.48588 C 0.1191 0.42662 0.12795 0.33472 0.12899 0.27732 C 0.13004 0.21991 0.11511 0.17963 0.10174 0.1419 C 0.08837 0.10417 0.06545 0.07523 0.04844 0.05162 C 0.03142 0.02801 0.01424 0.0125 -8.33333E-7 -3.7037E-7 " pathEditMode="relative" rAng="0" ptsTypes="aaaaaaA">
                                      <p:cBhvr>
                                        <p:cTn id="6" dur="2000" fill="hold"/>
                                        <p:tgtEl>
                                          <p:spTgt spid="67594"/>
                                        </p:tgtEl>
                                        <p:attrNameLst>
                                          <p:attrName>ppt_x</p:attrName>
                                          <p:attrName>ppt_y</p:attrName>
                                        </p:attrNameLst>
                                      </p:cBhvr>
                                      <p:rCtr x="121" y="-328"/>
                                    </p:animMotion>
                                  </p:childTnLst>
                                </p:cTn>
                              </p:par>
                              <p:par>
                                <p:cTn id="7" presetID="0" presetClass="path" presetSubtype="0" accel="50000" decel="50000" fill="hold" grpId="0" nodeType="withEffect">
                                  <p:stCondLst>
                                    <p:cond delay="0"/>
                                  </p:stCondLst>
                                  <p:childTnLst>
                                    <p:animMotion origin="layout" path="M -0.19409 0.55088 C -0.15017 0.54626 -0.10607 0.54163 -0.06857 0.50116 C -0.03107 0.46069 0.0125 0.35639 0.03143 0.30828 C 0.05035 0.26018 0.04653 0.247 0.04479 0.21277 C 0.04306 0.17854 0.0283 0.13876 0.02084 0.10338 C 0.01337 0.068 -0.0085 0.01249 -2.77778E-6 -3.31175E-6 " pathEditMode="relative" rAng="0" ptsTypes="aaaaaA">
                                      <p:cBhvr>
                                        <p:cTn id="8" dur="2000" fill="hold"/>
                                        <p:tgtEl>
                                          <p:spTgt spid="67593"/>
                                        </p:tgtEl>
                                        <p:attrNameLst>
                                          <p:attrName>ppt_x</p:attrName>
                                          <p:attrName>ppt_y</p:attrName>
                                        </p:attrNameLst>
                                      </p:cBhvr>
                                      <p:rCtr x="122" y="-275"/>
                                    </p:animMotion>
                                  </p:childTnLst>
                                </p:cTn>
                              </p:par>
                              <p:par>
                                <p:cTn id="9" presetID="0" presetClass="path" presetSubtype="0" accel="50000" decel="50000" fill="hold" grpId="0" nodeType="withEffect">
                                  <p:stCondLst>
                                    <p:cond delay="0"/>
                                  </p:stCondLst>
                                  <p:childTnLst>
                                    <p:animMotion origin="layout" path="M -0.22691 0.4475 C -0.19393 0.44219 -0.16094 0.43687 -0.14028 0.42762 C -0.11962 0.41836 -0.11962 0.41305 -0.10296 0.39177 C -0.08629 0.37049 -0.05747 0.33187 -0.04028 0.30042 C -0.02309 0.26897 -0.00799 0.23335 4.16667E-6 0.20282 C 0.00798 0.1723 0.00746 0.15125 0.00746 0.11749 C 0.00746 0.08372 -0.00643 0.01943 4.16667E-6 -2.09066E-6 " pathEditMode="relative" rAng="0" ptsTypes="aaaaaaA">
                                      <p:cBhvr>
                                        <p:cTn id="10" dur="2000" fill="hold"/>
                                        <p:tgtEl>
                                          <p:spTgt spid="67592"/>
                                        </p:tgtEl>
                                        <p:attrNameLst>
                                          <p:attrName>ppt_x</p:attrName>
                                          <p:attrName>ppt_y</p:attrName>
                                        </p:attrNameLst>
                                      </p:cBhvr>
                                      <p:rCtr x="117" y="-224"/>
                                    </p:animMotion>
                                  </p:childTnLst>
                                </p:cTn>
                              </p:par>
                              <p:par>
                                <p:cTn id="11" presetID="0" presetClass="path" presetSubtype="0" accel="50000" decel="50000" fill="hold" grpId="0" nodeType="withEffect">
                                  <p:stCondLst>
                                    <p:cond delay="0"/>
                                  </p:stCondLst>
                                  <p:childTnLst>
                                    <p:animMotion origin="layout" path="M -0.23889 0.33418 C -0.19236 0.32146 -0.14584 0.30874 -0.11493 0.28631 C -0.08403 0.26387 -0.07049 0.23011 -0.05382 0.19889 C -0.03716 0.16767 -0.02396 0.13251 -0.01493 0.09944 C -0.00591 0.06637 -0.00122 0.02382 3.61111E-6 2.53469E-6 " pathEditMode="relative" rAng="0" ptsTypes="aaaaA">
                                      <p:cBhvr>
                                        <p:cTn id="12" dur="2000" fill="hold"/>
                                        <p:tgtEl>
                                          <p:spTgt spid="67591"/>
                                        </p:tgtEl>
                                        <p:attrNameLst>
                                          <p:attrName>ppt_x</p:attrName>
                                          <p:attrName>ppt_y</p:attrName>
                                        </p:attrNameLst>
                                      </p:cBhvr>
                                      <p:rCtr x="119" y="-167"/>
                                    </p:animMotion>
                                  </p:childTnLst>
                                </p:cTn>
                              </p:par>
                              <p:par>
                                <p:cTn id="13" presetID="0" presetClass="path" presetSubtype="0" accel="50000" decel="50000" fill="hold" grpId="0" nodeType="withEffect">
                                  <p:stCondLst>
                                    <p:cond delay="0"/>
                                  </p:stCondLst>
                                  <p:childTnLst>
                                    <p:animMotion origin="layout" path="M -0.22691 0.24075 C -0.20053 0.2375 -0.17396 0.23426 -0.15382 0.22662 C -0.13368 0.21899 -0.12553 0.21621 -0.10608 0.19491 C -0.08681 0.17362 -0.05504 0.13195 -0.03733 0.09954 C -0.01962 0.06713 -0.00539 0.0169 4.44444E-6 -4.44444E-6 " pathEditMode="relative" rAng="0" ptsTypes="aaaaA">
                                      <p:cBhvr>
                                        <p:cTn id="14" dur="2000" fill="hold"/>
                                        <p:tgtEl>
                                          <p:spTgt spid="67590"/>
                                        </p:tgtEl>
                                        <p:attrNameLst>
                                          <p:attrName>ppt_x</p:attrName>
                                          <p:attrName>ppt_y</p:attrName>
                                        </p:attrNameLst>
                                      </p:cBhvr>
                                      <p:rCtr x="113" y="-120"/>
                                    </p:animMotion>
                                  </p:childTnLst>
                                </p:cTn>
                              </p:par>
                              <p:par>
                                <p:cTn id="15" presetID="0" presetClass="path" presetSubtype="0" accel="50000" decel="50000" fill="hold" grpId="0" nodeType="withEffect">
                                  <p:stCondLst>
                                    <p:cond delay="0"/>
                                  </p:stCondLst>
                                  <p:childTnLst>
                                    <p:animMotion origin="layout" path="M -0.18802 0.13899 C -0.15677 0.13691 -0.12534 0.13483 -0.10451 0.1272 C -0.08368 0.11957 -0.08003 0.11471 -0.06267 0.09343 C -0.04531 0.07216 -0.01215 0.01827 -2.22222E-6 -1.61887E-6 " pathEditMode="relative" rAng="0" ptsTypes="aaaA">
                                      <p:cBhvr>
                                        <p:cTn id="16" dur="2000" fill="hold"/>
                                        <p:tgtEl>
                                          <p:spTgt spid="49"/>
                                        </p:tgtEl>
                                        <p:attrNameLst>
                                          <p:attrName>ppt_x</p:attrName>
                                          <p:attrName>ppt_y</p:attrName>
                                        </p:attrNameLst>
                                      </p:cBhvr>
                                      <p:rCtr x="94" y="-70"/>
                                    </p:animMotion>
                                  </p:childTnLst>
                                </p:cTn>
                              </p:par>
                              <p:par>
                                <p:cTn id="17" presetID="0" presetClass="path" presetSubtype="0" accel="50000" decel="50000" fill="hold" grpId="0" nodeType="withEffect">
                                  <p:stCondLst>
                                    <p:cond delay="0"/>
                                  </p:stCondLst>
                                  <p:childTnLst>
                                    <p:animMotion origin="layout" path="M -0.12535 0.04972 C -0.10382 0.05088 -0.08212 0.05203 -0.06129 0.04371 C -0.04045 0.03538 -0.02066 0.00786 1.38889E-6 3.00648E-6 " pathEditMode="relative" rAng="0" ptsTypes="aaA">
                                      <p:cBhvr>
                                        <p:cTn id="18" dur="2000" fill="hold"/>
                                        <p:tgtEl>
                                          <p:spTgt spid="57"/>
                                        </p:tgtEl>
                                        <p:attrNameLst>
                                          <p:attrName>ppt_x</p:attrName>
                                          <p:attrName>ppt_y</p:attrName>
                                        </p:attrNameLst>
                                      </p:cBhvr>
                                      <p:rCtr x="63" y="-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nimBg="1"/>
      <p:bldP spid="67591" grpId="0" animBg="1"/>
      <p:bldP spid="67592" grpId="0" animBg="1"/>
      <p:bldP spid="67593" grpId="0" animBg="1"/>
      <p:bldP spid="67594" grpId="0" animBg="1"/>
      <p:bldP spid="49" grpId="0" animBg="1"/>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ER7D36.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693737" y="544512"/>
            <a:ext cx="7754936" cy="5776912"/>
          </a:xfrm>
          <a:prstGeom prst="rect">
            <a:avLst/>
          </a:prstGeom>
          <a:solidFill>
            <a:scrgbClr r="0" g="0" b="0">
              <a:alpha val="0"/>
            </a:scrgbClr>
          </a:solidFill>
          <a:effec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908720"/>
          </a:xfrm>
        </p:spPr>
        <p:txBody>
          <a:bodyPr>
            <a:normAutofit fontScale="90000"/>
          </a:bodyPr>
          <a:lstStyle/>
          <a:p>
            <a:pPr algn="ctr"/>
            <a:r>
              <a:rPr lang="pt-PT" sz="3600" dirty="0" smtClean="0">
                <a:effectLst>
                  <a:outerShdw blurRad="38100" dist="38100" dir="2700000" algn="tl">
                    <a:srgbClr val="000000">
                      <a:alpha val="43137"/>
                    </a:srgbClr>
                  </a:outerShdw>
                </a:effectLst>
              </a:rPr>
              <a:t>A língua comum ajuda a ultrapassar Barreiras  </a:t>
            </a:r>
            <a:endParaRPr lang="pt-PT" sz="3600" dirty="0">
              <a:effectLst>
                <a:outerShdw blurRad="38100" dist="38100" dir="2700000" algn="tl">
                  <a:srgbClr val="000000">
                    <a:alpha val="43137"/>
                  </a:srgbClr>
                </a:outerShdw>
              </a:effectLst>
            </a:endParaRPr>
          </a:p>
        </p:txBody>
      </p:sp>
      <p:pic>
        <p:nvPicPr>
          <p:cNvPr id="10242" name="Picture 2" descr="http://www.hojelusofonia.com/wp-content/uploads/cache/8881_NpAdvHover.jpg"/>
          <p:cNvPicPr>
            <a:picLocks noChangeAspect="1" noChangeArrowheads="1"/>
          </p:cNvPicPr>
          <p:nvPr/>
        </p:nvPicPr>
        <p:blipFill>
          <a:blip r:embed="rId2" cstate="print"/>
          <a:srcRect/>
          <a:stretch>
            <a:fillRect/>
          </a:stretch>
        </p:blipFill>
        <p:spPr bwMode="auto">
          <a:xfrm>
            <a:off x="-29210" y="1124744"/>
            <a:ext cx="9173210" cy="5733256"/>
          </a:xfrm>
          <a:prstGeom prst="rect">
            <a:avLst/>
          </a:prstGeom>
          <a:noFill/>
        </p:spPr>
      </p:pic>
    </p:spTree>
    <p:extLst>
      <p:ext uri="{BB962C8B-B14F-4D97-AF65-F5344CB8AC3E}">
        <p14:creationId xmlns="" xmlns:p14="http://schemas.microsoft.com/office/powerpoint/2010/main" val="496274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2"/>
          <p:cNvSpPr txBox="1">
            <a:spLocks noChangeArrowheads="1"/>
          </p:cNvSpPr>
          <p:nvPr/>
        </p:nvSpPr>
        <p:spPr bwMode="auto">
          <a:xfrm>
            <a:off x="0" y="1"/>
            <a:ext cx="9144000" cy="1431151"/>
          </a:xfrm>
          <a:prstGeom prst="rect">
            <a:avLst/>
          </a:prstGeom>
          <a:solidFill>
            <a:schemeClr val="accent1">
              <a:lumMod val="50000"/>
            </a:schemeClr>
          </a:solidFill>
          <a:ln w="12700">
            <a:noFill/>
            <a:miter lim="800000"/>
            <a:headEnd/>
            <a:tailEnd/>
          </a:ln>
          <a:effectLst>
            <a:outerShdw dist="35921" dir="2700000" algn="ctr" rotWithShape="0">
              <a:srgbClr val="000000"/>
            </a:outerShdw>
          </a:effectLst>
        </p:spPr>
        <p:txBody>
          <a:bodyPr wrap="square" lIns="91430" tIns="45715" rIns="91430" bIns="45715">
            <a:spAutoFit/>
          </a:bodyPr>
          <a:lstStyle/>
          <a:p>
            <a:pPr algn="ctr" eaLnBrk="0" hangingPunct="0"/>
            <a:r>
              <a:rPr lang="pt-PT" sz="2800" dirty="0" smtClean="0"/>
              <a:t>ESTRATÉGIA DA COMUNIDADE DOS PAÍSES DE LÍNGUA PORTUGUESA PARA OS OCEANOS </a:t>
            </a:r>
          </a:p>
          <a:p>
            <a:pPr algn="ctr" eaLnBrk="0" hangingPunct="0"/>
            <a:endParaRPr lang="pt-BR" sz="2800" i="1" dirty="0">
              <a:solidFill>
                <a:srgbClr val="FDF103"/>
              </a:solidFill>
            </a:endParaRPr>
          </a:p>
        </p:txBody>
      </p:sp>
      <p:sp>
        <p:nvSpPr>
          <p:cNvPr id="38" name="CaixaDeTexto 37"/>
          <p:cNvSpPr txBox="1"/>
          <p:nvPr/>
        </p:nvSpPr>
        <p:spPr>
          <a:xfrm>
            <a:off x="395537" y="1412776"/>
            <a:ext cx="8460432" cy="5509190"/>
          </a:xfrm>
          <a:prstGeom prst="rect">
            <a:avLst/>
          </a:prstGeom>
          <a:solidFill>
            <a:srgbClr val="92D050"/>
          </a:solidFill>
        </p:spPr>
        <p:txBody>
          <a:bodyPr wrap="square" lIns="91430" tIns="45715" rIns="91430" bIns="45715" rtlCol="0">
            <a:spAutoFit/>
          </a:bodyPr>
          <a:lstStyle/>
          <a:p>
            <a:endParaRPr lang="pt-PT" dirty="0" smtClean="0"/>
          </a:p>
          <a:p>
            <a:r>
              <a:rPr lang="pt-PT" sz="2000" dirty="0" smtClean="0">
                <a:solidFill>
                  <a:schemeClr val="bg1">
                    <a:lumMod val="75000"/>
                  </a:schemeClr>
                </a:solidFill>
                <a:effectLst>
                  <a:outerShdw blurRad="38100" dist="38100" dir="2700000" algn="tl">
                    <a:srgbClr val="000000">
                      <a:alpha val="43137"/>
                    </a:srgbClr>
                  </a:outerShdw>
                </a:effectLst>
              </a:rPr>
              <a:t>2.5. Segurança e vigilância marítima</a:t>
            </a:r>
          </a:p>
          <a:p>
            <a:endParaRPr lang="pt-PT" sz="2000" dirty="0" smtClean="0">
              <a:effectLst>
                <a:outerShdw blurRad="38100" dist="38100" dir="2700000" algn="tl">
                  <a:srgbClr val="000000">
                    <a:alpha val="43137"/>
                  </a:srgbClr>
                </a:outerShdw>
              </a:effectLst>
            </a:endParaRPr>
          </a:p>
          <a:p>
            <a:r>
              <a:rPr lang="pt-PT" sz="2000" dirty="0" smtClean="0"/>
              <a:t> </a:t>
            </a:r>
            <a:r>
              <a:rPr lang="pt-PT" sz="2200" dirty="0" smtClean="0">
                <a:effectLst>
                  <a:outerShdw blurRad="38100" dist="38100" dir="2700000" algn="tl">
                    <a:srgbClr val="000000">
                      <a:alpha val="43137"/>
                    </a:srgbClr>
                  </a:outerShdw>
                </a:effectLst>
              </a:rPr>
              <a:t>No campo da segurança e vigilância marítima, o </a:t>
            </a:r>
            <a:r>
              <a:rPr lang="pt-PT" sz="2200" dirty="0" err="1" smtClean="0">
                <a:effectLst>
                  <a:outerShdw blurRad="38100" dist="38100" dir="2700000" algn="tl">
                    <a:srgbClr val="000000">
                      <a:alpha val="43137"/>
                    </a:srgbClr>
                  </a:outerShdw>
                </a:effectLst>
              </a:rPr>
              <a:t>objectivo</a:t>
            </a:r>
            <a:r>
              <a:rPr lang="pt-PT" sz="2200" dirty="0" smtClean="0">
                <a:effectLst>
                  <a:outerShdw blurRad="38100" dist="38100" dir="2700000" algn="tl">
                    <a:srgbClr val="000000">
                      <a:alpha val="43137"/>
                    </a:srgbClr>
                  </a:outerShdw>
                </a:effectLst>
              </a:rPr>
              <a:t> essencial consiste na interligação de sistemas de controlo, de acompanhamento e de informação. </a:t>
            </a:r>
          </a:p>
          <a:p>
            <a:endParaRPr lang="pt-PT" sz="2200" dirty="0" smtClean="0">
              <a:effectLst>
                <a:outerShdw blurRad="38100" dist="38100" dir="2700000" algn="tl">
                  <a:srgbClr val="000000">
                    <a:alpha val="43137"/>
                  </a:srgbClr>
                </a:outerShdw>
              </a:effectLst>
            </a:endParaRPr>
          </a:p>
          <a:p>
            <a:r>
              <a:rPr lang="pt-PT" sz="2200" dirty="0" smtClean="0">
                <a:effectLst>
                  <a:outerShdw blurRad="38100" dist="38100" dir="2700000" algn="tl">
                    <a:srgbClr val="000000">
                      <a:alpha val="43137"/>
                    </a:srgbClr>
                  </a:outerShdw>
                </a:effectLst>
              </a:rPr>
              <a:t>As </a:t>
            </a:r>
            <a:r>
              <a:rPr lang="pt-PT" sz="2200" dirty="0" err="1" smtClean="0">
                <a:effectLst>
                  <a:outerShdw blurRad="38100" dist="38100" dir="2700000" algn="tl">
                    <a:srgbClr val="000000">
                      <a:alpha val="43137"/>
                    </a:srgbClr>
                  </a:outerShdw>
                </a:effectLst>
              </a:rPr>
              <a:t>actividades</a:t>
            </a:r>
            <a:r>
              <a:rPr lang="pt-PT" sz="2200" dirty="0" smtClean="0">
                <a:effectLst>
                  <a:outerShdw blurRad="38100" dist="38100" dir="2700000" algn="tl">
                    <a:srgbClr val="000000">
                      <a:alpha val="43137"/>
                    </a:srgbClr>
                  </a:outerShdw>
                </a:effectLst>
              </a:rPr>
              <a:t> de segurança e vigilância dizem respeito a diversas questões relevantes para os Estados membros da CPLP, onde se inclui a busca e o </a:t>
            </a:r>
            <a:r>
              <a:rPr lang="pt-PT" sz="2200" dirty="0" smtClean="0">
                <a:solidFill>
                  <a:srgbClr val="FF0000"/>
                </a:solidFill>
                <a:effectLst>
                  <a:outerShdw blurRad="38100" dist="38100" dir="2700000" algn="tl">
                    <a:srgbClr val="000000">
                      <a:alpha val="43137"/>
                    </a:srgbClr>
                  </a:outerShdw>
                </a:effectLst>
              </a:rPr>
              <a:t>salvamento marítimo</a:t>
            </a:r>
            <a:r>
              <a:rPr lang="pt-PT" sz="2200" dirty="0" smtClean="0">
                <a:effectLst>
                  <a:outerShdw blurRad="38100" dist="38100" dir="2700000" algn="tl">
                    <a:srgbClr val="000000">
                      <a:alpha val="43137"/>
                    </a:srgbClr>
                  </a:outerShdw>
                </a:effectLst>
              </a:rPr>
              <a:t>, a luta contra a </a:t>
            </a:r>
            <a:r>
              <a:rPr lang="pt-PT" sz="2200" dirty="0" smtClean="0">
                <a:solidFill>
                  <a:srgbClr val="FF0000"/>
                </a:solidFill>
                <a:effectLst>
                  <a:outerShdw blurRad="38100" dist="38100" dir="2700000" algn="tl">
                    <a:srgbClr val="000000">
                      <a:alpha val="43137"/>
                    </a:srgbClr>
                  </a:outerShdw>
                </a:effectLst>
              </a:rPr>
              <a:t>pesca ilegal</a:t>
            </a:r>
            <a:r>
              <a:rPr lang="pt-PT" sz="2200" dirty="0" smtClean="0">
                <a:effectLst>
                  <a:outerShdw blurRad="38100" dist="38100" dir="2700000" algn="tl">
                    <a:srgbClr val="000000">
                      <a:alpha val="43137"/>
                    </a:srgbClr>
                  </a:outerShdw>
                </a:effectLst>
              </a:rPr>
              <a:t>, o </a:t>
            </a:r>
            <a:r>
              <a:rPr lang="pt-PT" sz="2200" dirty="0" smtClean="0">
                <a:solidFill>
                  <a:srgbClr val="FF0000"/>
                </a:solidFill>
                <a:effectLst>
                  <a:outerShdw blurRad="38100" dist="38100" dir="2700000" algn="tl">
                    <a:srgbClr val="000000">
                      <a:alpha val="43137"/>
                    </a:srgbClr>
                  </a:outerShdw>
                </a:effectLst>
              </a:rPr>
              <a:t>tráfico de seres humanos</a:t>
            </a:r>
            <a:r>
              <a:rPr lang="pt-PT" sz="2200" dirty="0" smtClean="0">
                <a:effectLst>
                  <a:outerShdw blurRad="38100" dist="38100" dir="2700000" algn="tl">
                    <a:srgbClr val="000000">
                      <a:alpha val="43137"/>
                    </a:srgbClr>
                  </a:outerShdw>
                </a:effectLst>
              </a:rPr>
              <a:t>, </a:t>
            </a:r>
            <a:r>
              <a:rPr lang="pt-PT" sz="2200" dirty="0" smtClean="0">
                <a:solidFill>
                  <a:srgbClr val="FF0000"/>
                </a:solidFill>
                <a:effectLst>
                  <a:outerShdw blurRad="38100" dist="38100" dir="2700000" algn="tl">
                    <a:srgbClr val="000000">
                      <a:alpha val="43137"/>
                    </a:srgbClr>
                  </a:outerShdw>
                </a:effectLst>
              </a:rPr>
              <a:t>o contrabando</a:t>
            </a:r>
            <a:r>
              <a:rPr lang="pt-PT" sz="2200" dirty="0" smtClean="0">
                <a:effectLst>
                  <a:outerShdw blurRad="38100" dist="38100" dir="2700000" algn="tl">
                    <a:srgbClr val="000000">
                      <a:alpha val="43137"/>
                    </a:srgbClr>
                  </a:outerShdw>
                </a:effectLst>
              </a:rPr>
              <a:t>, </a:t>
            </a:r>
            <a:r>
              <a:rPr lang="pt-PT" sz="2200" dirty="0" smtClean="0">
                <a:solidFill>
                  <a:srgbClr val="FF0000"/>
                </a:solidFill>
                <a:effectLst>
                  <a:outerShdw blurRad="38100" dist="38100" dir="2700000" algn="tl">
                    <a:srgbClr val="000000">
                      <a:alpha val="43137"/>
                    </a:srgbClr>
                  </a:outerShdw>
                </a:effectLst>
              </a:rPr>
              <a:t>o tráfico de estupefacientes </a:t>
            </a:r>
            <a:r>
              <a:rPr lang="pt-PT" sz="2200" dirty="0" smtClean="0">
                <a:effectLst>
                  <a:outerShdw blurRad="38100" dist="38100" dir="2700000" algn="tl">
                    <a:srgbClr val="000000">
                      <a:alpha val="43137"/>
                    </a:srgbClr>
                  </a:outerShdw>
                </a:effectLst>
              </a:rPr>
              <a:t>e o combate contra o </a:t>
            </a:r>
            <a:r>
              <a:rPr lang="pt-PT" sz="2200" dirty="0" smtClean="0">
                <a:solidFill>
                  <a:srgbClr val="FF0000"/>
                </a:solidFill>
                <a:effectLst>
                  <a:outerShdw blurRad="38100" dist="38100" dir="2700000" algn="tl">
                    <a:srgbClr val="000000">
                      <a:alpha val="43137"/>
                    </a:srgbClr>
                  </a:outerShdw>
                </a:effectLst>
              </a:rPr>
              <a:t>crime organizado </a:t>
            </a:r>
            <a:r>
              <a:rPr lang="pt-PT" sz="2200" dirty="0" smtClean="0">
                <a:effectLst>
                  <a:outerShdw blurRad="38100" dist="38100" dir="2700000" algn="tl">
                    <a:srgbClr val="000000">
                      <a:alpha val="43137"/>
                    </a:srgbClr>
                  </a:outerShdw>
                </a:effectLst>
              </a:rPr>
              <a:t>em geral, </a:t>
            </a:r>
            <a:r>
              <a:rPr lang="pt-PT" sz="2200" i="1" u="sng" dirty="0" smtClean="0">
                <a:solidFill>
                  <a:srgbClr val="002060"/>
                </a:solidFill>
                <a:effectLst>
                  <a:outerShdw blurRad="38100" dist="38100" dir="2700000" algn="tl">
                    <a:srgbClr val="000000">
                      <a:alpha val="43137"/>
                    </a:srgbClr>
                  </a:outerShdw>
                </a:effectLst>
              </a:rPr>
              <a:t>para as quais é necessário procurar soluções em conjunto</a:t>
            </a:r>
            <a:r>
              <a:rPr lang="pt-PT" sz="2200" dirty="0" smtClean="0">
                <a:effectLst>
                  <a:outerShdw blurRad="38100" dist="38100" dir="2700000" algn="tl">
                    <a:srgbClr val="000000">
                      <a:alpha val="43137"/>
                    </a:srgbClr>
                  </a:outerShdw>
                </a:effectLst>
              </a:rPr>
              <a:t>. </a:t>
            </a:r>
          </a:p>
          <a:p>
            <a:endParaRPr lang="pt-PT" sz="2200" dirty="0" smtClean="0">
              <a:effectLst>
                <a:outerShdw blurRad="38100" dist="38100" dir="2700000" algn="tl">
                  <a:srgbClr val="000000">
                    <a:alpha val="43137"/>
                  </a:srgbClr>
                </a:outerShdw>
              </a:effectLst>
            </a:endParaRPr>
          </a:p>
          <a:p>
            <a:r>
              <a:rPr lang="pt-PT" sz="2200" dirty="0" smtClean="0">
                <a:effectLst>
                  <a:outerShdw blurRad="38100" dist="38100" dir="2700000" algn="tl">
                    <a:srgbClr val="000000">
                      <a:alpha val="43137"/>
                    </a:srgbClr>
                  </a:outerShdw>
                </a:effectLst>
              </a:rPr>
              <a:t>A </a:t>
            </a:r>
            <a:r>
              <a:rPr lang="pt-PT" sz="2200" dirty="0" smtClean="0">
                <a:solidFill>
                  <a:srgbClr val="002060"/>
                </a:solidFill>
                <a:effectLst>
                  <a:outerShdw blurRad="38100" dist="38100" dir="2700000" algn="tl">
                    <a:srgbClr val="000000">
                      <a:alpha val="43137"/>
                    </a:srgbClr>
                  </a:outerShdw>
                </a:effectLst>
              </a:rPr>
              <a:t>partilha de informações </a:t>
            </a:r>
            <a:r>
              <a:rPr lang="pt-PT" sz="2200" dirty="0" smtClean="0">
                <a:effectLst>
                  <a:outerShdw blurRad="38100" dist="38100" dir="2700000" algn="tl">
                    <a:srgbClr val="000000">
                      <a:alpha val="43137"/>
                    </a:srgbClr>
                  </a:outerShdw>
                </a:effectLst>
              </a:rPr>
              <a:t>e </a:t>
            </a:r>
            <a:r>
              <a:rPr lang="pt-PT" sz="2200" dirty="0" smtClean="0">
                <a:solidFill>
                  <a:srgbClr val="002060"/>
                </a:solidFill>
                <a:effectLst>
                  <a:outerShdw blurRad="38100" dist="38100" dir="2700000" algn="tl">
                    <a:srgbClr val="000000">
                      <a:alpha val="43137"/>
                    </a:srgbClr>
                  </a:outerShdw>
                </a:effectLst>
              </a:rPr>
              <a:t>dados</a:t>
            </a:r>
            <a:r>
              <a:rPr lang="pt-PT" sz="2200" dirty="0" smtClean="0">
                <a:effectLst>
                  <a:outerShdw blurRad="38100" dist="38100" dir="2700000" algn="tl">
                    <a:srgbClr val="000000">
                      <a:alpha val="43137"/>
                    </a:srgbClr>
                  </a:outerShdw>
                </a:effectLst>
              </a:rPr>
              <a:t>, neste contexto, revela-se de crucial </a:t>
            </a:r>
            <a:r>
              <a:rPr lang="pt-PT" sz="2200" dirty="0" smtClean="0">
                <a:solidFill>
                  <a:srgbClr val="FF0000"/>
                </a:solidFill>
                <a:effectLst>
                  <a:outerShdw blurRad="38100" dist="38100" dir="2700000" algn="tl">
                    <a:srgbClr val="000000">
                      <a:alpha val="43137"/>
                    </a:srgbClr>
                  </a:outerShdw>
                </a:effectLst>
              </a:rPr>
              <a:t>importância</a:t>
            </a:r>
            <a:r>
              <a:rPr lang="pt-PT" sz="2200" dirty="0" smtClean="0"/>
              <a:t>.</a:t>
            </a:r>
            <a:endParaRPr lang="pt-PT" sz="2200" dirty="0"/>
          </a:p>
        </p:txBody>
      </p:sp>
      <p:sp>
        <p:nvSpPr>
          <p:cNvPr id="4" name="Rectângulo arredondado 3"/>
          <p:cNvSpPr/>
          <p:nvPr/>
        </p:nvSpPr>
        <p:spPr>
          <a:xfrm>
            <a:off x="323528" y="3573016"/>
            <a:ext cx="8496944" cy="32849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48130" name="Picture 2" descr="G:\ISEG\20080424_Caracterização processos A1_v4.1.jpg"/>
          <p:cNvPicPr>
            <a:picLocks noChangeAspect="1" noChangeArrowheads="1"/>
          </p:cNvPicPr>
          <p:nvPr/>
        </p:nvPicPr>
        <p:blipFill>
          <a:blip r:embed="rId2" cstate="print"/>
          <a:srcRect/>
          <a:stretch>
            <a:fillRect/>
          </a:stretch>
        </p:blipFill>
        <p:spPr bwMode="auto">
          <a:xfrm>
            <a:off x="116572" y="274638"/>
            <a:ext cx="9027429" cy="6391256"/>
          </a:xfrm>
          <a:prstGeom prst="rect">
            <a:avLst/>
          </a:prstGeom>
          <a:noFill/>
        </p:spPr>
      </p:pic>
      <p:pic>
        <p:nvPicPr>
          <p:cNvPr id="5" name="Marcador de Posição de Conteúdo 4" descr="untitled.png"/>
          <p:cNvPicPr>
            <a:picLocks noGrp="1" noChangeAspect="1"/>
          </p:cNvPicPr>
          <p:nvPr>
            <p:ph idx="1"/>
          </p:nvPr>
        </p:nvPicPr>
        <p:blipFill>
          <a:blip r:embed="rId3" cstate="print"/>
          <a:stretch>
            <a:fillRect/>
          </a:stretch>
        </p:blipFill>
        <p:spPr>
          <a:xfrm>
            <a:off x="3059832" y="260648"/>
            <a:ext cx="1718692" cy="106047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0"/>
          <p:cNvGrpSpPr>
            <a:grpSpLocks/>
          </p:cNvGrpSpPr>
          <p:nvPr/>
        </p:nvGrpSpPr>
        <p:grpSpPr bwMode="auto">
          <a:xfrm>
            <a:off x="611560" y="1700809"/>
            <a:ext cx="7920880" cy="5157192"/>
            <a:chOff x="617" y="1370"/>
            <a:chExt cx="4531" cy="2740"/>
          </a:xfrm>
        </p:grpSpPr>
        <p:sp>
          <p:nvSpPr>
            <p:cNvPr id="8" name="Freeform 191"/>
            <p:cNvSpPr>
              <a:spLocks/>
            </p:cNvSpPr>
            <p:nvPr/>
          </p:nvSpPr>
          <p:spPr bwMode="gray">
            <a:xfrm>
              <a:off x="1599" y="1634"/>
              <a:ext cx="84" cy="186"/>
            </a:xfrm>
            <a:custGeom>
              <a:avLst/>
              <a:gdLst>
                <a:gd name="T0" fmla="*/ 76 w 84"/>
                <a:gd name="T1" fmla="*/ 8 h 186"/>
                <a:gd name="T2" fmla="*/ 74 w 84"/>
                <a:gd name="T3" fmla="*/ 4 h 186"/>
                <a:gd name="T4" fmla="*/ 74 w 84"/>
                <a:gd name="T5" fmla="*/ 0 h 186"/>
                <a:gd name="T6" fmla="*/ 70 w 84"/>
                <a:gd name="T7" fmla="*/ 0 h 186"/>
                <a:gd name="T8" fmla="*/ 64 w 84"/>
                <a:gd name="T9" fmla="*/ 8 h 186"/>
                <a:gd name="T10" fmla="*/ 50 w 84"/>
                <a:gd name="T11" fmla="*/ 22 h 186"/>
                <a:gd name="T12" fmla="*/ 38 w 84"/>
                <a:gd name="T13" fmla="*/ 30 h 186"/>
                <a:gd name="T14" fmla="*/ 34 w 84"/>
                <a:gd name="T15" fmla="*/ 32 h 186"/>
                <a:gd name="T16" fmla="*/ 2 w 84"/>
                <a:gd name="T17" fmla="*/ 116 h 186"/>
                <a:gd name="T18" fmla="*/ 0 w 84"/>
                <a:gd name="T19" fmla="*/ 148 h 186"/>
                <a:gd name="T20" fmla="*/ 2 w 84"/>
                <a:gd name="T21" fmla="*/ 148 h 186"/>
                <a:gd name="T22" fmla="*/ 6 w 84"/>
                <a:gd name="T23" fmla="*/ 150 h 186"/>
                <a:gd name="T24" fmla="*/ 4 w 84"/>
                <a:gd name="T25" fmla="*/ 158 h 186"/>
                <a:gd name="T26" fmla="*/ 4 w 84"/>
                <a:gd name="T27" fmla="*/ 168 h 186"/>
                <a:gd name="T28" fmla="*/ 6 w 84"/>
                <a:gd name="T29" fmla="*/ 176 h 186"/>
                <a:gd name="T30" fmla="*/ 14 w 84"/>
                <a:gd name="T31" fmla="*/ 178 h 186"/>
                <a:gd name="T32" fmla="*/ 24 w 84"/>
                <a:gd name="T33" fmla="*/ 180 h 186"/>
                <a:gd name="T34" fmla="*/ 28 w 84"/>
                <a:gd name="T35" fmla="*/ 184 h 186"/>
                <a:gd name="T36" fmla="*/ 40 w 84"/>
                <a:gd name="T37" fmla="*/ 186 h 186"/>
                <a:gd name="T38" fmla="*/ 44 w 84"/>
                <a:gd name="T39" fmla="*/ 184 h 186"/>
                <a:gd name="T40" fmla="*/ 48 w 84"/>
                <a:gd name="T41" fmla="*/ 180 h 186"/>
                <a:gd name="T42" fmla="*/ 48 w 84"/>
                <a:gd name="T43" fmla="*/ 174 h 186"/>
                <a:gd name="T44" fmla="*/ 44 w 84"/>
                <a:gd name="T45" fmla="*/ 170 h 186"/>
                <a:gd name="T46" fmla="*/ 40 w 84"/>
                <a:gd name="T47" fmla="*/ 170 h 186"/>
                <a:gd name="T48" fmla="*/ 30 w 84"/>
                <a:gd name="T49" fmla="*/ 154 h 186"/>
                <a:gd name="T50" fmla="*/ 26 w 84"/>
                <a:gd name="T51" fmla="*/ 128 h 186"/>
                <a:gd name="T52" fmla="*/ 34 w 84"/>
                <a:gd name="T53" fmla="*/ 100 h 186"/>
                <a:gd name="T54" fmla="*/ 32 w 84"/>
                <a:gd name="T55" fmla="*/ 96 h 186"/>
                <a:gd name="T56" fmla="*/ 34 w 84"/>
                <a:gd name="T57" fmla="*/ 86 h 186"/>
                <a:gd name="T58" fmla="*/ 40 w 84"/>
                <a:gd name="T59" fmla="*/ 76 h 186"/>
                <a:gd name="T60" fmla="*/ 56 w 84"/>
                <a:gd name="T61" fmla="*/ 50 h 186"/>
                <a:gd name="T62" fmla="*/ 84 w 84"/>
                <a:gd name="T63" fmla="*/ 2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 h="186">
                  <a:moveTo>
                    <a:pt x="76" y="8"/>
                  </a:moveTo>
                  <a:lnTo>
                    <a:pt x="76" y="8"/>
                  </a:lnTo>
                  <a:lnTo>
                    <a:pt x="76" y="6"/>
                  </a:lnTo>
                  <a:lnTo>
                    <a:pt x="74" y="4"/>
                  </a:lnTo>
                  <a:lnTo>
                    <a:pt x="74" y="2"/>
                  </a:lnTo>
                  <a:lnTo>
                    <a:pt x="74" y="0"/>
                  </a:lnTo>
                  <a:lnTo>
                    <a:pt x="72" y="0"/>
                  </a:lnTo>
                  <a:lnTo>
                    <a:pt x="70" y="0"/>
                  </a:lnTo>
                  <a:lnTo>
                    <a:pt x="66" y="2"/>
                  </a:lnTo>
                  <a:lnTo>
                    <a:pt x="64" y="8"/>
                  </a:lnTo>
                  <a:lnTo>
                    <a:pt x="56" y="16"/>
                  </a:lnTo>
                  <a:lnTo>
                    <a:pt x="50" y="22"/>
                  </a:lnTo>
                  <a:lnTo>
                    <a:pt x="44" y="28"/>
                  </a:lnTo>
                  <a:lnTo>
                    <a:pt x="38" y="30"/>
                  </a:lnTo>
                  <a:lnTo>
                    <a:pt x="36" y="32"/>
                  </a:lnTo>
                  <a:lnTo>
                    <a:pt x="34" y="32"/>
                  </a:lnTo>
                  <a:lnTo>
                    <a:pt x="8" y="88"/>
                  </a:lnTo>
                  <a:lnTo>
                    <a:pt x="2" y="116"/>
                  </a:lnTo>
                  <a:lnTo>
                    <a:pt x="2" y="124"/>
                  </a:lnTo>
                  <a:lnTo>
                    <a:pt x="0" y="148"/>
                  </a:lnTo>
                  <a:lnTo>
                    <a:pt x="2" y="148"/>
                  </a:lnTo>
                  <a:lnTo>
                    <a:pt x="2" y="148"/>
                  </a:lnTo>
                  <a:lnTo>
                    <a:pt x="4" y="148"/>
                  </a:lnTo>
                  <a:lnTo>
                    <a:pt x="6" y="150"/>
                  </a:lnTo>
                  <a:lnTo>
                    <a:pt x="6" y="154"/>
                  </a:lnTo>
                  <a:lnTo>
                    <a:pt x="4" y="158"/>
                  </a:lnTo>
                  <a:lnTo>
                    <a:pt x="4" y="162"/>
                  </a:lnTo>
                  <a:lnTo>
                    <a:pt x="4" y="168"/>
                  </a:lnTo>
                  <a:lnTo>
                    <a:pt x="4" y="172"/>
                  </a:lnTo>
                  <a:lnTo>
                    <a:pt x="6" y="176"/>
                  </a:lnTo>
                  <a:lnTo>
                    <a:pt x="8" y="178"/>
                  </a:lnTo>
                  <a:lnTo>
                    <a:pt x="14" y="178"/>
                  </a:lnTo>
                  <a:lnTo>
                    <a:pt x="20" y="178"/>
                  </a:lnTo>
                  <a:lnTo>
                    <a:pt x="24" y="180"/>
                  </a:lnTo>
                  <a:lnTo>
                    <a:pt x="26" y="182"/>
                  </a:lnTo>
                  <a:lnTo>
                    <a:pt x="28" y="184"/>
                  </a:lnTo>
                  <a:lnTo>
                    <a:pt x="28" y="184"/>
                  </a:lnTo>
                  <a:lnTo>
                    <a:pt x="40" y="186"/>
                  </a:lnTo>
                  <a:lnTo>
                    <a:pt x="42" y="186"/>
                  </a:lnTo>
                  <a:lnTo>
                    <a:pt x="44" y="184"/>
                  </a:lnTo>
                  <a:lnTo>
                    <a:pt x="46" y="184"/>
                  </a:lnTo>
                  <a:lnTo>
                    <a:pt x="48" y="180"/>
                  </a:lnTo>
                  <a:lnTo>
                    <a:pt x="50" y="178"/>
                  </a:lnTo>
                  <a:lnTo>
                    <a:pt x="48" y="174"/>
                  </a:lnTo>
                  <a:lnTo>
                    <a:pt x="46" y="172"/>
                  </a:lnTo>
                  <a:lnTo>
                    <a:pt x="44" y="170"/>
                  </a:lnTo>
                  <a:lnTo>
                    <a:pt x="40" y="170"/>
                  </a:lnTo>
                  <a:lnTo>
                    <a:pt x="40" y="170"/>
                  </a:lnTo>
                  <a:lnTo>
                    <a:pt x="30" y="158"/>
                  </a:lnTo>
                  <a:lnTo>
                    <a:pt x="30" y="154"/>
                  </a:lnTo>
                  <a:lnTo>
                    <a:pt x="26" y="142"/>
                  </a:lnTo>
                  <a:lnTo>
                    <a:pt x="26" y="128"/>
                  </a:lnTo>
                  <a:lnTo>
                    <a:pt x="26" y="112"/>
                  </a:lnTo>
                  <a:lnTo>
                    <a:pt x="34" y="100"/>
                  </a:lnTo>
                  <a:lnTo>
                    <a:pt x="34" y="98"/>
                  </a:lnTo>
                  <a:lnTo>
                    <a:pt x="32" y="96"/>
                  </a:lnTo>
                  <a:lnTo>
                    <a:pt x="32" y="92"/>
                  </a:lnTo>
                  <a:lnTo>
                    <a:pt x="34" y="86"/>
                  </a:lnTo>
                  <a:lnTo>
                    <a:pt x="36" y="82"/>
                  </a:lnTo>
                  <a:lnTo>
                    <a:pt x="40" y="76"/>
                  </a:lnTo>
                  <a:lnTo>
                    <a:pt x="48" y="66"/>
                  </a:lnTo>
                  <a:lnTo>
                    <a:pt x="56" y="50"/>
                  </a:lnTo>
                  <a:lnTo>
                    <a:pt x="66" y="36"/>
                  </a:lnTo>
                  <a:lnTo>
                    <a:pt x="84" y="22"/>
                  </a:lnTo>
                  <a:lnTo>
                    <a:pt x="76"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 name="Freeform 192"/>
            <p:cNvSpPr>
              <a:spLocks/>
            </p:cNvSpPr>
            <p:nvPr/>
          </p:nvSpPr>
          <p:spPr bwMode="gray">
            <a:xfrm>
              <a:off x="1421" y="1478"/>
              <a:ext cx="110" cy="70"/>
            </a:xfrm>
            <a:custGeom>
              <a:avLst/>
              <a:gdLst>
                <a:gd name="T0" fmla="*/ 26 w 110"/>
                <a:gd name="T1" fmla="*/ 10 h 70"/>
                <a:gd name="T2" fmla="*/ 26 w 110"/>
                <a:gd name="T3" fmla="*/ 10 h 70"/>
                <a:gd name="T4" fmla="*/ 26 w 110"/>
                <a:gd name="T5" fmla="*/ 12 h 70"/>
                <a:gd name="T6" fmla="*/ 24 w 110"/>
                <a:gd name="T7" fmla="*/ 16 h 70"/>
                <a:gd name="T8" fmla="*/ 22 w 110"/>
                <a:gd name="T9" fmla="*/ 18 h 70"/>
                <a:gd name="T10" fmla="*/ 20 w 110"/>
                <a:gd name="T11" fmla="*/ 20 h 70"/>
                <a:gd name="T12" fmla="*/ 14 w 110"/>
                <a:gd name="T13" fmla="*/ 22 h 70"/>
                <a:gd name="T14" fmla="*/ 10 w 110"/>
                <a:gd name="T15" fmla="*/ 24 h 70"/>
                <a:gd name="T16" fmla="*/ 4 w 110"/>
                <a:gd name="T17" fmla="*/ 24 h 70"/>
                <a:gd name="T18" fmla="*/ 2 w 110"/>
                <a:gd name="T19" fmla="*/ 28 h 70"/>
                <a:gd name="T20" fmla="*/ 0 w 110"/>
                <a:gd name="T21" fmla="*/ 30 h 70"/>
                <a:gd name="T22" fmla="*/ 0 w 110"/>
                <a:gd name="T23" fmla="*/ 32 h 70"/>
                <a:gd name="T24" fmla="*/ 2 w 110"/>
                <a:gd name="T25" fmla="*/ 34 h 70"/>
                <a:gd name="T26" fmla="*/ 8 w 110"/>
                <a:gd name="T27" fmla="*/ 38 h 70"/>
                <a:gd name="T28" fmla="*/ 22 w 110"/>
                <a:gd name="T29" fmla="*/ 42 h 70"/>
                <a:gd name="T30" fmla="*/ 34 w 110"/>
                <a:gd name="T31" fmla="*/ 44 h 70"/>
                <a:gd name="T32" fmla="*/ 46 w 110"/>
                <a:gd name="T33" fmla="*/ 44 h 70"/>
                <a:gd name="T34" fmla="*/ 50 w 110"/>
                <a:gd name="T35" fmla="*/ 44 h 70"/>
                <a:gd name="T36" fmla="*/ 68 w 110"/>
                <a:gd name="T37" fmla="*/ 70 h 70"/>
                <a:gd name="T38" fmla="*/ 86 w 110"/>
                <a:gd name="T39" fmla="*/ 56 h 70"/>
                <a:gd name="T40" fmla="*/ 88 w 110"/>
                <a:gd name="T41" fmla="*/ 44 h 70"/>
                <a:gd name="T42" fmla="*/ 88 w 110"/>
                <a:gd name="T43" fmla="*/ 44 h 70"/>
                <a:gd name="T44" fmla="*/ 92 w 110"/>
                <a:gd name="T45" fmla="*/ 42 h 70"/>
                <a:gd name="T46" fmla="*/ 96 w 110"/>
                <a:gd name="T47" fmla="*/ 40 h 70"/>
                <a:gd name="T48" fmla="*/ 100 w 110"/>
                <a:gd name="T49" fmla="*/ 36 h 70"/>
                <a:gd name="T50" fmla="*/ 104 w 110"/>
                <a:gd name="T51" fmla="*/ 32 h 70"/>
                <a:gd name="T52" fmla="*/ 108 w 110"/>
                <a:gd name="T53" fmla="*/ 28 h 70"/>
                <a:gd name="T54" fmla="*/ 110 w 110"/>
                <a:gd name="T55" fmla="*/ 22 h 70"/>
                <a:gd name="T56" fmla="*/ 110 w 110"/>
                <a:gd name="T57" fmla="*/ 18 h 70"/>
                <a:gd name="T58" fmla="*/ 110 w 110"/>
                <a:gd name="T59" fmla="*/ 16 h 70"/>
                <a:gd name="T60" fmla="*/ 108 w 110"/>
                <a:gd name="T61" fmla="*/ 16 h 70"/>
                <a:gd name="T62" fmla="*/ 106 w 110"/>
                <a:gd name="T63" fmla="*/ 16 h 70"/>
                <a:gd name="T64" fmla="*/ 104 w 110"/>
                <a:gd name="T65" fmla="*/ 18 h 70"/>
                <a:gd name="T66" fmla="*/ 102 w 110"/>
                <a:gd name="T67" fmla="*/ 18 h 70"/>
                <a:gd name="T68" fmla="*/ 100 w 110"/>
                <a:gd name="T69" fmla="*/ 20 h 70"/>
                <a:gd name="T70" fmla="*/ 98 w 110"/>
                <a:gd name="T71" fmla="*/ 22 h 70"/>
                <a:gd name="T72" fmla="*/ 98 w 110"/>
                <a:gd name="T73" fmla="*/ 22 h 70"/>
                <a:gd name="T74" fmla="*/ 80 w 110"/>
                <a:gd name="T75" fmla="*/ 32 h 70"/>
                <a:gd name="T76" fmla="*/ 62 w 110"/>
                <a:gd name="T77" fmla="*/ 30 h 70"/>
                <a:gd name="T78" fmla="*/ 60 w 110"/>
                <a:gd name="T79" fmla="*/ 28 h 70"/>
                <a:gd name="T80" fmla="*/ 58 w 110"/>
                <a:gd name="T81" fmla="*/ 28 h 70"/>
                <a:gd name="T82" fmla="*/ 56 w 110"/>
                <a:gd name="T83" fmla="*/ 24 h 70"/>
                <a:gd name="T84" fmla="*/ 56 w 110"/>
                <a:gd name="T85" fmla="*/ 22 h 70"/>
                <a:gd name="T86" fmla="*/ 56 w 110"/>
                <a:gd name="T87" fmla="*/ 18 h 70"/>
                <a:gd name="T88" fmla="*/ 58 w 110"/>
                <a:gd name="T89" fmla="*/ 14 h 70"/>
                <a:gd name="T90" fmla="*/ 62 w 110"/>
                <a:gd name="T91" fmla="*/ 10 h 70"/>
                <a:gd name="T92" fmla="*/ 64 w 110"/>
                <a:gd name="T93" fmla="*/ 6 h 70"/>
                <a:gd name="T94" fmla="*/ 66 w 110"/>
                <a:gd name="T95" fmla="*/ 4 h 70"/>
                <a:gd name="T96" fmla="*/ 66 w 110"/>
                <a:gd name="T97" fmla="*/ 4 h 70"/>
                <a:gd name="T98" fmla="*/ 62 w 110"/>
                <a:gd name="T99" fmla="*/ 2 h 70"/>
                <a:gd name="T100" fmla="*/ 54 w 110"/>
                <a:gd name="T101" fmla="*/ 2 h 70"/>
                <a:gd name="T102" fmla="*/ 44 w 110"/>
                <a:gd name="T103" fmla="*/ 0 h 70"/>
                <a:gd name="T104" fmla="*/ 34 w 110"/>
                <a:gd name="T105" fmla="*/ 4 h 70"/>
                <a:gd name="T106" fmla="*/ 26 w 110"/>
                <a:gd name="T107"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70">
                  <a:moveTo>
                    <a:pt x="26" y="10"/>
                  </a:moveTo>
                  <a:lnTo>
                    <a:pt x="26" y="10"/>
                  </a:lnTo>
                  <a:lnTo>
                    <a:pt x="26" y="12"/>
                  </a:lnTo>
                  <a:lnTo>
                    <a:pt x="24" y="16"/>
                  </a:lnTo>
                  <a:lnTo>
                    <a:pt x="22" y="18"/>
                  </a:lnTo>
                  <a:lnTo>
                    <a:pt x="20" y="20"/>
                  </a:lnTo>
                  <a:lnTo>
                    <a:pt x="14" y="22"/>
                  </a:lnTo>
                  <a:lnTo>
                    <a:pt x="10" y="24"/>
                  </a:lnTo>
                  <a:lnTo>
                    <a:pt x="4" y="24"/>
                  </a:lnTo>
                  <a:lnTo>
                    <a:pt x="2" y="28"/>
                  </a:lnTo>
                  <a:lnTo>
                    <a:pt x="0" y="30"/>
                  </a:lnTo>
                  <a:lnTo>
                    <a:pt x="0" y="32"/>
                  </a:lnTo>
                  <a:lnTo>
                    <a:pt x="2" y="34"/>
                  </a:lnTo>
                  <a:lnTo>
                    <a:pt x="8" y="38"/>
                  </a:lnTo>
                  <a:lnTo>
                    <a:pt x="22" y="42"/>
                  </a:lnTo>
                  <a:lnTo>
                    <a:pt x="34" y="44"/>
                  </a:lnTo>
                  <a:lnTo>
                    <a:pt x="46" y="44"/>
                  </a:lnTo>
                  <a:lnTo>
                    <a:pt x="50" y="44"/>
                  </a:lnTo>
                  <a:lnTo>
                    <a:pt x="68" y="70"/>
                  </a:lnTo>
                  <a:lnTo>
                    <a:pt x="86" y="56"/>
                  </a:lnTo>
                  <a:lnTo>
                    <a:pt x="88" y="44"/>
                  </a:lnTo>
                  <a:lnTo>
                    <a:pt x="88" y="44"/>
                  </a:lnTo>
                  <a:lnTo>
                    <a:pt x="92" y="42"/>
                  </a:lnTo>
                  <a:lnTo>
                    <a:pt x="96" y="40"/>
                  </a:lnTo>
                  <a:lnTo>
                    <a:pt x="100" y="36"/>
                  </a:lnTo>
                  <a:lnTo>
                    <a:pt x="104" y="32"/>
                  </a:lnTo>
                  <a:lnTo>
                    <a:pt x="108" y="28"/>
                  </a:lnTo>
                  <a:lnTo>
                    <a:pt x="110" y="22"/>
                  </a:lnTo>
                  <a:lnTo>
                    <a:pt x="110" y="18"/>
                  </a:lnTo>
                  <a:lnTo>
                    <a:pt x="110" y="16"/>
                  </a:lnTo>
                  <a:lnTo>
                    <a:pt x="108" y="16"/>
                  </a:lnTo>
                  <a:lnTo>
                    <a:pt x="106" y="16"/>
                  </a:lnTo>
                  <a:lnTo>
                    <a:pt x="104" y="18"/>
                  </a:lnTo>
                  <a:lnTo>
                    <a:pt x="102" y="18"/>
                  </a:lnTo>
                  <a:lnTo>
                    <a:pt x="100" y="20"/>
                  </a:lnTo>
                  <a:lnTo>
                    <a:pt x="98" y="22"/>
                  </a:lnTo>
                  <a:lnTo>
                    <a:pt x="98" y="22"/>
                  </a:lnTo>
                  <a:lnTo>
                    <a:pt x="80" y="32"/>
                  </a:lnTo>
                  <a:lnTo>
                    <a:pt x="62" y="30"/>
                  </a:lnTo>
                  <a:lnTo>
                    <a:pt x="60" y="28"/>
                  </a:lnTo>
                  <a:lnTo>
                    <a:pt x="58" y="28"/>
                  </a:lnTo>
                  <a:lnTo>
                    <a:pt x="56" y="24"/>
                  </a:lnTo>
                  <a:lnTo>
                    <a:pt x="56" y="22"/>
                  </a:lnTo>
                  <a:lnTo>
                    <a:pt x="56" y="18"/>
                  </a:lnTo>
                  <a:lnTo>
                    <a:pt x="58" y="14"/>
                  </a:lnTo>
                  <a:lnTo>
                    <a:pt x="62" y="10"/>
                  </a:lnTo>
                  <a:lnTo>
                    <a:pt x="64" y="6"/>
                  </a:lnTo>
                  <a:lnTo>
                    <a:pt x="66" y="4"/>
                  </a:lnTo>
                  <a:lnTo>
                    <a:pt x="66" y="4"/>
                  </a:lnTo>
                  <a:lnTo>
                    <a:pt x="62" y="2"/>
                  </a:lnTo>
                  <a:lnTo>
                    <a:pt x="54" y="2"/>
                  </a:lnTo>
                  <a:lnTo>
                    <a:pt x="44" y="0"/>
                  </a:lnTo>
                  <a:lnTo>
                    <a:pt x="34" y="4"/>
                  </a:lnTo>
                  <a:lnTo>
                    <a:pt x="26" y="1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 name="Freeform 193"/>
            <p:cNvSpPr>
              <a:spLocks/>
            </p:cNvSpPr>
            <p:nvPr/>
          </p:nvSpPr>
          <p:spPr bwMode="gray">
            <a:xfrm>
              <a:off x="1051" y="1494"/>
              <a:ext cx="110" cy="220"/>
            </a:xfrm>
            <a:custGeom>
              <a:avLst/>
              <a:gdLst>
                <a:gd name="T0" fmla="*/ 44 w 110"/>
                <a:gd name="T1" fmla="*/ 20 h 220"/>
                <a:gd name="T2" fmla="*/ 40 w 110"/>
                <a:gd name="T3" fmla="*/ 20 h 220"/>
                <a:gd name="T4" fmla="*/ 36 w 110"/>
                <a:gd name="T5" fmla="*/ 20 h 220"/>
                <a:gd name="T6" fmla="*/ 34 w 110"/>
                <a:gd name="T7" fmla="*/ 26 h 220"/>
                <a:gd name="T8" fmla="*/ 32 w 110"/>
                <a:gd name="T9" fmla="*/ 32 h 220"/>
                <a:gd name="T10" fmla="*/ 28 w 110"/>
                <a:gd name="T11" fmla="*/ 34 h 220"/>
                <a:gd name="T12" fmla="*/ 24 w 110"/>
                <a:gd name="T13" fmla="*/ 34 h 220"/>
                <a:gd name="T14" fmla="*/ 24 w 110"/>
                <a:gd name="T15" fmla="*/ 34 h 220"/>
                <a:gd name="T16" fmla="*/ 20 w 110"/>
                <a:gd name="T17" fmla="*/ 26 h 220"/>
                <a:gd name="T18" fmla="*/ 12 w 110"/>
                <a:gd name="T19" fmla="*/ 18 h 220"/>
                <a:gd name="T20" fmla="*/ 2 w 110"/>
                <a:gd name="T21" fmla="*/ 16 h 220"/>
                <a:gd name="T22" fmla="*/ 0 w 110"/>
                <a:gd name="T23" fmla="*/ 60 h 220"/>
                <a:gd name="T24" fmla="*/ 4 w 110"/>
                <a:gd name="T25" fmla="*/ 72 h 220"/>
                <a:gd name="T26" fmla="*/ 14 w 110"/>
                <a:gd name="T27" fmla="*/ 94 h 220"/>
                <a:gd name="T28" fmla="*/ 42 w 110"/>
                <a:gd name="T29" fmla="*/ 106 h 220"/>
                <a:gd name="T30" fmla="*/ 58 w 110"/>
                <a:gd name="T31" fmla="*/ 94 h 220"/>
                <a:gd name="T32" fmla="*/ 60 w 110"/>
                <a:gd name="T33" fmla="*/ 96 h 220"/>
                <a:gd name="T34" fmla="*/ 66 w 110"/>
                <a:gd name="T35" fmla="*/ 100 h 220"/>
                <a:gd name="T36" fmla="*/ 68 w 110"/>
                <a:gd name="T37" fmla="*/ 106 h 220"/>
                <a:gd name="T38" fmla="*/ 62 w 110"/>
                <a:gd name="T39" fmla="*/ 114 h 220"/>
                <a:gd name="T40" fmla="*/ 46 w 110"/>
                <a:gd name="T41" fmla="*/ 126 h 220"/>
                <a:gd name="T42" fmla="*/ 38 w 110"/>
                <a:gd name="T43" fmla="*/ 130 h 220"/>
                <a:gd name="T44" fmla="*/ 36 w 110"/>
                <a:gd name="T45" fmla="*/ 144 h 220"/>
                <a:gd name="T46" fmla="*/ 36 w 110"/>
                <a:gd name="T47" fmla="*/ 166 h 220"/>
                <a:gd name="T48" fmla="*/ 38 w 110"/>
                <a:gd name="T49" fmla="*/ 170 h 220"/>
                <a:gd name="T50" fmla="*/ 42 w 110"/>
                <a:gd name="T51" fmla="*/ 182 h 220"/>
                <a:gd name="T52" fmla="*/ 48 w 110"/>
                <a:gd name="T53" fmla="*/ 192 h 220"/>
                <a:gd name="T54" fmla="*/ 56 w 110"/>
                <a:gd name="T55" fmla="*/ 202 h 220"/>
                <a:gd name="T56" fmla="*/ 62 w 110"/>
                <a:gd name="T57" fmla="*/ 212 h 220"/>
                <a:gd name="T58" fmla="*/ 66 w 110"/>
                <a:gd name="T59" fmla="*/ 220 h 220"/>
                <a:gd name="T60" fmla="*/ 74 w 110"/>
                <a:gd name="T61" fmla="*/ 212 h 220"/>
                <a:gd name="T62" fmla="*/ 90 w 110"/>
                <a:gd name="T63" fmla="*/ 154 h 220"/>
                <a:gd name="T64" fmla="*/ 104 w 110"/>
                <a:gd name="T65" fmla="*/ 98 h 220"/>
                <a:gd name="T66" fmla="*/ 108 w 110"/>
                <a:gd name="T67" fmla="*/ 88 h 220"/>
                <a:gd name="T68" fmla="*/ 108 w 110"/>
                <a:gd name="T69" fmla="*/ 66 h 220"/>
                <a:gd name="T70" fmla="*/ 102 w 110"/>
                <a:gd name="T71" fmla="*/ 22 h 220"/>
                <a:gd name="T72" fmla="*/ 70 w 110"/>
                <a:gd name="T73" fmla="*/ 2 h 220"/>
                <a:gd name="T74" fmla="*/ 64 w 110"/>
                <a:gd name="T75" fmla="*/ 4 h 220"/>
                <a:gd name="T76" fmla="*/ 58 w 110"/>
                <a:gd name="T77" fmla="*/ 8 h 220"/>
                <a:gd name="T78" fmla="*/ 58 w 110"/>
                <a:gd name="T79" fmla="*/ 14 h 220"/>
                <a:gd name="T80" fmla="*/ 56 w 110"/>
                <a:gd name="T81" fmla="*/ 24 h 220"/>
                <a:gd name="T82" fmla="*/ 54 w 110"/>
                <a:gd name="T83" fmla="*/ 30 h 220"/>
                <a:gd name="T84" fmla="*/ 44 w 110"/>
                <a:gd name="T85" fmla="*/ 2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20">
                  <a:moveTo>
                    <a:pt x="44" y="22"/>
                  </a:moveTo>
                  <a:lnTo>
                    <a:pt x="44" y="20"/>
                  </a:lnTo>
                  <a:lnTo>
                    <a:pt x="42" y="20"/>
                  </a:lnTo>
                  <a:lnTo>
                    <a:pt x="40" y="20"/>
                  </a:lnTo>
                  <a:lnTo>
                    <a:pt x="38" y="20"/>
                  </a:lnTo>
                  <a:lnTo>
                    <a:pt x="36" y="20"/>
                  </a:lnTo>
                  <a:lnTo>
                    <a:pt x="34" y="22"/>
                  </a:lnTo>
                  <a:lnTo>
                    <a:pt x="34" y="26"/>
                  </a:lnTo>
                  <a:lnTo>
                    <a:pt x="34" y="28"/>
                  </a:lnTo>
                  <a:lnTo>
                    <a:pt x="32" y="32"/>
                  </a:lnTo>
                  <a:lnTo>
                    <a:pt x="32" y="34"/>
                  </a:lnTo>
                  <a:lnTo>
                    <a:pt x="28" y="34"/>
                  </a:lnTo>
                  <a:lnTo>
                    <a:pt x="26" y="34"/>
                  </a:lnTo>
                  <a:lnTo>
                    <a:pt x="24" y="34"/>
                  </a:lnTo>
                  <a:lnTo>
                    <a:pt x="24" y="34"/>
                  </a:lnTo>
                  <a:lnTo>
                    <a:pt x="24" y="34"/>
                  </a:lnTo>
                  <a:lnTo>
                    <a:pt x="22" y="30"/>
                  </a:lnTo>
                  <a:lnTo>
                    <a:pt x="20" y="26"/>
                  </a:lnTo>
                  <a:lnTo>
                    <a:pt x="16" y="22"/>
                  </a:lnTo>
                  <a:lnTo>
                    <a:pt x="12" y="18"/>
                  </a:lnTo>
                  <a:lnTo>
                    <a:pt x="8" y="16"/>
                  </a:lnTo>
                  <a:lnTo>
                    <a:pt x="2" y="16"/>
                  </a:lnTo>
                  <a:lnTo>
                    <a:pt x="0" y="36"/>
                  </a:lnTo>
                  <a:lnTo>
                    <a:pt x="0" y="60"/>
                  </a:lnTo>
                  <a:lnTo>
                    <a:pt x="0" y="64"/>
                  </a:lnTo>
                  <a:lnTo>
                    <a:pt x="4" y="72"/>
                  </a:lnTo>
                  <a:lnTo>
                    <a:pt x="8" y="84"/>
                  </a:lnTo>
                  <a:lnTo>
                    <a:pt x="14" y="94"/>
                  </a:lnTo>
                  <a:lnTo>
                    <a:pt x="28" y="114"/>
                  </a:lnTo>
                  <a:lnTo>
                    <a:pt x="42" y="106"/>
                  </a:lnTo>
                  <a:lnTo>
                    <a:pt x="44" y="94"/>
                  </a:lnTo>
                  <a:lnTo>
                    <a:pt x="58" y="94"/>
                  </a:lnTo>
                  <a:lnTo>
                    <a:pt x="58" y="96"/>
                  </a:lnTo>
                  <a:lnTo>
                    <a:pt x="60" y="96"/>
                  </a:lnTo>
                  <a:lnTo>
                    <a:pt x="64" y="98"/>
                  </a:lnTo>
                  <a:lnTo>
                    <a:pt x="66" y="100"/>
                  </a:lnTo>
                  <a:lnTo>
                    <a:pt x="68" y="104"/>
                  </a:lnTo>
                  <a:lnTo>
                    <a:pt x="68" y="106"/>
                  </a:lnTo>
                  <a:lnTo>
                    <a:pt x="66" y="110"/>
                  </a:lnTo>
                  <a:lnTo>
                    <a:pt x="62" y="114"/>
                  </a:lnTo>
                  <a:lnTo>
                    <a:pt x="54" y="122"/>
                  </a:lnTo>
                  <a:lnTo>
                    <a:pt x="46" y="126"/>
                  </a:lnTo>
                  <a:lnTo>
                    <a:pt x="40" y="128"/>
                  </a:lnTo>
                  <a:lnTo>
                    <a:pt x="38" y="130"/>
                  </a:lnTo>
                  <a:lnTo>
                    <a:pt x="36" y="132"/>
                  </a:lnTo>
                  <a:lnTo>
                    <a:pt x="36" y="144"/>
                  </a:lnTo>
                  <a:lnTo>
                    <a:pt x="46" y="152"/>
                  </a:lnTo>
                  <a:lnTo>
                    <a:pt x="36" y="166"/>
                  </a:lnTo>
                  <a:lnTo>
                    <a:pt x="36" y="166"/>
                  </a:lnTo>
                  <a:lnTo>
                    <a:pt x="38" y="170"/>
                  </a:lnTo>
                  <a:lnTo>
                    <a:pt x="40" y="176"/>
                  </a:lnTo>
                  <a:lnTo>
                    <a:pt x="42" y="182"/>
                  </a:lnTo>
                  <a:lnTo>
                    <a:pt x="44" y="188"/>
                  </a:lnTo>
                  <a:lnTo>
                    <a:pt x="48" y="192"/>
                  </a:lnTo>
                  <a:lnTo>
                    <a:pt x="52" y="196"/>
                  </a:lnTo>
                  <a:lnTo>
                    <a:pt x="56" y="202"/>
                  </a:lnTo>
                  <a:lnTo>
                    <a:pt x="58" y="208"/>
                  </a:lnTo>
                  <a:lnTo>
                    <a:pt x="62" y="212"/>
                  </a:lnTo>
                  <a:lnTo>
                    <a:pt x="64" y="216"/>
                  </a:lnTo>
                  <a:lnTo>
                    <a:pt x="66" y="220"/>
                  </a:lnTo>
                  <a:lnTo>
                    <a:pt x="66" y="220"/>
                  </a:lnTo>
                  <a:lnTo>
                    <a:pt x="74" y="212"/>
                  </a:lnTo>
                  <a:lnTo>
                    <a:pt x="84" y="172"/>
                  </a:lnTo>
                  <a:lnTo>
                    <a:pt x="90" y="154"/>
                  </a:lnTo>
                  <a:lnTo>
                    <a:pt x="94" y="132"/>
                  </a:lnTo>
                  <a:lnTo>
                    <a:pt x="104" y="98"/>
                  </a:lnTo>
                  <a:lnTo>
                    <a:pt x="106" y="96"/>
                  </a:lnTo>
                  <a:lnTo>
                    <a:pt x="108" y="88"/>
                  </a:lnTo>
                  <a:lnTo>
                    <a:pt x="110" y="76"/>
                  </a:lnTo>
                  <a:lnTo>
                    <a:pt x="108" y="66"/>
                  </a:lnTo>
                  <a:lnTo>
                    <a:pt x="98" y="46"/>
                  </a:lnTo>
                  <a:lnTo>
                    <a:pt x="102" y="22"/>
                  </a:lnTo>
                  <a:lnTo>
                    <a:pt x="70" y="0"/>
                  </a:lnTo>
                  <a:lnTo>
                    <a:pt x="70" y="2"/>
                  </a:lnTo>
                  <a:lnTo>
                    <a:pt x="66" y="2"/>
                  </a:lnTo>
                  <a:lnTo>
                    <a:pt x="64" y="4"/>
                  </a:lnTo>
                  <a:lnTo>
                    <a:pt x="60" y="6"/>
                  </a:lnTo>
                  <a:lnTo>
                    <a:pt x="58" y="8"/>
                  </a:lnTo>
                  <a:lnTo>
                    <a:pt x="58" y="10"/>
                  </a:lnTo>
                  <a:lnTo>
                    <a:pt x="58" y="14"/>
                  </a:lnTo>
                  <a:lnTo>
                    <a:pt x="58" y="18"/>
                  </a:lnTo>
                  <a:lnTo>
                    <a:pt x="56" y="24"/>
                  </a:lnTo>
                  <a:lnTo>
                    <a:pt x="56" y="26"/>
                  </a:lnTo>
                  <a:lnTo>
                    <a:pt x="54" y="30"/>
                  </a:lnTo>
                  <a:lnTo>
                    <a:pt x="54" y="30"/>
                  </a:lnTo>
                  <a:lnTo>
                    <a:pt x="44" y="2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 name="Freeform 194"/>
            <p:cNvSpPr>
              <a:spLocks/>
            </p:cNvSpPr>
            <p:nvPr/>
          </p:nvSpPr>
          <p:spPr bwMode="gray">
            <a:xfrm>
              <a:off x="1139" y="1454"/>
              <a:ext cx="122" cy="94"/>
            </a:xfrm>
            <a:custGeom>
              <a:avLst/>
              <a:gdLst>
                <a:gd name="T0" fmla="*/ 22 w 122"/>
                <a:gd name="T1" fmla="*/ 0 h 94"/>
                <a:gd name="T2" fmla="*/ 14 w 122"/>
                <a:gd name="T3" fmla="*/ 20 h 94"/>
                <a:gd name="T4" fmla="*/ 0 w 122"/>
                <a:gd name="T5" fmla="*/ 32 h 94"/>
                <a:gd name="T6" fmla="*/ 0 w 122"/>
                <a:gd name="T7" fmla="*/ 32 h 94"/>
                <a:gd name="T8" fmla="*/ 2 w 122"/>
                <a:gd name="T9" fmla="*/ 36 h 94"/>
                <a:gd name="T10" fmla="*/ 4 w 122"/>
                <a:gd name="T11" fmla="*/ 40 h 94"/>
                <a:gd name="T12" fmla="*/ 6 w 122"/>
                <a:gd name="T13" fmla="*/ 46 h 94"/>
                <a:gd name="T14" fmla="*/ 10 w 122"/>
                <a:gd name="T15" fmla="*/ 50 h 94"/>
                <a:gd name="T16" fmla="*/ 12 w 122"/>
                <a:gd name="T17" fmla="*/ 52 h 94"/>
                <a:gd name="T18" fmla="*/ 14 w 122"/>
                <a:gd name="T19" fmla="*/ 54 h 94"/>
                <a:gd name="T20" fmla="*/ 18 w 122"/>
                <a:gd name="T21" fmla="*/ 54 h 94"/>
                <a:gd name="T22" fmla="*/ 22 w 122"/>
                <a:gd name="T23" fmla="*/ 56 h 94"/>
                <a:gd name="T24" fmla="*/ 26 w 122"/>
                <a:gd name="T25" fmla="*/ 56 h 94"/>
                <a:gd name="T26" fmla="*/ 28 w 122"/>
                <a:gd name="T27" fmla="*/ 56 h 94"/>
                <a:gd name="T28" fmla="*/ 30 w 122"/>
                <a:gd name="T29" fmla="*/ 58 h 94"/>
                <a:gd name="T30" fmla="*/ 32 w 122"/>
                <a:gd name="T31" fmla="*/ 60 h 94"/>
                <a:gd name="T32" fmla="*/ 30 w 122"/>
                <a:gd name="T33" fmla="*/ 62 h 94"/>
                <a:gd name="T34" fmla="*/ 28 w 122"/>
                <a:gd name="T35" fmla="*/ 66 h 94"/>
                <a:gd name="T36" fmla="*/ 24 w 122"/>
                <a:gd name="T37" fmla="*/ 70 h 94"/>
                <a:gd name="T38" fmla="*/ 24 w 122"/>
                <a:gd name="T39" fmla="*/ 74 h 94"/>
                <a:gd name="T40" fmla="*/ 26 w 122"/>
                <a:gd name="T41" fmla="*/ 80 h 94"/>
                <a:gd name="T42" fmla="*/ 28 w 122"/>
                <a:gd name="T43" fmla="*/ 82 h 94"/>
                <a:gd name="T44" fmla="*/ 32 w 122"/>
                <a:gd name="T45" fmla="*/ 86 h 94"/>
                <a:gd name="T46" fmla="*/ 36 w 122"/>
                <a:gd name="T47" fmla="*/ 88 h 94"/>
                <a:gd name="T48" fmla="*/ 40 w 122"/>
                <a:gd name="T49" fmla="*/ 88 h 94"/>
                <a:gd name="T50" fmla="*/ 50 w 122"/>
                <a:gd name="T51" fmla="*/ 88 h 94"/>
                <a:gd name="T52" fmla="*/ 64 w 122"/>
                <a:gd name="T53" fmla="*/ 88 h 94"/>
                <a:gd name="T54" fmla="*/ 80 w 122"/>
                <a:gd name="T55" fmla="*/ 94 h 94"/>
                <a:gd name="T56" fmla="*/ 122 w 122"/>
                <a:gd name="T57" fmla="*/ 42 h 94"/>
                <a:gd name="T58" fmla="*/ 114 w 122"/>
                <a:gd name="T59" fmla="*/ 24 h 94"/>
                <a:gd name="T60" fmla="*/ 92 w 122"/>
                <a:gd name="T61" fmla="*/ 20 h 94"/>
                <a:gd name="T62" fmla="*/ 56 w 122"/>
                <a:gd name="T63" fmla="*/ 0 h 94"/>
                <a:gd name="T64" fmla="*/ 54 w 122"/>
                <a:gd name="T65" fmla="*/ 12 h 94"/>
                <a:gd name="T66" fmla="*/ 40 w 122"/>
                <a:gd name="T67" fmla="*/ 10 h 94"/>
                <a:gd name="T68" fmla="*/ 22 w 122"/>
                <a:gd name="T6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94">
                  <a:moveTo>
                    <a:pt x="22" y="0"/>
                  </a:moveTo>
                  <a:lnTo>
                    <a:pt x="14" y="20"/>
                  </a:lnTo>
                  <a:lnTo>
                    <a:pt x="0" y="32"/>
                  </a:lnTo>
                  <a:lnTo>
                    <a:pt x="0" y="32"/>
                  </a:lnTo>
                  <a:lnTo>
                    <a:pt x="2" y="36"/>
                  </a:lnTo>
                  <a:lnTo>
                    <a:pt x="4" y="40"/>
                  </a:lnTo>
                  <a:lnTo>
                    <a:pt x="6" y="46"/>
                  </a:lnTo>
                  <a:lnTo>
                    <a:pt x="10" y="50"/>
                  </a:lnTo>
                  <a:lnTo>
                    <a:pt x="12" y="52"/>
                  </a:lnTo>
                  <a:lnTo>
                    <a:pt x="14" y="54"/>
                  </a:lnTo>
                  <a:lnTo>
                    <a:pt x="18" y="54"/>
                  </a:lnTo>
                  <a:lnTo>
                    <a:pt x="22" y="56"/>
                  </a:lnTo>
                  <a:lnTo>
                    <a:pt x="26" y="56"/>
                  </a:lnTo>
                  <a:lnTo>
                    <a:pt x="28" y="56"/>
                  </a:lnTo>
                  <a:lnTo>
                    <a:pt x="30" y="58"/>
                  </a:lnTo>
                  <a:lnTo>
                    <a:pt x="32" y="60"/>
                  </a:lnTo>
                  <a:lnTo>
                    <a:pt x="30" y="62"/>
                  </a:lnTo>
                  <a:lnTo>
                    <a:pt x="28" y="66"/>
                  </a:lnTo>
                  <a:lnTo>
                    <a:pt x="24" y="70"/>
                  </a:lnTo>
                  <a:lnTo>
                    <a:pt x="24" y="74"/>
                  </a:lnTo>
                  <a:lnTo>
                    <a:pt x="26" y="80"/>
                  </a:lnTo>
                  <a:lnTo>
                    <a:pt x="28" y="82"/>
                  </a:lnTo>
                  <a:lnTo>
                    <a:pt x="32" y="86"/>
                  </a:lnTo>
                  <a:lnTo>
                    <a:pt x="36" y="88"/>
                  </a:lnTo>
                  <a:lnTo>
                    <a:pt x="40" y="88"/>
                  </a:lnTo>
                  <a:lnTo>
                    <a:pt x="50" y="88"/>
                  </a:lnTo>
                  <a:lnTo>
                    <a:pt x="64" y="88"/>
                  </a:lnTo>
                  <a:lnTo>
                    <a:pt x="80" y="94"/>
                  </a:lnTo>
                  <a:lnTo>
                    <a:pt x="122" y="42"/>
                  </a:lnTo>
                  <a:lnTo>
                    <a:pt x="114" y="24"/>
                  </a:lnTo>
                  <a:lnTo>
                    <a:pt x="92" y="20"/>
                  </a:lnTo>
                  <a:lnTo>
                    <a:pt x="56" y="0"/>
                  </a:lnTo>
                  <a:lnTo>
                    <a:pt x="54" y="12"/>
                  </a:lnTo>
                  <a:lnTo>
                    <a:pt x="40" y="10"/>
                  </a:lnTo>
                  <a:lnTo>
                    <a:pt x="2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 name="Freeform 195"/>
            <p:cNvSpPr>
              <a:spLocks/>
            </p:cNvSpPr>
            <p:nvPr/>
          </p:nvSpPr>
          <p:spPr bwMode="gray">
            <a:xfrm>
              <a:off x="1167" y="1618"/>
              <a:ext cx="46" cy="46"/>
            </a:xfrm>
            <a:custGeom>
              <a:avLst/>
              <a:gdLst>
                <a:gd name="T0" fmla="*/ 28 w 46"/>
                <a:gd name="T1" fmla="*/ 8 h 46"/>
                <a:gd name="T2" fmla="*/ 28 w 46"/>
                <a:gd name="T3" fmla="*/ 6 h 46"/>
                <a:gd name="T4" fmla="*/ 26 w 46"/>
                <a:gd name="T5" fmla="*/ 4 h 46"/>
                <a:gd name="T6" fmla="*/ 22 w 46"/>
                <a:gd name="T7" fmla="*/ 2 h 46"/>
                <a:gd name="T8" fmla="*/ 20 w 46"/>
                <a:gd name="T9" fmla="*/ 0 h 46"/>
                <a:gd name="T10" fmla="*/ 16 w 46"/>
                <a:gd name="T11" fmla="*/ 0 h 46"/>
                <a:gd name="T12" fmla="*/ 12 w 46"/>
                <a:gd name="T13" fmla="*/ 0 h 46"/>
                <a:gd name="T14" fmla="*/ 10 w 46"/>
                <a:gd name="T15" fmla="*/ 0 h 46"/>
                <a:gd name="T16" fmla="*/ 8 w 46"/>
                <a:gd name="T17" fmla="*/ 4 h 46"/>
                <a:gd name="T18" fmla="*/ 4 w 46"/>
                <a:gd name="T19" fmla="*/ 8 h 46"/>
                <a:gd name="T20" fmla="*/ 2 w 46"/>
                <a:gd name="T21" fmla="*/ 12 h 46"/>
                <a:gd name="T22" fmla="*/ 2 w 46"/>
                <a:gd name="T23" fmla="*/ 16 h 46"/>
                <a:gd name="T24" fmla="*/ 0 w 46"/>
                <a:gd name="T25" fmla="*/ 20 h 46"/>
                <a:gd name="T26" fmla="*/ 2 w 46"/>
                <a:gd name="T27" fmla="*/ 24 h 46"/>
                <a:gd name="T28" fmla="*/ 4 w 46"/>
                <a:gd name="T29" fmla="*/ 26 h 46"/>
                <a:gd name="T30" fmla="*/ 8 w 46"/>
                <a:gd name="T31" fmla="*/ 30 h 46"/>
                <a:gd name="T32" fmla="*/ 12 w 46"/>
                <a:gd name="T33" fmla="*/ 34 h 46"/>
                <a:gd name="T34" fmla="*/ 16 w 46"/>
                <a:gd name="T35" fmla="*/ 36 h 46"/>
                <a:gd name="T36" fmla="*/ 20 w 46"/>
                <a:gd name="T37" fmla="*/ 40 h 46"/>
                <a:gd name="T38" fmla="*/ 24 w 46"/>
                <a:gd name="T39" fmla="*/ 42 h 46"/>
                <a:gd name="T40" fmla="*/ 28 w 46"/>
                <a:gd name="T41" fmla="*/ 44 h 46"/>
                <a:gd name="T42" fmla="*/ 28 w 46"/>
                <a:gd name="T43" fmla="*/ 46 h 46"/>
                <a:gd name="T44" fmla="*/ 28 w 46"/>
                <a:gd name="T45" fmla="*/ 44 h 46"/>
                <a:gd name="T46" fmla="*/ 32 w 46"/>
                <a:gd name="T47" fmla="*/ 44 h 46"/>
                <a:gd name="T48" fmla="*/ 36 w 46"/>
                <a:gd name="T49" fmla="*/ 40 h 46"/>
                <a:gd name="T50" fmla="*/ 40 w 46"/>
                <a:gd name="T51" fmla="*/ 38 h 46"/>
                <a:gd name="T52" fmla="*/ 42 w 46"/>
                <a:gd name="T53" fmla="*/ 34 h 46"/>
                <a:gd name="T54" fmla="*/ 46 w 46"/>
                <a:gd name="T55" fmla="*/ 32 h 46"/>
                <a:gd name="T56" fmla="*/ 46 w 46"/>
                <a:gd name="T57" fmla="*/ 28 h 46"/>
                <a:gd name="T58" fmla="*/ 46 w 46"/>
                <a:gd name="T59" fmla="*/ 24 h 46"/>
                <a:gd name="T60" fmla="*/ 42 w 46"/>
                <a:gd name="T61" fmla="*/ 20 h 46"/>
                <a:gd name="T62" fmla="*/ 38 w 46"/>
                <a:gd name="T63" fmla="*/ 16 h 46"/>
                <a:gd name="T64" fmla="*/ 34 w 46"/>
                <a:gd name="T65" fmla="*/ 12 h 46"/>
                <a:gd name="T66" fmla="*/ 32 w 46"/>
                <a:gd name="T67" fmla="*/ 10 h 46"/>
                <a:gd name="T68" fmla="*/ 28 w 46"/>
                <a:gd name="T69" fmla="*/ 8 h 46"/>
                <a:gd name="T70" fmla="*/ 28 w 46"/>
                <a:gd name="T71"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46">
                  <a:moveTo>
                    <a:pt x="28" y="8"/>
                  </a:moveTo>
                  <a:lnTo>
                    <a:pt x="28" y="6"/>
                  </a:lnTo>
                  <a:lnTo>
                    <a:pt x="26" y="4"/>
                  </a:lnTo>
                  <a:lnTo>
                    <a:pt x="22" y="2"/>
                  </a:lnTo>
                  <a:lnTo>
                    <a:pt x="20" y="0"/>
                  </a:lnTo>
                  <a:lnTo>
                    <a:pt x="16" y="0"/>
                  </a:lnTo>
                  <a:lnTo>
                    <a:pt x="12" y="0"/>
                  </a:lnTo>
                  <a:lnTo>
                    <a:pt x="10" y="0"/>
                  </a:lnTo>
                  <a:lnTo>
                    <a:pt x="8" y="4"/>
                  </a:lnTo>
                  <a:lnTo>
                    <a:pt x="4" y="8"/>
                  </a:lnTo>
                  <a:lnTo>
                    <a:pt x="2" y="12"/>
                  </a:lnTo>
                  <a:lnTo>
                    <a:pt x="2" y="16"/>
                  </a:lnTo>
                  <a:lnTo>
                    <a:pt x="0" y="20"/>
                  </a:lnTo>
                  <a:lnTo>
                    <a:pt x="2" y="24"/>
                  </a:lnTo>
                  <a:lnTo>
                    <a:pt x="4" y="26"/>
                  </a:lnTo>
                  <a:lnTo>
                    <a:pt x="8" y="30"/>
                  </a:lnTo>
                  <a:lnTo>
                    <a:pt x="12" y="34"/>
                  </a:lnTo>
                  <a:lnTo>
                    <a:pt x="16" y="36"/>
                  </a:lnTo>
                  <a:lnTo>
                    <a:pt x="20" y="40"/>
                  </a:lnTo>
                  <a:lnTo>
                    <a:pt x="24" y="42"/>
                  </a:lnTo>
                  <a:lnTo>
                    <a:pt x="28" y="44"/>
                  </a:lnTo>
                  <a:lnTo>
                    <a:pt x="28" y="46"/>
                  </a:lnTo>
                  <a:lnTo>
                    <a:pt x="28" y="44"/>
                  </a:lnTo>
                  <a:lnTo>
                    <a:pt x="32" y="44"/>
                  </a:lnTo>
                  <a:lnTo>
                    <a:pt x="36" y="40"/>
                  </a:lnTo>
                  <a:lnTo>
                    <a:pt x="40" y="38"/>
                  </a:lnTo>
                  <a:lnTo>
                    <a:pt x="42" y="34"/>
                  </a:lnTo>
                  <a:lnTo>
                    <a:pt x="46" y="32"/>
                  </a:lnTo>
                  <a:lnTo>
                    <a:pt x="46" y="28"/>
                  </a:lnTo>
                  <a:lnTo>
                    <a:pt x="46" y="24"/>
                  </a:lnTo>
                  <a:lnTo>
                    <a:pt x="42" y="20"/>
                  </a:lnTo>
                  <a:lnTo>
                    <a:pt x="38" y="16"/>
                  </a:lnTo>
                  <a:lnTo>
                    <a:pt x="34" y="12"/>
                  </a:lnTo>
                  <a:lnTo>
                    <a:pt x="32" y="10"/>
                  </a:lnTo>
                  <a:lnTo>
                    <a:pt x="28" y="8"/>
                  </a:lnTo>
                  <a:lnTo>
                    <a:pt x="28"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 name="Freeform 196"/>
            <p:cNvSpPr>
              <a:spLocks/>
            </p:cNvSpPr>
            <p:nvPr/>
          </p:nvSpPr>
          <p:spPr bwMode="gray">
            <a:xfrm>
              <a:off x="2641" y="2278"/>
              <a:ext cx="32" cy="164"/>
            </a:xfrm>
            <a:custGeom>
              <a:avLst/>
              <a:gdLst>
                <a:gd name="T0" fmla="*/ 26 w 32"/>
                <a:gd name="T1" fmla="*/ 8 h 164"/>
                <a:gd name="T2" fmla="*/ 26 w 32"/>
                <a:gd name="T3" fmla="*/ 6 h 164"/>
                <a:gd name="T4" fmla="*/ 24 w 32"/>
                <a:gd name="T5" fmla="*/ 6 h 164"/>
                <a:gd name="T6" fmla="*/ 22 w 32"/>
                <a:gd name="T7" fmla="*/ 2 h 164"/>
                <a:gd name="T8" fmla="*/ 20 w 32"/>
                <a:gd name="T9" fmla="*/ 2 h 164"/>
                <a:gd name="T10" fmla="*/ 18 w 32"/>
                <a:gd name="T11" fmla="*/ 0 h 164"/>
                <a:gd name="T12" fmla="*/ 16 w 32"/>
                <a:gd name="T13" fmla="*/ 2 h 164"/>
                <a:gd name="T14" fmla="*/ 14 w 32"/>
                <a:gd name="T15" fmla="*/ 6 h 164"/>
                <a:gd name="T16" fmla="*/ 12 w 32"/>
                <a:gd name="T17" fmla="*/ 10 h 164"/>
                <a:gd name="T18" fmla="*/ 10 w 32"/>
                <a:gd name="T19" fmla="*/ 14 h 164"/>
                <a:gd name="T20" fmla="*/ 8 w 32"/>
                <a:gd name="T21" fmla="*/ 18 h 164"/>
                <a:gd name="T22" fmla="*/ 8 w 32"/>
                <a:gd name="T23" fmla="*/ 22 h 164"/>
                <a:gd name="T24" fmla="*/ 8 w 32"/>
                <a:gd name="T25" fmla="*/ 22 h 164"/>
                <a:gd name="T26" fmla="*/ 2 w 32"/>
                <a:gd name="T27" fmla="*/ 42 h 164"/>
                <a:gd name="T28" fmla="*/ 2 w 32"/>
                <a:gd name="T29" fmla="*/ 44 h 164"/>
                <a:gd name="T30" fmla="*/ 2 w 32"/>
                <a:gd name="T31" fmla="*/ 46 h 164"/>
                <a:gd name="T32" fmla="*/ 4 w 32"/>
                <a:gd name="T33" fmla="*/ 52 h 164"/>
                <a:gd name="T34" fmla="*/ 4 w 32"/>
                <a:gd name="T35" fmla="*/ 56 h 164"/>
                <a:gd name="T36" fmla="*/ 6 w 32"/>
                <a:gd name="T37" fmla="*/ 60 h 164"/>
                <a:gd name="T38" fmla="*/ 6 w 32"/>
                <a:gd name="T39" fmla="*/ 66 h 164"/>
                <a:gd name="T40" fmla="*/ 8 w 32"/>
                <a:gd name="T41" fmla="*/ 82 h 164"/>
                <a:gd name="T42" fmla="*/ 6 w 32"/>
                <a:gd name="T43" fmla="*/ 100 h 164"/>
                <a:gd name="T44" fmla="*/ 6 w 32"/>
                <a:gd name="T45" fmla="*/ 118 h 164"/>
                <a:gd name="T46" fmla="*/ 6 w 32"/>
                <a:gd name="T47" fmla="*/ 132 h 164"/>
                <a:gd name="T48" fmla="*/ 6 w 32"/>
                <a:gd name="T49" fmla="*/ 140 h 164"/>
                <a:gd name="T50" fmla="*/ 6 w 32"/>
                <a:gd name="T51" fmla="*/ 142 h 164"/>
                <a:gd name="T52" fmla="*/ 4 w 32"/>
                <a:gd name="T53" fmla="*/ 146 h 164"/>
                <a:gd name="T54" fmla="*/ 2 w 32"/>
                <a:gd name="T55" fmla="*/ 150 h 164"/>
                <a:gd name="T56" fmla="*/ 0 w 32"/>
                <a:gd name="T57" fmla="*/ 156 h 164"/>
                <a:gd name="T58" fmla="*/ 0 w 32"/>
                <a:gd name="T59" fmla="*/ 158 h 164"/>
                <a:gd name="T60" fmla="*/ 0 w 32"/>
                <a:gd name="T61" fmla="*/ 160 h 164"/>
                <a:gd name="T62" fmla="*/ 8 w 32"/>
                <a:gd name="T63" fmla="*/ 164 h 164"/>
                <a:gd name="T64" fmla="*/ 12 w 32"/>
                <a:gd name="T65" fmla="*/ 152 h 164"/>
                <a:gd name="T66" fmla="*/ 22 w 32"/>
                <a:gd name="T67" fmla="*/ 162 h 164"/>
                <a:gd name="T68" fmla="*/ 22 w 32"/>
                <a:gd name="T69" fmla="*/ 160 h 164"/>
                <a:gd name="T70" fmla="*/ 22 w 32"/>
                <a:gd name="T71" fmla="*/ 158 h 164"/>
                <a:gd name="T72" fmla="*/ 22 w 32"/>
                <a:gd name="T73" fmla="*/ 152 h 164"/>
                <a:gd name="T74" fmla="*/ 22 w 32"/>
                <a:gd name="T75" fmla="*/ 146 h 164"/>
                <a:gd name="T76" fmla="*/ 20 w 32"/>
                <a:gd name="T77" fmla="*/ 140 h 164"/>
                <a:gd name="T78" fmla="*/ 16 w 32"/>
                <a:gd name="T79" fmla="*/ 130 h 164"/>
                <a:gd name="T80" fmla="*/ 16 w 32"/>
                <a:gd name="T81" fmla="*/ 118 h 164"/>
                <a:gd name="T82" fmla="*/ 24 w 32"/>
                <a:gd name="T83" fmla="*/ 106 h 164"/>
                <a:gd name="T84" fmla="*/ 28 w 32"/>
                <a:gd name="T85" fmla="*/ 102 h 164"/>
                <a:gd name="T86" fmla="*/ 32 w 32"/>
                <a:gd name="T87" fmla="*/ 96 h 164"/>
                <a:gd name="T88" fmla="*/ 32 w 32"/>
                <a:gd name="T89" fmla="*/ 92 h 164"/>
                <a:gd name="T90" fmla="*/ 32 w 32"/>
                <a:gd name="T91" fmla="*/ 88 h 164"/>
                <a:gd name="T92" fmla="*/ 30 w 32"/>
                <a:gd name="T93" fmla="*/ 84 h 164"/>
                <a:gd name="T94" fmla="*/ 30 w 32"/>
                <a:gd name="T95" fmla="*/ 80 h 164"/>
                <a:gd name="T96" fmla="*/ 30 w 32"/>
                <a:gd name="T97" fmla="*/ 74 h 164"/>
                <a:gd name="T98" fmla="*/ 28 w 32"/>
                <a:gd name="T99" fmla="*/ 62 h 164"/>
                <a:gd name="T100" fmla="*/ 26 w 32"/>
                <a:gd name="T101" fmla="*/ 50 h 164"/>
                <a:gd name="T102" fmla="*/ 24 w 32"/>
                <a:gd name="T103" fmla="*/ 40 h 164"/>
                <a:gd name="T104" fmla="*/ 24 w 32"/>
                <a:gd name="T105" fmla="*/ 36 h 164"/>
                <a:gd name="T106" fmla="*/ 24 w 32"/>
                <a:gd name="T107" fmla="*/ 36 h 164"/>
                <a:gd name="T108" fmla="*/ 22 w 32"/>
                <a:gd name="T109" fmla="*/ 32 h 164"/>
                <a:gd name="T110" fmla="*/ 22 w 32"/>
                <a:gd name="T111" fmla="*/ 28 h 164"/>
                <a:gd name="T112" fmla="*/ 22 w 32"/>
                <a:gd name="T113" fmla="*/ 22 h 164"/>
                <a:gd name="T114" fmla="*/ 22 w 32"/>
                <a:gd name="T115" fmla="*/ 16 h 164"/>
                <a:gd name="T116" fmla="*/ 24 w 32"/>
                <a:gd name="T117" fmla="*/ 12 h 164"/>
                <a:gd name="T118" fmla="*/ 26 w 32"/>
                <a:gd name="T119" fmla="*/ 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164">
                  <a:moveTo>
                    <a:pt x="26" y="8"/>
                  </a:moveTo>
                  <a:lnTo>
                    <a:pt x="26" y="6"/>
                  </a:lnTo>
                  <a:lnTo>
                    <a:pt x="24" y="6"/>
                  </a:lnTo>
                  <a:lnTo>
                    <a:pt x="22" y="2"/>
                  </a:lnTo>
                  <a:lnTo>
                    <a:pt x="20" y="2"/>
                  </a:lnTo>
                  <a:lnTo>
                    <a:pt x="18" y="0"/>
                  </a:lnTo>
                  <a:lnTo>
                    <a:pt x="16" y="2"/>
                  </a:lnTo>
                  <a:lnTo>
                    <a:pt x="14" y="6"/>
                  </a:lnTo>
                  <a:lnTo>
                    <a:pt x="12" y="10"/>
                  </a:lnTo>
                  <a:lnTo>
                    <a:pt x="10" y="14"/>
                  </a:lnTo>
                  <a:lnTo>
                    <a:pt x="8" y="18"/>
                  </a:lnTo>
                  <a:lnTo>
                    <a:pt x="8" y="22"/>
                  </a:lnTo>
                  <a:lnTo>
                    <a:pt x="8" y="22"/>
                  </a:lnTo>
                  <a:lnTo>
                    <a:pt x="2" y="42"/>
                  </a:lnTo>
                  <a:lnTo>
                    <a:pt x="2" y="44"/>
                  </a:lnTo>
                  <a:lnTo>
                    <a:pt x="2" y="46"/>
                  </a:lnTo>
                  <a:lnTo>
                    <a:pt x="4" y="52"/>
                  </a:lnTo>
                  <a:lnTo>
                    <a:pt x="4" y="56"/>
                  </a:lnTo>
                  <a:lnTo>
                    <a:pt x="6" y="60"/>
                  </a:lnTo>
                  <a:lnTo>
                    <a:pt x="6" y="66"/>
                  </a:lnTo>
                  <a:lnTo>
                    <a:pt x="8" y="82"/>
                  </a:lnTo>
                  <a:lnTo>
                    <a:pt x="6" y="100"/>
                  </a:lnTo>
                  <a:lnTo>
                    <a:pt x="6" y="118"/>
                  </a:lnTo>
                  <a:lnTo>
                    <a:pt x="6" y="132"/>
                  </a:lnTo>
                  <a:lnTo>
                    <a:pt x="6" y="140"/>
                  </a:lnTo>
                  <a:lnTo>
                    <a:pt x="6" y="142"/>
                  </a:lnTo>
                  <a:lnTo>
                    <a:pt x="4" y="146"/>
                  </a:lnTo>
                  <a:lnTo>
                    <a:pt x="2" y="150"/>
                  </a:lnTo>
                  <a:lnTo>
                    <a:pt x="0" y="156"/>
                  </a:lnTo>
                  <a:lnTo>
                    <a:pt x="0" y="158"/>
                  </a:lnTo>
                  <a:lnTo>
                    <a:pt x="0" y="160"/>
                  </a:lnTo>
                  <a:lnTo>
                    <a:pt x="8" y="164"/>
                  </a:lnTo>
                  <a:lnTo>
                    <a:pt x="12" y="152"/>
                  </a:lnTo>
                  <a:lnTo>
                    <a:pt x="22" y="162"/>
                  </a:lnTo>
                  <a:lnTo>
                    <a:pt x="22" y="160"/>
                  </a:lnTo>
                  <a:lnTo>
                    <a:pt x="22" y="158"/>
                  </a:lnTo>
                  <a:lnTo>
                    <a:pt x="22" y="152"/>
                  </a:lnTo>
                  <a:lnTo>
                    <a:pt x="22" y="146"/>
                  </a:lnTo>
                  <a:lnTo>
                    <a:pt x="20" y="140"/>
                  </a:lnTo>
                  <a:lnTo>
                    <a:pt x="16" y="130"/>
                  </a:lnTo>
                  <a:lnTo>
                    <a:pt x="16" y="118"/>
                  </a:lnTo>
                  <a:lnTo>
                    <a:pt x="24" y="106"/>
                  </a:lnTo>
                  <a:lnTo>
                    <a:pt x="28" y="102"/>
                  </a:lnTo>
                  <a:lnTo>
                    <a:pt x="32" y="96"/>
                  </a:lnTo>
                  <a:lnTo>
                    <a:pt x="32" y="92"/>
                  </a:lnTo>
                  <a:lnTo>
                    <a:pt x="32" y="88"/>
                  </a:lnTo>
                  <a:lnTo>
                    <a:pt x="30" y="84"/>
                  </a:lnTo>
                  <a:lnTo>
                    <a:pt x="30" y="80"/>
                  </a:lnTo>
                  <a:lnTo>
                    <a:pt x="30" y="74"/>
                  </a:lnTo>
                  <a:lnTo>
                    <a:pt x="28" y="62"/>
                  </a:lnTo>
                  <a:lnTo>
                    <a:pt x="26" y="50"/>
                  </a:lnTo>
                  <a:lnTo>
                    <a:pt x="24" y="40"/>
                  </a:lnTo>
                  <a:lnTo>
                    <a:pt x="24" y="36"/>
                  </a:lnTo>
                  <a:lnTo>
                    <a:pt x="24" y="36"/>
                  </a:lnTo>
                  <a:lnTo>
                    <a:pt x="22" y="32"/>
                  </a:lnTo>
                  <a:lnTo>
                    <a:pt x="22" y="28"/>
                  </a:lnTo>
                  <a:lnTo>
                    <a:pt x="22" y="22"/>
                  </a:lnTo>
                  <a:lnTo>
                    <a:pt x="22" y="16"/>
                  </a:lnTo>
                  <a:lnTo>
                    <a:pt x="24" y="12"/>
                  </a:lnTo>
                  <a:lnTo>
                    <a:pt x="26"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 name="Freeform 197"/>
            <p:cNvSpPr>
              <a:spLocks/>
            </p:cNvSpPr>
            <p:nvPr/>
          </p:nvSpPr>
          <p:spPr bwMode="gray">
            <a:xfrm>
              <a:off x="1121" y="1472"/>
              <a:ext cx="2132" cy="1160"/>
            </a:xfrm>
            <a:custGeom>
              <a:avLst/>
              <a:gdLst>
                <a:gd name="T0" fmla="*/ 1494 w 2132"/>
                <a:gd name="T1" fmla="*/ 916 h 1160"/>
                <a:gd name="T2" fmla="*/ 1558 w 2132"/>
                <a:gd name="T3" fmla="*/ 688 h 1160"/>
                <a:gd name="T4" fmla="*/ 1762 w 2132"/>
                <a:gd name="T5" fmla="*/ 626 h 1160"/>
                <a:gd name="T6" fmla="*/ 1698 w 2132"/>
                <a:gd name="T7" fmla="*/ 776 h 1160"/>
                <a:gd name="T8" fmla="*/ 1790 w 2132"/>
                <a:gd name="T9" fmla="*/ 726 h 1160"/>
                <a:gd name="T10" fmla="*/ 1876 w 2132"/>
                <a:gd name="T11" fmla="*/ 654 h 1160"/>
                <a:gd name="T12" fmla="*/ 1998 w 2132"/>
                <a:gd name="T13" fmla="*/ 586 h 1160"/>
                <a:gd name="T14" fmla="*/ 2084 w 2132"/>
                <a:gd name="T15" fmla="*/ 548 h 1160"/>
                <a:gd name="T16" fmla="*/ 2074 w 2132"/>
                <a:gd name="T17" fmla="*/ 480 h 1160"/>
                <a:gd name="T18" fmla="*/ 1880 w 2132"/>
                <a:gd name="T19" fmla="*/ 370 h 1160"/>
                <a:gd name="T20" fmla="*/ 1640 w 2132"/>
                <a:gd name="T21" fmla="*/ 308 h 1160"/>
                <a:gd name="T22" fmla="*/ 1578 w 2132"/>
                <a:gd name="T23" fmla="*/ 268 h 1160"/>
                <a:gd name="T24" fmla="*/ 1412 w 2132"/>
                <a:gd name="T25" fmla="*/ 308 h 1160"/>
                <a:gd name="T26" fmla="*/ 1338 w 2132"/>
                <a:gd name="T27" fmla="*/ 230 h 1160"/>
                <a:gd name="T28" fmla="*/ 1160 w 2132"/>
                <a:gd name="T29" fmla="*/ 170 h 1160"/>
                <a:gd name="T30" fmla="*/ 1134 w 2132"/>
                <a:gd name="T31" fmla="*/ 160 h 1160"/>
                <a:gd name="T32" fmla="*/ 1086 w 2132"/>
                <a:gd name="T33" fmla="*/ 8 h 1160"/>
                <a:gd name="T34" fmla="*/ 1020 w 2132"/>
                <a:gd name="T35" fmla="*/ 108 h 1160"/>
                <a:gd name="T36" fmla="*/ 906 w 2132"/>
                <a:gd name="T37" fmla="*/ 98 h 1160"/>
                <a:gd name="T38" fmla="*/ 764 w 2132"/>
                <a:gd name="T39" fmla="*/ 244 h 1160"/>
                <a:gd name="T40" fmla="*/ 812 w 2132"/>
                <a:gd name="T41" fmla="*/ 382 h 1160"/>
                <a:gd name="T42" fmla="*/ 778 w 2132"/>
                <a:gd name="T43" fmla="*/ 298 h 1160"/>
                <a:gd name="T44" fmla="*/ 706 w 2132"/>
                <a:gd name="T45" fmla="*/ 244 h 1160"/>
                <a:gd name="T46" fmla="*/ 670 w 2132"/>
                <a:gd name="T47" fmla="*/ 318 h 1160"/>
                <a:gd name="T48" fmla="*/ 726 w 2132"/>
                <a:gd name="T49" fmla="*/ 416 h 1160"/>
                <a:gd name="T50" fmla="*/ 756 w 2132"/>
                <a:gd name="T51" fmla="*/ 470 h 1160"/>
                <a:gd name="T52" fmla="*/ 712 w 2132"/>
                <a:gd name="T53" fmla="*/ 492 h 1160"/>
                <a:gd name="T54" fmla="*/ 676 w 2132"/>
                <a:gd name="T55" fmla="*/ 424 h 1160"/>
                <a:gd name="T56" fmla="*/ 648 w 2132"/>
                <a:gd name="T57" fmla="*/ 466 h 1160"/>
                <a:gd name="T58" fmla="*/ 656 w 2132"/>
                <a:gd name="T59" fmla="*/ 368 h 1160"/>
                <a:gd name="T60" fmla="*/ 610 w 2132"/>
                <a:gd name="T61" fmla="*/ 280 h 1160"/>
                <a:gd name="T62" fmla="*/ 552 w 2132"/>
                <a:gd name="T63" fmla="*/ 374 h 1160"/>
                <a:gd name="T64" fmla="*/ 390 w 2132"/>
                <a:gd name="T65" fmla="*/ 422 h 1160"/>
                <a:gd name="T66" fmla="*/ 328 w 2132"/>
                <a:gd name="T67" fmla="*/ 410 h 1160"/>
                <a:gd name="T68" fmla="*/ 302 w 2132"/>
                <a:gd name="T69" fmla="*/ 490 h 1160"/>
                <a:gd name="T70" fmla="*/ 208 w 2132"/>
                <a:gd name="T71" fmla="*/ 560 h 1160"/>
                <a:gd name="T72" fmla="*/ 258 w 2132"/>
                <a:gd name="T73" fmla="*/ 480 h 1160"/>
                <a:gd name="T74" fmla="*/ 162 w 2132"/>
                <a:gd name="T75" fmla="*/ 368 h 1160"/>
                <a:gd name="T76" fmla="*/ 134 w 2132"/>
                <a:gd name="T77" fmla="*/ 606 h 1160"/>
                <a:gd name="T78" fmla="*/ 54 w 2132"/>
                <a:gd name="T79" fmla="*/ 674 h 1160"/>
                <a:gd name="T80" fmla="*/ 28 w 2132"/>
                <a:gd name="T81" fmla="*/ 730 h 1160"/>
                <a:gd name="T82" fmla="*/ 42 w 2132"/>
                <a:gd name="T83" fmla="*/ 810 h 1160"/>
                <a:gd name="T84" fmla="*/ 38 w 2132"/>
                <a:gd name="T85" fmla="*/ 892 h 1160"/>
                <a:gd name="T86" fmla="*/ 60 w 2132"/>
                <a:gd name="T87" fmla="*/ 918 h 1160"/>
                <a:gd name="T88" fmla="*/ 114 w 2132"/>
                <a:gd name="T89" fmla="*/ 970 h 1160"/>
                <a:gd name="T90" fmla="*/ 174 w 2132"/>
                <a:gd name="T91" fmla="*/ 998 h 1160"/>
                <a:gd name="T92" fmla="*/ 212 w 2132"/>
                <a:gd name="T93" fmla="*/ 974 h 1160"/>
                <a:gd name="T94" fmla="*/ 236 w 2132"/>
                <a:gd name="T95" fmla="*/ 1020 h 1160"/>
                <a:gd name="T96" fmla="*/ 316 w 2132"/>
                <a:gd name="T97" fmla="*/ 1092 h 1160"/>
                <a:gd name="T98" fmla="*/ 348 w 2132"/>
                <a:gd name="T99" fmla="*/ 1034 h 1160"/>
                <a:gd name="T100" fmla="*/ 390 w 2132"/>
                <a:gd name="T101" fmla="*/ 992 h 1160"/>
                <a:gd name="T102" fmla="*/ 410 w 2132"/>
                <a:gd name="T103" fmla="*/ 1058 h 1160"/>
                <a:gd name="T104" fmla="*/ 452 w 2132"/>
                <a:gd name="T105" fmla="*/ 1122 h 1160"/>
                <a:gd name="T106" fmla="*/ 560 w 2132"/>
                <a:gd name="T107" fmla="*/ 1128 h 1160"/>
                <a:gd name="T108" fmla="*/ 660 w 2132"/>
                <a:gd name="T109" fmla="*/ 1104 h 1160"/>
                <a:gd name="T110" fmla="*/ 732 w 2132"/>
                <a:gd name="T111" fmla="*/ 1050 h 1160"/>
                <a:gd name="T112" fmla="*/ 752 w 2132"/>
                <a:gd name="T113" fmla="*/ 994 h 1160"/>
                <a:gd name="T114" fmla="*/ 834 w 2132"/>
                <a:gd name="T115" fmla="*/ 912 h 1160"/>
                <a:gd name="T116" fmla="*/ 964 w 2132"/>
                <a:gd name="T117" fmla="*/ 912 h 1160"/>
                <a:gd name="T118" fmla="*/ 1168 w 2132"/>
                <a:gd name="T119" fmla="*/ 880 h 1160"/>
                <a:gd name="T120" fmla="*/ 1354 w 2132"/>
                <a:gd name="T121" fmla="*/ 904 h 1160"/>
                <a:gd name="T122" fmla="*/ 1432 w 2132"/>
                <a:gd name="T123" fmla="*/ 908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2" h="1160">
                  <a:moveTo>
                    <a:pt x="1396" y="998"/>
                  </a:moveTo>
                  <a:lnTo>
                    <a:pt x="1398" y="994"/>
                  </a:lnTo>
                  <a:lnTo>
                    <a:pt x="1398" y="994"/>
                  </a:lnTo>
                  <a:lnTo>
                    <a:pt x="1398" y="994"/>
                  </a:lnTo>
                  <a:lnTo>
                    <a:pt x="1398" y="996"/>
                  </a:lnTo>
                  <a:lnTo>
                    <a:pt x="1396" y="1000"/>
                  </a:lnTo>
                  <a:lnTo>
                    <a:pt x="1396" y="1002"/>
                  </a:lnTo>
                  <a:lnTo>
                    <a:pt x="1394" y="1006"/>
                  </a:lnTo>
                  <a:lnTo>
                    <a:pt x="1394" y="1010"/>
                  </a:lnTo>
                  <a:lnTo>
                    <a:pt x="1394" y="1012"/>
                  </a:lnTo>
                  <a:lnTo>
                    <a:pt x="1392" y="1012"/>
                  </a:lnTo>
                  <a:lnTo>
                    <a:pt x="1394" y="1018"/>
                  </a:lnTo>
                  <a:lnTo>
                    <a:pt x="1398" y="1024"/>
                  </a:lnTo>
                  <a:lnTo>
                    <a:pt x="1402" y="1028"/>
                  </a:lnTo>
                  <a:lnTo>
                    <a:pt x="1406" y="1030"/>
                  </a:lnTo>
                  <a:lnTo>
                    <a:pt x="1410" y="1032"/>
                  </a:lnTo>
                  <a:lnTo>
                    <a:pt x="1412" y="1034"/>
                  </a:lnTo>
                  <a:lnTo>
                    <a:pt x="1414" y="1034"/>
                  </a:lnTo>
                  <a:lnTo>
                    <a:pt x="1424" y="1026"/>
                  </a:lnTo>
                  <a:lnTo>
                    <a:pt x="1436" y="1010"/>
                  </a:lnTo>
                  <a:lnTo>
                    <a:pt x="1450" y="992"/>
                  </a:lnTo>
                  <a:lnTo>
                    <a:pt x="1464" y="970"/>
                  </a:lnTo>
                  <a:lnTo>
                    <a:pt x="1476" y="950"/>
                  </a:lnTo>
                  <a:lnTo>
                    <a:pt x="1486" y="932"/>
                  </a:lnTo>
                  <a:lnTo>
                    <a:pt x="1492" y="920"/>
                  </a:lnTo>
                  <a:lnTo>
                    <a:pt x="1494" y="916"/>
                  </a:lnTo>
                  <a:lnTo>
                    <a:pt x="1496" y="898"/>
                  </a:lnTo>
                  <a:lnTo>
                    <a:pt x="1502" y="884"/>
                  </a:lnTo>
                  <a:lnTo>
                    <a:pt x="1506" y="876"/>
                  </a:lnTo>
                  <a:lnTo>
                    <a:pt x="1510" y="872"/>
                  </a:lnTo>
                  <a:lnTo>
                    <a:pt x="1512" y="846"/>
                  </a:lnTo>
                  <a:lnTo>
                    <a:pt x="1514" y="842"/>
                  </a:lnTo>
                  <a:lnTo>
                    <a:pt x="1516" y="830"/>
                  </a:lnTo>
                  <a:lnTo>
                    <a:pt x="1514" y="818"/>
                  </a:lnTo>
                  <a:lnTo>
                    <a:pt x="1510" y="808"/>
                  </a:lnTo>
                  <a:lnTo>
                    <a:pt x="1500" y="804"/>
                  </a:lnTo>
                  <a:lnTo>
                    <a:pt x="1494" y="804"/>
                  </a:lnTo>
                  <a:lnTo>
                    <a:pt x="1486" y="806"/>
                  </a:lnTo>
                  <a:lnTo>
                    <a:pt x="1478" y="808"/>
                  </a:lnTo>
                  <a:lnTo>
                    <a:pt x="1472" y="808"/>
                  </a:lnTo>
                  <a:lnTo>
                    <a:pt x="1466" y="806"/>
                  </a:lnTo>
                  <a:lnTo>
                    <a:pt x="1462" y="802"/>
                  </a:lnTo>
                  <a:lnTo>
                    <a:pt x="1460" y="800"/>
                  </a:lnTo>
                  <a:lnTo>
                    <a:pt x="1458" y="798"/>
                  </a:lnTo>
                  <a:lnTo>
                    <a:pt x="1456" y="798"/>
                  </a:lnTo>
                  <a:lnTo>
                    <a:pt x="1444" y="794"/>
                  </a:lnTo>
                  <a:lnTo>
                    <a:pt x="1470" y="770"/>
                  </a:lnTo>
                  <a:lnTo>
                    <a:pt x="1472" y="762"/>
                  </a:lnTo>
                  <a:lnTo>
                    <a:pt x="1494" y="738"/>
                  </a:lnTo>
                  <a:lnTo>
                    <a:pt x="1542" y="686"/>
                  </a:lnTo>
                  <a:lnTo>
                    <a:pt x="1546" y="686"/>
                  </a:lnTo>
                  <a:lnTo>
                    <a:pt x="1558" y="688"/>
                  </a:lnTo>
                  <a:lnTo>
                    <a:pt x="1572" y="692"/>
                  </a:lnTo>
                  <a:lnTo>
                    <a:pt x="1588" y="694"/>
                  </a:lnTo>
                  <a:lnTo>
                    <a:pt x="1602" y="698"/>
                  </a:lnTo>
                  <a:lnTo>
                    <a:pt x="1608" y="698"/>
                  </a:lnTo>
                  <a:lnTo>
                    <a:pt x="1612" y="698"/>
                  </a:lnTo>
                  <a:lnTo>
                    <a:pt x="1612" y="694"/>
                  </a:lnTo>
                  <a:lnTo>
                    <a:pt x="1612" y="692"/>
                  </a:lnTo>
                  <a:lnTo>
                    <a:pt x="1612" y="688"/>
                  </a:lnTo>
                  <a:lnTo>
                    <a:pt x="1612" y="686"/>
                  </a:lnTo>
                  <a:lnTo>
                    <a:pt x="1612" y="686"/>
                  </a:lnTo>
                  <a:lnTo>
                    <a:pt x="1622" y="680"/>
                  </a:lnTo>
                  <a:lnTo>
                    <a:pt x="1634" y="682"/>
                  </a:lnTo>
                  <a:lnTo>
                    <a:pt x="1642" y="682"/>
                  </a:lnTo>
                  <a:lnTo>
                    <a:pt x="1650" y="700"/>
                  </a:lnTo>
                  <a:lnTo>
                    <a:pt x="1694" y="686"/>
                  </a:lnTo>
                  <a:lnTo>
                    <a:pt x="1694" y="676"/>
                  </a:lnTo>
                  <a:lnTo>
                    <a:pt x="1732" y="642"/>
                  </a:lnTo>
                  <a:lnTo>
                    <a:pt x="1734" y="642"/>
                  </a:lnTo>
                  <a:lnTo>
                    <a:pt x="1736" y="640"/>
                  </a:lnTo>
                  <a:lnTo>
                    <a:pt x="1738" y="636"/>
                  </a:lnTo>
                  <a:lnTo>
                    <a:pt x="1742" y="634"/>
                  </a:lnTo>
                  <a:lnTo>
                    <a:pt x="1746" y="630"/>
                  </a:lnTo>
                  <a:lnTo>
                    <a:pt x="1750" y="628"/>
                  </a:lnTo>
                  <a:lnTo>
                    <a:pt x="1756" y="626"/>
                  </a:lnTo>
                  <a:lnTo>
                    <a:pt x="1760" y="624"/>
                  </a:lnTo>
                  <a:lnTo>
                    <a:pt x="1762" y="626"/>
                  </a:lnTo>
                  <a:lnTo>
                    <a:pt x="1764" y="628"/>
                  </a:lnTo>
                  <a:lnTo>
                    <a:pt x="1764" y="632"/>
                  </a:lnTo>
                  <a:lnTo>
                    <a:pt x="1760" y="638"/>
                  </a:lnTo>
                  <a:lnTo>
                    <a:pt x="1758" y="644"/>
                  </a:lnTo>
                  <a:lnTo>
                    <a:pt x="1754" y="648"/>
                  </a:lnTo>
                  <a:lnTo>
                    <a:pt x="1754" y="652"/>
                  </a:lnTo>
                  <a:lnTo>
                    <a:pt x="1754" y="654"/>
                  </a:lnTo>
                  <a:lnTo>
                    <a:pt x="1758" y="654"/>
                  </a:lnTo>
                  <a:lnTo>
                    <a:pt x="1760" y="654"/>
                  </a:lnTo>
                  <a:lnTo>
                    <a:pt x="1764" y="654"/>
                  </a:lnTo>
                  <a:lnTo>
                    <a:pt x="1768" y="652"/>
                  </a:lnTo>
                  <a:lnTo>
                    <a:pt x="1770" y="650"/>
                  </a:lnTo>
                  <a:lnTo>
                    <a:pt x="1776" y="644"/>
                  </a:lnTo>
                  <a:lnTo>
                    <a:pt x="1784" y="634"/>
                  </a:lnTo>
                  <a:lnTo>
                    <a:pt x="1790" y="624"/>
                  </a:lnTo>
                  <a:lnTo>
                    <a:pt x="1796" y="616"/>
                  </a:lnTo>
                  <a:lnTo>
                    <a:pt x="1798" y="614"/>
                  </a:lnTo>
                  <a:lnTo>
                    <a:pt x="1792" y="626"/>
                  </a:lnTo>
                  <a:lnTo>
                    <a:pt x="1792" y="638"/>
                  </a:lnTo>
                  <a:lnTo>
                    <a:pt x="1794" y="648"/>
                  </a:lnTo>
                  <a:lnTo>
                    <a:pt x="1796" y="652"/>
                  </a:lnTo>
                  <a:lnTo>
                    <a:pt x="1762" y="676"/>
                  </a:lnTo>
                  <a:lnTo>
                    <a:pt x="1752" y="706"/>
                  </a:lnTo>
                  <a:lnTo>
                    <a:pt x="1714" y="736"/>
                  </a:lnTo>
                  <a:lnTo>
                    <a:pt x="1698" y="776"/>
                  </a:lnTo>
                  <a:lnTo>
                    <a:pt x="1698" y="776"/>
                  </a:lnTo>
                  <a:lnTo>
                    <a:pt x="1696" y="780"/>
                  </a:lnTo>
                  <a:lnTo>
                    <a:pt x="1696" y="784"/>
                  </a:lnTo>
                  <a:lnTo>
                    <a:pt x="1694" y="790"/>
                  </a:lnTo>
                  <a:lnTo>
                    <a:pt x="1696" y="798"/>
                  </a:lnTo>
                  <a:lnTo>
                    <a:pt x="1698" y="806"/>
                  </a:lnTo>
                  <a:lnTo>
                    <a:pt x="1702" y="820"/>
                  </a:lnTo>
                  <a:lnTo>
                    <a:pt x="1708" y="838"/>
                  </a:lnTo>
                  <a:lnTo>
                    <a:pt x="1712" y="854"/>
                  </a:lnTo>
                  <a:lnTo>
                    <a:pt x="1718" y="868"/>
                  </a:lnTo>
                  <a:lnTo>
                    <a:pt x="1718" y="874"/>
                  </a:lnTo>
                  <a:lnTo>
                    <a:pt x="1736" y="848"/>
                  </a:lnTo>
                  <a:lnTo>
                    <a:pt x="1766" y="802"/>
                  </a:lnTo>
                  <a:lnTo>
                    <a:pt x="1782" y="798"/>
                  </a:lnTo>
                  <a:lnTo>
                    <a:pt x="1780" y="794"/>
                  </a:lnTo>
                  <a:lnTo>
                    <a:pt x="1780" y="784"/>
                  </a:lnTo>
                  <a:lnTo>
                    <a:pt x="1782" y="772"/>
                  </a:lnTo>
                  <a:lnTo>
                    <a:pt x="1786" y="758"/>
                  </a:lnTo>
                  <a:lnTo>
                    <a:pt x="1790" y="750"/>
                  </a:lnTo>
                  <a:lnTo>
                    <a:pt x="1792" y="744"/>
                  </a:lnTo>
                  <a:lnTo>
                    <a:pt x="1792" y="740"/>
                  </a:lnTo>
                  <a:lnTo>
                    <a:pt x="1792" y="736"/>
                  </a:lnTo>
                  <a:lnTo>
                    <a:pt x="1792" y="732"/>
                  </a:lnTo>
                  <a:lnTo>
                    <a:pt x="1792" y="730"/>
                  </a:lnTo>
                  <a:lnTo>
                    <a:pt x="1790" y="730"/>
                  </a:lnTo>
                  <a:lnTo>
                    <a:pt x="1790" y="728"/>
                  </a:lnTo>
                  <a:lnTo>
                    <a:pt x="1790" y="726"/>
                  </a:lnTo>
                  <a:lnTo>
                    <a:pt x="1788" y="724"/>
                  </a:lnTo>
                  <a:lnTo>
                    <a:pt x="1786" y="720"/>
                  </a:lnTo>
                  <a:lnTo>
                    <a:pt x="1786" y="716"/>
                  </a:lnTo>
                  <a:lnTo>
                    <a:pt x="1786" y="712"/>
                  </a:lnTo>
                  <a:lnTo>
                    <a:pt x="1790" y="708"/>
                  </a:lnTo>
                  <a:lnTo>
                    <a:pt x="1792" y="704"/>
                  </a:lnTo>
                  <a:lnTo>
                    <a:pt x="1796" y="702"/>
                  </a:lnTo>
                  <a:lnTo>
                    <a:pt x="1802" y="702"/>
                  </a:lnTo>
                  <a:lnTo>
                    <a:pt x="1812" y="700"/>
                  </a:lnTo>
                  <a:lnTo>
                    <a:pt x="1816" y="698"/>
                  </a:lnTo>
                  <a:lnTo>
                    <a:pt x="1818" y="696"/>
                  </a:lnTo>
                  <a:lnTo>
                    <a:pt x="1820" y="692"/>
                  </a:lnTo>
                  <a:lnTo>
                    <a:pt x="1820" y="688"/>
                  </a:lnTo>
                  <a:lnTo>
                    <a:pt x="1820" y="684"/>
                  </a:lnTo>
                  <a:lnTo>
                    <a:pt x="1820" y="680"/>
                  </a:lnTo>
                  <a:lnTo>
                    <a:pt x="1820" y="678"/>
                  </a:lnTo>
                  <a:lnTo>
                    <a:pt x="1822" y="676"/>
                  </a:lnTo>
                  <a:lnTo>
                    <a:pt x="1824" y="676"/>
                  </a:lnTo>
                  <a:lnTo>
                    <a:pt x="1832" y="676"/>
                  </a:lnTo>
                  <a:lnTo>
                    <a:pt x="1838" y="674"/>
                  </a:lnTo>
                  <a:lnTo>
                    <a:pt x="1846" y="670"/>
                  </a:lnTo>
                  <a:lnTo>
                    <a:pt x="1858" y="660"/>
                  </a:lnTo>
                  <a:lnTo>
                    <a:pt x="1862" y="656"/>
                  </a:lnTo>
                  <a:lnTo>
                    <a:pt x="1868" y="654"/>
                  </a:lnTo>
                  <a:lnTo>
                    <a:pt x="1872" y="654"/>
                  </a:lnTo>
                  <a:lnTo>
                    <a:pt x="1876" y="654"/>
                  </a:lnTo>
                  <a:lnTo>
                    <a:pt x="1880" y="656"/>
                  </a:lnTo>
                  <a:lnTo>
                    <a:pt x="1882" y="660"/>
                  </a:lnTo>
                  <a:lnTo>
                    <a:pt x="1884" y="662"/>
                  </a:lnTo>
                  <a:lnTo>
                    <a:pt x="1884" y="664"/>
                  </a:lnTo>
                  <a:lnTo>
                    <a:pt x="1884" y="664"/>
                  </a:lnTo>
                  <a:lnTo>
                    <a:pt x="1906" y="656"/>
                  </a:lnTo>
                  <a:lnTo>
                    <a:pt x="1914" y="642"/>
                  </a:lnTo>
                  <a:lnTo>
                    <a:pt x="1926" y="630"/>
                  </a:lnTo>
                  <a:lnTo>
                    <a:pt x="1944" y="622"/>
                  </a:lnTo>
                  <a:lnTo>
                    <a:pt x="1948" y="610"/>
                  </a:lnTo>
                  <a:lnTo>
                    <a:pt x="1964" y="610"/>
                  </a:lnTo>
                  <a:lnTo>
                    <a:pt x="1966" y="610"/>
                  </a:lnTo>
                  <a:lnTo>
                    <a:pt x="1970" y="610"/>
                  </a:lnTo>
                  <a:lnTo>
                    <a:pt x="1974" y="610"/>
                  </a:lnTo>
                  <a:lnTo>
                    <a:pt x="1978" y="610"/>
                  </a:lnTo>
                  <a:lnTo>
                    <a:pt x="1982" y="612"/>
                  </a:lnTo>
                  <a:lnTo>
                    <a:pt x="1986" y="612"/>
                  </a:lnTo>
                  <a:lnTo>
                    <a:pt x="1988" y="610"/>
                  </a:lnTo>
                  <a:lnTo>
                    <a:pt x="1992" y="608"/>
                  </a:lnTo>
                  <a:lnTo>
                    <a:pt x="1996" y="604"/>
                  </a:lnTo>
                  <a:lnTo>
                    <a:pt x="2000" y="602"/>
                  </a:lnTo>
                  <a:lnTo>
                    <a:pt x="2002" y="598"/>
                  </a:lnTo>
                  <a:lnTo>
                    <a:pt x="2004" y="596"/>
                  </a:lnTo>
                  <a:lnTo>
                    <a:pt x="2006" y="596"/>
                  </a:lnTo>
                  <a:lnTo>
                    <a:pt x="2004" y="592"/>
                  </a:lnTo>
                  <a:lnTo>
                    <a:pt x="1998" y="586"/>
                  </a:lnTo>
                  <a:lnTo>
                    <a:pt x="1990" y="576"/>
                  </a:lnTo>
                  <a:lnTo>
                    <a:pt x="1984" y="568"/>
                  </a:lnTo>
                  <a:lnTo>
                    <a:pt x="1978" y="562"/>
                  </a:lnTo>
                  <a:lnTo>
                    <a:pt x="1974" y="560"/>
                  </a:lnTo>
                  <a:lnTo>
                    <a:pt x="1972" y="556"/>
                  </a:lnTo>
                  <a:lnTo>
                    <a:pt x="1972" y="552"/>
                  </a:lnTo>
                  <a:lnTo>
                    <a:pt x="1972" y="550"/>
                  </a:lnTo>
                  <a:lnTo>
                    <a:pt x="1972" y="546"/>
                  </a:lnTo>
                  <a:lnTo>
                    <a:pt x="1974" y="546"/>
                  </a:lnTo>
                  <a:lnTo>
                    <a:pt x="1978" y="546"/>
                  </a:lnTo>
                  <a:lnTo>
                    <a:pt x="1982" y="546"/>
                  </a:lnTo>
                  <a:lnTo>
                    <a:pt x="1986" y="546"/>
                  </a:lnTo>
                  <a:lnTo>
                    <a:pt x="1988" y="544"/>
                  </a:lnTo>
                  <a:lnTo>
                    <a:pt x="1992" y="542"/>
                  </a:lnTo>
                  <a:lnTo>
                    <a:pt x="1994" y="540"/>
                  </a:lnTo>
                  <a:lnTo>
                    <a:pt x="1994" y="540"/>
                  </a:lnTo>
                  <a:lnTo>
                    <a:pt x="2016" y="518"/>
                  </a:lnTo>
                  <a:lnTo>
                    <a:pt x="2014" y="502"/>
                  </a:lnTo>
                  <a:lnTo>
                    <a:pt x="2024" y="494"/>
                  </a:lnTo>
                  <a:lnTo>
                    <a:pt x="2032" y="512"/>
                  </a:lnTo>
                  <a:lnTo>
                    <a:pt x="2050" y="518"/>
                  </a:lnTo>
                  <a:lnTo>
                    <a:pt x="2054" y="520"/>
                  </a:lnTo>
                  <a:lnTo>
                    <a:pt x="2060" y="526"/>
                  </a:lnTo>
                  <a:lnTo>
                    <a:pt x="2068" y="534"/>
                  </a:lnTo>
                  <a:lnTo>
                    <a:pt x="2076" y="542"/>
                  </a:lnTo>
                  <a:lnTo>
                    <a:pt x="2084" y="548"/>
                  </a:lnTo>
                  <a:lnTo>
                    <a:pt x="2088" y="550"/>
                  </a:lnTo>
                  <a:lnTo>
                    <a:pt x="2090" y="552"/>
                  </a:lnTo>
                  <a:lnTo>
                    <a:pt x="2094" y="550"/>
                  </a:lnTo>
                  <a:lnTo>
                    <a:pt x="2094" y="550"/>
                  </a:lnTo>
                  <a:lnTo>
                    <a:pt x="2096" y="550"/>
                  </a:lnTo>
                  <a:lnTo>
                    <a:pt x="2100" y="524"/>
                  </a:lnTo>
                  <a:lnTo>
                    <a:pt x="2100" y="518"/>
                  </a:lnTo>
                  <a:lnTo>
                    <a:pt x="2102" y="518"/>
                  </a:lnTo>
                  <a:lnTo>
                    <a:pt x="2106" y="518"/>
                  </a:lnTo>
                  <a:lnTo>
                    <a:pt x="2110" y="518"/>
                  </a:lnTo>
                  <a:lnTo>
                    <a:pt x="2116" y="518"/>
                  </a:lnTo>
                  <a:lnTo>
                    <a:pt x="2122" y="516"/>
                  </a:lnTo>
                  <a:lnTo>
                    <a:pt x="2126" y="512"/>
                  </a:lnTo>
                  <a:lnTo>
                    <a:pt x="2130" y="508"/>
                  </a:lnTo>
                  <a:lnTo>
                    <a:pt x="2132" y="500"/>
                  </a:lnTo>
                  <a:lnTo>
                    <a:pt x="2124" y="494"/>
                  </a:lnTo>
                  <a:lnTo>
                    <a:pt x="2114" y="488"/>
                  </a:lnTo>
                  <a:lnTo>
                    <a:pt x="2102" y="482"/>
                  </a:lnTo>
                  <a:lnTo>
                    <a:pt x="2092" y="476"/>
                  </a:lnTo>
                  <a:lnTo>
                    <a:pt x="2088" y="472"/>
                  </a:lnTo>
                  <a:lnTo>
                    <a:pt x="2084" y="472"/>
                  </a:lnTo>
                  <a:lnTo>
                    <a:pt x="2080" y="474"/>
                  </a:lnTo>
                  <a:lnTo>
                    <a:pt x="2078" y="474"/>
                  </a:lnTo>
                  <a:lnTo>
                    <a:pt x="2076" y="478"/>
                  </a:lnTo>
                  <a:lnTo>
                    <a:pt x="2074" y="478"/>
                  </a:lnTo>
                  <a:lnTo>
                    <a:pt x="2074" y="480"/>
                  </a:lnTo>
                  <a:lnTo>
                    <a:pt x="2066" y="464"/>
                  </a:lnTo>
                  <a:lnTo>
                    <a:pt x="2054" y="446"/>
                  </a:lnTo>
                  <a:lnTo>
                    <a:pt x="2040" y="432"/>
                  </a:lnTo>
                  <a:lnTo>
                    <a:pt x="2024" y="420"/>
                  </a:lnTo>
                  <a:lnTo>
                    <a:pt x="2010" y="412"/>
                  </a:lnTo>
                  <a:lnTo>
                    <a:pt x="1998" y="408"/>
                  </a:lnTo>
                  <a:lnTo>
                    <a:pt x="1994" y="406"/>
                  </a:lnTo>
                  <a:lnTo>
                    <a:pt x="1960" y="376"/>
                  </a:lnTo>
                  <a:lnTo>
                    <a:pt x="1954" y="376"/>
                  </a:lnTo>
                  <a:lnTo>
                    <a:pt x="1942" y="376"/>
                  </a:lnTo>
                  <a:lnTo>
                    <a:pt x="1930" y="374"/>
                  </a:lnTo>
                  <a:lnTo>
                    <a:pt x="1922" y="372"/>
                  </a:lnTo>
                  <a:lnTo>
                    <a:pt x="1920" y="370"/>
                  </a:lnTo>
                  <a:lnTo>
                    <a:pt x="1916" y="366"/>
                  </a:lnTo>
                  <a:lnTo>
                    <a:pt x="1910" y="366"/>
                  </a:lnTo>
                  <a:lnTo>
                    <a:pt x="1906" y="364"/>
                  </a:lnTo>
                  <a:lnTo>
                    <a:pt x="1902" y="364"/>
                  </a:lnTo>
                  <a:lnTo>
                    <a:pt x="1902" y="364"/>
                  </a:lnTo>
                  <a:lnTo>
                    <a:pt x="1900" y="388"/>
                  </a:lnTo>
                  <a:lnTo>
                    <a:pt x="1900" y="406"/>
                  </a:lnTo>
                  <a:lnTo>
                    <a:pt x="1896" y="414"/>
                  </a:lnTo>
                  <a:lnTo>
                    <a:pt x="1884" y="416"/>
                  </a:lnTo>
                  <a:lnTo>
                    <a:pt x="1884" y="408"/>
                  </a:lnTo>
                  <a:lnTo>
                    <a:pt x="1866" y="386"/>
                  </a:lnTo>
                  <a:lnTo>
                    <a:pt x="1880" y="376"/>
                  </a:lnTo>
                  <a:lnTo>
                    <a:pt x="1880" y="370"/>
                  </a:lnTo>
                  <a:lnTo>
                    <a:pt x="1842" y="386"/>
                  </a:lnTo>
                  <a:lnTo>
                    <a:pt x="1834" y="382"/>
                  </a:lnTo>
                  <a:lnTo>
                    <a:pt x="1790" y="378"/>
                  </a:lnTo>
                  <a:lnTo>
                    <a:pt x="1774" y="398"/>
                  </a:lnTo>
                  <a:lnTo>
                    <a:pt x="1762" y="380"/>
                  </a:lnTo>
                  <a:lnTo>
                    <a:pt x="1762" y="378"/>
                  </a:lnTo>
                  <a:lnTo>
                    <a:pt x="1764" y="370"/>
                  </a:lnTo>
                  <a:lnTo>
                    <a:pt x="1762" y="358"/>
                  </a:lnTo>
                  <a:lnTo>
                    <a:pt x="1758" y="342"/>
                  </a:lnTo>
                  <a:lnTo>
                    <a:pt x="1748" y="332"/>
                  </a:lnTo>
                  <a:lnTo>
                    <a:pt x="1734" y="326"/>
                  </a:lnTo>
                  <a:lnTo>
                    <a:pt x="1722" y="326"/>
                  </a:lnTo>
                  <a:lnTo>
                    <a:pt x="1712" y="326"/>
                  </a:lnTo>
                  <a:lnTo>
                    <a:pt x="1710" y="328"/>
                  </a:lnTo>
                  <a:lnTo>
                    <a:pt x="1704" y="328"/>
                  </a:lnTo>
                  <a:lnTo>
                    <a:pt x="1690" y="330"/>
                  </a:lnTo>
                  <a:lnTo>
                    <a:pt x="1676" y="330"/>
                  </a:lnTo>
                  <a:lnTo>
                    <a:pt x="1664" y="328"/>
                  </a:lnTo>
                  <a:lnTo>
                    <a:pt x="1660" y="324"/>
                  </a:lnTo>
                  <a:lnTo>
                    <a:pt x="1654" y="322"/>
                  </a:lnTo>
                  <a:lnTo>
                    <a:pt x="1650" y="322"/>
                  </a:lnTo>
                  <a:lnTo>
                    <a:pt x="1648" y="324"/>
                  </a:lnTo>
                  <a:lnTo>
                    <a:pt x="1646" y="324"/>
                  </a:lnTo>
                  <a:lnTo>
                    <a:pt x="1646" y="314"/>
                  </a:lnTo>
                  <a:lnTo>
                    <a:pt x="1638" y="310"/>
                  </a:lnTo>
                  <a:lnTo>
                    <a:pt x="1640" y="308"/>
                  </a:lnTo>
                  <a:lnTo>
                    <a:pt x="1640" y="304"/>
                  </a:lnTo>
                  <a:lnTo>
                    <a:pt x="1638" y="298"/>
                  </a:lnTo>
                  <a:lnTo>
                    <a:pt x="1636" y="290"/>
                  </a:lnTo>
                  <a:lnTo>
                    <a:pt x="1634" y="282"/>
                  </a:lnTo>
                  <a:lnTo>
                    <a:pt x="1630" y="278"/>
                  </a:lnTo>
                  <a:lnTo>
                    <a:pt x="1626" y="276"/>
                  </a:lnTo>
                  <a:lnTo>
                    <a:pt x="1622" y="276"/>
                  </a:lnTo>
                  <a:lnTo>
                    <a:pt x="1618" y="278"/>
                  </a:lnTo>
                  <a:lnTo>
                    <a:pt x="1614" y="280"/>
                  </a:lnTo>
                  <a:lnTo>
                    <a:pt x="1610" y="282"/>
                  </a:lnTo>
                  <a:lnTo>
                    <a:pt x="1606" y="286"/>
                  </a:lnTo>
                  <a:lnTo>
                    <a:pt x="1604" y="288"/>
                  </a:lnTo>
                  <a:lnTo>
                    <a:pt x="1604" y="288"/>
                  </a:lnTo>
                  <a:lnTo>
                    <a:pt x="1602" y="288"/>
                  </a:lnTo>
                  <a:lnTo>
                    <a:pt x="1600" y="288"/>
                  </a:lnTo>
                  <a:lnTo>
                    <a:pt x="1598" y="290"/>
                  </a:lnTo>
                  <a:lnTo>
                    <a:pt x="1596" y="288"/>
                  </a:lnTo>
                  <a:lnTo>
                    <a:pt x="1594" y="288"/>
                  </a:lnTo>
                  <a:lnTo>
                    <a:pt x="1592" y="286"/>
                  </a:lnTo>
                  <a:lnTo>
                    <a:pt x="1592" y="282"/>
                  </a:lnTo>
                  <a:lnTo>
                    <a:pt x="1592" y="280"/>
                  </a:lnTo>
                  <a:lnTo>
                    <a:pt x="1592" y="276"/>
                  </a:lnTo>
                  <a:lnTo>
                    <a:pt x="1590" y="272"/>
                  </a:lnTo>
                  <a:lnTo>
                    <a:pt x="1588" y="270"/>
                  </a:lnTo>
                  <a:lnTo>
                    <a:pt x="1584" y="268"/>
                  </a:lnTo>
                  <a:lnTo>
                    <a:pt x="1578" y="268"/>
                  </a:lnTo>
                  <a:lnTo>
                    <a:pt x="1566" y="266"/>
                  </a:lnTo>
                  <a:lnTo>
                    <a:pt x="1552" y="264"/>
                  </a:lnTo>
                  <a:lnTo>
                    <a:pt x="1538" y="260"/>
                  </a:lnTo>
                  <a:lnTo>
                    <a:pt x="1528" y="256"/>
                  </a:lnTo>
                  <a:lnTo>
                    <a:pt x="1524" y="256"/>
                  </a:lnTo>
                  <a:lnTo>
                    <a:pt x="1528" y="260"/>
                  </a:lnTo>
                  <a:lnTo>
                    <a:pt x="1526" y="264"/>
                  </a:lnTo>
                  <a:lnTo>
                    <a:pt x="1524" y="268"/>
                  </a:lnTo>
                  <a:lnTo>
                    <a:pt x="1518" y="270"/>
                  </a:lnTo>
                  <a:lnTo>
                    <a:pt x="1512" y="272"/>
                  </a:lnTo>
                  <a:lnTo>
                    <a:pt x="1504" y="276"/>
                  </a:lnTo>
                  <a:lnTo>
                    <a:pt x="1502" y="286"/>
                  </a:lnTo>
                  <a:lnTo>
                    <a:pt x="1502" y="296"/>
                  </a:lnTo>
                  <a:lnTo>
                    <a:pt x="1502" y="306"/>
                  </a:lnTo>
                  <a:lnTo>
                    <a:pt x="1502" y="310"/>
                  </a:lnTo>
                  <a:lnTo>
                    <a:pt x="1494" y="312"/>
                  </a:lnTo>
                  <a:lnTo>
                    <a:pt x="1482" y="318"/>
                  </a:lnTo>
                  <a:lnTo>
                    <a:pt x="1460" y="304"/>
                  </a:lnTo>
                  <a:lnTo>
                    <a:pt x="1452" y="310"/>
                  </a:lnTo>
                  <a:lnTo>
                    <a:pt x="1438" y="310"/>
                  </a:lnTo>
                  <a:lnTo>
                    <a:pt x="1422" y="294"/>
                  </a:lnTo>
                  <a:lnTo>
                    <a:pt x="1422" y="294"/>
                  </a:lnTo>
                  <a:lnTo>
                    <a:pt x="1420" y="296"/>
                  </a:lnTo>
                  <a:lnTo>
                    <a:pt x="1418" y="300"/>
                  </a:lnTo>
                  <a:lnTo>
                    <a:pt x="1416" y="304"/>
                  </a:lnTo>
                  <a:lnTo>
                    <a:pt x="1412" y="308"/>
                  </a:lnTo>
                  <a:lnTo>
                    <a:pt x="1410" y="312"/>
                  </a:lnTo>
                  <a:lnTo>
                    <a:pt x="1410" y="316"/>
                  </a:lnTo>
                  <a:lnTo>
                    <a:pt x="1408" y="320"/>
                  </a:lnTo>
                  <a:lnTo>
                    <a:pt x="1404" y="324"/>
                  </a:lnTo>
                  <a:lnTo>
                    <a:pt x="1402" y="328"/>
                  </a:lnTo>
                  <a:lnTo>
                    <a:pt x="1398" y="330"/>
                  </a:lnTo>
                  <a:lnTo>
                    <a:pt x="1396" y="334"/>
                  </a:lnTo>
                  <a:lnTo>
                    <a:pt x="1396" y="334"/>
                  </a:lnTo>
                  <a:lnTo>
                    <a:pt x="1392" y="320"/>
                  </a:lnTo>
                  <a:lnTo>
                    <a:pt x="1384" y="304"/>
                  </a:lnTo>
                  <a:lnTo>
                    <a:pt x="1384" y="274"/>
                  </a:lnTo>
                  <a:lnTo>
                    <a:pt x="1388" y="254"/>
                  </a:lnTo>
                  <a:lnTo>
                    <a:pt x="1386" y="248"/>
                  </a:lnTo>
                  <a:lnTo>
                    <a:pt x="1384" y="246"/>
                  </a:lnTo>
                  <a:lnTo>
                    <a:pt x="1382" y="244"/>
                  </a:lnTo>
                  <a:lnTo>
                    <a:pt x="1378" y="242"/>
                  </a:lnTo>
                  <a:lnTo>
                    <a:pt x="1374" y="242"/>
                  </a:lnTo>
                  <a:lnTo>
                    <a:pt x="1372" y="244"/>
                  </a:lnTo>
                  <a:lnTo>
                    <a:pt x="1370" y="244"/>
                  </a:lnTo>
                  <a:lnTo>
                    <a:pt x="1368" y="244"/>
                  </a:lnTo>
                  <a:lnTo>
                    <a:pt x="1368" y="244"/>
                  </a:lnTo>
                  <a:lnTo>
                    <a:pt x="1366" y="240"/>
                  </a:lnTo>
                  <a:lnTo>
                    <a:pt x="1362" y="238"/>
                  </a:lnTo>
                  <a:lnTo>
                    <a:pt x="1356" y="234"/>
                  </a:lnTo>
                  <a:lnTo>
                    <a:pt x="1348" y="232"/>
                  </a:lnTo>
                  <a:lnTo>
                    <a:pt x="1338" y="230"/>
                  </a:lnTo>
                  <a:lnTo>
                    <a:pt x="1332" y="230"/>
                  </a:lnTo>
                  <a:lnTo>
                    <a:pt x="1326" y="228"/>
                  </a:lnTo>
                  <a:lnTo>
                    <a:pt x="1322" y="228"/>
                  </a:lnTo>
                  <a:lnTo>
                    <a:pt x="1320" y="230"/>
                  </a:lnTo>
                  <a:lnTo>
                    <a:pt x="1316" y="232"/>
                  </a:lnTo>
                  <a:lnTo>
                    <a:pt x="1312" y="234"/>
                  </a:lnTo>
                  <a:lnTo>
                    <a:pt x="1308" y="238"/>
                  </a:lnTo>
                  <a:lnTo>
                    <a:pt x="1296" y="242"/>
                  </a:lnTo>
                  <a:lnTo>
                    <a:pt x="1284" y="240"/>
                  </a:lnTo>
                  <a:lnTo>
                    <a:pt x="1272" y="238"/>
                  </a:lnTo>
                  <a:lnTo>
                    <a:pt x="1262" y="236"/>
                  </a:lnTo>
                  <a:lnTo>
                    <a:pt x="1258" y="234"/>
                  </a:lnTo>
                  <a:lnTo>
                    <a:pt x="1224" y="216"/>
                  </a:lnTo>
                  <a:lnTo>
                    <a:pt x="1210" y="216"/>
                  </a:lnTo>
                  <a:lnTo>
                    <a:pt x="1194" y="214"/>
                  </a:lnTo>
                  <a:lnTo>
                    <a:pt x="1182" y="208"/>
                  </a:lnTo>
                  <a:lnTo>
                    <a:pt x="1172" y="204"/>
                  </a:lnTo>
                  <a:lnTo>
                    <a:pt x="1168" y="202"/>
                  </a:lnTo>
                  <a:lnTo>
                    <a:pt x="1160" y="196"/>
                  </a:lnTo>
                  <a:lnTo>
                    <a:pt x="1156" y="190"/>
                  </a:lnTo>
                  <a:lnTo>
                    <a:pt x="1164" y="186"/>
                  </a:lnTo>
                  <a:lnTo>
                    <a:pt x="1166" y="184"/>
                  </a:lnTo>
                  <a:lnTo>
                    <a:pt x="1166" y="182"/>
                  </a:lnTo>
                  <a:lnTo>
                    <a:pt x="1166" y="178"/>
                  </a:lnTo>
                  <a:lnTo>
                    <a:pt x="1164" y="172"/>
                  </a:lnTo>
                  <a:lnTo>
                    <a:pt x="1160" y="170"/>
                  </a:lnTo>
                  <a:lnTo>
                    <a:pt x="1158" y="168"/>
                  </a:lnTo>
                  <a:lnTo>
                    <a:pt x="1156" y="168"/>
                  </a:lnTo>
                  <a:lnTo>
                    <a:pt x="1152" y="170"/>
                  </a:lnTo>
                  <a:lnTo>
                    <a:pt x="1150" y="170"/>
                  </a:lnTo>
                  <a:lnTo>
                    <a:pt x="1148" y="172"/>
                  </a:lnTo>
                  <a:lnTo>
                    <a:pt x="1148" y="172"/>
                  </a:lnTo>
                  <a:lnTo>
                    <a:pt x="1146" y="174"/>
                  </a:lnTo>
                  <a:lnTo>
                    <a:pt x="1144" y="176"/>
                  </a:lnTo>
                  <a:lnTo>
                    <a:pt x="1142" y="180"/>
                  </a:lnTo>
                  <a:lnTo>
                    <a:pt x="1140" y="184"/>
                  </a:lnTo>
                  <a:lnTo>
                    <a:pt x="1136" y="190"/>
                  </a:lnTo>
                  <a:lnTo>
                    <a:pt x="1132" y="194"/>
                  </a:lnTo>
                  <a:lnTo>
                    <a:pt x="1128" y="198"/>
                  </a:lnTo>
                  <a:lnTo>
                    <a:pt x="1126" y="200"/>
                  </a:lnTo>
                  <a:lnTo>
                    <a:pt x="1120" y="202"/>
                  </a:lnTo>
                  <a:lnTo>
                    <a:pt x="1116" y="206"/>
                  </a:lnTo>
                  <a:lnTo>
                    <a:pt x="1112" y="210"/>
                  </a:lnTo>
                  <a:lnTo>
                    <a:pt x="1110" y="216"/>
                  </a:lnTo>
                  <a:lnTo>
                    <a:pt x="1108" y="220"/>
                  </a:lnTo>
                  <a:lnTo>
                    <a:pt x="1106" y="222"/>
                  </a:lnTo>
                  <a:lnTo>
                    <a:pt x="1104" y="224"/>
                  </a:lnTo>
                  <a:lnTo>
                    <a:pt x="1096" y="224"/>
                  </a:lnTo>
                  <a:lnTo>
                    <a:pt x="1092" y="204"/>
                  </a:lnTo>
                  <a:lnTo>
                    <a:pt x="1084" y="194"/>
                  </a:lnTo>
                  <a:lnTo>
                    <a:pt x="1108" y="192"/>
                  </a:lnTo>
                  <a:lnTo>
                    <a:pt x="1134" y="160"/>
                  </a:lnTo>
                  <a:lnTo>
                    <a:pt x="1150" y="144"/>
                  </a:lnTo>
                  <a:lnTo>
                    <a:pt x="1158" y="130"/>
                  </a:lnTo>
                  <a:lnTo>
                    <a:pt x="1162" y="122"/>
                  </a:lnTo>
                  <a:lnTo>
                    <a:pt x="1164" y="120"/>
                  </a:lnTo>
                  <a:lnTo>
                    <a:pt x="1164" y="96"/>
                  </a:lnTo>
                  <a:lnTo>
                    <a:pt x="1166" y="78"/>
                  </a:lnTo>
                  <a:lnTo>
                    <a:pt x="1160" y="64"/>
                  </a:lnTo>
                  <a:lnTo>
                    <a:pt x="1148" y="54"/>
                  </a:lnTo>
                  <a:lnTo>
                    <a:pt x="1134" y="52"/>
                  </a:lnTo>
                  <a:lnTo>
                    <a:pt x="1122" y="56"/>
                  </a:lnTo>
                  <a:lnTo>
                    <a:pt x="1108" y="64"/>
                  </a:lnTo>
                  <a:lnTo>
                    <a:pt x="1098" y="68"/>
                  </a:lnTo>
                  <a:lnTo>
                    <a:pt x="1090" y="70"/>
                  </a:lnTo>
                  <a:lnTo>
                    <a:pt x="1084" y="70"/>
                  </a:lnTo>
                  <a:lnTo>
                    <a:pt x="1080" y="70"/>
                  </a:lnTo>
                  <a:lnTo>
                    <a:pt x="1080" y="70"/>
                  </a:lnTo>
                  <a:lnTo>
                    <a:pt x="1078" y="52"/>
                  </a:lnTo>
                  <a:lnTo>
                    <a:pt x="1070" y="46"/>
                  </a:lnTo>
                  <a:lnTo>
                    <a:pt x="1080" y="20"/>
                  </a:lnTo>
                  <a:lnTo>
                    <a:pt x="1082" y="20"/>
                  </a:lnTo>
                  <a:lnTo>
                    <a:pt x="1084" y="18"/>
                  </a:lnTo>
                  <a:lnTo>
                    <a:pt x="1086" y="18"/>
                  </a:lnTo>
                  <a:lnTo>
                    <a:pt x="1088" y="16"/>
                  </a:lnTo>
                  <a:lnTo>
                    <a:pt x="1088" y="14"/>
                  </a:lnTo>
                  <a:lnTo>
                    <a:pt x="1088" y="10"/>
                  </a:lnTo>
                  <a:lnTo>
                    <a:pt x="1086" y="8"/>
                  </a:lnTo>
                  <a:lnTo>
                    <a:pt x="1080" y="4"/>
                  </a:lnTo>
                  <a:lnTo>
                    <a:pt x="1068" y="0"/>
                  </a:lnTo>
                  <a:lnTo>
                    <a:pt x="1056" y="4"/>
                  </a:lnTo>
                  <a:lnTo>
                    <a:pt x="1048" y="10"/>
                  </a:lnTo>
                  <a:lnTo>
                    <a:pt x="1042" y="16"/>
                  </a:lnTo>
                  <a:lnTo>
                    <a:pt x="1038" y="22"/>
                  </a:lnTo>
                  <a:lnTo>
                    <a:pt x="1030" y="32"/>
                  </a:lnTo>
                  <a:lnTo>
                    <a:pt x="1022" y="42"/>
                  </a:lnTo>
                  <a:lnTo>
                    <a:pt x="1016" y="50"/>
                  </a:lnTo>
                  <a:lnTo>
                    <a:pt x="1012" y="54"/>
                  </a:lnTo>
                  <a:lnTo>
                    <a:pt x="1016" y="62"/>
                  </a:lnTo>
                  <a:lnTo>
                    <a:pt x="1008" y="76"/>
                  </a:lnTo>
                  <a:lnTo>
                    <a:pt x="990" y="68"/>
                  </a:lnTo>
                  <a:lnTo>
                    <a:pt x="988" y="68"/>
                  </a:lnTo>
                  <a:lnTo>
                    <a:pt x="986" y="68"/>
                  </a:lnTo>
                  <a:lnTo>
                    <a:pt x="986" y="68"/>
                  </a:lnTo>
                  <a:lnTo>
                    <a:pt x="986" y="70"/>
                  </a:lnTo>
                  <a:lnTo>
                    <a:pt x="988" y="72"/>
                  </a:lnTo>
                  <a:lnTo>
                    <a:pt x="990" y="74"/>
                  </a:lnTo>
                  <a:lnTo>
                    <a:pt x="992" y="76"/>
                  </a:lnTo>
                  <a:lnTo>
                    <a:pt x="992" y="78"/>
                  </a:lnTo>
                  <a:lnTo>
                    <a:pt x="994" y="78"/>
                  </a:lnTo>
                  <a:lnTo>
                    <a:pt x="1020" y="98"/>
                  </a:lnTo>
                  <a:lnTo>
                    <a:pt x="1020" y="100"/>
                  </a:lnTo>
                  <a:lnTo>
                    <a:pt x="1020" y="102"/>
                  </a:lnTo>
                  <a:lnTo>
                    <a:pt x="1020" y="108"/>
                  </a:lnTo>
                  <a:lnTo>
                    <a:pt x="1020" y="114"/>
                  </a:lnTo>
                  <a:lnTo>
                    <a:pt x="1020" y="122"/>
                  </a:lnTo>
                  <a:lnTo>
                    <a:pt x="1018" y="126"/>
                  </a:lnTo>
                  <a:lnTo>
                    <a:pt x="1014" y="130"/>
                  </a:lnTo>
                  <a:lnTo>
                    <a:pt x="1010" y="128"/>
                  </a:lnTo>
                  <a:lnTo>
                    <a:pt x="1006" y="126"/>
                  </a:lnTo>
                  <a:lnTo>
                    <a:pt x="1002" y="120"/>
                  </a:lnTo>
                  <a:lnTo>
                    <a:pt x="998" y="112"/>
                  </a:lnTo>
                  <a:lnTo>
                    <a:pt x="992" y="100"/>
                  </a:lnTo>
                  <a:lnTo>
                    <a:pt x="980" y="92"/>
                  </a:lnTo>
                  <a:lnTo>
                    <a:pt x="966" y="90"/>
                  </a:lnTo>
                  <a:lnTo>
                    <a:pt x="952" y="92"/>
                  </a:lnTo>
                  <a:lnTo>
                    <a:pt x="944" y="92"/>
                  </a:lnTo>
                  <a:lnTo>
                    <a:pt x="940" y="92"/>
                  </a:lnTo>
                  <a:lnTo>
                    <a:pt x="936" y="92"/>
                  </a:lnTo>
                  <a:lnTo>
                    <a:pt x="932" y="90"/>
                  </a:lnTo>
                  <a:lnTo>
                    <a:pt x="930" y="88"/>
                  </a:lnTo>
                  <a:lnTo>
                    <a:pt x="930" y="86"/>
                  </a:lnTo>
                  <a:lnTo>
                    <a:pt x="930" y="84"/>
                  </a:lnTo>
                  <a:lnTo>
                    <a:pt x="930" y="84"/>
                  </a:lnTo>
                  <a:lnTo>
                    <a:pt x="928" y="84"/>
                  </a:lnTo>
                  <a:lnTo>
                    <a:pt x="924" y="86"/>
                  </a:lnTo>
                  <a:lnTo>
                    <a:pt x="920" y="88"/>
                  </a:lnTo>
                  <a:lnTo>
                    <a:pt x="914" y="92"/>
                  </a:lnTo>
                  <a:lnTo>
                    <a:pt x="910" y="94"/>
                  </a:lnTo>
                  <a:lnTo>
                    <a:pt x="906" y="98"/>
                  </a:lnTo>
                  <a:lnTo>
                    <a:pt x="902" y="100"/>
                  </a:lnTo>
                  <a:lnTo>
                    <a:pt x="898" y="104"/>
                  </a:lnTo>
                  <a:lnTo>
                    <a:pt x="892" y="110"/>
                  </a:lnTo>
                  <a:lnTo>
                    <a:pt x="884" y="114"/>
                  </a:lnTo>
                  <a:lnTo>
                    <a:pt x="872" y="116"/>
                  </a:lnTo>
                  <a:lnTo>
                    <a:pt x="864" y="122"/>
                  </a:lnTo>
                  <a:lnTo>
                    <a:pt x="856" y="132"/>
                  </a:lnTo>
                  <a:lnTo>
                    <a:pt x="850" y="146"/>
                  </a:lnTo>
                  <a:lnTo>
                    <a:pt x="846" y="158"/>
                  </a:lnTo>
                  <a:lnTo>
                    <a:pt x="844" y="162"/>
                  </a:lnTo>
                  <a:lnTo>
                    <a:pt x="842" y="168"/>
                  </a:lnTo>
                  <a:lnTo>
                    <a:pt x="836" y="172"/>
                  </a:lnTo>
                  <a:lnTo>
                    <a:pt x="830" y="176"/>
                  </a:lnTo>
                  <a:lnTo>
                    <a:pt x="826" y="180"/>
                  </a:lnTo>
                  <a:lnTo>
                    <a:pt x="822" y="182"/>
                  </a:lnTo>
                  <a:lnTo>
                    <a:pt x="818" y="184"/>
                  </a:lnTo>
                  <a:lnTo>
                    <a:pt x="818" y="188"/>
                  </a:lnTo>
                  <a:lnTo>
                    <a:pt x="820" y="190"/>
                  </a:lnTo>
                  <a:lnTo>
                    <a:pt x="822" y="192"/>
                  </a:lnTo>
                  <a:lnTo>
                    <a:pt x="822" y="196"/>
                  </a:lnTo>
                  <a:lnTo>
                    <a:pt x="818" y="202"/>
                  </a:lnTo>
                  <a:lnTo>
                    <a:pt x="804" y="208"/>
                  </a:lnTo>
                  <a:lnTo>
                    <a:pt x="782" y="214"/>
                  </a:lnTo>
                  <a:lnTo>
                    <a:pt x="772" y="220"/>
                  </a:lnTo>
                  <a:lnTo>
                    <a:pt x="768" y="232"/>
                  </a:lnTo>
                  <a:lnTo>
                    <a:pt x="764" y="244"/>
                  </a:lnTo>
                  <a:lnTo>
                    <a:pt x="766" y="256"/>
                  </a:lnTo>
                  <a:lnTo>
                    <a:pt x="766" y="266"/>
                  </a:lnTo>
                  <a:lnTo>
                    <a:pt x="766" y="272"/>
                  </a:lnTo>
                  <a:lnTo>
                    <a:pt x="768" y="276"/>
                  </a:lnTo>
                  <a:lnTo>
                    <a:pt x="772" y="276"/>
                  </a:lnTo>
                  <a:lnTo>
                    <a:pt x="776" y="278"/>
                  </a:lnTo>
                  <a:lnTo>
                    <a:pt x="782" y="278"/>
                  </a:lnTo>
                  <a:lnTo>
                    <a:pt x="784" y="278"/>
                  </a:lnTo>
                  <a:lnTo>
                    <a:pt x="786" y="278"/>
                  </a:lnTo>
                  <a:lnTo>
                    <a:pt x="786" y="282"/>
                  </a:lnTo>
                  <a:lnTo>
                    <a:pt x="788" y="284"/>
                  </a:lnTo>
                  <a:lnTo>
                    <a:pt x="792" y="288"/>
                  </a:lnTo>
                  <a:lnTo>
                    <a:pt x="796" y="292"/>
                  </a:lnTo>
                  <a:lnTo>
                    <a:pt x="800" y="294"/>
                  </a:lnTo>
                  <a:lnTo>
                    <a:pt x="802" y="296"/>
                  </a:lnTo>
                  <a:lnTo>
                    <a:pt x="804" y="298"/>
                  </a:lnTo>
                  <a:lnTo>
                    <a:pt x="804" y="344"/>
                  </a:lnTo>
                  <a:lnTo>
                    <a:pt x="800" y="352"/>
                  </a:lnTo>
                  <a:lnTo>
                    <a:pt x="800" y="358"/>
                  </a:lnTo>
                  <a:lnTo>
                    <a:pt x="800" y="364"/>
                  </a:lnTo>
                  <a:lnTo>
                    <a:pt x="802" y="368"/>
                  </a:lnTo>
                  <a:lnTo>
                    <a:pt x="806" y="372"/>
                  </a:lnTo>
                  <a:lnTo>
                    <a:pt x="808" y="374"/>
                  </a:lnTo>
                  <a:lnTo>
                    <a:pt x="810" y="376"/>
                  </a:lnTo>
                  <a:lnTo>
                    <a:pt x="812" y="376"/>
                  </a:lnTo>
                  <a:lnTo>
                    <a:pt x="812" y="382"/>
                  </a:lnTo>
                  <a:lnTo>
                    <a:pt x="800" y="380"/>
                  </a:lnTo>
                  <a:lnTo>
                    <a:pt x="796" y="378"/>
                  </a:lnTo>
                  <a:lnTo>
                    <a:pt x="792" y="374"/>
                  </a:lnTo>
                  <a:lnTo>
                    <a:pt x="788" y="370"/>
                  </a:lnTo>
                  <a:lnTo>
                    <a:pt x="784" y="366"/>
                  </a:lnTo>
                  <a:lnTo>
                    <a:pt x="782" y="360"/>
                  </a:lnTo>
                  <a:lnTo>
                    <a:pt x="782" y="356"/>
                  </a:lnTo>
                  <a:lnTo>
                    <a:pt x="782" y="352"/>
                  </a:lnTo>
                  <a:lnTo>
                    <a:pt x="784" y="348"/>
                  </a:lnTo>
                  <a:lnTo>
                    <a:pt x="784" y="344"/>
                  </a:lnTo>
                  <a:lnTo>
                    <a:pt x="782" y="340"/>
                  </a:lnTo>
                  <a:lnTo>
                    <a:pt x="778" y="338"/>
                  </a:lnTo>
                  <a:lnTo>
                    <a:pt x="776" y="338"/>
                  </a:lnTo>
                  <a:lnTo>
                    <a:pt x="776" y="336"/>
                  </a:lnTo>
                  <a:lnTo>
                    <a:pt x="776" y="334"/>
                  </a:lnTo>
                  <a:lnTo>
                    <a:pt x="778" y="332"/>
                  </a:lnTo>
                  <a:lnTo>
                    <a:pt x="782" y="326"/>
                  </a:lnTo>
                  <a:lnTo>
                    <a:pt x="784" y="322"/>
                  </a:lnTo>
                  <a:lnTo>
                    <a:pt x="788" y="316"/>
                  </a:lnTo>
                  <a:lnTo>
                    <a:pt x="790" y="308"/>
                  </a:lnTo>
                  <a:lnTo>
                    <a:pt x="790" y="304"/>
                  </a:lnTo>
                  <a:lnTo>
                    <a:pt x="788" y="300"/>
                  </a:lnTo>
                  <a:lnTo>
                    <a:pt x="788" y="298"/>
                  </a:lnTo>
                  <a:lnTo>
                    <a:pt x="786" y="298"/>
                  </a:lnTo>
                  <a:lnTo>
                    <a:pt x="782" y="298"/>
                  </a:lnTo>
                  <a:lnTo>
                    <a:pt x="778" y="298"/>
                  </a:lnTo>
                  <a:lnTo>
                    <a:pt x="774" y="298"/>
                  </a:lnTo>
                  <a:lnTo>
                    <a:pt x="768" y="296"/>
                  </a:lnTo>
                  <a:lnTo>
                    <a:pt x="766" y="294"/>
                  </a:lnTo>
                  <a:lnTo>
                    <a:pt x="764" y="292"/>
                  </a:lnTo>
                  <a:lnTo>
                    <a:pt x="762" y="290"/>
                  </a:lnTo>
                  <a:lnTo>
                    <a:pt x="762" y="290"/>
                  </a:lnTo>
                  <a:lnTo>
                    <a:pt x="758" y="290"/>
                  </a:lnTo>
                  <a:lnTo>
                    <a:pt x="754" y="290"/>
                  </a:lnTo>
                  <a:lnTo>
                    <a:pt x="750" y="288"/>
                  </a:lnTo>
                  <a:lnTo>
                    <a:pt x="744" y="286"/>
                  </a:lnTo>
                  <a:lnTo>
                    <a:pt x="738" y="284"/>
                  </a:lnTo>
                  <a:lnTo>
                    <a:pt x="732" y="280"/>
                  </a:lnTo>
                  <a:lnTo>
                    <a:pt x="728" y="276"/>
                  </a:lnTo>
                  <a:lnTo>
                    <a:pt x="726" y="276"/>
                  </a:lnTo>
                  <a:lnTo>
                    <a:pt x="724" y="274"/>
                  </a:lnTo>
                  <a:lnTo>
                    <a:pt x="722" y="276"/>
                  </a:lnTo>
                  <a:lnTo>
                    <a:pt x="720" y="278"/>
                  </a:lnTo>
                  <a:lnTo>
                    <a:pt x="718" y="280"/>
                  </a:lnTo>
                  <a:lnTo>
                    <a:pt x="718" y="282"/>
                  </a:lnTo>
                  <a:lnTo>
                    <a:pt x="716" y="282"/>
                  </a:lnTo>
                  <a:lnTo>
                    <a:pt x="712" y="278"/>
                  </a:lnTo>
                  <a:lnTo>
                    <a:pt x="710" y="270"/>
                  </a:lnTo>
                  <a:lnTo>
                    <a:pt x="710" y="260"/>
                  </a:lnTo>
                  <a:lnTo>
                    <a:pt x="710" y="250"/>
                  </a:lnTo>
                  <a:lnTo>
                    <a:pt x="708" y="246"/>
                  </a:lnTo>
                  <a:lnTo>
                    <a:pt x="706" y="244"/>
                  </a:lnTo>
                  <a:lnTo>
                    <a:pt x="704" y="244"/>
                  </a:lnTo>
                  <a:lnTo>
                    <a:pt x="700" y="242"/>
                  </a:lnTo>
                  <a:lnTo>
                    <a:pt x="696" y="242"/>
                  </a:lnTo>
                  <a:lnTo>
                    <a:pt x="694" y="244"/>
                  </a:lnTo>
                  <a:lnTo>
                    <a:pt x="692" y="244"/>
                  </a:lnTo>
                  <a:lnTo>
                    <a:pt x="690" y="244"/>
                  </a:lnTo>
                  <a:lnTo>
                    <a:pt x="688" y="246"/>
                  </a:lnTo>
                  <a:lnTo>
                    <a:pt x="684" y="248"/>
                  </a:lnTo>
                  <a:lnTo>
                    <a:pt x="684" y="250"/>
                  </a:lnTo>
                  <a:lnTo>
                    <a:pt x="684" y="254"/>
                  </a:lnTo>
                  <a:lnTo>
                    <a:pt x="684" y="258"/>
                  </a:lnTo>
                  <a:lnTo>
                    <a:pt x="686" y="262"/>
                  </a:lnTo>
                  <a:lnTo>
                    <a:pt x="686" y="266"/>
                  </a:lnTo>
                  <a:lnTo>
                    <a:pt x="688" y="270"/>
                  </a:lnTo>
                  <a:lnTo>
                    <a:pt x="690" y="274"/>
                  </a:lnTo>
                  <a:lnTo>
                    <a:pt x="690" y="278"/>
                  </a:lnTo>
                  <a:lnTo>
                    <a:pt x="690" y="282"/>
                  </a:lnTo>
                  <a:lnTo>
                    <a:pt x="690" y="284"/>
                  </a:lnTo>
                  <a:lnTo>
                    <a:pt x="686" y="288"/>
                  </a:lnTo>
                  <a:lnTo>
                    <a:pt x="682" y="290"/>
                  </a:lnTo>
                  <a:lnTo>
                    <a:pt x="676" y="292"/>
                  </a:lnTo>
                  <a:lnTo>
                    <a:pt x="672" y="298"/>
                  </a:lnTo>
                  <a:lnTo>
                    <a:pt x="670" y="304"/>
                  </a:lnTo>
                  <a:lnTo>
                    <a:pt x="668" y="308"/>
                  </a:lnTo>
                  <a:lnTo>
                    <a:pt x="670" y="314"/>
                  </a:lnTo>
                  <a:lnTo>
                    <a:pt x="670" y="318"/>
                  </a:lnTo>
                  <a:lnTo>
                    <a:pt x="672" y="320"/>
                  </a:lnTo>
                  <a:lnTo>
                    <a:pt x="674" y="322"/>
                  </a:lnTo>
                  <a:lnTo>
                    <a:pt x="678" y="324"/>
                  </a:lnTo>
                  <a:lnTo>
                    <a:pt x="680" y="326"/>
                  </a:lnTo>
                  <a:lnTo>
                    <a:pt x="680" y="330"/>
                  </a:lnTo>
                  <a:lnTo>
                    <a:pt x="682" y="332"/>
                  </a:lnTo>
                  <a:lnTo>
                    <a:pt x="680" y="338"/>
                  </a:lnTo>
                  <a:lnTo>
                    <a:pt x="680" y="344"/>
                  </a:lnTo>
                  <a:lnTo>
                    <a:pt x="678" y="350"/>
                  </a:lnTo>
                  <a:lnTo>
                    <a:pt x="674" y="354"/>
                  </a:lnTo>
                  <a:lnTo>
                    <a:pt x="670" y="364"/>
                  </a:lnTo>
                  <a:lnTo>
                    <a:pt x="670" y="378"/>
                  </a:lnTo>
                  <a:lnTo>
                    <a:pt x="668" y="392"/>
                  </a:lnTo>
                  <a:lnTo>
                    <a:pt x="668" y="398"/>
                  </a:lnTo>
                  <a:lnTo>
                    <a:pt x="684" y="400"/>
                  </a:lnTo>
                  <a:lnTo>
                    <a:pt x="698" y="390"/>
                  </a:lnTo>
                  <a:lnTo>
                    <a:pt x="704" y="390"/>
                  </a:lnTo>
                  <a:lnTo>
                    <a:pt x="710" y="390"/>
                  </a:lnTo>
                  <a:lnTo>
                    <a:pt x="714" y="392"/>
                  </a:lnTo>
                  <a:lnTo>
                    <a:pt x="716" y="394"/>
                  </a:lnTo>
                  <a:lnTo>
                    <a:pt x="718" y="398"/>
                  </a:lnTo>
                  <a:lnTo>
                    <a:pt x="720" y="400"/>
                  </a:lnTo>
                  <a:lnTo>
                    <a:pt x="722" y="402"/>
                  </a:lnTo>
                  <a:lnTo>
                    <a:pt x="722" y="404"/>
                  </a:lnTo>
                  <a:lnTo>
                    <a:pt x="724" y="406"/>
                  </a:lnTo>
                  <a:lnTo>
                    <a:pt x="726" y="416"/>
                  </a:lnTo>
                  <a:lnTo>
                    <a:pt x="730" y="428"/>
                  </a:lnTo>
                  <a:lnTo>
                    <a:pt x="732" y="438"/>
                  </a:lnTo>
                  <a:lnTo>
                    <a:pt x="732" y="444"/>
                  </a:lnTo>
                  <a:lnTo>
                    <a:pt x="734" y="446"/>
                  </a:lnTo>
                  <a:lnTo>
                    <a:pt x="736" y="448"/>
                  </a:lnTo>
                  <a:lnTo>
                    <a:pt x="738" y="450"/>
                  </a:lnTo>
                  <a:lnTo>
                    <a:pt x="740" y="450"/>
                  </a:lnTo>
                  <a:lnTo>
                    <a:pt x="742" y="450"/>
                  </a:lnTo>
                  <a:lnTo>
                    <a:pt x="742" y="450"/>
                  </a:lnTo>
                  <a:lnTo>
                    <a:pt x="742" y="450"/>
                  </a:lnTo>
                  <a:lnTo>
                    <a:pt x="746" y="448"/>
                  </a:lnTo>
                  <a:lnTo>
                    <a:pt x="748" y="448"/>
                  </a:lnTo>
                  <a:lnTo>
                    <a:pt x="752" y="448"/>
                  </a:lnTo>
                  <a:lnTo>
                    <a:pt x="754" y="450"/>
                  </a:lnTo>
                  <a:lnTo>
                    <a:pt x="758" y="452"/>
                  </a:lnTo>
                  <a:lnTo>
                    <a:pt x="760" y="454"/>
                  </a:lnTo>
                  <a:lnTo>
                    <a:pt x="766" y="456"/>
                  </a:lnTo>
                  <a:lnTo>
                    <a:pt x="770" y="458"/>
                  </a:lnTo>
                  <a:lnTo>
                    <a:pt x="774" y="458"/>
                  </a:lnTo>
                  <a:lnTo>
                    <a:pt x="774" y="458"/>
                  </a:lnTo>
                  <a:lnTo>
                    <a:pt x="772" y="462"/>
                  </a:lnTo>
                  <a:lnTo>
                    <a:pt x="768" y="466"/>
                  </a:lnTo>
                  <a:lnTo>
                    <a:pt x="764" y="468"/>
                  </a:lnTo>
                  <a:lnTo>
                    <a:pt x="760" y="468"/>
                  </a:lnTo>
                  <a:lnTo>
                    <a:pt x="758" y="470"/>
                  </a:lnTo>
                  <a:lnTo>
                    <a:pt x="756" y="470"/>
                  </a:lnTo>
                  <a:lnTo>
                    <a:pt x="752" y="470"/>
                  </a:lnTo>
                  <a:lnTo>
                    <a:pt x="750" y="472"/>
                  </a:lnTo>
                  <a:lnTo>
                    <a:pt x="748" y="476"/>
                  </a:lnTo>
                  <a:lnTo>
                    <a:pt x="746" y="480"/>
                  </a:lnTo>
                  <a:lnTo>
                    <a:pt x="746" y="484"/>
                  </a:lnTo>
                  <a:lnTo>
                    <a:pt x="748" y="486"/>
                  </a:lnTo>
                  <a:lnTo>
                    <a:pt x="752" y="496"/>
                  </a:lnTo>
                  <a:lnTo>
                    <a:pt x="752" y="510"/>
                  </a:lnTo>
                  <a:lnTo>
                    <a:pt x="752" y="520"/>
                  </a:lnTo>
                  <a:lnTo>
                    <a:pt x="750" y="522"/>
                  </a:lnTo>
                  <a:lnTo>
                    <a:pt x="746" y="524"/>
                  </a:lnTo>
                  <a:lnTo>
                    <a:pt x="744" y="522"/>
                  </a:lnTo>
                  <a:lnTo>
                    <a:pt x="740" y="520"/>
                  </a:lnTo>
                  <a:lnTo>
                    <a:pt x="738" y="516"/>
                  </a:lnTo>
                  <a:lnTo>
                    <a:pt x="738" y="510"/>
                  </a:lnTo>
                  <a:lnTo>
                    <a:pt x="736" y="498"/>
                  </a:lnTo>
                  <a:lnTo>
                    <a:pt x="730" y="484"/>
                  </a:lnTo>
                  <a:lnTo>
                    <a:pt x="726" y="476"/>
                  </a:lnTo>
                  <a:lnTo>
                    <a:pt x="724" y="474"/>
                  </a:lnTo>
                  <a:lnTo>
                    <a:pt x="722" y="474"/>
                  </a:lnTo>
                  <a:lnTo>
                    <a:pt x="720" y="476"/>
                  </a:lnTo>
                  <a:lnTo>
                    <a:pt x="718" y="480"/>
                  </a:lnTo>
                  <a:lnTo>
                    <a:pt x="716" y="482"/>
                  </a:lnTo>
                  <a:lnTo>
                    <a:pt x="716" y="484"/>
                  </a:lnTo>
                  <a:lnTo>
                    <a:pt x="714" y="488"/>
                  </a:lnTo>
                  <a:lnTo>
                    <a:pt x="712" y="492"/>
                  </a:lnTo>
                  <a:lnTo>
                    <a:pt x="710" y="494"/>
                  </a:lnTo>
                  <a:lnTo>
                    <a:pt x="706" y="494"/>
                  </a:lnTo>
                  <a:lnTo>
                    <a:pt x="704" y="494"/>
                  </a:lnTo>
                  <a:lnTo>
                    <a:pt x="704" y="492"/>
                  </a:lnTo>
                  <a:lnTo>
                    <a:pt x="704" y="490"/>
                  </a:lnTo>
                  <a:lnTo>
                    <a:pt x="704" y="488"/>
                  </a:lnTo>
                  <a:lnTo>
                    <a:pt x="706" y="486"/>
                  </a:lnTo>
                  <a:lnTo>
                    <a:pt x="706" y="486"/>
                  </a:lnTo>
                  <a:lnTo>
                    <a:pt x="708" y="476"/>
                  </a:lnTo>
                  <a:lnTo>
                    <a:pt x="710" y="460"/>
                  </a:lnTo>
                  <a:lnTo>
                    <a:pt x="712" y="442"/>
                  </a:lnTo>
                  <a:lnTo>
                    <a:pt x="712" y="424"/>
                  </a:lnTo>
                  <a:lnTo>
                    <a:pt x="712" y="412"/>
                  </a:lnTo>
                  <a:lnTo>
                    <a:pt x="710" y="408"/>
                  </a:lnTo>
                  <a:lnTo>
                    <a:pt x="706" y="398"/>
                  </a:lnTo>
                  <a:lnTo>
                    <a:pt x="698" y="408"/>
                  </a:lnTo>
                  <a:lnTo>
                    <a:pt x="698" y="408"/>
                  </a:lnTo>
                  <a:lnTo>
                    <a:pt x="696" y="410"/>
                  </a:lnTo>
                  <a:lnTo>
                    <a:pt x="692" y="410"/>
                  </a:lnTo>
                  <a:lnTo>
                    <a:pt x="686" y="410"/>
                  </a:lnTo>
                  <a:lnTo>
                    <a:pt x="682" y="412"/>
                  </a:lnTo>
                  <a:lnTo>
                    <a:pt x="680" y="414"/>
                  </a:lnTo>
                  <a:lnTo>
                    <a:pt x="678" y="416"/>
                  </a:lnTo>
                  <a:lnTo>
                    <a:pt x="678" y="418"/>
                  </a:lnTo>
                  <a:lnTo>
                    <a:pt x="678" y="418"/>
                  </a:lnTo>
                  <a:lnTo>
                    <a:pt x="676" y="424"/>
                  </a:lnTo>
                  <a:lnTo>
                    <a:pt x="676" y="440"/>
                  </a:lnTo>
                  <a:lnTo>
                    <a:pt x="676" y="456"/>
                  </a:lnTo>
                  <a:lnTo>
                    <a:pt x="676" y="468"/>
                  </a:lnTo>
                  <a:lnTo>
                    <a:pt x="674" y="474"/>
                  </a:lnTo>
                  <a:lnTo>
                    <a:pt x="674" y="478"/>
                  </a:lnTo>
                  <a:lnTo>
                    <a:pt x="670" y="482"/>
                  </a:lnTo>
                  <a:lnTo>
                    <a:pt x="666" y="486"/>
                  </a:lnTo>
                  <a:lnTo>
                    <a:pt x="662" y="486"/>
                  </a:lnTo>
                  <a:lnTo>
                    <a:pt x="658" y="486"/>
                  </a:lnTo>
                  <a:lnTo>
                    <a:pt x="652" y="488"/>
                  </a:lnTo>
                  <a:lnTo>
                    <a:pt x="648" y="490"/>
                  </a:lnTo>
                  <a:lnTo>
                    <a:pt x="646" y="492"/>
                  </a:lnTo>
                  <a:lnTo>
                    <a:pt x="646" y="492"/>
                  </a:lnTo>
                  <a:lnTo>
                    <a:pt x="632" y="494"/>
                  </a:lnTo>
                  <a:lnTo>
                    <a:pt x="618" y="490"/>
                  </a:lnTo>
                  <a:lnTo>
                    <a:pt x="606" y="486"/>
                  </a:lnTo>
                  <a:lnTo>
                    <a:pt x="602" y="484"/>
                  </a:lnTo>
                  <a:lnTo>
                    <a:pt x="610" y="480"/>
                  </a:lnTo>
                  <a:lnTo>
                    <a:pt x="622" y="478"/>
                  </a:lnTo>
                  <a:lnTo>
                    <a:pt x="636" y="476"/>
                  </a:lnTo>
                  <a:lnTo>
                    <a:pt x="642" y="476"/>
                  </a:lnTo>
                  <a:lnTo>
                    <a:pt x="646" y="474"/>
                  </a:lnTo>
                  <a:lnTo>
                    <a:pt x="648" y="472"/>
                  </a:lnTo>
                  <a:lnTo>
                    <a:pt x="648" y="468"/>
                  </a:lnTo>
                  <a:lnTo>
                    <a:pt x="648" y="466"/>
                  </a:lnTo>
                  <a:lnTo>
                    <a:pt x="648" y="466"/>
                  </a:lnTo>
                  <a:lnTo>
                    <a:pt x="646" y="462"/>
                  </a:lnTo>
                  <a:lnTo>
                    <a:pt x="646" y="458"/>
                  </a:lnTo>
                  <a:lnTo>
                    <a:pt x="646" y="456"/>
                  </a:lnTo>
                  <a:lnTo>
                    <a:pt x="646" y="454"/>
                  </a:lnTo>
                  <a:lnTo>
                    <a:pt x="648" y="452"/>
                  </a:lnTo>
                  <a:lnTo>
                    <a:pt x="650" y="448"/>
                  </a:lnTo>
                  <a:lnTo>
                    <a:pt x="652" y="444"/>
                  </a:lnTo>
                  <a:lnTo>
                    <a:pt x="656" y="440"/>
                  </a:lnTo>
                  <a:lnTo>
                    <a:pt x="660" y="434"/>
                  </a:lnTo>
                  <a:lnTo>
                    <a:pt x="662" y="430"/>
                  </a:lnTo>
                  <a:lnTo>
                    <a:pt x="664" y="428"/>
                  </a:lnTo>
                  <a:lnTo>
                    <a:pt x="664" y="426"/>
                  </a:lnTo>
                  <a:lnTo>
                    <a:pt x="668" y="422"/>
                  </a:lnTo>
                  <a:lnTo>
                    <a:pt x="668" y="418"/>
                  </a:lnTo>
                  <a:lnTo>
                    <a:pt x="668" y="416"/>
                  </a:lnTo>
                  <a:lnTo>
                    <a:pt x="666" y="416"/>
                  </a:lnTo>
                  <a:lnTo>
                    <a:pt x="666" y="414"/>
                  </a:lnTo>
                  <a:lnTo>
                    <a:pt x="664" y="414"/>
                  </a:lnTo>
                  <a:lnTo>
                    <a:pt x="662" y="414"/>
                  </a:lnTo>
                  <a:lnTo>
                    <a:pt x="660" y="412"/>
                  </a:lnTo>
                  <a:lnTo>
                    <a:pt x="658" y="412"/>
                  </a:lnTo>
                  <a:lnTo>
                    <a:pt x="656" y="410"/>
                  </a:lnTo>
                  <a:lnTo>
                    <a:pt x="656" y="408"/>
                  </a:lnTo>
                  <a:lnTo>
                    <a:pt x="656" y="400"/>
                  </a:lnTo>
                  <a:lnTo>
                    <a:pt x="656" y="384"/>
                  </a:lnTo>
                  <a:lnTo>
                    <a:pt x="656" y="368"/>
                  </a:lnTo>
                  <a:lnTo>
                    <a:pt x="656" y="354"/>
                  </a:lnTo>
                  <a:lnTo>
                    <a:pt x="656" y="348"/>
                  </a:lnTo>
                  <a:lnTo>
                    <a:pt x="658" y="342"/>
                  </a:lnTo>
                  <a:lnTo>
                    <a:pt x="658" y="336"/>
                  </a:lnTo>
                  <a:lnTo>
                    <a:pt x="656" y="330"/>
                  </a:lnTo>
                  <a:lnTo>
                    <a:pt x="654" y="324"/>
                  </a:lnTo>
                  <a:lnTo>
                    <a:pt x="652" y="320"/>
                  </a:lnTo>
                  <a:lnTo>
                    <a:pt x="650" y="318"/>
                  </a:lnTo>
                  <a:lnTo>
                    <a:pt x="650" y="318"/>
                  </a:lnTo>
                  <a:lnTo>
                    <a:pt x="650" y="292"/>
                  </a:lnTo>
                  <a:lnTo>
                    <a:pt x="656" y="286"/>
                  </a:lnTo>
                  <a:lnTo>
                    <a:pt x="658" y="274"/>
                  </a:lnTo>
                  <a:lnTo>
                    <a:pt x="670" y="262"/>
                  </a:lnTo>
                  <a:lnTo>
                    <a:pt x="672" y="258"/>
                  </a:lnTo>
                  <a:lnTo>
                    <a:pt x="670" y="256"/>
                  </a:lnTo>
                  <a:lnTo>
                    <a:pt x="666" y="252"/>
                  </a:lnTo>
                  <a:lnTo>
                    <a:pt x="664" y="250"/>
                  </a:lnTo>
                  <a:lnTo>
                    <a:pt x="660" y="250"/>
                  </a:lnTo>
                  <a:lnTo>
                    <a:pt x="660" y="248"/>
                  </a:lnTo>
                  <a:lnTo>
                    <a:pt x="634" y="252"/>
                  </a:lnTo>
                  <a:lnTo>
                    <a:pt x="630" y="246"/>
                  </a:lnTo>
                  <a:lnTo>
                    <a:pt x="620" y="250"/>
                  </a:lnTo>
                  <a:lnTo>
                    <a:pt x="614" y="258"/>
                  </a:lnTo>
                  <a:lnTo>
                    <a:pt x="610" y="268"/>
                  </a:lnTo>
                  <a:lnTo>
                    <a:pt x="610" y="278"/>
                  </a:lnTo>
                  <a:lnTo>
                    <a:pt x="610" y="280"/>
                  </a:lnTo>
                  <a:lnTo>
                    <a:pt x="608" y="286"/>
                  </a:lnTo>
                  <a:lnTo>
                    <a:pt x="604" y="292"/>
                  </a:lnTo>
                  <a:lnTo>
                    <a:pt x="602" y="296"/>
                  </a:lnTo>
                  <a:lnTo>
                    <a:pt x="598" y="300"/>
                  </a:lnTo>
                  <a:lnTo>
                    <a:pt x="594" y="302"/>
                  </a:lnTo>
                  <a:lnTo>
                    <a:pt x="592" y="304"/>
                  </a:lnTo>
                  <a:lnTo>
                    <a:pt x="592" y="304"/>
                  </a:lnTo>
                  <a:lnTo>
                    <a:pt x="584" y="316"/>
                  </a:lnTo>
                  <a:lnTo>
                    <a:pt x="580" y="332"/>
                  </a:lnTo>
                  <a:lnTo>
                    <a:pt x="580" y="350"/>
                  </a:lnTo>
                  <a:lnTo>
                    <a:pt x="582" y="364"/>
                  </a:lnTo>
                  <a:lnTo>
                    <a:pt x="582" y="370"/>
                  </a:lnTo>
                  <a:lnTo>
                    <a:pt x="582" y="370"/>
                  </a:lnTo>
                  <a:lnTo>
                    <a:pt x="584" y="374"/>
                  </a:lnTo>
                  <a:lnTo>
                    <a:pt x="586" y="376"/>
                  </a:lnTo>
                  <a:lnTo>
                    <a:pt x="586" y="382"/>
                  </a:lnTo>
                  <a:lnTo>
                    <a:pt x="588" y="386"/>
                  </a:lnTo>
                  <a:lnTo>
                    <a:pt x="590" y="392"/>
                  </a:lnTo>
                  <a:lnTo>
                    <a:pt x="590" y="396"/>
                  </a:lnTo>
                  <a:lnTo>
                    <a:pt x="590" y="400"/>
                  </a:lnTo>
                  <a:lnTo>
                    <a:pt x="588" y="402"/>
                  </a:lnTo>
                  <a:lnTo>
                    <a:pt x="586" y="404"/>
                  </a:lnTo>
                  <a:lnTo>
                    <a:pt x="584" y="404"/>
                  </a:lnTo>
                  <a:lnTo>
                    <a:pt x="584" y="404"/>
                  </a:lnTo>
                  <a:lnTo>
                    <a:pt x="584" y="404"/>
                  </a:lnTo>
                  <a:lnTo>
                    <a:pt x="552" y="374"/>
                  </a:lnTo>
                  <a:lnTo>
                    <a:pt x="516" y="370"/>
                  </a:lnTo>
                  <a:lnTo>
                    <a:pt x="512" y="380"/>
                  </a:lnTo>
                  <a:lnTo>
                    <a:pt x="516" y="388"/>
                  </a:lnTo>
                  <a:lnTo>
                    <a:pt x="516" y="404"/>
                  </a:lnTo>
                  <a:lnTo>
                    <a:pt x="494" y="420"/>
                  </a:lnTo>
                  <a:lnTo>
                    <a:pt x="496" y="410"/>
                  </a:lnTo>
                  <a:lnTo>
                    <a:pt x="496" y="402"/>
                  </a:lnTo>
                  <a:lnTo>
                    <a:pt x="498" y="398"/>
                  </a:lnTo>
                  <a:lnTo>
                    <a:pt x="498" y="396"/>
                  </a:lnTo>
                  <a:lnTo>
                    <a:pt x="490" y="396"/>
                  </a:lnTo>
                  <a:lnTo>
                    <a:pt x="482" y="404"/>
                  </a:lnTo>
                  <a:lnTo>
                    <a:pt x="478" y="414"/>
                  </a:lnTo>
                  <a:lnTo>
                    <a:pt x="456" y="412"/>
                  </a:lnTo>
                  <a:lnTo>
                    <a:pt x="448" y="412"/>
                  </a:lnTo>
                  <a:lnTo>
                    <a:pt x="442" y="414"/>
                  </a:lnTo>
                  <a:lnTo>
                    <a:pt x="438" y="416"/>
                  </a:lnTo>
                  <a:lnTo>
                    <a:pt x="434" y="418"/>
                  </a:lnTo>
                  <a:lnTo>
                    <a:pt x="432" y="420"/>
                  </a:lnTo>
                  <a:lnTo>
                    <a:pt x="432" y="420"/>
                  </a:lnTo>
                  <a:lnTo>
                    <a:pt x="432" y="400"/>
                  </a:lnTo>
                  <a:lnTo>
                    <a:pt x="426" y="400"/>
                  </a:lnTo>
                  <a:lnTo>
                    <a:pt x="420" y="404"/>
                  </a:lnTo>
                  <a:lnTo>
                    <a:pt x="410" y="410"/>
                  </a:lnTo>
                  <a:lnTo>
                    <a:pt x="400" y="416"/>
                  </a:lnTo>
                  <a:lnTo>
                    <a:pt x="392" y="420"/>
                  </a:lnTo>
                  <a:lnTo>
                    <a:pt x="390" y="422"/>
                  </a:lnTo>
                  <a:lnTo>
                    <a:pt x="372" y="428"/>
                  </a:lnTo>
                  <a:lnTo>
                    <a:pt x="360" y="436"/>
                  </a:lnTo>
                  <a:lnTo>
                    <a:pt x="352" y="448"/>
                  </a:lnTo>
                  <a:lnTo>
                    <a:pt x="350" y="456"/>
                  </a:lnTo>
                  <a:lnTo>
                    <a:pt x="350" y="458"/>
                  </a:lnTo>
                  <a:lnTo>
                    <a:pt x="348" y="466"/>
                  </a:lnTo>
                  <a:lnTo>
                    <a:pt x="348" y="470"/>
                  </a:lnTo>
                  <a:lnTo>
                    <a:pt x="346" y="470"/>
                  </a:lnTo>
                  <a:lnTo>
                    <a:pt x="344" y="472"/>
                  </a:lnTo>
                  <a:lnTo>
                    <a:pt x="342" y="470"/>
                  </a:lnTo>
                  <a:lnTo>
                    <a:pt x="340" y="470"/>
                  </a:lnTo>
                  <a:lnTo>
                    <a:pt x="340" y="468"/>
                  </a:lnTo>
                  <a:lnTo>
                    <a:pt x="338" y="466"/>
                  </a:lnTo>
                  <a:lnTo>
                    <a:pt x="338" y="466"/>
                  </a:lnTo>
                  <a:lnTo>
                    <a:pt x="324" y="460"/>
                  </a:lnTo>
                  <a:lnTo>
                    <a:pt x="324" y="446"/>
                  </a:lnTo>
                  <a:lnTo>
                    <a:pt x="330" y="440"/>
                  </a:lnTo>
                  <a:lnTo>
                    <a:pt x="334" y="436"/>
                  </a:lnTo>
                  <a:lnTo>
                    <a:pt x="336" y="432"/>
                  </a:lnTo>
                  <a:lnTo>
                    <a:pt x="336" y="428"/>
                  </a:lnTo>
                  <a:lnTo>
                    <a:pt x="336" y="426"/>
                  </a:lnTo>
                  <a:lnTo>
                    <a:pt x="336" y="424"/>
                  </a:lnTo>
                  <a:lnTo>
                    <a:pt x="334" y="424"/>
                  </a:lnTo>
                  <a:lnTo>
                    <a:pt x="334" y="418"/>
                  </a:lnTo>
                  <a:lnTo>
                    <a:pt x="330" y="414"/>
                  </a:lnTo>
                  <a:lnTo>
                    <a:pt x="328" y="410"/>
                  </a:lnTo>
                  <a:lnTo>
                    <a:pt x="322" y="408"/>
                  </a:lnTo>
                  <a:lnTo>
                    <a:pt x="318" y="406"/>
                  </a:lnTo>
                  <a:lnTo>
                    <a:pt x="314" y="404"/>
                  </a:lnTo>
                  <a:lnTo>
                    <a:pt x="310" y="404"/>
                  </a:lnTo>
                  <a:lnTo>
                    <a:pt x="308" y="404"/>
                  </a:lnTo>
                  <a:lnTo>
                    <a:pt x="306" y="404"/>
                  </a:lnTo>
                  <a:lnTo>
                    <a:pt x="304" y="406"/>
                  </a:lnTo>
                  <a:lnTo>
                    <a:pt x="300" y="406"/>
                  </a:lnTo>
                  <a:lnTo>
                    <a:pt x="296" y="408"/>
                  </a:lnTo>
                  <a:lnTo>
                    <a:pt x="292" y="408"/>
                  </a:lnTo>
                  <a:lnTo>
                    <a:pt x="290" y="408"/>
                  </a:lnTo>
                  <a:lnTo>
                    <a:pt x="288" y="408"/>
                  </a:lnTo>
                  <a:lnTo>
                    <a:pt x="300" y="416"/>
                  </a:lnTo>
                  <a:lnTo>
                    <a:pt x="300" y="440"/>
                  </a:lnTo>
                  <a:lnTo>
                    <a:pt x="300" y="454"/>
                  </a:lnTo>
                  <a:lnTo>
                    <a:pt x="302" y="454"/>
                  </a:lnTo>
                  <a:lnTo>
                    <a:pt x="302" y="456"/>
                  </a:lnTo>
                  <a:lnTo>
                    <a:pt x="304" y="460"/>
                  </a:lnTo>
                  <a:lnTo>
                    <a:pt x="306" y="462"/>
                  </a:lnTo>
                  <a:lnTo>
                    <a:pt x="306" y="464"/>
                  </a:lnTo>
                  <a:lnTo>
                    <a:pt x="308" y="466"/>
                  </a:lnTo>
                  <a:lnTo>
                    <a:pt x="306" y="476"/>
                  </a:lnTo>
                  <a:lnTo>
                    <a:pt x="306" y="482"/>
                  </a:lnTo>
                  <a:lnTo>
                    <a:pt x="304" y="486"/>
                  </a:lnTo>
                  <a:lnTo>
                    <a:pt x="302" y="490"/>
                  </a:lnTo>
                  <a:lnTo>
                    <a:pt x="302" y="490"/>
                  </a:lnTo>
                  <a:lnTo>
                    <a:pt x="292" y="486"/>
                  </a:lnTo>
                  <a:lnTo>
                    <a:pt x="284" y="480"/>
                  </a:lnTo>
                  <a:lnTo>
                    <a:pt x="278" y="480"/>
                  </a:lnTo>
                  <a:lnTo>
                    <a:pt x="262" y="498"/>
                  </a:lnTo>
                  <a:lnTo>
                    <a:pt x="246" y="510"/>
                  </a:lnTo>
                  <a:lnTo>
                    <a:pt x="244" y="514"/>
                  </a:lnTo>
                  <a:lnTo>
                    <a:pt x="244" y="518"/>
                  </a:lnTo>
                  <a:lnTo>
                    <a:pt x="248" y="522"/>
                  </a:lnTo>
                  <a:lnTo>
                    <a:pt x="250" y="524"/>
                  </a:lnTo>
                  <a:lnTo>
                    <a:pt x="254" y="528"/>
                  </a:lnTo>
                  <a:lnTo>
                    <a:pt x="256" y="530"/>
                  </a:lnTo>
                  <a:lnTo>
                    <a:pt x="258" y="530"/>
                  </a:lnTo>
                  <a:lnTo>
                    <a:pt x="256" y="538"/>
                  </a:lnTo>
                  <a:lnTo>
                    <a:pt x="232" y="540"/>
                  </a:lnTo>
                  <a:lnTo>
                    <a:pt x="220" y="526"/>
                  </a:lnTo>
                  <a:lnTo>
                    <a:pt x="216" y="514"/>
                  </a:lnTo>
                  <a:lnTo>
                    <a:pt x="206" y="508"/>
                  </a:lnTo>
                  <a:lnTo>
                    <a:pt x="202" y="518"/>
                  </a:lnTo>
                  <a:lnTo>
                    <a:pt x="208" y="534"/>
                  </a:lnTo>
                  <a:lnTo>
                    <a:pt x="218" y="554"/>
                  </a:lnTo>
                  <a:lnTo>
                    <a:pt x="218" y="558"/>
                  </a:lnTo>
                  <a:lnTo>
                    <a:pt x="216" y="560"/>
                  </a:lnTo>
                  <a:lnTo>
                    <a:pt x="216" y="562"/>
                  </a:lnTo>
                  <a:lnTo>
                    <a:pt x="212" y="562"/>
                  </a:lnTo>
                  <a:lnTo>
                    <a:pt x="210" y="560"/>
                  </a:lnTo>
                  <a:lnTo>
                    <a:pt x="208" y="560"/>
                  </a:lnTo>
                  <a:lnTo>
                    <a:pt x="208" y="560"/>
                  </a:lnTo>
                  <a:lnTo>
                    <a:pt x="198" y="548"/>
                  </a:lnTo>
                  <a:lnTo>
                    <a:pt x="182" y="540"/>
                  </a:lnTo>
                  <a:lnTo>
                    <a:pt x="182" y="540"/>
                  </a:lnTo>
                  <a:lnTo>
                    <a:pt x="182" y="536"/>
                  </a:lnTo>
                  <a:lnTo>
                    <a:pt x="182" y="532"/>
                  </a:lnTo>
                  <a:lnTo>
                    <a:pt x="182" y="528"/>
                  </a:lnTo>
                  <a:lnTo>
                    <a:pt x="182" y="524"/>
                  </a:lnTo>
                  <a:lnTo>
                    <a:pt x="184" y="520"/>
                  </a:lnTo>
                  <a:lnTo>
                    <a:pt x="186" y="518"/>
                  </a:lnTo>
                  <a:lnTo>
                    <a:pt x="186" y="514"/>
                  </a:lnTo>
                  <a:lnTo>
                    <a:pt x="186" y="510"/>
                  </a:lnTo>
                  <a:lnTo>
                    <a:pt x="186" y="508"/>
                  </a:lnTo>
                  <a:lnTo>
                    <a:pt x="186" y="504"/>
                  </a:lnTo>
                  <a:lnTo>
                    <a:pt x="186" y="504"/>
                  </a:lnTo>
                  <a:lnTo>
                    <a:pt x="162" y="484"/>
                  </a:lnTo>
                  <a:lnTo>
                    <a:pt x="156" y="468"/>
                  </a:lnTo>
                  <a:lnTo>
                    <a:pt x="176" y="476"/>
                  </a:lnTo>
                  <a:lnTo>
                    <a:pt x="182" y="482"/>
                  </a:lnTo>
                  <a:lnTo>
                    <a:pt x="198" y="488"/>
                  </a:lnTo>
                  <a:lnTo>
                    <a:pt x="210" y="498"/>
                  </a:lnTo>
                  <a:lnTo>
                    <a:pt x="220" y="502"/>
                  </a:lnTo>
                  <a:lnTo>
                    <a:pt x="232" y="500"/>
                  </a:lnTo>
                  <a:lnTo>
                    <a:pt x="242" y="496"/>
                  </a:lnTo>
                  <a:lnTo>
                    <a:pt x="246" y="494"/>
                  </a:lnTo>
                  <a:lnTo>
                    <a:pt x="258" y="480"/>
                  </a:lnTo>
                  <a:lnTo>
                    <a:pt x="266" y="466"/>
                  </a:lnTo>
                  <a:lnTo>
                    <a:pt x="268" y="452"/>
                  </a:lnTo>
                  <a:lnTo>
                    <a:pt x="268" y="446"/>
                  </a:lnTo>
                  <a:lnTo>
                    <a:pt x="266" y="442"/>
                  </a:lnTo>
                  <a:lnTo>
                    <a:pt x="262" y="438"/>
                  </a:lnTo>
                  <a:lnTo>
                    <a:pt x="256" y="436"/>
                  </a:lnTo>
                  <a:lnTo>
                    <a:pt x="252" y="432"/>
                  </a:lnTo>
                  <a:lnTo>
                    <a:pt x="246" y="432"/>
                  </a:lnTo>
                  <a:lnTo>
                    <a:pt x="242" y="430"/>
                  </a:lnTo>
                  <a:lnTo>
                    <a:pt x="238" y="430"/>
                  </a:lnTo>
                  <a:lnTo>
                    <a:pt x="236" y="428"/>
                  </a:lnTo>
                  <a:lnTo>
                    <a:pt x="230" y="412"/>
                  </a:lnTo>
                  <a:lnTo>
                    <a:pt x="218" y="396"/>
                  </a:lnTo>
                  <a:lnTo>
                    <a:pt x="204" y="388"/>
                  </a:lnTo>
                  <a:lnTo>
                    <a:pt x="190" y="384"/>
                  </a:lnTo>
                  <a:lnTo>
                    <a:pt x="176" y="382"/>
                  </a:lnTo>
                  <a:lnTo>
                    <a:pt x="168" y="382"/>
                  </a:lnTo>
                  <a:lnTo>
                    <a:pt x="164" y="382"/>
                  </a:lnTo>
                  <a:lnTo>
                    <a:pt x="162" y="380"/>
                  </a:lnTo>
                  <a:lnTo>
                    <a:pt x="160" y="376"/>
                  </a:lnTo>
                  <a:lnTo>
                    <a:pt x="156" y="374"/>
                  </a:lnTo>
                  <a:lnTo>
                    <a:pt x="154" y="372"/>
                  </a:lnTo>
                  <a:lnTo>
                    <a:pt x="150" y="372"/>
                  </a:lnTo>
                  <a:lnTo>
                    <a:pt x="150" y="370"/>
                  </a:lnTo>
                  <a:lnTo>
                    <a:pt x="152" y="364"/>
                  </a:lnTo>
                  <a:lnTo>
                    <a:pt x="162" y="368"/>
                  </a:lnTo>
                  <a:lnTo>
                    <a:pt x="168" y="364"/>
                  </a:lnTo>
                  <a:lnTo>
                    <a:pt x="148" y="354"/>
                  </a:lnTo>
                  <a:lnTo>
                    <a:pt x="140" y="364"/>
                  </a:lnTo>
                  <a:lnTo>
                    <a:pt x="132" y="364"/>
                  </a:lnTo>
                  <a:lnTo>
                    <a:pt x="132" y="370"/>
                  </a:lnTo>
                  <a:lnTo>
                    <a:pt x="130" y="374"/>
                  </a:lnTo>
                  <a:lnTo>
                    <a:pt x="128" y="378"/>
                  </a:lnTo>
                  <a:lnTo>
                    <a:pt x="124" y="380"/>
                  </a:lnTo>
                  <a:lnTo>
                    <a:pt x="122" y="382"/>
                  </a:lnTo>
                  <a:lnTo>
                    <a:pt x="120" y="384"/>
                  </a:lnTo>
                  <a:lnTo>
                    <a:pt x="118" y="384"/>
                  </a:lnTo>
                  <a:lnTo>
                    <a:pt x="110" y="402"/>
                  </a:lnTo>
                  <a:lnTo>
                    <a:pt x="110" y="420"/>
                  </a:lnTo>
                  <a:lnTo>
                    <a:pt x="130" y="440"/>
                  </a:lnTo>
                  <a:lnTo>
                    <a:pt x="130" y="470"/>
                  </a:lnTo>
                  <a:lnTo>
                    <a:pt x="118" y="484"/>
                  </a:lnTo>
                  <a:lnTo>
                    <a:pt x="126" y="502"/>
                  </a:lnTo>
                  <a:lnTo>
                    <a:pt x="122" y="556"/>
                  </a:lnTo>
                  <a:lnTo>
                    <a:pt x="122" y="562"/>
                  </a:lnTo>
                  <a:lnTo>
                    <a:pt x="122" y="568"/>
                  </a:lnTo>
                  <a:lnTo>
                    <a:pt x="124" y="572"/>
                  </a:lnTo>
                  <a:lnTo>
                    <a:pt x="126" y="574"/>
                  </a:lnTo>
                  <a:lnTo>
                    <a:pt x="126" y="576"/>
                  </a:lnTo>
                  <a:lnTo>
                    <a:pt x="126" y="576"/>
                  </a:lnTo>
                  <a:lnTo>
                    <a:pt x="132" y="592"/>
                  </a:lnTo>
                  <a:lnTo>
                    <a:pt x="134" y="606"/>
                  </a:lnTo>
                  <a:lnTo>
                    <a:pt x="132" y="614"/>
                  </a:lnTo>
                  <a:lnTo>
                    <a:pt x="130" y="616"/>
                  </a:lnTo>
                  <a:lnTo>
                    <a:pt x="96" y="650"/>
                  </a:lnTo>
                  <a:lnTo>
                    <a:pt x="100" y="654"/>
                  </a:lnTo>
                  <a:lnTo>
                    <a:pt x="106" y="658"/>
                  </a:lnTo>
                  <a:lnTo>
                    <a:pt x="110" y="660"/>
                  </a:lnTo>
                  <a:lnTo>
                    <a:pt x="116" y="662"/>
                  </a:lnTo>
                  <a:lnTo>
                    <a:pt x="122" y="662"/>
                  </a:lnTo>
                  <a:lnTo>
                    <a:pt x="124" y="662"/>
                  </a:lnTo>
                  <a:lnTo>
                    <a:pt x="126" y="662"/>
                  </a:lnTo>
                  <a:lnTo>
                    <a:pt x="122" y="662"/>
                  </a:lnTo>
                  <a:lnTo>
                    <a:pt x="118" y="664"/>
                  </a:lnTo>
                  <a:lnTo>
                    <a:pt x="114" y="666"/>
                  </a:lnTo>
                  <a:lnTo>
                    <a:pt x="112" y="668"/>
                  </a:lnTo>
                  <a:lnTo>
                    <a:pt x="110" y="668"/>
                  </a:lnTo>
                  <a:lnTo>
                    <a:pt x="104" y="668"/>
                  </a:lnTo>
                  <a:lnTo>
                    <a:pt x="98" y="670"/>
                  </a:lnTo>
                  <a:lnTo>
                    <a:pt x="94" y="672"/>
                  </a:lnTo>
                  <a:lnTo>
                    <a:pt x="90" y="674"/>
                  </a:lnTo>
                  <a:lnTo>
                    <a:pt x="86" y="676"/>
                  </a:lnTo>
                  <a:lnTo>
                    <a:pt x="84" y="678"/>
                  </a:lnTo>
                  <a:lnTo>
                    <a:pt x="84" y="678"/>
                  </a:lnTo>
                  <a:lnTo>
                    <a:pt x="78" y="674"/>
                  </a:lnTo>
                  <a:lnTo>
                    <a:pt x="68" y="672"/>
                  </a:lnTo>
                  <a:lnTo>
                    <a:pt x="60" y="672"/>
                  </a:lnTo>
                  <a:lnTo>
                    <a:pt x="54" y="674"/>
                  </a:lnTo>
                  <a:lnTo>
                    <a:pt x="50" y="678"/>
                  </a:lnTo>
                  <a:lnTo>
                    <a:pt x="46" y="680"/>
                  </a:lnTo>
                  <a:lnTo>
                    <a:pt x="44" y="682"/>
                  </a:lnTo>
                  <a:lnTo>
                    <a:pt x="44" y="684"/>
                  </a:lnTo>
                  <a:lnTo>
                    <a:pt x="42" y="686"/>
                  </a:lnTo>
                  <a:lnTo>
                    <a:pt x="42" y="686"/>
                  </a:lnTo>
                  <a:lnTo>
                    <a:pt x="40" y="690"/>
                  </a:lnTo>
                  <a:lnTo>
                    <a:pt x="40" y="694"/>
                  </a:lnTo>
                  <a:lnTo>
                    <a:pt x="40" y="698"/>
                  </a:lnTo>
                  <a:lnTo>
                    <a:pt x="40" y="702"/>
                  </a:lnTo>
                  <a:lnTo>
                    <a:pt x="40" y="704"/>
                  </a:lnTo>
                  <a:lnTo>
                    <a:pt x="40" y="706"/>
                  </a:lnTo>
                  <a:lnTo>
                    <a:pt x="46" y="710"/>
                  </a:lnTo>
                  <a:lnTo>
                    <a:pt x="48" y="720"/>
                  </a:lnTo>
                  <a:lnTo>
                    <a:pt x="48" y="726"/>
                  </a:lnTo>
                  <a:lnTo>
                    <a:pt x="48" y="730"/>
                  </a:lnTo>
                  <a:lnTo>
                    <a:pt x="46" y="734"/>
                  </a:lnTo>
                  <a:lnTo>
                    <a:pt x="46" y="736"/>
                  </a:lnTo>
                  <a:lnTo>
                    <a:pt x="44" y="738"/>
                  </a:lnTo>
                  <a:lnTo>
                    <a:pt x="44" y="738"/>
                  </a:lnTo>
                  <a:lnTo>
                    <a:pt x="42" y="738"/>
                  </a:lnTo>
                  <a:lnTo>
                    <a:pt x="38" y="736"/>
                  </a:lnTo>
                  <a:lnTo>
                    <a:pt x="34" y="734"/>
                  </a:lnTo>
                  <a:lnTo>
                    <a:pt x="30" y="732"/>
                  </a:lnTo>
                  <a:lnTo>
                    <a:pt x="30" y="730"/>
                  </a:lnTo>
                  <a:lnTo>
                    <a:pt x="28" y="730"/>
                  </a:lnTo>
                  <a:lnTo>
                    <a:pt x="20" y="722"/>
                  </a:lnTo>
                  <a:lnTo>
                    <a:pt x="8" y="736"/>
                  </a:lnTo>
                  <a:lnTo>
                    <a:pt x="4" y="738"/>
                  </a:lnTo>
                  <a:lnTo>
                    <a:pt x="4" y="744"/>
                  </a:lnTo>
                  <a:lnTo>
                    <a:pt x="2" y="750"/>
                  </a:lnTo>
                  <a:lnTo>
                    <a:pt x="2" y="756"/>
                  </a:lnTo>
                  <a:lnTo>
                    <a:pt x="0" y="764"/>
                  </a:lnTo>
                  <a:lnTo>
                    <a:pt x="0" y="778"/>
                  </a:lnTo>
                  <a:lnTo>
                    <a:pt x="2" y="780"/>
                  </a:lnTo>
                  <a:lnTo>
                    <a:pt x="4" y="782"/>
                  </a:lnTo>
                  <a:lnTo>
                    <a:pt x="8" y="782"/>
                  </a:lnTo>
                  <a:lnTo>
                    <a:pt x="8" y="782"/>
                  </a:lnTo>
                  <a:lnTo>
                    <a:pt x="14" y="782"/>
                  </a:lnTo>
                  <a:lnTo>
                    <a:pt x="18" y="782"/>
                  </a:lnTo>
                  <a:lnTo>
                    <a:pt x="20" y="780"/>
                  </a:lnTo>
                  <a:lnTo>
                    <a:pt x="22" y="780"/>
                  </a:lnTo>
                  <a:lnTo>
                    <a:pt x="22" y="782"/>
                  </a:lnTo>
                  <a:lnTo>
                    <a:pt x="24" y="784"/>
                  </a:lnTo>
                  <a:lnTo>
                    <a:pt x="26" y="786"/>
                  </a:lnTo>
                  <a:lnTo>
                    <a:pt x="30" y="788"/>
                  </a:lnTo>
                  <a:lnTo>
                    <a:pt x="32" y="790"/>
                  </a:lnTo>
                  <a:lnTo>
                    <a:pt x="34" y="792"/>
                  </a:lnTo>
                  <a:lnTo>
                    <a:pt x="36" y="796"/>
                  </a:lnTo>
                  <a:lnTo>
                    <a:pt x="38" y="802"/>
                  </a:lnTo>
                  <a:lnTo>
                    <a:pt x="40" y="806"/>
                  </a:lnTo>
                  <a:lnTo>
                    <a:pt x="42" y="810"/>
                  </a:lnTo>
                  <a:lnTo>
                    <a:pt x="44" y="814"/>
                  </a:lnTo>
                  <a:lnTo>
                    <a:pt x="44" y="814"/>
                  </a:lnTo>
                  <a:lnTo>
                    <a:pt x="46" y="820"/>
                  </a:lnTo>
                  <a:lnTo>
                    <a:pt x="44" y="824"/>
                  </a:lnTo>
                  <a:lnTo>
                    <a:pt x="42" y="828"/>
                  </a:lnTo>
                  <a:lnTo>
                    <a:pt x="40" y="830"/>
                  </a:lnTo>
                  <a:lnTo>
                    <a:pt x="38" y="832"/>
                  </a:lnTo>
                  <a:lnTo>
                    <a:pt x="36" y="832"/>
                  </a:lnTo>
                  <a:lnTo>
                    <a:pt x="36" y="832"/>
                  </a:lnTo>
                  <a:lnTo>
                    <a:pt x="40" y="834"/>
                  </a:lnTo>
                  <a:lnTo>
                    <a:pt x="42" y="838"/>
                  </a:lnTo>
                  <a:lnTo>
                    <a:pt x="46" y="842"/>
                  </a:lnTo>
                  <a:lnTo>
                    <a:pt x="50" y="846"/>
                  </a:lnTo>
                  <a:lnTo>
                    <a:pt x="52" y="852"/>
                  </a:lnTo>
                  <a:lnTo>
                    <a:pt x="54" y="856"/>
                  </a:lnTo>
                  <a:lnTo>
                    <a:pt x="56" y="858"/>
                  </a:lnTo>
                  <a:lnTo>
                    <a:pt x="56" y="860"/>
                  </a:lnTo>
                  <a:lnTo>
                    <a:pt x="58" y="866"/>
                  </a:lnTo>
                  <a:lnTo>
                    <a:pt x="60" y="872"/>
                  </a:lnTo>
                  <a:lnTo>
                    <a:pt x="62" y="874"/>
                  </a:lnTo>
                  <a:lnTo>
                    <a:pt x="62" y="876"/>
                  </a:lnTo>
                  <a:lnTo>
                    <a:pt x="60" y="878"/>
                  </a:lnTo>
                  <a:lnTo>
                    <a:pt x="60" y="878"/>
                  </a:lnTo>
                  <a:lnTo>
                    <a:pt x="60" y="878"/>
                  </a:lnTo>
                  <a:lnTo>
                    <a:pt x="60" y="878"/>
                  </a:lnTo>
                  <a:lnTo>
                    <a:pt x="38" y="892"/>
                  </a:lnTo>
                  <a:lnTo>
                    <a:pt x="38" y="894"/>
                  </a:lnTo>
                  <a:lnTo>
                    <a:pt x="36" y="894"/>
                  </a:lnTo>
                  <a:lnTo>
                    <a:pt x="34" y="894"/>
                  </a:lnTo>
                  <a:lnTo>
                    <a:pt x="32" y="892"/>
                  </a:lnTo>
                  <a:lnTo>
                    <a:pt x="32" y="894"/>
                  </a:lnTo>
                  <a:lnTo>
                    <a:pt x="30" y="898"/>
                  </a:lnTo>
                  <a:lnTo>
                    <a:pt x="28" y="902"/>
                  </a:lnTo>
                  <a:lnTo>
                    <a:pt x="30" y="906"/>
                  </a:lnTo>
                  <a:lnTo>
                    <a:pt x="30" y="908"/>
                  </a:lnTo>
                  <a:lnTo>
                    <a:pt x="32" y="908"/>
                  </a:lnTo>
                  <a:lnTo>
                    <a:pt x="32" y="908"/>
                  </a:lnTo>
                  <a:lnTo>
                    <a:pt x="28" y="908"/>
                  </a:lnTo>
                  <a:lnTo>
                    <a:pt x="26" y="910"/>
                  </a:lnTo>
                  <a:lnTo>
                    <a:pt x="24" y="910"/>
                  </a:lnTo>
                  <a:lnTo>
                    <a:pt x="22" y="912"/>
                  </a:lnTo>
                  <a:lnTo>
                    <a:pt x="22" y="912"/>
                  </a:lnTo>
                  <a:lnTo>
                    <a:pt x="28" y="918"/>
                  </a:lnTo>
                  <a:lnTo>
                    <a:pt x="28" y="918"/>
                  </a:lnTo>
                  <a:lnTo>
                    <a:pt x="30" y="916"/>
                  </a:lnTo>
                  <a:lnTo>
                    <a:pt x="34" y="914"/>
                  </a:lnTo>
                  <a:lnTo>
                    <a:pt x="40" y="914"/>
                  </a:lnTo>
                  <a:lnTo>
                    <a:pt x="46" y="914"/>
                  </a:lnTo>
                  <a:lnTo>
                    <a:pt x="50" y="914"/>
                  </a:lnTo>
                  <a:lnTo>
                    <a:pt x="56" y="916"/>
                  </a:lnTo>
                  <a:lnTo>
                    <a:pt x="58" y="916"/>
                  </a:lnTo>
                  <a:lnTo>
                    <a:pt x="60" y="918"/>
                  </a:lnTo>
                  <a:lnTo>
                    <a:pt x="64" y="918"/>
                  </a:lnTo>
                  <a:lnTo>
                    <a:pt x="68" y="918"/>
                  </a:lnTo>
                  <a:lnTo>
                    <a:pt x="74" y="918"/>
                  </a:lnTo>
                  <a:lnTo>
                    <a:pt x="76" y="916"/>
                  </a:lnTo>
                  <a:lnTo>
                    <a:pt x="78" y="916"/>
                  </a:lnTo>
                  <a:lnTo>
                    <a:pt x="80" y="912"/>
                  </a:lnTo>
                  <a:lnTo>
                    <a:pt x="80" y="912"/>
                  </a:lnTo>
                  <a:lnTo>
                    <a:pt x="84" y="914"/>
                  </a:lnTo>
                  <a:lnTo>
                    <a:pt x="88" y="916"/>
                  </a:lnTo>
                  <a:lnTo>
                    <a:pt x="92" y="918"/>
                  </a:lnTo>
                  <a:lnTo>
                    <a:pt x="96" y="922"/>
                  </a:lnTo>
                  <a:lnTo>
                    <a:pt x="100" y="926"/>
                  </a:lnTo>
                  <a:lnTo>
                    <a:pt x="100" y="928"/>
                  </a:lnTo>
                  <a:lnTo>
                    <a:pt x="102" y="930"/>
                  </a:lnTo>
                  <a:lnTo>
                    <a:pt x="104" y="934"/>
                  </a:lnTo>
                  <a:lnTo>
                    <a:pt x="106" y="940"/>
                  </a:lnTo>
                  <a:lnTo>
                    <a:pt x="106" y="946"/>
                  </a:lnTo>
                  <a:lnTo>
                    <a:pt x="106" y="952"/>
                  </a:lnTo>
                  <a:lnTo>
                    <a:pt x="104" y="960"/>
                  </a:lnTo>
                  <a:lnTo>
                    <a:pt x="104" y="966"/>
                  </a:lnTo>
                  <a:lnTo>
                    <a:pt x="104" y="970"/>
                  </a:lnTo>
                  <a:lnTo>
                    <a:pt x="106" y="972"/>
                  </a:lnTo>
                  <a:lnTo>
                    <a:pt x="108" y="974"/>
                  </a:lnTo>
                  <a:lnTo>
                    <a:pt x="110" y="976"/>
                  </a:lnTo>
                  <a:lnTo>
                    <a:pt x="112" y="972"/>
                  </a:lnTo>
                  <a:lnTo>
                    <a:pt x="114" y="970"/>
                  </a:lnTo>
                  <a:lnTo>
                    <a:pt x="114" y="970"/>
                  </a:lnTo>
                  <a:lnTo>
                    <a:pt x="116" y="970"/>
                  </a:lnTo>
                  <a:lnTo>
                    <a:pt x="120" y="968"/>
                  </a:lnTo>
                  <a:lnTo>
                    <a:pt x="124" y="966"/>
                  </a:lnTo>
                  <a:lnTo>
                    <a:pt x="128" y="966"/>
                  </a:lnTo>
                  <a:lnTo>
                    <a:pt x="130" y="966"/>
                  </a:lnTo>
                  <a:lnTo>
                    <a:pt x="140" y="964"/>
                  </a:lnTo>
                  <a:lnTo>
                    <a:pt x="150" y="968"/>
                  </a:lnTo>
                  <a:lnTo>
                    <a:pt x="158" y="972"/>
                  </a:lnTo>
                  <a:lnTo>
                    <a:pt x="162" y="974"/>
                  </a:lnTo>
                  <a:lnTo>
                    <a:pt x="158" y="976"/>
                  </a:lnTo>
                  <a:lnTo>
                    <a:pt x="164" y="976"/>
                  </a:lnTo>
                  <a:lnTo>
                    <a:pt x="170" y="974"/>
                  </a:lnTo>
                  <a:lnTo>
                    <a:pt x="174" y="974"/>
                  </a:lnTo>
                  <a:lnTo>
                    <a:pt x="176" y="976"/>
                  </a:lnTo>
                  <a:lnTo>
                    <a:pt x="180" y="976"/>
                  </a:lnTo>
                  <a:lnTo>
                    <a:pt x="180" y="978"/>
                  </a:lnTo>
                  <a:lnTo>
                    <a:pt x="182" y="978"/>
                  </a:lnTo>
                  <a:lnTo>
                    <a:pt x="180" y="978"/>
                  </a:lnTo>
                  <a:lnTo>
                    <a:pt x="178" y="980"/>
                  </a:lnTo>
                  <a:lnTo>
                    <a:pt x="176" y="984"/>
                  </a:lnTo>
                  <a:lnTo>
                    <a:pt x="174" y="986"/>
                  </a:lnTo>
                  <a:lnTo>
                    <a:pt x="174" y="988"/>
                  </a:lnTo>
                  <a:lnTo>
                    <a:pt x="174" y="990"/>
                  </a:lnTo>
                  <a:lnTo>
                    <a:pt x="174" y="992"/>
                  </a:lnTo>
                  <a:lnTo>
                    <a:pt x="174" y="998"/>
                  </a:lnTo>
                  <a:lnTo>
                    <a:pt x="178" y="1000"/>
                  </a:lnTo>
                  <a:lnTo>
                    <a:pt x="182" y="998"/>
                  </a:lnTo>
                  <a:lnTo>
                    <a:pt x="186" y="996"/>
                  </a:lnTo>
                  <a:lnTo>
                    <a:pt x="190" y="992"/>
                  </a:lnTo>
                  <a:lnTo>
                    <a:pt x="192" y="988"/>
                  </a:lnTo>
                  <a:lnTo>
                    <a:pt x="194" y="986"/>
                  </a:lnTo>
                  <a:lnTo>
                    <a:pt x="194" y="984"/>
                  </a:lnTo>
                  <a:lnTo>
                    <a:pt x="192" y="984"/>
                  </a:lnTo>
                  <a:lnTo>
                    <a:pt x="190" y="982"/>
                  </a:lnTo>
                  <a:lnTo>
                    <a:pt x="188" y="980"/>
                  </a:lnTo>
                  <a:lnTo>
                    <a:pt x="186" y="978"/>
                  </a:lnTo>
                  <a:lnTo>
                    <a:pt x="186" y="974"/>
                  </a:lnTo>
                  <a:lnTo>
                    <a:pt x="186" y="972"/>
                  </a:lnTo>
                  <a:lnTo>
                    <a:pt x="186" y="970"/>
                  </a:lnTo>
                  <a:lnTo>
                    <a:pt x="188" y="966"/>
                  </a:lnTo>
                  <a:lnTo>
                    <a:pt x="192" y="964"/>
                  </a:lnTo>
                  <a:lnTo>
                    <a:pt x="196" y="962"/>
                  </a:lnTo>
                  <a:lnTo>
                    <a:pt x="200" y="960"/>
                  </a:lnTo>
                  <a:lnTo>
                    <a:pt x="202" y="960"/>
                  </a:lnTo>
                  <a:lnTo>
                    <a:pt x="206" y="958"/>
                  </a:lnTo>
                  <a:lnTo>
                    <a:pt x="210" y="960"/>
                  </a:lnTo>
                  <a:lnTo>
                    <a:pt x="214" y="962"/>
                  </a:lnTo>
                  <a:lnTo>
                    <a:pt x="216" y="968"/>
                  </a:lnTo>
                  <a:lnTo>
                    <a:pt x="216" y="972"/>
                  </a:lnTo>
                  <a:lnTo>
                    <a:pt x="214" y="974"/>
                  </a:lnTo>
                  <a:lnTo>
                    <a:pt x="212" y="974"/>
                  </a:lnTo>
                  <a:lnTo>
                    <a:pt x="210" y="976"/>
                  </a:lnTo>
                  <a:lnTo>
                    <a:pt x="210" y="976"/>
                  </a:lnTo>
                  <a:lnTo>
                    <a:pt x="206" y="976"/>
                  </a:lnTo>
                  <a:lnTo>
                    <a:pt x="202" y="976"/>
                  </a:lnTo>
                  <a:lnTo>
                    <a:pt x="200" y="978"/>
                  </a:lnTo>
                  <a:lnTo>
                    <a:pt x="200" y="980"/>
                  </a:lnTo>
                  <a:lnTo>
                    <a:pt x="200" y="980"/>
                  </a:lnTo>
                  <a:lnTo>
                    <a:pt x="198" y="984"/>
                  </a:lnTo>
                  <a:lnTo>
                    <a:pt x="200" y="988"/>
                  </a:lnTo>
                  <a:lnTo>
                    <a:pt x="200" y="990"/>
                  </a:lnTo>
                  <a:lnTo>
                    <a:pt x="202" y="992"/>
                  </a:lnTo>
                  <a:lnTo>
                    <a:pt x="204" y="994"/>
                  </a:lnTo>
                  <a:lnTo>
                    <a:pt x="208" y="996"/>
                  </a:lnTo>
                  <a:lnTo>
                    <a:pt x="210" y="998"/>
                  </a:lnTo>
                  <a:lnTo>
                    <a:pt x="214" y="1000"/>
                  </a:lnTo>
                  <a:lnTo>
                    <a:pt x="216" y="1002"/>
                  </a:lnTo>
                  <a:lnTo>
                    <a:pt x="218" y="1002"/>
                  </a:lnTo>
                  <a:lnTo>
                    <a:pt x="218" y="1004"/>
                  </a:lnTo>
                  <a:lnTo>
                    <a:pt x="220" y="1008"/>
                  </a:lnTo>
                  <a:lnTo>
                    <a:pt x="222" y="1010"/>
                  </a:lnTo>
                  <a:lnTo>
                    <a:pt x="224" y="1012"/>
                  </a:lnTo>
                  <a:lnTo>
                    <a:pt x="226" y="1014"/>
                  </a:lnTo>
                  <a:lnTo>
                    <a:pt x="228" y="1014"/>
                  </a:lnTo>
                  <a:lnTo>
                    <a:pt x="228" y="1016"/>
                  </a:lnTo>
                  <a:lnTo>
                    <a:pt x="232" y="1018"/>
                  </a:lnTo>
                  <a:lnTo>
                    <a:pt x="236" y="1020"/>
                  </a:lnTo>
                  <a:lnTo>
                    <a:pt x="242" y="1024"/>
                  </a:lnTo>
                  <a:lnTo>
                    <a:pt x="246" y="1028"/>
                  </a:lnTo>
                  <a:lnTo>
                    <a:pt x="250" y="1030"/>
                  </a:lnTo>
                  <a:lnTo>
                    <a:pt x="254" y="1032"/>
                  </a:lnTo>
                  <a:lnTo>
                    <a:pt x="254" y="1032"/>
                  </a:lnTo>
                  <a:lnTo>
                    <a:pt x="256" y="1040"/>
                  </a:lnTo>
                  <a:lnTo>
                    <a:pt x="256" y="1046"/>
                  </a:lnTo>
                  <a:lnTo>
                    <a:pt x="256" y="1052"/>
                  </a:lnTo>
                  <a:lnTo>
                    <a:pt x="252" y="1058"/>
                  </a:lnTo>
                  <a:lnTo>
                    <a:pt x="250" y="1062"/>
                  </a:lnTo>
                  <a:lnTo>
                    <a:pt x="250" y="1062"/>
                  </a:lnTo>
                  <a:lnTo>
                    <a:pt x="252" y="1064"/>
                  </a:lnTo>
                  <a:lnTo>
                    <a:pt x="256" y="1066"/>
                  </a:lnTo>
                  <a:lnTo>
                    <a:pt x="260" y="1068"/>
                  </a:lnTo>
                  <a:lnTo>
                    <a:pt x="264" y="1070"/>
                  </a:lnTo>
                  <a:lnTo>
                    <a:pt x="266" y="1072"/>
                  </a:lnTo>
                  <a:lnTo>
                    <a:pt x="268" y="1072"/>
                  </a:lnTo>
                  <a:lnTo>
                    <a:pt x="270" y="1074"/>
                  </a:lnTo>
                  <a:lnTo>
                    <a:pt x="274" y="1076"/>
                  </a:lnTo>
                  <a:lnTo>
                    <a:pt x="278" y="1080"/>
                  </a:lnTo>
                  <a:lnTo>
                    <a:pt x="282" y="1086"/>
                  </a:lnTo>
                  <a:lnTo>
                    <a:pt x="304" y="1090"/>
                  </a:lnTo>
                  <a:lnTo>
                    <a:pt x="306" y="1092"/>
                  </a:lnTo>
                  <a:lnTo>
                    <a:pt x="310" y="1094"/>
                  </a:lnTo>
                  <a:lnTo>
                    <a:pt x="312" y="1094"/>
                  </a:lnTo>
                  <a:lnTo>
                    <a:pt x="316" y="1092"/>
                  </a:lnTo>
                  <a:lnTo>
                    <a:pt x="318" y="1092"/>
                  </a:lnTo>
                  <a:lnTo>
                    <a:pt x="320" y="1092"/>
                  </a:lnTo>
                  <a:lnTo>
                    <a:pt x="334" y="1076"/>
                  </a:lnTo>
                  <a:lnTo>
                    <a:pt x="336" y="1080"/>
                  </a:lnTo>
                  <a:lnTo>
                    <a:pt x="338" y="1082"/>
                  </a:lnTo>
                  <a:lnTo>
                    <a:pt x="340" y="1086"/>
                  </a:lnTo>
                  <a:lnTo>
                    <a:pt x="344" y="1088"/>
                  </a:lnTo>
                  <a:lnTo>
                    <a:pt x="344" y="1088"/>
                  </a:lnTo>
                  <a:lnTo>
                    <a:pt x="350" y="1098"/>
                  </a:lnTo>
                  <a:lnTo>
                    <a:pt x="350" y="1096"/>
                  </a:lnTo>
                  <a:lnTo>
                    <a:pt x="348" y="1088"/>
                  </a:lnTo>
                  <a:lnTo>
                    <a:pt x="346" y="1078"/>
                  </a:lnTo>
                  <a:lnTo>
                    <a:pt x="346" y="1070"/>
                  </a:lnTo>
                  <a:lnTo>
                    <a:pt x="346" y="1064"/>
                  </a:lnTo>
                  <a:lnTo>
                    <a:pt x="352" y="1062"/>
                  </a:lnTo>
                  <a:lnTo>
                    <a:pt x="352" y="1062"/>
                  </a:lnTo>
                  <a:lnTo>
                    <a:pt x="350" y="1060"/>
                  </a:lnTo>
                  <a:lnTo>
                    <a:pt x="348" y="1056"/>
                  </a:lnTo>
                  <a:lnTo>
                    <a:pt x="346" y="1052"/>
                  </a:lnTo>
                  <a:lnTo>
                    <a:pt x="346" y="1048"/>
                  </a:lnTo>
                  <a:lnTo>
                    <a:pt x="344" y="1044"/>
                  </a:lnTo>
                  <a:lnTo>
                    <a:pt x="346" y="1040"/>
                  </a:lnTo>
                  <a:lnTo>
                    <a:pt x="348" y="1036"/>
                  </a:lnTo>
                  <a:lnTo>
                    <a:pt x="350" y="1034"/>
                  </a:lnTo>
                  <a:lnTo>
                    <a:pt x="350" y="1034"/>
                  </a:lnTo>
                  <a:lnTo>
                    <a:pt x="348" y="1034"/>
                  </a:lnTo>
                  <a:lnTo>
                    <a:pt x="346" y="1032"/>
                  </a:lnTo>
                  <a:lnTo>
                    <a:pt x="342" y="1030"/>
                  </a:lnTo>
                  <a:lnTo>
                    <a:pt x="338" y="1028"/>
                  </a:lnTo>
                  <a:lnTo>
                    <a:pt x="334" y="1022"/>
                  </a:lnTo>
                  <a:lnTo>
                    <a:pt x="332" y="1016"/>
                  </a:lnTo>
                  <a:lnTo>
                    <a:pt x="330" y="1008"/>
                  </a:lnTo>
                  <a:lnTo>
                    <a:pt x="326" y="992"/>
                  </a:lnTo>
                  <a:lnTo>
                    <a:pt x="330" y="976"/>
                  </a:lnTo>
                  <a:lnTo>
                    <a:pt x="334" y="972"/>
                  </a:lnTo>
                  <a:lnTo>
                    <a:pt x="344" y="964"/>
                  </a:lnTo>
                  <a:lnTo>
                    <a:pt x="358" y="956"/>
                  </a:lnTo>
                  <a:lnTo>
                    <a:pt x="378" y="952"/>
                  </a:lnTo>
                  <a:lnTo>
                    <a:pt x="382" y="954"/>
                  </a:lnTo>
                  <a:lnTo>
                    <a:pt x="390" y="956"/>
                  </a:lnTo>
                  <a:lnTo>
                    <a:pt x="400" y="960"/>
                  </a:lnTo>
                  <a:lnTo>
                    <a:pt x="408" y="966"/>
                  </a:lnTo>
                  <a:lnTo>
                    <a:pt x="410" y="976"/>
                  </a:lnTo>
                  <a:lnTo>
                    <a:pt x="410" y="976"/>
                  </a:lnTo>
                  <a:lnTo>
                    <a:pt x="410" y="978"/>
                  </a:lnTo>
                  <a:lnTo>
                    <a:pt x="408" y="982"/>
                  </a:lnTo>
                  <a:lnTo>
                    <a:pt x="406" y="984"/>
                  </a:lnTo>
                  <a:lnTo>
                    <a:pt x="404" y="988"/>
                  </a:lnTo>
                  <a:lnTo>
                    <a:pt x="400" y="990"/>
                  </a:lnTo>
                  <a:lnTo>
                    <a:pt x="394" y="992"/>
                  </a:lnTo>
                  <a:lnTo>
                    <a:pt x="392" y="992"/>
                  </a:lnTo>
                  <a:lnTo>
                    <a:pt x="390" y="992"/>
                  </a:lnTo>
                  <a:lnTo>
                    <a:pt x="384" y="992"/>
                  </a:lnTo>
                  <a:lnTo>
                    <a:pt x="380" y="992"/>
                  </a:lnTo>
                  <a:lnTo>
                    <a:pt x="374" y="994"/>
                  </a:lnTo>
                  <a:lnTo>
                    <a:pt x="372" y="996"/>
                  </a:lnTo>
                  <a:lnTo>
                    <a:pt x="370" y="998"/>
                  </a:lnTo>
                  <a:lnTo>
                    <a:pt x="370" y="1000"/>
                  </a:lnTo>
                  <a:lnTo>
                    <a:pt x="368" y="1004"/>
                  </a:lnTo>
                  <a:lnTo>
                    <a:pt x="368" y="1008"/>
                  </a:lnTo>
                  <a:lnTo>
                    <a:pt x="378" y="1026"/>
                  </a:lnTo>
                  <a:lnTo>
                    <a:pt x="384" y="1028"/>
                  </a:lnTo>
                  <a:lnTo>
                    <a:pt x="386" y="1028"/>
                  </a:lnTo>
                  <a:lnTo>
                    <a:pt x="388" y="1030"/>
                  </a:lnTo>
                  <a:lnTo>
                    <a:pt x="390" y="1032"/>
                  </a:lnTo>
                  <a:lnTo>
                    <a:pt x="390" y="1036"/>
                  </a:lnTo>
                  <a:lnTo>
                    <a:pt x="390" y="1050"/>
                  </a:lnTo>
                  <a:lnTo>
                    <a:pt x="390" y="1050"/>
                  </a:lnTo>
                  <a:lnTo>
                    <a:pt x="392" y="1052"/>
                  </a:lnTo>
                  <a:lnTo>
                    <a:pt x="394" y="1054"/>
                  </a:lnTo>
                  <a:lnTo>
                    <a:pt x="396" y="1054"/>
                  </a:lnTo>
                  <a:lnTo>
                    <a:pt x="398" y="1052"/>
                  </a:lnTo>
                  <a:lnTo>
                    <a:pt x="400" y="1050"/>
                  </a:lnTo>
                  <a:lnTo>
                    <a:pt x="402" y="1050"/>
                  </a:lnTo>
                  <a:lnTo>
                    <a:pt x="404" y="1050"/>
                  </a:lnTo>
                  <a:lnTo>
                    <a:pt x="406" y="1052"/>
                  </a:lnTo>
                  <a:lnTo>
                    <a:pt x="408" y="1054"/>
                  </a:lnTo>
                  <a:lnTo>
                    <a:pt x="410" y="1058"/>
                  </a:lnTo>
                  <a:lnTo>
                    <a:pt x="412" y="1060"/>
                  </a:lnTo>
                  <a:lnTo>
                    <a:pt x="412" y="1062"/>
                  </a:lnTo>
                  <a:lnTo>
                    <a:pt x="410" y="1070"/>
                  </a:lnTo>
                  <a:lnTo>
                    <a:pt x="410" y="1070"/>
                  </a:lnTo>
                  <a:lnTo>
                    <a:pt x="406" y="1070"/>
                  </a:lnTo>
                  <a:lnTo>
                    <a:pt x="402" y="1070"/>
                  </a:lnTo>
                  <a:lnTo>
                    <a:pt x="402" y="1070"/>
                  </a:lnTo>
                  <a:lnTo>
                    <a:pt x="400" y="1070"/>
                  </a:lnTo>
                  <a:lnTo>
                    <a:pt x="398" y="1072"/>
                  </a:lnTo>
                  <a:lnTo>
                    <a:pt x="396" y="1072"/>
                  </a:lnTo>
                  <a:lnTo>
                    <a:pt x="394" y="1076"/>
                  </a:lnTo>
                  <a:lnTo>
                    <a:pt x="394" y="1078"/>
                  </a:lnTo>
                  <a:lnTo>
                    <a:pt x="396" y="1084"/>
                  </a:lnTo>
                  <a:lnTo>
                    <a:pt x="398" y="1086"/>
                  </a:lnTo>
                  <a:lnTo>
                    <a:pt x="400" y="1088"/>
                  </a:lnTo>
                  <a:lnTo>
                    <a:pt x="400" y="1088"/>
                  </a:lnTo>
                  <a:lnTo>
                    <a:pt x="402" y="1104"/>
                  </a:lnTo>
                  <a:lnTo>
                    <a:pt x="402" y="1104"/>
                  </a:lnTo>
                  <a:lnTo>
                    <a:pt x="404" y="1106"/>
                  </a:lnTo>
                  <a:lnTo>
                    <a:pt x="406" y="1108"/>
                  </a:lnTo>
                  <a:lnTo>
                    <a:pt x="408" y="1110"/>
                  </a:lnTo>
                  <a:lnTo>
                    <a:pt x="408" y="1114"/>
                  </a:lnTo>
                  <a:lnTo>
                    <a:pt x="408" y="1130"/>
                  </a:lnTo>
                  <a:lnTo>
                    <a:pt x="426" y="1120"/>
                  </a:lnTo>
                  <a:lnTo>
                    <a:pt x="442" y="1120"/>
                  </a:lnTo>
                  <a:lnTo>
                    <a:pt x="452" y="1122"/>
                  </a:lnTo>
                  <a:lnTo>
                    <a:pt x="454" y="1124"/>
                  </a:lnTo>
                  <a:lnTo>
                    <a:pt x="458" y="1124"/>
                  </a:lnTo>
                  <a:lnTo>
                    <a:pt x="462" y="1126"/>
                  </a:lnTo>
                  <a:lnTo>
                    <a:pt x="464" y="1126"/>
                  </a:lnTo>
                  <a:lnTo>
                    <a:pt x="466" y="1128"/>
                  </a:lnTo>
                  <a:lnTo>
                    <a:pt x="478" y="1130"/>
                  </a:lnTo>
                  <a:lnTo>
                    <a:pt x="488" y="1138"/>
                  </a:lnTo>
                  <a:lnTo>
                    <a:pt x="494" y="1146"/>
                  </a:lnTo>
                  <a:lnTo>
                    <a:pt x="496" y="1152"/>
                  </a:lnTo>
                  <a:lnTo>
                    <a:pt x="498" y="1156"/>
                  </a:lnTo>
                  <a:lnTo>
                    <a:pt x="498" y="1160"/>
                  </a:lnTo>
                  <a:lnTo>
                    <a:pt x="508" y="1160"/>
                  </a:lnTo>
                  <a:lnTo>
                    <a:pt x="516" y="1158"/>
                  </a:lnTo>
                  <a:lnTo>
                    <a:pt x="520" y="1150"/>
                  </a:lnTo>
                  <a:lnTo>
                    <a:pt x="522" y="1148"/>
                  </a:lnTo>
                  <a:lnTo>
                    <a:pt x="524" y="1148"/>
                  </a:lnTo>
                  <a:lnTo>
                    <a:pt x="530" y="1144"/>
                  </a:lnTo>
                  <a:lnTo>
                    <a:pt x="534" y="1142"/>
                  </a:lnTo>
                  <a:lnTo>
                    <a:pt x="540" y="1138"/>
                  </a:lnTo>
                  <a:lnTo>
                    <a:pt x="542" y="1132"/>
                  </a:lnTo>
                  <a:lnTo>
                    <a:pt x="546" y="1126"/>
                  </a:lnTo>
                  <a:lnTo>
                    <a:pt x="546" y="1126"/>
                  </a:lnTo>
                  <a:lnTo>
                    <a:pt x="550" y="1126"/>
                  </a:lnTo>
                  <a:lnTo>
                    <a:pt x="554" y="1128"/>
                  </a:lnTo>
                  <a:lnTo>
                    <a:pt x="556" y="1128"/>
                  </a:lnTo>
                  <a:lnTo>
                    <a:pt x="560" y="1128"/>
                  </a:lnTo>
                  <a:lnTo>
                    <a:pt x="566" y="1128"/>
                  </a:lnTo>
                  <a:lnTo>
                    <a:pt x="580" y="1130"/>
                  </a:lnTo>
                  <a:lnTo>
                    <a:pt x="594" y="1128"/>
                  </a:lnTo>
                  <a:lnTo>
                    <a:pt x="610" y="1118"/>
                  </a:lnTo>
                  <a:lnTo>
                    <a:pt x="618" y="1118"/>
                  </a:lnTo>
                  <a:lnTo>
                    <a:pt x="626" y="1126"/>
                  </a:lnTo>
                  <a:lnTo>
                    <a:pt x="628" y="1126"/>
                  </a:lnTo>
                  <a:lnTo>
                    <a:pt x="630" y="1128"/>
                  </a:lnTo>
                  <a:lnTo>
                    <a:pt x="632" y="1130"/>
                  </a:lnTo>
                  <a:lnTo>
                    <a:pt x="636" y="1134"/>
                  </a:lnTo>
                  <a:lnTo>
                    <a:pt x="640" y="1136"/>
                  </a:lnTo>
                  <a:lnTo>
                    <a:pt x="644" y="1138"/>
                  </a:lnTo>
                  <a:lnTo>
                    <a:pt x="650" y="1138"/>
                  </a:lnTo>
                  <a:lnTo>
                    <a:pt x="682" y="1138"/>
                  </a:lnTo>
                  <a:lnTo>
                    <a:pt x="680" y="1138"/>
                  </a:lnTo>
                  <a:lnTo>
                    <a:pt x="678" y="1136"/>
                  </a:lnTo>
                  <a:lnTo>
                    <a:pt x="676" y="1132"/>
                  </a:lnTo>
                  <a:lnTo>
                    <a:pt x="674" y="1128"/>
                  </a:lnTo>
                  <a:lnTo>
                    <a:pt x="672" y="1124"/>
                  </a:lnTo>
                  <a:lnTo>
                    <a:pt x="670" y="1118"/>
                  </a:lnTo>
                  <a:lnTo>
                    <a:pt x="672" y="1114"/>
                  </a:lnTo>
                  <a:lnTo>
                    <a:pt x="670" y="1114"/>
                  </a:lnTo>
                  <a:lnTo>
                    <a:pt x="670" y="1110"/>
                  </a:lnTo>
                  <a:lnTo>
                    <a:pt x="666" y="1108"/>
                  </a:lnTo>
                  <a:lnTo>
                    <a:pt x="664" y="1106"/>
                  </a:lnTo>
                  <a:lnTo>
                    <a:pt x="660" y="1104"/>
                  </a:lnTo>
                  <a:lnTo>
                    <a:pt x="658" y="1104"/>
                  </a:lnTo>
                  <a:lnTo>
                    <a:pt x="656" y="1102"/>
                  </a:lnTo>
                  <a:lnTo>
                    <a:pt x="654" y="1096"/>
                  </a:lnTo>
                  <a:lnTo>
                    <a:pt x="654" y="1096"/>
                  </a:lnTo>
                  <a:lnTo>
                    <a:pt x="654" y="1094"/>
                  </a:lnTo>
                  <a:lnTo>
                    <a:pt x="654" y="1090"/>
                  </a:lnTo>
                  <a:lnTo>
                    <a:pt x="654" y="1088"/>
                  </a:lnTo>
                  <a:lnTo>
                    <a:pt x="656" y="1084"/>
                  </a:lnTo>
                  <a:lnTo>
                    <a:pt x="658" y="1080"/>
                  </a:lnTo>
                  <a:lnTo>
                    <a:pt x="662" y="1078"/>
                  </a:lnTo>
                  <a:lnTo>
                    <a:pt x="666" y="1076"/>
                  </a:lnTo>
                  <a:lnTo>
                    <a:pt x="672" y="1076"/>
                  </a:lnTo>
                  <a:lnTo>
                    <a:pt x="682" y="1078"/>
                  </a:lnTo>
                  <a:lnTo>
                    <a:pt x="694" y="1070"/>
                  </a:lnTo>
                  <a:lnTo>
                    <a:pt x="694" y="1070"/>
                  </a:lnTo>
                  <a:lnTo>
                    <a:pt x="696" y="1068"/>
                  </a:lnTo>
                  <a:lnTo>
                    <a:pt x="700" y="1066"/>
                  </a:lnTo>
                  <a:lnTo>
                    <a:pt x="704" y="1064"/>
                  </a:lnTo>
                  <a:lnTo>
                    <a:pt x="708" y="1064"/>
                  </a:lnTo>
                  <a:lnTo>
                    <a:pt x="708" y="1064"/>
                  </a:lnTo>
                  <a:lnTo>
                    <a:pt x="712" y="1064"/>
                  </a:lnTo>
                  <a:lnTo>
                    <a:pt x="714" y="1064"/>
                  </a:lnTo>
                  <a:lnTo>
                    <a:pt x="720" y="1062"/>
                  </a:lnTo>
                  <a:lnTo>
                    <a:pt x="724" y="1060"/>
                  </a:lnTo>
                  <a:lnTo>
                    <a:pt x="728" y="1056"/>
                  </a:lnTo>
                  <a:lnTo>
                    <a:pt x="732" y="1050"/>
                  </a:lnTo>
                  <a:lnTo>
                    <a:pt x="736" y="1044"/>
                  </a:lnTo>
                  <a:lnTo>
                    <a:pt x="736" y="1042"/>
                  </a:lnTo>
                  <a:lnTo>
                    <a:pt x="736" y="1040"/>
                  </a:lnTo>
                  <a:lnTo>
                    <a:pt x="738" y="1038"/>
                  </a:lnTo>
                  <a:lnTo>
                    <a:pt x="738" y="1034"/>
                  </a:lnTo>
                  <a:lnTo>
                    <a:pt x="740" y="1032"/>
                  </a:lnTo>
                  <a:lnTo>
                    <a:pt x="738" y="1028"/>
                  </a:lnTo>
                  <a:lnTo>
                    <a:pt x="738" y="1026"/>
                  </a:lnTo>
                  <a:lnTo>
                    <a:pt x="734" y="1026"/>
                  </a:lnTo>
                  <a:lnTo>
                    <a:pt x="732" y="1022"/>
                  </a:lnTo>
                  <a:lnTo>
                    <a:pt x="730" y="1020"/>
                  </a:lnTo>
                  <a:lnTo>
                    <a:pt x="728" y="1016"/>
                  </a:lnTo>
                  <a:lnTo>
                    <a:pt x="728" y="1012"/>
                  </a:lnTo>
                  <a:lnTo>
                    <a:pt x="728" y="1010"/>
                  </a:lnTo>
                  <a:lnTo>
                    <a:pt x="734" y="1006"/>
                  </a:lnTo>
                  <a:lnTo>
                    <a:pt x="738" y="1006"/>
                  </a:lnTo>
                  <a:lnTo>
                    <a:pt x="740" y="1006"/>
                  </a:lnTo>
                  <a:lnTo>
                    <a:pt x="742" y="1004"/>
                  </a:lnTo>
                  <a:lnTo>
                    <a:pt x="742" y="1004"/>
                  </a:lnTo>
                  <a:lnTo>
                    <a:pt x="744" y="1002"/>
                  </a:lnTo>
                  <a:lnTo>
                    <a:pt x="744" y="1000"/>
                  </a:lnTo>
                  <a:lnTo>
                    <a:pt x="744" y="998"/>
                  </a:lnTo>
                  <a:lnTo>
                    <a:pt x="744" y="996"/>
                  </a:lnTo>
                  <a:lnTo>
                    <a:pt x="746" y="996"/>
                  </a:lnTo>
                  <a:lnTo>
                    <a:pt x="748" y="994"/>
                  </a:lnTo>
                  <a:lnTo>
                    <a:pt x="752" y="994"/>
                  </a:lnTo>
                  <a:lnTo>
                    <a:pt x="756" y="994"/>
                  </a:lnTo>
                  <a:lnTo>
                    <a:pt x="760" y="992"/>
                  </a:lnTo>
                  <a:lnTo>
                    <a:pt x="764" y="988"/>
                  </a:lnTo>
                  <a:lnTo>
                    <a:pt x="768" y="982"/>
                  </a:lnTo>
                  <a:lnTo>
                    <a:pt x="770" y="976"/>
                  </a:lnTo>
                  <a:lnTo>
                    <a:pt x="770" y="970"/>
                  </a:lnTo>
                  <a:lnTo>
                    <a:pt x="772" y="964"/>
                  </a:lnTo>
                  <a:lnTo>
                    <a:pt x="774" y="960"/>
                  </a:lnTo>
                  <a:lnTo>
                    <a:pt x="778" y="956"/>
                  </a:lnTo>
                  <a:lnTo>
                    <a:pt x="784" y="954"/>
                  </a:lnTo>
                  <a:lnTo>
                    <a:pt x="788" y="954"/>
                  </a:lnTo>
                  <a:lnTo>
                    <a:pt x="794" y="954"/>
                  </a:lnTo>
                  <a:lnTo>
                    <a:pt x="798" y="952"/>
                  </a:lnTo>
                  <a:lnTo>
                    <a:pt x="800" y="948"/>
                  </a:lnTo>
                  <a:lnTo>
                    <a:pt x="802" y="942"/>
                  </a:lnTo>
                  <a:lnTo>
                    <a:pt x="804" y="938"/>
                  </a:lnTo>
                  <a:lnTo>
                    <a:pt x="808" y="934"/>
                  </a:lnTo>
                  <a:lnTo>
                    <a:pt x="814" y="928"/>
                  </a:lnTo>
                  <a:lnTo>
                    <a:pt x="818" y="926"/>
                  </a:lnTo>
                  <a:lnTo>
                    <a:pt x="826" y="924"/>
                  </a:lnTo>
                  <a:lnTo>
                    <a:pt x="830" y="924"/>
                  </a:lnTo>
                  <a:lnTo>
                    <a:pt x="832" y="922"/>
                  </a:lnTo>
                  <a:lnTo>
                    <a:pt x="834" y="920"/>
                  </a:lnTo>
                  <a:lnTo>
                    <a:pt x="834" y="918"/>
                  </a:lnTo>
                  <a:lnTo>
                    <a:pt x="834" y="914"/>
                  </a:lnTo>
                  <a:lnTo>
                    <a:pt x="834" y="912"/>
                  </a:lnTo>
                  <a:lnTo>
                    <a:pt x="836" y="910"/>
                  </a:lnTo>
                  <a:lnTo>
                    <a:pt x="836" y="908"/>
                  </a:lnTo>
                  <a:lnTo>
                    <a:pt x="838" y="904"/>
                  </a:lnTo>
                  <a:lnTo>
                    <a:pt x="840" y="902"/>
                  </a:lnTo>
                  <a:lnTo>
                    <a:pt x="844" y="900"/>
                  </a:lnTo>
                  <a:lnTo>
                    <a:pt x="850" y="898"/>
                  </a:lnTo>
                  <a:lnTo>
                    <a:pt x="872" y="898"/>
                  </a:lnTo>
                  <a:lnTo>
                    <a:pt x="872" y="898"/>
                  </a:lnTo>
                  <a:lnTo>
                    <a:pt x="872" y="896"/>
                  </a:lnTo>
                  <a:lnTo>
                    <a:pt x="874" y="894"/>
                  </a:lnTo>
                  <a:lnTo>
                    <a:pt x="876" y="892"/>
                  </a:lnTo>
                  <a:lnTo>
                    <a:pt x="878" y="890"/>
                  </a:lnTo>
                  <a:lnTo>
                    <a:pt x="882" y="888"/>
                  </a:lnTo>
                  <a:lnTo>
                    <a:pt x="886" y="888"/>
                  </a:lnTo>
                  <a:lnTo>
                    <a:pt x="894" y="890"/>
                  </a:lnTo>
                  <a:lnTo>
                    <a:pt x="902" y="892"/>
                  </a:lnTo>
                  <a:lnTo>
                    <a:pt x="904" y="892"/>
                  </a:lnTo>
                  <a:lnTo>
                    <a:pt x="914" y="892"/>
                  </a:lnTo>
                  <a:lnTo>
                    <a:pt x="924" y="896"/>
                  </a:lnTo>
                  <a:lnTo>
                    <a:pt x="934" y="902"/>
                  </a:lnTo>
                  <a:lnTo>
                    <a:pt x="952" y="920"/>
                  </a:lnTo>
                  <a:lnTo>
                    <a:pt x="952" y="920"/>
                  </a:lnTo>
                  <a:lnTo>
                    <a:pt x="954" y="918"/>
                  </a:lnTo>
                  <a:lnTo>
                    <a:pt x="958" y="918"/>
                  </a:lnTo>
                  <a:lnTo>
                    <a:pt x="960" y="914"/>
                  </a:lnTo>
                  <a:lnTo>
                    <a:pt x="964" y="912"/>
                  </a:lnTo>
                  <a:lnTo>
                    <a:pt x="966" y="906"/>
                  </a:lnTo>
                  <a:lnTo>
                    <a:pt x="966" y="900"/>
                  </a:lnTo>
                  <a:lnTo>
                    <a:pt x="968" y="898"/>
                  </a:lnTo>
                  <a:lnTo>
                    <a:pt x="972" y="896"/>
                  </a:lnTo>
                  <a:lnTo>
                    <a:pt x="974" y="896"/>
                  </a:lnTo>
                  <a:lnTo>
                    <a:pt x="978" y="896"/>
                  </a:lnTo>
                  <a:lnTo>
                    <a:pt x="982" y="892"/>
                  </a:lnTo>
                  <a:lnTo>
                    <a:pt x="990" y="884"/>
                  </a:lnTo>
                  <a:lnTo>
                    <a:pt x="1000" y="878"/>
                  </a:lnTo>
                  <a:lnTo>
                    <a:pt x="1012" y="878"/>
                  </a:lnTo>
                  <a:lnTo>
                    <a:pt x="1024" y="882"/>
                  </a:lnTo>
                  <a:lnTo>
                    <a:pt x="1036" y="882"/>
                  </a:lnTo>
                  <a:lnTo>
                    <a:pt x="1046" y="880"/>
                  </a:lnTo>
                  <a:lnTo>
                    <a:pt x="1062" y="882"/>
                  </a:lnTo>
                  <a:lnTo>
                    <a:pt x="1080" y="890"/>
                  </a:lnTo>
                  <a:lnTo>
                    <a:pt x="1100" y="902"/>
                  </a:lnTo>
                  <a:lnTo>
                    <a:pt x="1102" y="902"/>
                  </a:lnTo>
                  <a:lnTo>
                    <a:pt x="1108" y="904"/>
                  </a:lnTo>
                  <a:lnTo>
                    <a:pt x="1120" y="904"/>
                  </a:lnTo>
                  <a:lnTo>
                    <a:pt x="1138" y="900"/>
                  </a:lnTo>
                  <a:lnTo>
                    <a:pt x="1150" y="896"/>
                  </a:lnTo>
                  <a:lnTo>
                    <a:pt x="1158" y="892"/>
                  </a:lnTo>
                  <a:lnTo>
                    <a:pt x="1164" y="888"/>
                  </a:lnTo>
                  <a:lnTo>
                    <a:pt x="1166" y="884"/>
                  </a:lnTo>
                  <a:lnTo>
                    <a:pt x="1168" y="882"/>
                  </a:lnTo>
                  <a:lnTo>
                    <a:pt x="1168" y="880"/>
                  </a:lnTo>
                  <a:lnTo>
                    <a:pt x="1168" y="880"/>
                  </a:lnTo>
                  <a:lnTo>
                    <a:pt x="1176" y="880"/>
                  </a:lnTo>
                  <a:lnTo>
                    <a:pt x="1188" y="884"/>
                  </a:lnTo>
                  <a:lnTo>
                    <a:pt x="1202" y="892"/>
                  </a:lnTo>
                  <a:lnTo>
                    <a:pt x="1224" y="900"/>
                  </a:lnTo>
                  <a:lnTo>
                    <a:pt x="1244" y="884"/>
                  </a:lnTo>
                  <a:lnTo>
                    <a:pt x="1244" y="880"/>
                  </a:lnTo>
                  <a:lnTo>
                    <a:pt x="1244" y="870"/>
                  </a:lnTo>
                  <a:lnTo>
                    <a:pt x="1244" y="858"/>
                  </a:lnTo>
                  <a:lnTo>
                    <a:pt x="1250" y="844"/>
                  </a:lnTo>
                  <a:lnTo>
                    <a:pt x="1256" y="832"/>
                  </a:lnTo>
                  <a:lnTo>
                    <a:pt x="1270" y="826"/>
                  </a:lnTo>
                  <a:lnTo>
                    <a:pt x="1288" y="824"/>
                  </a:lnTo>
                  <a:lnTo>
                    <a:pt x="1304" y="826"/>
                  </a:lnTo>
                  <a:lnTo>
                    <a:pt x="1312" y="832"/>
                  </a:lnTo>
                  <a:lnTo>
                    <a:pt x="1320" y="844"/>
                  </a:lnTo>
                  <a:lnTo>
                    <a:pt x="1320" y="844"/>
                  </a:lnTo>
                  <a:lnTo>
                    <a:pt x="1322" y="848"/>
                  </a:lnTo>
                  <a:lnTo>
                    <a:pt x="1324" y="852"/>
                  </a:lnTo>
                  <a:lnTo>
                    <a:pt x="1326" y="858"/>
                  </a:lnTo>
                  <a:lnTo>
                    <a:pt x="1328" y="866"/>
                  </a:lnTo>
                  <a:lnTo>
                    <a:pt x="1330" y="874"/>
                  </a:lnTo>
                  <a:lnTo>
                    <a:pt x="1332" y="876"/>
                  </a:lnTo>
                  <a:lnTo>
                    <a:pt x="1340" y="884"/>
                  </a:lnTo>
                  <a:lnTo>
                    <a:pt x="1348" y="894"/>
                  </a:lnTo>
                  <a:lnTo>
                    <a:pt x="1354" y="904"/>
                  </a:lnTo>
                  <a:lnTo>
                    <a:pt x="1358" y="916"/>
                  </a:lnTo>
                  <a:lnTo>
                    <a:pt x="1358" y="916"/>
                  </a:lnTo>
                  <a:lnTo>
                    <a:pt x="1360" y="914"/>
                  </a:lnTo>
                  <a:lnTo>
                    <a:pt x="1364" y="914"/>
                  </a:lnTo>
                  <a:lnTo>
                    <a:pt x="1368" y="914"/>
                  </a:lnTo>
                  <a:lnTo>
                    <a:pt x="1372" y="914"/>
                  </a:lnTo>
                  <a:lnTo>
                    <a:pt x="1376" y="914"/>
                  </a:lnTo>
                  <a:lnTo>
                    <a:pt x="1380" y="918"/>
                  </a:lnTo>
                  <a:lnTo>
                    <a:pt x="1384" y="922"/>
                  </a:lnTo>
                  <a:lnTo>
                    <a:pt x="1388" y="928"/>
                  </a:lnTo>
                  <a:lnTo>
                    <a:pt x="1388" y="928"/>
                  </a:lnTo>
                  <a:lnTo>
                    <a:pt x="1388" y="930"/>
                  </a:lnTo>
                  <a:lnTo>
                    <a:pt x="1388" y="932"/>
                  </a:lnTo>
                  <a:lnTo>
                    <a:pt x="1390" y="934"/>
                  </a:lnTo>
                  <a:lnTo>
                    <a:pt x="1392" y="936"/>
                  </a:lnTo>
                  <a:lnTo>
                    <a:pt x="1394" y="938"/>
                  </a:lnTo>
                  <a:lnTo>
                    <a:pt x="1398" y="938"/>
                  </a:lnTo>
                  <a:lnTo>
                    <a:pt x="1402" y="938"/>
                  </a:lnTo>
                  <a:lnTo>
                    <a:pt x="1408" y="936"/>
                  </a:lnTo>
                  <a:lnTo>
                    <a:pt x="1414" y="932"/>
                  </a:lnTo>
                  <a:lnTo>
                    <a:pt x="1414" y="930"/>
                  </a:lnTo>
                  <a:lnTo>
                    <a:pt x="1416" y="928"/>
                  </a:lnTo>
                  <a:lnTo>
                    <a:pt x="1418" y="924"/>
                  </a:lnTo>
                  <a:lnTo>
                    <a:pt x="1422" y="918"/>
                  </a:lnTo>
                  <a:lnTo>
                    <a:pt x="1428" y="914"/>
                  </a:lnTo>
                  <a:lnTo>
                    <a:pt x="1432" y="908"/>
                  </a:lnTo>
                  <a:lnTo>
                    <a:pt x="1438" y="904"/>
                  </a:lnTo>
                  <a:lnTo>
                    <a:pt x="1444" y="902"/>
                  </a:lnTo>
                  <a:lnTo>
                    <a:pt x="1444" y="902"/>
                  </a:lnTo>
                  <a:lnTo>
                    <a:pt x="1444" y="902"/>
                  </a:lnTo>
                  <a:lnTo>
                    <a:pt x="1444" y="904"/>
                  </a:lnTo>
                  <a:lnTo>
                    <a:pt x="1444" y="906"/>
                  </a:lnTo>
                  <a:lnTo>
                    <a:pt x="1444" y="908"/>
                  </a:lnTo>
                  <a:lnTo>
                    <a:pt x="1444" y="914"/>
                  </a:lnTo>
                  <a:lnTo>
                    <a:pt x="1442" y="920"/>
                  </a:lnTo>
                  <a:lnTo>
                    <a:pt x="1440" y="928"/>
                  </a:lnTo>
                  <a:lnTo>
                    <a:pt x="1438" y="932"/>
                  </a:lnTo>
                  <a:lnTo>
                    <a:pt x="1432" y="944"/>
                  </a:lnTo>
                  <a:lnTo>
                    <a:pt x="1426" y="956"/>
                  </a:lnTo>
                  <a:lnTo>
                    <a:pt x="1418" y="968"/>
                  </a:lnTo>
                  <a:lnTo>
                    <a:pt x="1400" y="988"/>
                  </a:lnTo>
                  <a:lnTo>
                    <a:pt x="1396" y="99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 name="Freeform 198"/>
            <p:cNvSpPr>
              <a:spLocks/>
            </p:cNvSpPr>
            <p:nvPr/>
          </p:nvSpPr>
          <p:spPr bwMode="gray">
            <a:xfrm>
              <a:off x="2107" y="2818"/>
              <a:ext cx="86" cy="116"/>
            </a:xfrm>
            <a:custGeom>
              <a:avLst/>
              <a:gdLst>
                <a:gd name="T0" fmla="*/ 2 w 86"/>
                <a:gd name="T1" fmla="*/ 26 h 116"/>
                <a:gd name="T2" fmla="*/ 8 w 86"/>
                <a:gd name="T3" fmla="*/ 28 h 116"/>
                <a:gd name="T4" fmla="*/ 10 w 86"/>
                <a:gd name="T5" fmla="*/ 32 h 116"/>
                <a:gd name="T6" fmla="*/ 10 w 86"/>
                <a:gd name="T7" fmla="*/ 36 h 116"/>
                <a:gd name="T8" fmla="*/ 22 w 86"/>
                <a:gd name="T9" fmla="*/ 40 h 116"/>
                <a:gd name="T10" fmla="*/ 22 w 86"/>
                <a:gd name="T11" fmla="*/ 48 h 116"/>
                <a:gd name="T12" fmla="*/ 20 w 86"/>
                <a:gd name="T13" fmla="*/ 58 h 116"/>
                <a:gd name="T14" fmla="*/ 18 w 86"/>
                <a:gd name="T15" fmla="*/ 60 h 116"/>
                <a:gd name="T16" fmla="*/ 20 w 86"/>
                <a:gd name="T17" fmla="*/ 62 h 116"/>
                <a:gd name="T18" fmla="*/ 26 w 86"/>
                <a:gd name="T19" fmla="*/ 60 h 116"/>
                <a:gd name="T20" fmla="*/ 32 w 86"/>
                <a:gd name="T21" fmla="*/ 56 h 116"/>
                <a:gd name="T22" fmla="*/ 38 w 86"/>
                <a:gd name="T23" fmla="*/ 56 h 116"/>
                <a:gd name="T24" fmla="*/ 42 w 86"/>
                <a:gd name="T25" fmla="*/ 58 h 116"/>
                <a:gd name="T26" fmla="*/ 50 w 86"/>
                <a:gd name="T27" fmla="*/ 66 h 116"/>
                <a:gd name="T28" fmla="*/ 58 w 86"/>
                <a:gd name="T29" fmla="*/ 78 h 116"/>
                <a:gd name="T30" fmla="*/ 60 w 86"/>
                <a:gd name="T31" fmla="*/ 86 h 116"/>
                <a:gd name="T32" fmla="*/ 62 w 86"/>
                <a:gd name="T33" fmla="*/ 94 h 116"/>
                <a:gd name="T34" fmla="*/ 62 w 86"/>
                <a:gd name="T35" fmla="*/ 104 h 116"/>
                <a:gd name="T36" fmla="*/ 60 w 86"/>
                <a:gd name="T37" fmla="*/ 110 h 116"/>
                <a:gd name="T38" fmla="*/ 70 w 86"/>
                <a:gd name="T39" fmla="*/ 114 h 116"/>
                <a:gd name="T40" fmla="*/ 78 w 86"/>
                <a:gd name="T41" fmla="*/ 114 h 116"/>
                <a:gd name="T42" fmla="*/ 86 w 86"/>
                <a:gd name="T43" fmla="*/ 114 h 116"/>
                <a:gd name="T44" fmla="*/ 86 w 86"/>
                <a:gd name="T45" fmla="*/ 100 h 116"/>
                <a:gd name="T46" fmla="*/ 80 w 86"/>
                <a:gd name="T47" fmla="*/ 78 h 116"/>
                <a:gd name="T48" fmla="*/ 72 w 86"/>
                <a:gd name="T49" fmla="*/ 70 h 116"/>
                <a:gd name="T50" fmla="*/ 64 w 86"/>
                <a:gd name="T51" fmla="*/ 62 h 116"/>
                <a:gd name="T52" fmla="*/ 60 w 86"/>
                <a:gd name="T53" fmla="*/ 58 h 116"/>
                <a:gd name="T54" fmla="*/ 58 w 86"/>
                <a:gd name="T55" fmla="*/ 56 h 116"/>
                <a:gd name="T56" fmla="*/ 52 w 86"/>
                <a:gd name="T57" fmla="*/ 50 h 116"/>
                <a:gd name="T58" fmla="*/ 46 w 86"/>
                <a:gd name="T59" fmla="*/ 44 h 116"/>
                <a:gd name="T60" fmla="*/ 50 w 86"/>
                <a:gd name="T61" fmla="*/ 38 h 116"/>
                <a:gd name="T62" fmla="*/ 52 w 86"/>
                <a:gd name="T63" fmla="*/ 36 h 116"/>
                <a:gd name="T64" fmla="*/ 54 w 86"/>
                <a:gd name="T65" fmla="*/ 30 h 116"/>
                <a:gd name="T66" fmla="*/ 52 w 86"/>
                <a:gd name="T67" fmla="*/ 24 h 116"/>
                <a:gd name="T68" fmla="*/ 40 w 86"/>
                <a:gd name="T69" fmla="*/ 16 h 116"/>
                <a:gd name="T70" fmla="*/ 36 w 86"/>
                <a:gd name="T71" fmla="*/ 4 h 116"/>
                <a:gd name="T72" fmla="*/ 34 w 86"/>
                <a:gd name="T73" fmla="*/ 0 h 116"/>
                <a:gd name="T74" fmla="*/ 28 w 86"/>
                <a:gd name="T75" fmla="*/ 0 h 116"/>
                <a:gd name="T76" fmla="*/ 24 w 86"/>
                <a:gd name="T77" fmla="*/ 4 h 116"/>
                <a:gd name="T78" fmla="*/ 24 w 86"/>
                <a:gd name="T79" fmla="*/ 10 h 116"/>
                <a:gd name="T80" fmla="*/ 24 w 86"/>
                <a:gd name="T81" fmla="*/ 18 h 116"/>
                <a:gd name="T82" fmla="*/ 22 w 86"/>
                <a:gd name="T83" fmla="*/ 20 h 116"/>
                <a:gd name="T84" fmla="*/ 18 w 86"/>
                <a:gd name="T85" fmla="*/ 20 h 116"/>
                <a:gd name="T86" fmla="*/ 12 w 86"/>
                <a:gd name="T87" fmla="*/ 22 h 116"/>
                <a:gd name="T88" fmla="*/ 0 w 86"/>
                <a:gd name="T89"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16">
                  <a:moveTo>
                    <a:pt x="0" y="26"/>
                  </a:moveTo>
                  <a:lnTo>
                    <a:pt x="2" y="26"/>
                  </a:lnTo>
                  <a:lnTo>
                    <a:pt x="4" y="26"/>
                  </a:lnTo>
                  <a:lnTo>
                    <a:pt x="8" y="28"/>
                  </a:lnTo>
                  <a:lnTo>
                    <a:pt x="8" y="30"/>
                  </a:lnTo>
                  <a:lnTo>
                    <a:pt x="10" y="32"/>
                  </a:lnTo>
                  <a:lnTo>
                    <a:pt x="10" y="36"/>
                  </a:lnTo>
                  <a:lnTo>
                    <a:pt x="10" y="36"/>
                  </a:lnTo>
                  <a:lnTo>
                    <a:pt x="20" y="36"/>
                  </a:lnTo>
                  <a:lnTo>
                    <a:pt x="22" y="40"/>
                  </a:lnTo>
                  <a:lnTo>
                    <a:pt x="22" y="44"/>
                  </a:lnTo>
                  <a:lnTo>
                    <a:pt x="22" y="48"/>
                  </a:lnTo>
                  <a:lnTo>
                    <a:pt x="20" y="54"/>
                  </a:lnTo>
                  <a:lnTo>
                    <a:pt x="20" y="58"/>
                  </a:lnTo>
                  <a:lnTo>
                    <a:pt x="18" y="60"/>
                  </a:lnTo>
                  <a:lnTo>
                    <a:pt x="18" y="60"/>
                  </a:lnTo>
                  <a:lnTo>
                    <a:pt x="18" y="62"/>
                  </a:lnTo>
                  <a:lnTo>
                    <a:pt x="20" y="62"/>
                  </a:lnTo>
                  <a:lnTo>
                    <a:pt x="24" y="62"/>
                  </a:lnTo>
                  <a:lnTo>
                    <a:pt x="26" y="60"/>
                  </a:lnTo>
                  <a:lnTo>
                    <a:pt x="30" y="58"/>
                  </a:lnTo>
                  <a:lnTo>
                    <a:pt x="32" y="56"/>
                  </a:lnTo>
                  <a:lnTo>
                    <a:pt x="34" y="56"/>
                  </a:lnTo>
                  <a:lnTo>
                    <a:pt x="38" y="56"/>
                  </a:lnTo>
                  <a:lnTo>
                    <a:pt x="40" y="58"/>
                  </a:lnTo>
                  <a:lnTo>
                    <a:pt x="42" y="58"/>
                  </a:lnTo>
                  <a:lnTo>
                    <a:pt x="44" y="60"/>
                  </a:lnTo>
                  <a:lnTo>
                    <a:pt x="50" y="66"/>
                  </a:lnTo>
                  <a:lnTo>
                    <a:pt x="54" y="72"/>
                  </a:lnTo>
                  <a:lnTo>
                    <a:pt x="58" y="78"/>
                  </a:lnTo>
                  <a:lnTo>
                    <a:pt x="60" y="84"/>
                  </a:lnTo>
                  <a:lnTo>
                    <a:pt x="60" y="86"/>
                  </a:lnTo>
                  <a:lnTo>
                    <a:pt x="60" y="88"/>
                  </a:lnTo>
                  <a:lnTo>
                    <a:pt x="62" y="94"/>
                  </a:lnTo>
                  <a:lnTo>
                    <a:pt x="62" y="100"/>
                  </a:lnTo>
                  <a:lnTo>
                    <a:pt x="62" y="104"/>
                  </a:lnTo>
                  <a:lnTo>
                    <a:pt x="62" y="108"/>
                  </a:lnTo>
                  <a:lnTo>
                    <a:pt x="60" y="110"/>
                  </a:lnTo>
                  <a:lnTo>
                    <a:pt x="68" y="116"/>
                  </a:lnTo>
                  <a:lnTo>
                    <a:pt x="70" y="114"/>
                  </a:lnTo>
                  <a:lnTo>
                    <a:pt x="72" y="114"/>
                  </a:lnTo>
                  <a:lnTo>
                    <a:pt x="78" y="114"/>
                  </a:lnTo>
                  <a:lnTo>
                    <a:pt x="82" y="114"/>
                  </a:lnTo>
                  <a:lnTo>
                    <a:pt x="86" y="114"/>
                  </a:lnTo>
                  <a:lnTo>
                    <a:pt x="86" y="110"/>
                  </a:lnTo>
                  <a:lnTo>
                    <a:pt x="86" y="100"/>
                  </a:lnTo>
                  <a:lnTo>
                    <a:pt x="84" y="88"/>
                  </a:lnTo>
                  <a:lnTo>
                    <a:pt x="80" y="78"/>
                  </a:lnTo>
                  <a:lnTo>
                    <a:pt x="76" y="74"/>
                  </a:lnTo>
                  <a:lnTo>
                    <a:pt x="72" y="70"/>
                  </a:lnTo>
                  <a:lnTo>
                    <a:pt x="68" y="66"/>
                  </a:lnTo>
                  <a:lnTo>
                    <a:pt x="64" y="62"/>
                  </a:lnTo>
                  <a:lnTo>
                    <a:pt x="62" y="60"/>
                  </a:lnTo>
                  <a:lnTo>
                    <a:pt x="60" y="58"/>
                  </a:lnTo>
                  <a:lnTo>
                    <a:pt x="60" y="58"/>
                  </a:lnTo>
                  <a:lnTo>
                    <a:pt x="58" y="56"/>
                  </a:lnTo>
                  <a:lnTo>
                    <a:pt x="54" y="54"/>
                  </a:lnTo>
                  <a:lnTo>
                    <a:pt x="52" y="50"/>
                  </a:lnTo>
                  <a:lnTo>
                    <a:pt x="48" y="48"/>
                  </a:lnTo>
                  <a:lnTo>
                    <a:pt x="46" y="44"/>
                  </a:lnTo>
                  <a:lnTo>
                    <a:pt x="48" y="40"/>
                  </a:lnTo>
                  <a:lnTo>
                    <a:pt x="50" y="38"/>
                  </a:lnTo>
                  <a:lnTo>
                    <a:pt x="50" y="38"/>
                  </a:lnTo>
                  <a:lnTo>
                    <a:pt x="52" y="36"/>
                  </a:lnTo>
                  <a:lnTo>
                    <a:pt x="52" y="34"/>
                  </a:lnTo>
                  <a:lnTo>
                    <a:pt x="54" y="30"/>
                  </a:lnTo>
                  <a:lnTo>
                    <a:pt x="54" y="26"/>
                  </a:lnTo>
                  <a:lnTo>
                    <a:pt x="52" y="24"/>
                  </a:lnTo>
                  <a:lnTo>
                    <a:pt x="50" y="20"/>
                  </a:lnTo>
                  <a:lnTo>
                    <a:pt x="40" y="16"/>
                  </a:lnTo>
                  <a:lnTo>
                    <a:pt x="38" y="4"/>
                  </a:lnTo>
                  <a:lnTo>
                    <a:pt x="36" y="4"/>
                  </a:lnTo>
                  <a:lnTo>
                    <a:pt x="36" y="2"/>
                  </a:lnTo>
                  <a:lnTo>
                    <a:pt x="34" y="0"/>
                  </a:lnTo>
                  <a:lnTo>
                    <a:pt x="30" y="0"/>
                  </a:lnTo>
                  <a:lnTo>
                    <a:pt x="28" y="0"/>
                  </a:lnTo>
                  <a:lnTo>
                    <a:pt x="24" y="2"/>
                  </a:lnTo>
                  <a:lnTo>
                    <a:pt x="24" y="4"/>
                  </a:lnTo>
                  <a:lnTo>
                    <a:pt x="24" y="6"/>
                  </a:lnTo>
                  <a:lnTo>
                    <a:pt x="24" y="10"/>
                  </a:lnTo>
                  <a:lnTo>
                    <a:pt x="24" y="14"/>
                  </a:lnTo>
                  <a:lnTo>
                    <a:pt x="24" y="18"/>
                  </a:lnTo>
                  <a:lnTo>
                    <a:pt x="24" y="20"/>
                  </a:lnTo>
                  <a:lnTo>
                    <a:pt x="22" y="20"/>
                  </a:lnTo>
                  <a:lnTo>
                    <a:pt x="20" y="20"/>
                  </a:lnTo>
                  <a:lnTo>
                    <a:pt x="18" y="20"/>
                  </a:lnTo>
                  <a:lnTo>
                    <a:pt x="14" y="22"/>
                  </a:lnTo>
                  <a:lnTo>
                    <a:pt x="12" y="22"/>
                  </a:lnTo>
                  <a:lnTo>
                    <a:pt x="12" y="22"/>
                  </a:lnTo>
                  <a:lnTo>
                    <a:pt x="0" y="2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 name="Freeform 199"/>
            <p:cNvSpPr>
              <a:spLocks/>
            </p:cNvSpPr>
            <p:nvPr/>
          </p:nvSpPr>
          <p:spPr bwMode="gray">
            <a:xfrm>
              <a:off x="1621" y="2626"/>
              <a:ext cx="200" cy="174"/>
            </a:xfrm>
            <a:custGeom>
              <a:avLst/>
              <a:gdLst>
                <a:gd name="T0" fmla="*/ 150 w 200"/>
                <a:gd name="T1" fmla="*/ 2 h 174"/>
                <a:gd name="T2" fmla="*/ 142 w 200"/>
                <a:gd name="T3" fmla="*/ 10 h 174"/>
                <a:gd name="T4" fmla="*/ 122 w 200"/>
                <a:gd name="T5" fmla="*/ 28 h 174"/>
                <a:gd name="T6" fmla="*/ 118 w 200"/>
                <a:gd name="T7" fmla="*/ 30 h 174"/>
                <a:gd name="T8" fmla="*/ 110 w 200"/>
                <a:gd name="T9" fmla="*/ 36 h 174"/>
                <a:gd name="T10" fmla="*/ 92 w 200"/>
                <a:gd name="T11" fmla="*/ 66 h 174"/>
                <a:gd name="T12" fmla="*/ 82 w 200"/>
                <a:gd name="T13" fmla="*/ 66 h 174"/>
                <a:gd name="T14" fmla="*/ 66 w 200"/>
                <a:gd name="T15" fmla="*/ 70 h 174"/>
                <a:gd name="T16" fmla="*/ 56 w 200"/>
                <a:gd name="T17" fmla="*/ 82 h 174"/>
                <a:gd name="T18" fmla="*/ 46 w 200"/>
                <a:gd name="T19" fmla="*/ 90 h 174"/>
                <a:gd name="T20" fmla="*/ 40 w 200"/>
                <a:gd name="T21" fmla="*/ 94 h 174"/>
                <a:gd name="T22" fmla="*/ 8 w 200"/>
                <a:gd name="T23" fmla="*/ 98 h 174"/>
                <a:gd name="T24" fmla="*/ 14 w 200"/>
                <a:gd name="T25" fmla="*/ 120 h 174"/>
                <a:gd name="T26" fmla="*/ 12 w 200"/>
                <a:gd name="T27" fmla="*/ 132 h 174"/>
                <a:gd name="T28" fmla="*/ 4 w 200"/>
                <a:gd name="T29" fmla="*/ 144 h 174"/>
                <a:gd name="T30" fmla="*/ 4 w 200"/>
                <a:gd name="T31" fmla="*/ 154 h 174"/>
                <a:gd name="T32" fmla="*/ 8 w 200"/>
                <a:gd name="T33" fmla="*/ 162 h 174"/>
                <a:gd name="T34" fmla="*/ 18 w 200"/>
                <a:gd name="T35" fmla="*/ 158 h 174"/>
                <a:gd name="T36" fmla="*/ 30 w 200"/>
                <a:gd name="T37" fmla="*/ 156 h 174"/>
                <a:gd name="T38" fmla="*/ 44 w 200"/>
                <a:gd name="T39" fmla="*/ 158 h 174"/>
                <a:gd name="T40" fmla="*/ 48 w 200"/>
                <a:gd name="T41" fmla="*/ 158 h 174"/>
                <a:gd name="T42" fmla="*/ 60 w 200"/>
                <a:gd name="T43" fmla="*/ 160 h 174"/>
                <a:gd name="T44" fmla="*/ 76 w 200"/>
                <a:gd name="T45" fmla="*/ 174 h 174"/>
                <a:gd name="T46" fmla="*/ 94 w 200"/>
                <a:gd name="T47" fmla="*/ 156 h 174"/>
                <a:gd name="T48" fmla="*/ 114 w 200"/>
                <a:gd name="T49" fmla="*/ 154 h 174"/>
                <a:gd name="T50" fmla="*/ 114 w 200"/>
                <a:gd name="T51" fmla="*/ 130 h 174"/>
                <a:gd name="T52" fmla="*/ 116 w 200"/>
                <a:gd name="T53" fmla="*/ 112 h 174"/>
                <a:gd name="T54" fmla="*/ 152 w 200"/>
                <a:gd name="T55" fmla="*/ 82 h 174"/>
                <a:gd name="T56" fmla="*/ 156 w 200"/>
                <a:gd name="T57" fmla="*/ 76 h 174"/>
                <a:gd name="T58" fmla="*/ 164 w 200"/>
                <a:gd name="T59" fmla="*/ 66 h 174"/>
                <a:gd name="T60" fmla="*/ 172 w 200"/>
                <a:gd name="T61" fmla="*/ 60 h 174"/>
                <a:gd name="T62" fmla="*/ 172 w 200"/>
                <a:gd name="T63" fmla="*/ 52 h 174"/>
                <a:gd name="T64" fmla="*/ 178 w 200"/>
                <a:gd name="T65" fmla="*/ 46 h 174"/>
                <a:gd name="T66" fmla="*/ 188 w 200"/>
                <a:gd name="T67" fmla="*/ 44 h 174"/>
                <a:gd name="T68" fmla="*/ 200 w 200"/>
                <a:gd name="T69" fmla="*/ 46 h 174"/>
                <a:gd name="T70" fmla="*/ 198 w 200"/>
                <a:gd name="T71" fmla="*/ 42 h 174"/>
                <a:gd name="T72" fmla="*/ 192 w 200"/>
                <a:gd name="T73" fmla="*/ 38 h 174"/>
                <a:gd name="T74" fmla="*/ 184 w 200"/>
                <a:gd name="T75" fmla="*/ 36 h 174"/>
                <a:gd name="T76" fmla="*/ 180 w 200"/>
                <a:gd name="T77" fmla="*/ 32 h 174"/>
                <a:gd name="T78" fmla="*/ 172 w 200"/>
                <a:gd name="T79" fmla="*/ 26 h 174"/>
                <a:gd name="T80" fmla="*/ 160 w 200"/>
                <a:gd name="T81" fmla="*/ 28 h 174"/>
                <a:gd name="T82" fmla="*/ 156 w 200"/>
                <a:gd name="T83" fmla="*/ 18 h 174"/>
                <a:gd name="T84" fmla="*/ 154 w 200"/>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174">
                  <a:moveTo>
                    <a:pt x="154" y="0"/>
                  </a:moveTo>
                  <a:lnTo>
                    <a:pt x="154" y="2"/>
                  </a:lnTo>
                  <a:lnTo>
                    <a:pt x="150" y="2"/>
                  </a:lnTo>
                  <a:lnTo>
                    <a:pt x="148" y="4"/>
                  </a:lnTo>
                  <a:lnTo>
                    <a:pt x="144" y="8"/>
                  </a:lnTo>
                  <a:lnTo>
                    <a:pt x="142" y="10"/>
                  </a:lnTo>
                  <a:lnTo>
                    <a:pt x="142" y="14"/>
                  </a:lnTo>
                  <a:lnTo>
                    <a:pt x="126" y="18"/>
                  </a:lnTo>
                  <a:lnTo>
                    <a:pt x="122" y="28"/>
                  </a:lnTo>
                  <a:lnTo>
                    <a:pt x="122" y="28"/>
                  </a:lnTo>
                  <a:lnTo>
                    <a:pt x="120" y="28"/>
                  </a:lnTo>
                  <a:lnTo>
                    <a:pt x="118" y="30"/>
                  </a:lnTo>
                  <a:lnTo>
                    <a:pt x="116" y="30"/>
                  </a:lnTo>
                  <a:lnTo>
                    <a:pt x="112" y="32"/>
                  </a:lnTo>
                  <a:lnTo>
                    <a:pt x="110" y="36"/>
                  </a:lnTo>
                  <a:lnTo>
                    <a:pt x="110" y="40"/>
                  </a:lnTo>
                  <a:lnTo>
                    <a:pt x="110" y="46"/>
                  </a:lnTo>
                  <a:lnTo>
                    <a:pt x="92" y="66"/>
                  </a:lnTo>
                  <a:lnTo>
                    <a:pt x="90" y="66"/>
                  </a:lnTo>
                  <a:lnTo>
                    <a:pt x="86" y="66"/>
                  </a:lnTo>
                  <a:lnTo>
                    <a:pt x="82" y="66"/>
                  </a:lnTo>
                  <a:lnTo>
                    <a:pt x="76" y="66"/>
                  </a:lnTo>
                  <a:lnTo>
                    <a:pt x="72" y="68"/>
                  </a:lnTo>
                  <a:lnTo>
                    <a:pt x="66" y="70"/>
                  </a:lnTo>
                  <a:lnTo>
                    <a:pt x="62" y="74"/>
                  </a:lnTo>
                  <a:lnTo>
                    <a:pt x="60" y="78"/>
                  </a:lnTo>
                  <a:lnTo>
                    <a:pt x="56" y="82"/>
                  </a:lnTo>
                  <a:lnTo>
                    <a:pt x="52" y="86"/>
                  </a:lnTo>
                  <a:lnTo>
                    <a:pt x="48" y="88"/>
                  </a:lnTo>
                  <a:lnTo>
                    <a:pt x="46" y="90"/>
                  </a:lnTo>
                  <a:lnTo>
                    <a:pt x="44" y="92"/>
                  </a:lnTo>
                  <a:lnTo>
                    <a:pt x="42" y="92"/>
                  </a:lnTo>
                  <a:lnTo>
                    <a:pt x="40" y="94"/>
                  </a:lnTo>
                  <a:lnTo>
                    <a:pt x="32" y="96"/>
                  </a:lnTo>
                  <a:lnTo>
                    <a:pt x="20" y="98"/>
                  </a:lnTo>
                  <a:lnTo>
                    <a:pt x="8" y="98"/>
                  </a:lnTo>
                  <a:lnTo>
                    <a:pt x="0" y="96"/>
                  </a:lnTo>
                  <a:lnTo>
                    <a:pt x="12" y="116"/>
                  </a:lnTo>
                  <a:lnTo>
                    <a:pt x="14" y="120"/>
                  </a:lnTo>
                  <a:lnTo>
                    <a:pt x="14" y="130"/>
                  </a:lnTo>
                  <a:lnTo>
                    <a:pt x="14" y="130"/>
                  </a:lnTo>
                  <a:lnTo>
                    <a:pt x="12" y="132"/>
                  </a:lnTo>
                  <a:lnTo>
                    <a:pt x="8" y="134"/>
                  </a:lnTo>
                  <a:lnTo>
                    <a:pt x="6" y="138"/>
                  </a:lnTo>
                  <a:lnTo>
                    <a:pt x="4" y="144"/>
                  </a:lnTo>
                  <a:lnTo>
                    <a:pt x="4" y="146"/>
                  </a:lnTo>
                  <a:lnTo>
                    <a:pt x="4" y="150"/>
                  </a:lnTo>
                  <a:lnTo>
                    <a:pt x="4" y="154"/>
                  </a:lnTo>
                  <a:lnTo>
                    <a:pt x="6" y="158"/>
                  </a:lnTo>
                  <a:lnTo>
                    <a:pt x="8" y="162"/>
                  </a:lnTo>
                  <a:lnTo>
                    <a:pt x="8" y="162"/>
                  </a:lnTo>
                  <a:lnTo>
                    <a:pt x="10" y="160"/>
                  </a:lnTo>
                  <a:lnTo>
                    <a:pt x="14" y="160"/>
                  </a:lnTo>
                  <a:lnTo>
                    <a:pt x="18" y="158"/>
                  </a:lnTo>
                  <a:lnTo>
                    <a:pt x="22" y="158"/>
                  </a:lnTo>
                  <a:lnTo>
                    <a:pt x="24" y="156"/>
                  </a:lnTo>
                  <a:lnTo>
                    <a:pt x="30" y="156"/>
                  </a:lnTo>
                  <a:lnTo>
                    <a:pt x="34" y="158"/>
                  </a:lnTo>
                  <a:lnTo>
                    <a:pt x="40" y="158"/>
                  </a:lnTo>
                  <a:lnTo>
                    <a:pt x="44" y="158"/>
                  </a:lnTo>
                  <a:lnTo>
                    <a:pt x="44" y="158"/>
                  </a:lnTo>
                  <a:lnTo>
                    <a:pt x="46" y="158"/>
                  </a:lnTo>
                  <a:lnTo>
                    <a:pt x="48" y="158"/>
                  </a:lnTo>
                  <a:lnTo>
                    <a:pt x="52" y="158"/>
                  </a:lnTo>
                  <a:lnTo>
                    <a:pt x="56" y="160"/>
                  </a:lnTo>
                  <a:lnTo>
                    <a:pt x="60" y="160"/>
                  </a:lnTo>
                  <a:lnTo>
                    <a:pt x="64" y="162"/>
                  </a:lnTo>
                  <a:lnTo>
                    <a:pt x="66" y="166"/>
                  </a:lnTo>
                  <a:lnTo>
                    <a:pt x="76" y="174"/>
                  </a:lnTo>
                  <a:lnTo>
                    <a:pt x="92" y="156"/>
                  </a:lnTo>
                  <a:lnTo>
                    <a:pt x="92" y="156"/>
                  </a:lnTo>
                  <a:lnTo>
                    <a:pt x="94" y="156"/>
                  </a:lnTo>
                  <a:lnTo>
                    <a:pt x="96" y="154"/>
                  </a:lnTo>
                  <a:lnTo>
                    <a:pt x="100" y="154"/>
                  </a:lnTo>
                  <a:lnTo>
                    <a:pt x="114" y="154"/>
                  </a:lnTo>
                  <a:lnTo>
                    <a:pt x="120" y="154"/>
                  </a:lnTo>
                  <a:lnTo>
                    <a:pt x="122" y="134"/>
                  </a:lnTo>
                  <a:lnTo>
                    <a:pt x="114" y="130"/>
                  </a:lnTo>
                  <a:lnTo>
                    <a:pt x="114" y="128"/>
                  </a:lnTo>
                  <a:lnTo>
                    <a:pt x="114" y="122"/>
                  </a:lnTo>
                  <a:lnTo>
                    <a:pt x="116" y="112"/>
                  </a:lnTo>
                  <a:lnTo>
                    <a:pt x="120" y="102"/>
                  </a:lnTo>
                  <a:lnTo>
                    <a:pt x="132" y="92"/>
                  </a:lnTo>
                  <a:lnTo>
                    <a:pt x="152" y="82"/>
                  </a:lnTo>
                  <a:lnTo>
                    <a:pt x="152" y="82"/>
                  </a:lnTo>
                  <a:lnTo>
                    <a:pt x="154" y="80"/>
                  </a:lnTo>
                  <a:lnTo>
                    <a:pt x="156" y="76"/>
                  </a:lnTo>
                  <a:lnTo>
                    <a:pt x="160" y="72"/>
                  </a:lnTo>
                  <a:lnTo>
                    <a:pt x="162" y="70"/>
                  </a:lnTo>
                  <a:lnTo>
                    <a:pt x="164" y="66"/>
                  </a:lnTo>
                  <a:lnTo>
                    <a:pt x="164" y="62"/>
                  </a:lnTo>
                  <a:lnTo>
                    <a:pt x="172" y="62"/>
                  </a:lnTo>
                  <a:lnTo>
                    <a:pt x="172" y="60"/>
                  </a:lnTo>
                  <a:lnTo>
                    <a:pt x="170" y="58"/>
                  </a:lnTo>
                  <a:lnTo>
                    <a:pt x="170" y="56"/>
                  </a:lnTo>
                  <a:lnTo>
                    <a:pt x="172" y="52"/>
                  </a:lnTo>
                  <a:lnTo>
                    <a:pt x="174" y="50"/>
                  </a:lnTo>
                  <a:lnTo>
                    <a:pt x="176" y="46"/>
                  </a:lnTo>
                  <a:lnTo>
                    <a:pt x="178" y="46"/>
                  </a:lnTo>
                  <a:lnTo>
                    <a:pt x="180" y="46"/>
                  </a:lnTo>
                  <a:lnTo>
                    <a:pt x="184" y="44"/>
                  </a:lnTo>
                  <a:lnTo>
                    <a:pt x="188" y="44"/>
                  </a:lnTo>
                  <a:lnTo>
                    <a:pt x="192" y="44"/>
                  </a:lnTo>
                  <a:lnTo>
                    <a:pt x="196" y="46"/>
                  </a:lnTo>
                  <a:lnTo>
                    <a:pt x="200" y="46"/>
                  </a:lnTo>
                  <a:lnTo>
                    <a:pt x="200" y="46"/>
                  </a:lnTo>
                  <a:lnTo>
                    <a:pt x="200" y="44"/>
                  </a:lnTo>
                  <a:lnTo>
                    <a:pt x="198" y="42"/>
                  </a:lnTo>
                  <a:lnTo>
                    <a:pt x="196" y="40"/>
                  </a:lnTo>
                  <a:lnTo>
                    <a:pt x="192" y="38"/>
                  </a:lnTo>
                  <a:lnTo>
                    <a:pt x="192" y="38"/>
                  </a:lnTo>
                  <a:lnTo>
                    <a:pt x="190" y="38"/>
                  </a:lnTo>
                  <a:lnTo>
                    <a:pt x="186" y="36"/>
                  </a:lnTo>
                  <a:lnTo>
                    <a:pt x="184" y="36"/>
                  </a:lnTo>
                  <a:lnTo>
                    <a:pt x="182" y="34"/>
                  </a:lnTo>
                  <a:lnTo>
                    <a:pt x="182" y="32"/>
                  </a:lnTo>
                  <a:lnTo>
                    <a:pt x="180" y="32"/>
                  </a:lnTo>
                  <a:lnTo>
                    <a:pt x="178" y="30"/>
                  </a:lnTo>
                  <a:lnTo>
                    <a:pt x="176" y="28"/>
                  </a:lnTo>
                  <a:lnTo>
                    <a:pt x="172" y="26"/>
                  </a:lnTo>
                  <a:lnTo>
                    <a:pt x="166" y="26"/>
                  </a:lnTo>
                  <a:lnTo>
                    <a:pt x="160" y="28"/>
                  </a:lnTo>
                  <a:lnTo>
                    <a:pt x="160" y="28"/>
                  </a:lnTo>
                  <a:lnTo>
                    <a:pt x="158" y="26"/>
                  </a:lnTo>
                  <a:lnTo>
                    <a:pt x="156" y="22"/>
                  </a:lnTo>
                  <a:lnTo>
                    <a:pt x="156" y="18"/>
                  </a:lnTo>
                  <a:lnTo>
                    <a:pt x="156" y="14"/>
                  </a:lnTo>
                  <a:lnTo>
                    <a:pt x="172" y="0"/>
                  </a:lnTo>
                  <a:lnTo>
                    <a:pt x="15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 name="Freeform 200"/>
            <p:cNvSpPr>
              <a:spLocks/>
            </p:cNvSpPr>
            <p:nvPr/>
          </p:nvSpPr>
          <p:spPr bwMode="gray">
            <a:xfrm>
              <a:off x="2099" y="3038"/>
              <a:ext cx="68" cy="66"/>
            </a:xfrm>
            <a:custGeom>
              <a:avLst/>
              <a:gdLst>
                <a:gd name="T0" fmla="*/ 0 w 68"/>
                <a:gd name="T1" fmla="*/ 0 h 66"/>
                <a:gd name="T2" fmla="*/ 16 w 68"/>
                <a:gd name="T3" fmla="*/ 26 h 66"/>
                <a:gd name="T4" fmla="*/ 18 w 68"/>
                <a:gd name="T5" fmla="*/ 28 h 66"/>
                <a:gd name="T6" fmla="*/ 28 w 68"/>
                <a:gd name="T7" fmla="*/ 36 h 66"/>
                <a:gd name="T8" fmla="*/ 38 w 68"/>
                <a:gd name="T9" fmla="*/ 44 h 66"/>
                <a:gd name="T10" fmla="*/ 50 w 68"/>
                <a:gd name="T11" fmla="*/ 54 h 66"/>
                <a:gd name="T12" fmla="*/ 60 w 68"/>
                <a:gd name="T13" fmla="*/ 62 h 66"/>
                <a:gd name="T14" fmla="*/ 66 w 68"/>
                <a:gd name="T15" fmla="*/ 66 h 66"/>
                <a:gd name="T16" fmla="*/ 68 w 68"/>
                <a:gd name="T17" fmla="*/ 66 h 66"/>
                <a:gd name="T18" fmla="*/ 68 w 68"/>
                <a:gd name="T19" fmla="*/ 62 h 66"/>
                <a:gd name="T20" fmla="*/ 68 w 68"/>
                <a:gd name="T21" fmla="*/ 60 h 66"/>
                <a:gd name="T22" fmla="*/ 68 w 68"/>
                <a:gd name="T23" fmla="*/ 58 h 66"/>
                <a:gd name="T24" fmla="*/ 66 w 68"/>
                <a:gd name="T25" fmla="*/ 56 h 66"/>
                <a:gd name="T26" fmla="*/ 66 w 68"/>
                <a:gd name="T27" fmla="*/ 54 h 66"/>
                <a:gd name="T28" fmla="*/ 58 w 68"/>
                <a:gd name="T29" fmla="*/ 42 h 66"/>
                <a:gd name="T30" fmla="*/ 58 w 68"/>
                <a:gd name="T31" fmla="*/ 40 h 66"/>
                <a:gd name="T32" fmla="*/ 58 w 68"/>
                <a:gd name="T33" fmla="*/ 36 h 66"/>
                <a:gd name="T34" fmla="*/ 56 w 68"/>
                <a:gd name="T35" fmla="*/ 32 h 66"/>
                <a:gd name="T36" fmla="*/ 56 w 68"/>
                <a:gd name="T37" fmla="*/ 26 h 66"/>
                <a:gd name="T38" fmla="*/ 54 w 68"/>
                <a:gd name="T39" fmla="*/ 24 h 66"/>
                <a:gd name="T40" fmla="*/ 46 w 68"/>
                <a:gd name="T41" fmla="*/ 12 h 66"/>
                <a:gd name="T42" fmla="*/ 38 w 68"/>
                <a:gd name="T43" fmla="*/ 14 h 66"/>
                <a:gd name="T44" fmla="*/ 30 w 68"/>
                <a:gd name="T45" fmla="*/ 4 h 66"/>
                <a:gd name="T46" fmla="*/ 12 w 68"/>
                <a:gd name="T47" fmla="*/ 6 h 66"/>
                <a:gd name="T48" fmla="*/ 0 w 68"/>
                <a:gd name="T4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6">
                  <a:moveTo>
                    <a:pt x="0" y="0"/>
                  </a:moveTo>
                  <a:lnTo>
                    <a:pt x="16" y="26"/>
                  </a:lnTo>
                  <a:lnTo>
                    <a:pt x="18" y="28"/>
                  </a:lnTo>
                  <a:lnTo>
                    <a:pt x="28" y="36"/>
                  </a:lnTo>
                  <a:lnTo>
                    <a:pt x="38" y="44"/>
                  </a:lnTo>
                  <a:lnTo>
                    <a:pt x="50" y="54"/>
                  </a:lnTo>
                  <a:lnTo>
                    <a:pt x="60" y="62"/>
                  </a:lnTo>
                  <a:lnTo>
                    <a:pt x="66" y="66"/>
                  </a:lnTo>
                  <a:lnTo>
                    <a:pt x="68" y="66"/>
                  </a:lnTo>
                  <a:lnTo>
                    <a:pt x="68" y="62"/>
                  </a:lnTo>
                  <a:lnTo>
                    <a:pt x="68" y="60"/>
                  </a:lnTo>
                  <a:lnTo>
                    <a:pt x="68" y="58"/>
                  </a:lnTo>
                  <a:lnTo>
                    <a:pt x="66" y="56"/>
                  </a:lnTo>
                  <a:lnTo>
                    <a:pt x="66" y="54"/>
                  </a:lnTo>
                  <a:lnTo>
                    <a:pt x="58" y="42"/>
                  </a:lnTo>
                  <a:lnTo>
                    <a:pt x="58" y="40"/>
                  </a:lnTo>
                  <a:lnTo>
                    <a:pt x="58" y="36"/>
                  </a:lnTo>
                  <a:lnTo>
                    <a:pt x="56" y="32"/>
                  </a:lnTo>
                  <a:lnTo>
                    <a:pt x="56" y="26"/>
                  </a:lnTo>
                  <a:lnTo>
                    <a:pt x="54" y="24"/>
                  </a:lnTo>
                  <a:lnTo>
                    <a:pt x="46" y="12"/>
                  </a:lnTo>
                  <a:lnTo>
                    <a:pt x="38" y="14"/>
                  </a:lnTo>
                  <a:lnTo>
                    <a:pt x="30" y="4"/>
                  </a:lnTo>
                  <a:lnTo>
                    <a:pt x="12" y="6"/>
                  </a:lnTo>
                  <a:lnTo>
                    <a:pt x="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 name="Freeform 201"/>
            <p:cNvSpPr>
              <a:spLocks/>
            </p:cNvSpPr>
            <p:nvPr/>
          </p:nvSpPr>
          <p:spPr bwMode="gray">
            <a:xfrm>
              <a:off x="1961" y="2784"/>
              <a:ext cx="54" cy="56"/>
            </a:xfrm>
            <a:custGeom>
              <a:avLst/>
              <a:gdLst>
                <a:gd name="T0" fmla="*/ 54 w 54"/>
                <a:gd name="T1" fmla="*/ 56 h 56"/>
                <a:gd name="T2" fmla="*/ 48 w 54"/>
                <a:gd name="T3" fmla="*/ 44 h 56"/>
                <a:gd name="T4" fmla="*/ 48 w 54"/>
                <a:gd name="T5" fmla="*/ 44 h 56"/>
                <a:gd name="T6" fmla="*/ 48 w 54"/>
                <a:gd name="T7" fmla="*/ 42 h 56"/>
                <a:gd name="T8" fmla="*/ 44 w 54"/>
                <a:gd name="T9" fmla="*/ 40 h 56"/>
                <a:gd name="T10" fmla="*/ 40 w 54"/>
                <a:gd name="T11" fmla="*/ 38 h 56"/>
                <a:gd name="T12" fmla="*/ 40 w 54"/>
                <a:gd name="T13" fmla="*/ 38 h 56"/>
                <a:gd name="T14" fmla="*/ 38 w 54"/>
                <a:gd name="T15" fmla="*/ 36 h 56"/>
                <a:gd name="T16" fmla="*/ 34 w 54"/>
                <a:gd name="T17" fmla="*/ 36 h 56"/>
                <a:gd name="T18" fmla="*/ 28 w 54"/>
                <a:gd name="T19" fmla="*/ 36 h 56"/>
                <a:gd name="T20" fmla="*/ 24 w 54"/>
                <a:gd name="T21" fmla="*/ 38 h 56"/>
                <a:gd name="T22" fmla="*/ 20 w 54"/>
                <a:gd name="T23" fmla="*/ 40 h 56"/>
                <a:gd name="T24" fmla="*/ 20 w 54"/>
                <a:gd name="T25" fmla="*/ 42 h 56"/>
                <a:gd name="T26" fmla="*/ 18 w 54"/>
                <a:gd name="T27" fmla="*/ 42 h 56"/>
                <a:gd name="T28" fmla="*/ 18 w 54"/>
                <a:gd name="T29" fmla="*/ 44 h 56"/>
                <a:gd name="T30" fmla="*/ 16 w 54"/>
                <a:gd name="T31" fmla="*/ 44 h 56"/>
                <a:gd name="T32" fmla="*/ 12 w 54"/>
                <a:gd name="T33" fmla="*/ 46 h 56"/>
                <a:gd name="T34" fmla="*/ 6 w 54"/>
                <a:gd name="T35" fmla="*/ 46 h 56"/>
                <a:gd name="T36" fmla="*/ 6 w 54"/>
                <a:gd name="T37" fmla="*/ 32 h 56"/>
                <a:gd name="T38" fmla="*/ 6 w 54"/>
                <a:gd name="T39" fmla="*/ 32 h 56"/>
                <a:gd name="T40" fmla="*/ 6 w 54"/>
                <a:gd name="T41" fmla="*/ 30 h 56"/>
                <a:gd name="T42" fmla="*/ 4 w 54"/>
                <a:gd name="T43" fmla="*/ 26 h 56"/>
                <a:gd name="T44" fmla="*/ 2 w 54"/>
                <a:gd name="T45" fmla="*/ 26 h 56"/>
                <a:gd name="T46" fmla="*/ 2 w 54"/>
                <a:gd name="T47" fmla="*/ 24 h 56"/>
                <a:gd name="T48" fmla="*/ 0 w 54"/>
                <a:gd name="T49" fmla="*/ 22 h 56"/>
                <a:gd name="T50" fmla="*/ 0 w 54"/>
                <a:gd name="T51" fmla="*/ 18 h 56"/>
                <a:gd name="T52" fmla="*/ 0 w 54"/>
                <a:gd name="T53" fmla="*/ 14 h 56"/>
                <a:gd name="T54" fmla="*/ 2 w 54"/>
                <a:gd name="T55" fmla="*/ 12 h 56"/>
                <a:gd name="T56" fmla="*/ 2 w 54"/>
                <a:gd name="T57" fmla="*/ 10 h 56"/>
                <a:gd name="T58" fmla="*/ 2 w 54"/>
                <a:gd name="T59" fmla="*/ 8 h 56"/>
                <a:gd name="T60" fmla="*/ 4 w 54"/>
                <a:gd name="T61" fmla="*/ 4 h 56"/>
                <a:gd name="T62" fmla="*/ 4 w 54"/>
                <a:gd name="T63" fmla="*/ 2 h 56"/>
                <a:gd name="T64" fmla="*/ 6 w 54"/>
                <a:gd name="T65" fmla="*/ 0 h 56"/>
                <a:gd name="T66" fmla="*/ 10 w 54"/>
                <a:gd name="T67" fmla="*/ 0 h 56"/>
                <a:gd name="T68" fmla="*/ 18 w 54"/>
                <a:gd name="T69" fmla="*/ 0 h 56"/>
                <a:gd name="T70" fmla="*/ 24 w 54"/>
                <a:gd name="T71" fmla="*/ 0 h 56"/>
                <a:gd name="T72" fmla="*/ 24 w 54"/>
                <a:gd name="T73" fmla="*/ 0 h 56"/>
                <a:gd name="T74" fmla="*/ 26 w 54"/>
                <a:gd name="T75" fmla="*/ 0 h 56"/>
                <a:gd name="T76" fmla="*/ 26 w 54"/>
                <a:gd name="T77" fmla="*/ 0 h 56"/>
                <a:gd name="T78" fmla="*/ 28 w 54"/>
                <a:gd name="T79" fmla="*/ 2 h 56"/>
                <a:gd name="T80" fmla="*/ 30 w 54"/>
                <a:gd name="T81" fmla="*/ 6 h 56"/>
                <a:gd name="T82" fmla="*/ 30 w 54"/>
                <a:gd name="T83" fmla="*/ 14 h 56"/>
                <a:gd name="T84" fmla="*/ 34 w 54"/>
                <a:gd name="T85" fmla="*/ 28 h 56"/>
                <a:gd name="T86" fmla="*/ 36 w 54"/>
                <a:gd name="T87" fmla="*/ 26 h 56"/>
                <a:gd name="T88" fmla="*/ 36 w 54"/>
                <a:gd name="T89" fmla="*/ 26 h 56"/>
                <a:gd name="T90" fmla="*/ 38 w 54"/>
                <a:gd name="T91" fmla="*/ 24 h 56"/>
                <a:gd name="T92" fmla="*/ 40 w 54"/>
                <a:gd name="T93" fmla="*/ 20 h 56"/>
                <a:gd name="T94" fmla="*/ 40 w 54"/>
                <a:gd name="T95" fmla="*/ 18 h 56"/>
                <a:gd name="T96" fmla="*/ 42 w 54"/>
                <a:gd name="T97" fmla="*/ 14 h 56"/>
                <a:gd name="T98" fmla="*/ 44 w 54"/>
                <a:gd name="T99" fmla="*/ 12 h 56"/>
                <a:gd name="T100" fmla="*/ 44 w 54"/>
                <a:gd name="T101" fmla="*/ 12 h 56"/>
                <a:gd name="T102" fmla="*/ 46 w 54"/>
                <a:gd name="T103" fmla="*/ 12 h 56"/>
                <a:gd name="T104" fmla="*/ 48 w 54"/>
                <a:gd name="T105" fmla="*/ 14 h 56"/>
                <a:gd name="T106" fmla="*/ 48 w 54"/>
                <a:gd name="T107" fmla="*/ 18 h 56"/>
                <a:gd name="T108" fmla="*/ 52 w 54"/>
                <a:gd name="T109" fmla="*/ 34 h 56"/>
                <a:gd name="T110" fmla="*/ 54 w 54"/>
                <a:gd name="T111" fmla="*/ 46 h 56"/>
                <a:gd name="T112" fmla="*/ 54 w 54"/>
                <a:gd name="T11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56">
                  <a:moveTo>
                    <a:pt x="54" y="56"/>
                  </a:moveTo>
                  <a:lnTo>
                    <a:pt x="48" y="44"/>
                  </a:lnTo>
                  <a:lnTo>
                    <a:pt x="48" y="44"/>
                  </a:lnTo>
                  <a:lnTo>
                    <a:pt x="48" y="42"/>
                  </a:lnTo>
                  <a:lnTo>
                    <a:pt x="44" y="40"/>
                  </a:lnTo>
                  <a:lnTo>
                    <a:pt x="40" y="38"/>
                  </a:lnTo>
                  <a:lnTo>
                    <a:pt x="40" y="38"/>
                  </a:lnTo>
                  <a:lnTo>
                    <a:pt x="38" y="36"/>
                  </a:lnTo>
                  <a:lnTo>
                    <a:pt x="34" y="36"/>
                  </a:lnTo>
                  <a:lnTo>
                    <a:pt x="28" y="36"/>
                  </a:lnTo>
                  <a:lnTo>
                    <a:pt x="24" y="38"/>
                  </a:lnTo>
                  <a:lnTo>
                    <a:pt x="20" y="40"/>
                  </a:lnTo>
                  <a:lnTo>
                    <a:pt x="20" y="42"/>
                  </a:lnTo>
                  <a:lnTo>
                    <a:pt x="18" y="42"/>
                  </a:lnTo>
                  <a:lnTo>
                    <a:pt x="18" y="44"/>
                  </a:lnTo>
                  <a:lnTo>
                    <a:pt x="16" y="44"/>
                  </a:lnTo>
                  <a:lnTo>
                    <a:pt x="12" y="46"/>
                  </a:lnTo>
                  <a:lnTo>
                    <a:pt x="6" y="46"/>
                  </a:lnTo>
                  <a:lnTo>
                    <a:pt x="6" y="32"/>
                  </a:lnTo>
                  <a:lnTo>
                    <a:pt x="6" y="32"/>
                  </a:lnTo>
                  <a:lnTo>
                    <a:pt x="6" y="30"/>
                  </a:lnTo>
                  <a:lnTo>
                    <a:pt x="4" y="26"/>
                  </a:lnTo>
                  <a:lnTo>
                    <a:pt x="2" y="26"/>
                  </a:lnTo>
                  <a:lnTo>
                    <a:pt x="2" y="24"/>
                  </a:lnTo>
                  <a:lnTo>
                    <a:pt x="0" y="22"/>
                  </a:lnTo>
                  <a:lnTo>
                    <a:pt x="0" y="18"/>
                  </a:lnTo>
                  <a:lnTo>
                    <a:pt x="0" y="14"/>
                  </a:lnTo>
                  <a:lnTo>
                    <a:pt x="2" y="12"/>
                  </a:lnTo>
                  <a:lnTo>
                    <a:pt x="2" y="10"/>
                  </a:lnTo>
                  <a:lnTo>
                    <a:pt x="2" y="8"/>
                  </a:lnTo>
                  <a:lnTo>
                    <a:pt x="4" y="4"/>
                  </a:lnTo>
                  <a:lnTo>
                    <a:pt x="4" y="2"/>
                  </a:lnTo>
                  <a:lnTo>
                    <a:pt x="6" y="0"/>
                  </a:lnTo>
                  <a:lnTo>
                    <a:pt x="10" y="0"/>
                  </a:lnTo>
                  <a:lnTo>
                    <a:pt x="18" y="0"/>
                  </a:lnTo>
                  <a:lnTo>
                    <a:pt x="24" y="0"/>
                  </a:lnTo>
                  <a:lnTo>
                    <a:pt x="24" y="0"/>
                  </a:lnTo>
                  <a:lnTo>
                    <a:pt x="26" y="0"/>
                  </a:lnTo>
                  <a:lnTo>
                    <a:pt x="26" y="0"/>
                  </a:lnTo>
                  <a:lnTo>
                    <a:pt x="28" y="2"/>
                  </a:lnTo>
                  <a:lnTo>
                    <a:pt x="30" y="6"/>
                  </a:lnTo>
                  <a:lnTo>
                    <a:pt x="30" y="14"/>
                  </a:lnTo>
                  <a:lnTo>
                    <a:pt x="34" y="28"/>
                  </a:lnTo>
                  <a:lnTo>
                    <a:pt x="36" y="26"/>
                  </a:lnTo>
                  <a:lnTo>
                    <a:pt x="36" y="26"/>
                  </a:lnTo>
                  <a:lnTo>
                    <a:pt x="38" y="24"/>
                  </a:lnTo>
                  <a:lnTo>
                    <a:pt x="40" y="20"/>
                  </a:lnTo>
                  <a:lnTo>
                    <a:pt x="40" y="18"/>
                  </a:lnTo>
                  <a:lnTo>
                    <a:pt x="42" y="14"/>
                  </a:lnTo>
                  <a:lnTo>
                    <a:pt x="44" y="12"/>
                  </a:lnTo>
                  <a:lnTo>
                    <a:pt x="44" y="12"/>
                  </a:lnTo>
                  <a:lnTo>
                    <a:pt x="46" y="12"/>
                  </a:lnTo>
                  <a:lnTo>
                    <a:pt x="48" y="14"/>
                  </a:lnTo>
                  <a:lnTo>
                    <a:pt x="48" y="18"/>
                  </a:lnTo>
                  <a:lnTo>
                    <a:pt x="52" y="34"/>
                  </a:lnTo>
                  <a:lnTo>
                    <a:pt x="54" y="46"/>
                  </a:lnTo>
                  <a:lnTo>
                    <a:pt x="54" y="5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 name="Freeform 202"/>
            <p:cNvSpPr>
              <a:spLocks/>
            </p:cNvSpPr>
            <p:nvPr/>
          </p:nvSpPr>
          <p:spPr bwMode="gray">
            <a:xfrm>
              <a:off x="2011" y="2746"/>
              <a:ext cx="100" cy="272"/>
            </a:xfrm>
            <a:custGeom>
              <a:avLst/>
              <a:gdLst>
                <a:gd name="T0" fmla="*/ 40 w 100"/>
                <a:gd name="T1" fmla="*/ 170 h 272"/>
                <a:gd name="T2" fmla="*/ 26 w 100"/>
                <a:gd name="T3" fmla="*/ 166 h 272"/>
                <a:gd name="T4" fmla="*/ 26 w 100"/>
                <a:gd name="T5" fmla="*/ 156 h 272"/>
                <a:gd name="T6" fmla="*/ 26 w 100"/>
                <a:gd name="T7" fmla="*/ 142 h 272"/>
                <a:gd name="T8" fmla="*/ 24 w 100"/>
                <a:gd name="T9" fmla="*/ 136 h 272"/>
                <a:gd name="T10" fmla="*/ 20 w 100"/>
                <a:gd name="T11" fmla="*/ 130 h 272"/>
                <a:gd name="T12" fmla="*/ 16 w 100"/>
                <a:gd name="T13" fmla="*/ 120 h 272"/>
                <a:gd name="T14" fmla="*/ 10 w 100"/>
                <a:gd name="T15" fmla="*/ 112 h 272"/>
                <a:gd name="T16" fmla="*/ 8 w 100"/>
                <a:gd name="T17" fmla="*/ 108 h 272"/>
                <a:gd name="T18" fmla="*/ 4 w 100"/>
                <a:gd name="T19" fmla="*/ 102 h 272"/>
                <a:gd name="T20" fmla="*/ 2 w 100"/>
                <a:gd name="T21" fmla="*/ 94 h 272"/>
                <a:gd name="T22" fmla="*/ 2 w 100"/>
                <a:gd name="T23" fmla="*/ 90 h 272"/>
                <a:gd name="T24" fmla="*/ 4 w 100"/>
                <a:gd name="T25" fmla="*/ 82 h 272"/>
                <a:gd name="T26" fmla="*/ 2 w 100"/>
                <a:gd name="T27" fmla="*/ 78 h 272"/>
                <a:gd name="T28" fmla="*/ 0 w 100"/>
                <a:gd name="T29" fmla="*/ 74 h 272"/>
                <a:gd name="T30" fmla="*/ 2 w 100"/>
                <a:gd name="T31" fmla="*/ 70 h 272"/>
                <a:gd name="T32" fmla="*/ 4 w 100"/>
                <a:gd name="T33" fmla="*/ 72 h 272"/>
                <a:gd name="T34" fmla="*/ 6 w 100"/>
                <a:gd name="T35" fmla="*/ 72 h 272"/>
                <a:gd name="T36" fmla="*/ 8 w 100"/>
                <a:gd name="T37" fmla="*/ 74 h 272"/>
                <a:gd name="T38" fmla="*/ 10 w 100"/>
                <a:gd name="T39" fmla="*/ 70 h 272"/>
                <a:gd name="T40" fmla="*/ 6 w 100"/>
                <a:gd name="T41" fmla="*/ 56 h 272"/>
                <a:gd name="T42" fmla="*/ 8 w 100"/>
                <a:gd name="T43" fmla="*/ 56 h 272"/>
                <a:gd name="T44" fmla="*/ 10 w 100"/>
                <a:gd name="T45" fmla="*/ 58 h 272"/>
                <a:gd name="T46" fmla="*/ 16 w 100"/>
                <a:gd name="T47" fmla="*/ 60 h 272"/>
                <a:gd name="T48" fmla="*/ 22 w 100"/>
                <a:gd name="T49" fmla="*/ 58 h 272"/>
                <a:gd name="T50" fmla="*/ 22 w 100"/>
                <a:gd name="T51" fmla="*/ 56 h 272"/>
                <a:gd name="T52" fmla="*/ 26 w 100"/>
                <a:gd name="T53" fmla="*/ 54 h 272"/>
                <a:gd name="T54" fmla="*/ 28 w 100"/>
                <a:gd name="T55" fmla="*/ 48 h 272"/>
                <a:gd name="T56" fmla="*/ 32 w 100"/>
                <a:gd name="T57" fmla="*/ 40 h 272"/>
                <a:gd name="T58" fmla="*/ 36 w 100"/>
                <a:gd name="T59" fmla="*/ 34 h 272"/>
                <a:gd name="T60" fmla="*/ 36 w 100"/>
                <a:gd name="T61" fmla="*/ 30 h 272"/>
                <a:gd name="T62" fmla="*/ 40 w 100"/>
                <a:gd name="T63" fmla="*/ 26 h 272"/>
                <a:gd name="T64" fmla="*/ 66 w 100"/>
                <a:gd name="T65" fmla="*/ 0 h 272"/>
                <a:gd name="T66" fmla="*/ 74 w 100"/>
                <a:gd name="T67" fmla="*/ 8 h 272"/>
                <a:gd name="T68" fmla="*/ 84 w 100"/>
                <a:gd name="T69" fmla="*/ 34 h 272"/>
                <a:gd name="T70" fmla="*/ 82 w 100"/>
                <a:gd name="T71" fmla="*/ 36 h 272"/>
                <a:gd name="T72" fmla="*/ 76 w 100"/>
                <a:gd name="T73" fmla="*/ 52 h 272"/>
                <a:gd name="T74" fmla="*/ 72 w 100"/>
                <a:gd name="T75" fmla="*/ 72 h 272"/>
                <a:gd name="T76" fmla="*/ 76 w 100"/>
                <a:gd name="T77" fmla="*/ 76 h 272"/>
                <a:gd name="T78" fmla="*/ 80 w 100"/>
                <a:gd name="T79" fmla="*/ 80 h 272"/>
                <a:gd name="T80" fmla="*/ 90 w 100"/>
                <a:gd name="T81" fmla="*/ 78 h 272"/>
                <a:gd name="T82" fmla="*/ 96 w 100"/>
                <a:gd name="T83" fmla="*/ 98 h 272"/>
                <a:gd name="T84" fmla="*/ 90 w 100"/>
                <a:gd name="T85" fmla="*/ 102 h 272"/>
                <a:gd name="T86" fmla="*/ 82 w 100"/>
                <a:gd name="T87" fmla="*/ 112 h 272"/>
                <a:gd name="T88" fmla="*/ 84 w 100"/>
                <a:gd name="T89" fmla="*/ 138 h 272"/>
                <a:gd name="T90" fmla="*/ 82 w 100"/>
                <a:gd name="T91" fmla="*/ 138 h 272"/>
                <a:gd name="T92" fmla="*/ 80 w 100"/>
                <a:gd name="T93" fmla="*/ 142 h 272"/>
                <a:gd name="T94" fmla="*/ 80 w 100"/>
                <a:gd name="T95" fmla="*/ 150 h 272"/>
                <a:gd name="T96" fmla="*/ 80 w 100"/>
                <a:gd name="T97" fmla="*/ 158 h 272"/>
                <a:gd name="T98" fmla="*/ 80 w 100"/>
                <a:gd name="T99" fmla="*/ 168 h 272"/>
                <a:gd name="T100" fmla="*/ 84 w 100"/>
                <a:gd name="T101" fmla="*/ 182 h 272"/>
                <a:gd name="T102" fmla="*/ 84 w 100"/>
                <a:gd name="T103" fmla="*/ 210 h 272"/>
                <a:gd name="T104" fmla="*/ 84 w 100"/>
                <a:gd name="T105" fmla="*/ 224 h 272"/>
                <a:gd name="T106" fmla="*/ 82 w 100"/>
                <a:gd name="T107" fmla="*/ 244 h 272"/>
                <a:gd name="T108" fmla="*/ 76 w 100"/>
                <a:gd name="T109" fmla="*/ 272 h 272"/>
                <a:gd name="T110" fmla="*/ 72 w 100"/>
                <a:gd name="T111" fmla="*/ 262 h 272"/>
                <a:gd name="T112" fmla="*/ 74 w 100"/>
                <a:gd name="T113" fmla="*/ 226 h 272"/>
                <a:gd name="T114" fmla="*/ 74 w 100"/>
                <a:gd name="T115" fmla="*/ 206 h 272"/>
                <a:gd name="T116" fmla="*/ 70 w 100"/>
                <a:gd name="T117" fmla="*/ 1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 h="272">
                  <a:moveTo>
                    <a:pt x="62" y="154"/>
                  </a:moveTo>
                  <a:lnTo>
                    <a:pt x="40" y="170"/>
                  </a:lnTo>
                  <a:lnTo>
                    <a:pt x="26" y="168"/>
                  </a:lnTo>
                  <a:lnTo>
                    <a:pt x="26" y="166"/>
                  </a:lnTo>
                  <a:lnTo>
                    <a:pt x="26" y="162"/>
                  </a:lnTo>
                  <a:lnTo>
                    <a:pt x="26" y="156"/>
                  </a:lnTo>
                  <a:lnTo>
                    <a:pt x="26" y="148"/>
                  </a:lnTo>
                  <a:lnTo>
                    <a:pt x="26" y="142"/>
                  </a:lnTo>
                  <a:lnTo>
                    <a:pt x="24" y="138"/>
                  </a:lnTo>
                  <a:lnTo>
                    <a:pt x="24" y="136"/>
                  </a:lnTo>
                  <a:lnTo>
                    <a:pt x="22" y="134"/>
                  </a:lnTo>
                  <a:lnTo>
                    <a:pt x="20" y="130"/>
                  </a:lnTo>
                  <a:lnTo>
                    <a:pt x="18" y="126"/>
                  </a:lnTo>
                  <a:lnTo>
                    <a:pt x="16" y="120"/>
                  </a:lnTo>
                  <a:lnTo>
                    <a:pt x="12" y="116"/>
                  </a:lnTo>
                  <a:lnTo>
                    <a:pt x="10" y="112"/>
                  </a:lnTo>
                  <a:lnTo>
                    <a:pt x="10" y="108"/>
                  </a:lnTo>
                  <a:lnTo>
                    <a:pt x="8" y="108"/>
                  </a:lnTo>
                  <a:lnTo>
                    <a:pt x="6" y="106"/>
                  </a:lnTo>
                  <a:lnTo>
                    <a:pt x="4" y="102"/>
                  </a:lnTo>
                  <a:lnTo>
                    <a:pt x="4" y="98"/>
                  </a:lnTo>
                  <a:lnTo>
                    <a:pt x="2" y="94"/>
                  </a:lnTo>
                  <a:lnTo>
                    <a:pt x="2" y="92"/>
                  </a:lnTo>
                  <a:lnTo>
                    <a:pt x="2" y="90"/>
                  </a:lnTo>
                  <a:lnTo>
                    <a:pt x="4" y="86"/>
                  </a:lnTo>
                  <a:lnTo>
                    <a:pt x="4" y="82"/>
                  </a:lnTo>
                  <a:lnTo>
                    <a:pt x="2" y="78"/>
                  </a:lnTo>
                  <a:lnTo>
                    <a:pt x="2" y="78"/>
                  </a:lnTo>
                  <a:lnTo>
                    <a:pt x="2" y="76"/>
                  </a:lnTo>
                  <a:lnTo>
                    <a:pt x="0" y="74"/>
                  </a:lnTo>
                  <a:lnTo>
                    <a:pt x="0" y="72"/>
                  </a:lnTo>
                  <a:lnTo>
                    <a:pt x="2" y="70"/>
                  </a:lnTo>
                  <a:lnTo>
                    <a:pt x="2" y="70"/>
                  </a:lnTo>
                  <a:lnTo>
                    <a:pt x="4" y="72"/>
                  </a:lnTo>
                  <a:lnTo>
                    <a:pt x="6" y="72"/>
                  </a:lnTo>
                  <a:lnTo>
                    <a:pt x="6" y="72"/>
                  </a:lnTo>
                  <a:lnTo>
                    <a:pt x="8" y="74"/>
                  </a:lnTo>
                  <a:lnTo>
                    <a:pt x="8" y="74"/>
                  </a:lnTo>
                  <a:lnTo>
                    <a:pt x="10" y="72"/>
                  </a:lnTo>
                  <a:lnTo>
                    <a:pt x="10" y="70"/>
                  </a:lnTo>
                  <a:lnTo>
                    <a:pt x="8" y="56"/>
                  </a:lnTo>
                  <a:lnTo>
                    <a:pt x="6" y="56"/>
                  </a:lnTo>
                  <a:lnTo>
                    <a:pt x="6" y="56"/>
                  </a:lnTo>
                  <a:lnTo>
                    <a:pt x="8" y="56"/>
                  </a:lnTo>
                  <a:lnTo>
                    <a:pt x="8" y="56"/>
                  </a:lnTo>
                  <a:lnTo>
                    <a:pt x="10" y="58"/>
                  </a:lnTo>
                  <a:lnTo>
                    <a:pt x="14" y="60"/>
                  </a:lnTo>
                  <a:lnTo>
                    <a:pt x="16" y="60"/>
                  </a:lnTo>
                  <a:lnTo>
                    <a:pt x="16" y="60"/>
                  </a:lnTo>
                  <a:lnTo>
                    <a:pt x="22" y="58"/>
                  </a:lnTo>
                  <a:lnTo>
                    <a:pt x="22" y="56"/>
                  </a:lnTo>
                  <a:lnTo>
                    <a:pt x="22" y="56"/>
                  </a:lnTo>
                  <a:lnTo>
                    <a:pt x="24" y="54"/>
                  </a:lnTo>
                  <a:lnTo>
                    <a:pt x="26" y="54"/>
                  </a:lnTo>
                  <a:lnTo>
                    <a:pt x="28" y="50"/>
                  </a:lnTo>
                  <a:lnTo>
                    <a:pt x="28" y="48"/>
                  </a:lnTo>
                  <a:lnTo>
                    <a:pt x="30" y="46"/>
                  </a:lnTo>
                  <a:lnTo>
                    <a:pt x="32" y="40"/>
                  </a:lnTo>
                  <a:lnTo>
                    <a:pt x="34" y="36"/>
                  </a:lnTo>
                  <a:lnTo>
                    <a:pt x="36" y="34"/>
                  </a:lnTo>
                  <a:lnTo>
                    <a:pt x="36" y="32"/>
                  </a:lnTo>
                  <a:lnTo>
                    <a:pt x="36" y="30"/>
                  </a:lnTo>
                  <a:lnTo>
                    <a:pt x="38" y="28"/>
                  </a:lnTo>
                  <a:lnTo>
                    <a:pt x="40" y="26"/>
                  </a:lnTo>
                  <a:lnTo>
                    <a:pt x="54" y="24"/>
                  </a:lnTo>
                  <a:lnTo>
                    <a:pt x="66" y="0"/>
                  </a:lnTo>
                  <a:lnTo>
                    <a:pt x="68" y="2"/>
                  </a:lnTo>
                  <a:lnTo>
                    <a:pt x="74" y="8"/>
                  </a:lnTo>
                  <a:lnTo>
                    <a:pt x="80" y="20"/>
                  </a:lnTo>
                  <a:lnTo>
                    <a:pt x="84" y="34"/>
                  </a:lnTo>
                  <a:lnTo>
                    <a:pt x="84" y="34"/>
                  </a:lnTo>
                  <a:lnTo>
                    <a:pt x="82" y="36"/>
                  </a:lnTo>
                  <a:lnTo>
                    <a:pt x="78" y="40"/>
                  </a:lnTo>
                  <a:lnTo>
                    <a:pt x="76" y="52"/>
                  </a:lnTo>
                  <a:lnTo>
                    <a:pt x="72" y="70"/>
                  </a:lnTo>
                  <a:lnTo>
                    <a:pt x="72" y="72"/>
                  </a:lnTo>
                  <a:lnTo>
                    <a:pt x="74" y="74"/>
                  </a:lnTo>
                  <a:lnTo>
                    <a:pt x="76" y="76"/>
                  </a:lnTo>
                  <a:lnTo>
                    <a:pt x="78" y="78"/>
                  </a:lnTo>
                  <a:lnTo>
                    <a:pt x="80" y="80"/>
                  </a:lnTo>
                  <a:lnTo>
                    <a:pt x="84" y="80"/>
                  </a:lnTo>
                  <a:lnTo>
                    <a:pt x="90" y="78"/>
                  </a:lnTo>
                  <a:lnTo>
                    <a:pt x="100" y="84"/>
                  </a:lnTo>
                  <a:lnTo>
                    <a:pt x="96" y="98"/>
                  </a:lnTo>
                  <a:lnTo>
                    <a:pt x="94" y="100"/>
                  </a:lnTo>
                  <a:lnTo>
                    <a:pt x="90" y="102"/>
                  </a:lnTo>
                  <a:lnTo>
                    <a:pt x="86" y="104"/>
                  </a:lnTo>
                  <a:lnTo>
                    <a:pt x="82" y="112"/>
                  </a:lnTo>
                  <a:lnTo>
                    <a:pt x="80" y="122"/>
                  </a:lnTo>
                  <a:lnTo>
                    <a:pt x="84" y="138"/>
                  </a:lnTo>
                  <a:lnTo>
                    <a:pt x="82" y="138"/>
                  </a:lnTo>
                  <a:lnTo>
                    <a:pt x="82" y="138"/>
                  </a:lnTo>
                  <a:lnTo>
                    <a:pt x="80" y="140"/>
                  </a:lnTo>
                  <a:lnTo>
                    <a:pt x="80" y="142"/>
                  </a:lnTo>
                  <a:lnTo>
                    <a:pt x="78" y="146"/>
                  </a:lnTo>
                  <a:lnTo>
                    <a:pt x="80" y="150"/>
                  </a:lnTo>
                  <a:lnTo>
                    <a:pt x="80" y="156"/>
                  </a:lnTo>
                  <a:lnTo>
                    <a:pt x="80" y="158"/>
                  </a:lnTo>
                  <a:lnTo>
                    <a:pt x="80" y="162"/>
                  </a:lnTo>
                  <a:lnTo>
                    <a:pt x="80" y="168"/>
                  </a:lnTo>
                  <a:lnTo>
                    <a:pt x="82" y="174"/>
                  </a:lnTo>
                  <a:lnTo>
                    <a:pt x="84" y="182"/>
                  </a:lnTo>
                  <a:lnTo>
                    <a:pt x="88" y="188"/>
                  </a:lnTo>
                  <a:lnTo>
                    <a:pt x="84" y="210"/>
                  </a:lnTo>
                  <a:lnTo>
                    <a:pt x="84" y="218"/>
                  </a:lnTo>
                  <a:lnTo>
                    <a:pt x="84" y="224"/>
                  </a:lnTo>
                  <a:lnTo>
                    <a:pt x="84" y="230"/>
                  </a:lnTo>
                  <a:lnTo>
                    <a:pt x="82" y="244"/>
                  </a:lnTo>
                  <a:lnTo>
                    <a:pt x="80" y="260"/>
                  </a:lnTo>
                  <a:lnTo>
                    <a:pt x="76" y="272"/>
                  </a:lnTo>
                  <a:lnTo>
                    <a:pt x="74" y="270"/>
                  </a:lnTo>
                  <a:lnTo>
                    <a:pt x="72" y="262"/>
                  </a:lnTo>
                  <a:lnTo>
                    <a:pt x="72" y="248"/>
                  </a:lnTo>
                  <a:lnTo>
                    <a:pt x="74" y="226"/>
                  </a:lnTo>
                  <a:lnTo>
                    <a:pt x="74" y="220"/>
                  </a:lnTo>
                  <a:lnTo>
                    <a:pt x="74" y="206"/>
                  </a:lnTo>
                  <a:lnTo>
                    <a:pt x="74" y="188"/>
                  </a:lnTo>
                  <a:lnTo>
                    <a:pt x="70" y="168"/>
                  </a:lnTo>
                  <a:lnTo>
                    <a:pt x="62" y="15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0" name="Freeform 203"/>
            <p:cNvSpPr>
              <a:spLocks/>
            </p:cNvSpPr>
            <p:nvPr/>
          </p:nvSpPr>
          <p:spPr bwMode="gray">
            <a:xfrm>
              <a:off x="2137" y="2808"/>
              <a:ext cx="90" cy="168"/>
            </a:xfrm>
            <a:custGeom>
              <a:avLst/>
              <a:gdLst>
                <a:gd name="T0" fmla="*/ 58 w 90"/>
                <a:gd name="T1" fmla="*/ 124 h 168"/>
                <a:gd name="T2" fmla="*/ 62 w 90"/>
                <a:gd name="T3" fmla="*/ 128 h 168"/>
                <a:gd name="T4" fmla="*/ 64 w 90"/>
                <a:gd name="T5" fmla="*/ 132 h 168"/>
                <a:gd name="T6" fmla="*/ 50 w 90"/>
                <a:gd name="T7" fmla="*/ 154 h 168"/>
                <a:gd name="T8" fmla="*/ 42 w 90"/>
                <a:gd name="T9" fmla="*/ 158 h 168"/>
                <a:gd name="T10" fmla="*/ 46 w 90"/>
                <a:gd name="T11" fmla="*/ 166 h 168"/>
                <a:gd name="T12" fmla="*/ 64 w 90"/>
                <a:gd name="T13" fmla="*/ 164 h 168"/>
                <a:gd name="T14" fmla="*/ 78 w 90"/>
                <a:gd name="T15" fmla="*/ 150 h 168"/>
                <a:gd name="T16" fmla="*/ 88 w 90"/>
                <a:gd name="T17" fmla="*/ 134 h 168"/>
                <a:gd name="T18" fmla="*/ 90 w 90"/>
                <a:gd name="T19" fmla="*/ 126 h 168"/>
                <a:gd name="T20" fmla="*/ 84 w 90"/>
                <a:gd name="T21" fmla="*/ 102 h 168"/>
                <a:gd name="T22" fmla="*/ 84 w 90"/>
                <a:gd name="T23" fmla="*/ 98 h 168"/>
                <a:gd name="T24" fmla="*/ 82 w 90"/>
                <a:gd name="T25" fmla="*/ 90 h 168"/>
                <a:gd name="T26" fmla="*/ 76 w 90"/>
                <a:gd name="T27" fmla="*/ 82 h 168"/>
                <a:gd name="T28" fmla="*/ 60 w 90"/>
                <a:gd name="T29" fmla="*/ 74 h 168"/>
                <a:gd name="T30" fmla="*/ 46 w 90"/>
                <a:gd name="T31" fmla="*/ 46 h 168"/>
                <a:gd name="T32" fmla="*/ 48 w 90"/>
                <a:gd name="T33" fmla="*/ 42 h 168"/>
                <a:gd name="T34" fmla="*/ 52 w 90"/>
                <a:gd name="T35" fmla="*/ 36 h 168"/>
                <a:gd name="T36" fmla="*/ 60 w 90"/>
                <a:gd name="T37" fmla="*/ 32 h 168"/>
                <a:gd name="T38" fmla="*/ 64 w 90"/>
                <a:gd name="T39" fmla="*/ 30 h 168"/>
                <a:gd name="T40" fmla="*/ 72 w 90"/>
                <a:gd name="T41" fmla="*/ 26 h 168"/>
                <a:gd name="T42" fmla="*/ 70 w 90"/>
                <a:gd name="T43" fmla="*/ 22 h 168"/>
                <a:gd name="T44" fmla="*/ 68 w 90"/>
                <a:gd name="T45" fmla="*/ 16 h 168"/>
                <a:gd name="T46" fmla="*/ 64 w 90"/>
                <a:gd name="T47" fmla="*/ 12 h 168"/>
                <a:gd name="T48" fmla="*/ 60 w 90"/>
                <a:gd name="T49" fmla="*/ 6 h 168"/>
                <a:gd name="T50" fmla="*/ 50 w 90"/>
                <a:gd name="T51" fmla="*/ 2 h 168"/>
                <a:gd name="T52" fmla="*/ 48 w 90"/>
                <a:gd name="T53" fmla="*/ 4 h 168"/>
                <a:gd name="T54" fmla="*/ 40 w 90"/>
                <a:gd name="T55" fmla="*/ 4 h 168"/>
                <a:gd name="T56" fmla="*/ 28 w 90"/>
                <a:gd name="T57" fmla="*/ 2 h 168"/>
                <a:gd name="T58" fmla="*/ 20 w 90"/>
                <a:gd name="T59" fmla="*/ 0 h 168"/>
                <a:gd name="T60" fmla="*/ 14 w 90"/>
                <a:gd name="T61" fmla="*/ 2 h 168"/>
                <a:gd name="T62" fmla="*/ 8 w 90"/>
                <a:gd name="T63" fmla="*/ 2 h 168"/>
                <a:gd name="T64" fmla="*/ 2 w 90"/>
                <a:gd name="T65" fmla="*/ 4 h 168"/>
                <a:gd name="T66" fmla="*/ 0 w 90"/>
                <a:gd name="T67" fmla="*/ 10 h 168"/>
                <a:gd name="T68" fmla="*/ 4 w 90"/>
                <a:gd name="T69" fmla="*/ 10 h 168"/>
                <a:gd name="T70" fmla="*/ 8 w 90"/>
                <a:gd name="T71" fmla="*/ 14 h 168"/>
                <a:gd name="T72" fmla="*/ 20 w 90"/>
                <a:gd name="T73" fmla="*/ 30 h 168"/>
                <a:gd name="T74" fmla="*/ 24 w 90"/>
                <a:gd name="T75" fmla="*/ 36 h 168"/>
                <a:gd name="T76" fmla="*/ 22 w 90"/>
                <a:gd name="T77" fmla="*/ 44 h 168"/>
                <a:gd name="T78" fmla="*/ 20 w 90"/>
                <a:gd name="T79" fmla="*/ 48 h 168"/>
                <a:gd name="T80" fmla="*/ 18 w 90"/>
                <a:gd name="T81" fmla="*/ 50 h 168"/>
                <a:gd name="T82" fmla="*/ 18 w 90"/>
                <a:gd name="T83" fmla="*/ 58 h 168"/>
                <a:gd name="T84" fmla="*/ 24 w 90"/>
                <a:gd name="T85" fmla="*/ 64 h 168"/>
                <a:gd name="T86" fmla="*/ 30 w 90"/>
                <a:gd name="T87" fmla="*/ 68 h 168"/>
                <a:gd name="T88" fmla="*/ 32 w 90"/>
                <a:gd name="T89" fmla="*/ 70 h 168"/>
                <a:gd name="T90" fmla="*/ 38 w 90"/>
                <a:gd name="T91" fmla="*/ 76 h 168"/>
                <a:gd name="T92" fmla="*/ 46 w 90"/>
                <a:gd name="T93" fmla="*/ 84 h 168"/>
                <a:gd name="T94" fmla="*/ 52 w 90"/>
                <a:gd name="T95" fmla="*/ 94 h 168"/>
                <a:gd name="T96" fmla="*/ 56 w 90"/>
                <a:gd name="T97" fmla="*/ 106 h 168"/>
                <a:gd name="T98" fmla="*/ 56 w 90"/>
                <a:gd name="T99" fmla="*/ 116 h 168"/>
                <a:gd name="T100" fmla="*/ 56 w 90"/>
                <a:gd name="T101"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 h="168">
                  <a:moveTo>
                    <a:pt x="56" y="124"/>
                  </a:moveTo>
                  <a:lnTo>
                    <a:pt x="58" y="124"/>
                  </a:lnTo>
                  <a:lnTo>
                    <a:pt x="60" y="126"/>
                  </a:lnTo>
                  <a:lnTo>
                    <a:pt x="62" y="128"/>
                  </a:lnTo>
                  <a:lnTo>
                    <a:pt x="64" y="132"/>
                  </a:lnTo>
                  <a:lnTo>
                    <a:pt x="64" y="132"/>
                  </a:lnTo>
                  <a:lnTo>
                    <a:pt x="60" y="150"/>
                  </a:lnTo>
                  <a:lnTo>
                    <a:pt x="50" y="154"/>
                  </a:lnTo>
                  <a:lnTo>
                    <a:pt x="46" y="158"/>
                  </a:lnTo>
                  <a:lnTo>
                    <a:pt x="42" y="158"/>
                  </a:lnTo>
                  <a:lnTo>
                    <a:pt x="38" y="168"/>
                  </a:lnTo>
                  <a:lnTo>
                    <a:pt x="46" y="166"/>
                  </a:lnTo>
                  <a:lnTo>
                    <a:pt x="62" y="168"/>
                  </a:lnTo>
                  <a:lnTo>
                    <a:pt x="64" y="164"/>
                  </a:lnTo>
                  <a:lnTo>
                    <a:pt x="70" y="158"/>
                  </a:lnTo>
                  <a:lnTo>
                    <a:pt x="78" y="150"/>
                  </a:lnTo>
                  <a:lnTo>
                    <a:pt x="86" y="140"/>
                  </a:lnTo>
                  <a:lnTo>
                    <a:pt x="88" y="134"/>
                  </a:lnTo>
                  <a:lnTo>
                    <a:pt x="90" y="130"/>
                  </a:lnTo>
                  <a:lnTo>
                    <a:pt x="90" y="126"/>
                  </a:lnTo>
                  <a:lnTo>
                    <a:pt x="88" y="124"/>
                  </a:lnTo>
                  <a:lnTo>
                    <a:pt x="84" y="102"/>
                  </a:lnTo>
                  <a:lnTo>
                    <a:pt x="84" y="100"/>
                  </a:lnTo>
                  <a:lnTo>
                    <a:pt x="84" y="98"/>
                  </a:lnTo>
                  <a:lnTo>
                    <a:pt x="84" y="94"/>
                  </a:lnTo>
                  <a:lnTo>
                    <a:pt x="82" y="90"/>
                  </a:lnTo>
                  <a:lnTo>
                    <a:pt x="80" y="86"/>
                  </a:lnTo>
                  <a:lnTo>
                    <a:pt x="76" y="82"/>
                  </a:lnTo>
                  <a:lnTo>
                    <a:pt x="70" y="78"/>
                  </a:lnTo>
                  <a:lnTo>
                    <a:pt x="60" y="74"/>
                  </a:lnTo>
                  <a:lnTo>
                    <a:pt x="46" y="54"/>
                  </a:lnTo>
                  <a:lnTo>
                    <a:pt x="46" y="46"/>
                  </a:lnTo>
                  <a:lnTo>
                    <a:pt x="48" y="44"/>
                  </a:lnTo>
                  <a:lnTo>
                    <a:pt x="48" y="42"/>
                  </a:lnTo>
                  <a:lnTo>
                    <a:pt x="50" y="40"/>
                  </a:lnTo>
                  <a:lnTo>
                    <a:pt x="52" y="36"/>
                  </a:lnTo>
                  <a:lnTo>
                    <a:pt x="56" y="34"/>
                  </a:lnTo>
                  <a:lnTo>
                    <a:pt x="60" y="32"/>
                  </a:lnTo>
                  <a:lnTo>
                    <a:pt x="60" y="32"/>
                  </a:lnTo>
                  <a:lnTo>
                    <a:pt x="64" y="30"/>
                  </a:lnTo>
                  <a:lnTo>
                    <a:pt x="68" y="28"/>
                  </a:lnTo>
                  <a:lnTo>
                    <a:pt x="72" y="26"/>
                  </a:lnTo>
                  <a:lnTo>
                    <a:pt x="70" y="24"/>
                  </a:lnTo>
                  <a:lnTo>
                    <a:pt x="70" y="22"/>
                  </a:lnTo>
                  <a:lnTo>
                    <a:pt x="68" y="18"/>
                  </a:lnTo>
                  <a:lnTo>
                    <a:pt x="68" y="16"/>
                  </a:lnTo>
                  <a:lnTo>
                    <a:pt x="64" y="12"/>
                  </a:lnTo>
                  <a:lnTo>
                    <a:pt x="64" y="12"/>
                  </a:lnTo>
                  <a:lnTo>
                    <a:pt x="62" y="10"/>
                  </a:lnTo>
                  <a:lnTo>
                    <a:pt x="60" y="6"/>
                  </a:lnTo>
                  <a:lnTo>
                    <a:pt x="56" y="4"/>
                  </a:lnTo>
                  <a:lnTo>
                    <a:pt x="50" y="2"/>
                  </a:lnTo>
                  <a:lnTo>
                    <a:pt x="50" y="2"/>
                  </a:lnTo>
                  <a:lnTo>
                    <a:pt x="48" y="4"/>
                  </a:lnTo>
                  <a:lnTo>
                    <a:pt x="46" y="4"/>
                  </a:lnTo>
                  <a:lnTo>
                    <a:pt x="40" y="4"/>
                  </a:lnTo>
                  <a:lnTo>
                    <a:pt x="34" y="4"/>
                  </a:lnTo>
                  <a:lnTo>
                    <a:pt x="28" y="2"/>
                  </a:lnTo>
                  <a:lnTo>
                    <a:pt x="22" y="2"/>
                  </a:lnTo>
                  <a:lnTo>
                    <a:pt x="20" y="0"/>
                  </a:lnTo>
                  <a:lnTo>
                    <a:pt x="16" y="2"/>
                  </a:lnTo>
                  <a:lnTo>
                    <a:pt x="14" y="2"/>
                  </a:lnTo>
                  <a:lnTo>
                    <a:pt x="10" y="2"/>
                  </a:lnTo>
                  <a:lnTo>
                    <a:pt x="8" y="2"/>
                  </a:lnTo>
                  <a:lnTo>
                    <a:pt x="4" y="4"/>
                  </a:lnTo>
                  <a:lnTo>
                    <a:pt x="2" y="4"/>
                  </a:lnTo>
                  <a:lnTo>
                    <a:pt x="0" y="6"/>
                  </a:lnTo>
                  <a:lnTo>
                    <a:pt x="0" y="10"/>
                  </a:lnTo>
                  <a:lnTo>
                    <a:pt x="2" y="10"/>
                  </a:lnTo>
                  <a:lnTo>
                    <a:pt x="4" y="10"/>
                  </a:lnTo>
                  <a:lnTo>
                    <a:pt x="6" y="12"/>
                  </a:lnTo>
                  <a:lnTo>
                    <a:pt x="8" y="14"/>
                  </a:lnTo>
                  <a:lnTo>
                    <a:pt x="10" y="26"/>
                  </a:lnTo>
                  <a:lnTo>
                    <a:pt x="20" y="30"/>
                  </a:lnTo>
                  <a:lnTo>
                    <a:pt x="22" y="34"/>
                  </a:lnTo>
                  <a:lnTo>
                    <a:pt x="24" y="36"/>
                  </a:lnTo>
                  <a:lnTo>
                    <a:pt x="24" y="40"/>
                  </a:lnTo>
                  <a:lnTo>
                    <a:pt x="22" y="44"/>
                  </a:lnTo>
                  <a:lnTo>
                    <a:pt x="22" y="46"/>
                  </a:lnTo>
                  <a:lnTo>
                    <a:pt x="20" y="48"/>
                  </a:lnTo>
                  <a:lnTo>
                    <a:pt x="20" y="48"/>
                  </a:lnTo>
                  <a:lnTo>
                    <a:pt x="18" y="50"/>
                  </a:lnTo>
                  <a:lnTo>
                    <a:pt x="16" y="54"/>
                  </a:lnTo>
                  <a:lnTo>
                    <a:pt x="18" y="58"/>
                  </a:lnTo>
                  <a:lnTo>
                    <a:pt x="22" y="60"/>
                  </a:lnTo>
                  <a:lnTo>
                    <a:pt x="24" y="64"/>
                  </a:lnTo>
                  <a:lnTo>
                    <a:pt x="28" y="66"/>
                  </a:lnTo>
                  <a:lnTo>
                    <a:pt x="30" y="68"/>
                  </a:lnTo>
                  <a:lnTo>
                    <a:pt x="30" y="68"/>
                  </a:lnTo>
                  <a:lnTo>
                    <a:pt x="32" y="70"/>
                  </a:lnTo>
                  <a:lnTo>
                    <a:pt x="34" y="72"/>
                  </a:lnTo>
                  <a:lnTo>
                    <a:pt x="38" y="76"/>
                  </a:lnTo>
                  <a:lnTo>
                    <a:pt x="42" y="80"/>
                  </a:lnTo>
                  <a:lnTo>
                    <a:pt x="46" y="84"/>
                  </a:lnTo>
                  <a:lnTo>
                    <a:pt x="50" y="88"/>
                  </a:lnTo>
                  <a:lnTo>
                    <a:pt x="52" y="94"/>
                  </a:lnTo>
                  <a:lnTo>
                    <a:pt x="54" y="100"/>
                  </a:lnTo>
                  <a:lnTo>
                    <a:pt x="56" y="106"/>
                  </a:lnTo>
                  <a:lnTo>
                    <a:pt x="56" y="112"/>
                  </a:lnTo>
                  <a:lnTo>
                    <a:pt x="56" y="116"/>
                  </a:lnTo>
                  <a:lnTo>
                    <a:pt x="56" y="118"/>
                  </a:lnTo>
                  <a:lnTo>
                    <a:pt x="56" y="12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1" name="Freeform 204"/>
            <p:cNvSpPr>
              <a:spLocks/>
            </p:cNvSpPr>
            <p:nvPr/>
          </p:nvSpPr>
          <p:spPr bwMode="gray">
            <a:xfrm>
              <a:off x="2087" y="2844"/>
              <a:ext cx="82" cy="208"/>
            </a:xfrm>
            <a:custGeom>
              <a:avLst/>
              <a:gdLst>
                <a:gd name="T0" fmla="*/ 18 w 82"/>
                <a:gd name="T1" fmla="*/ 2 h 208"/>
                <a:gd name="T2" fmla="*/ 10 w 82"/>
                <a:gd name="T3" fmla="*/ 6 h 208"/>
                <a:gd name="T4" fmla="*/ 4 w 82"/>
                <a:gd name="T5" fmla="*/ 24 h 208"/>
                <a:gd name="T6" fmla="*/ 6 w 82"/>
                <a:gd name="T7" fmla="*/ 40 h 208"/>
                <a:gd name="T8" fmla="*/ 4 w 82"/>
                <a:gd name="T9" fmla="*/ 42 h 208"/>
                <a:gd name="T10" fmla="*/ 2 w 82"/>
                <a:gd name="T11" fmla="*/ 48 h 208"/>
                <a:gd name="T12" fmla="*/ 4 w 82"/>
                <a:gd name="T13" fmla="*/ 58 h 208"/>
                <a:gd name="T14" fmla="*/ 4 w 82"/>
                <a:gd name="T15" fmla="*/ 64 h 208"/>
                <a:gd name="T16" fmla="*/ 6 w 82"/>
                <a:gd name="T17" fmla="*/ 76 h 208"/>
                <a:gd name="T18" fmla="*/ 12 w 82"/>
                <a:gd name="T19" fmla="*/ 90 h 208"/>
                <a:gd name="T20" fmla="*/ 8 w 82"/>
                <a:gd name="T21" fmla="*/ 120 h 208"/>
                <a:gd name="T22" fmla="*/ 8 w 82"/>
                <a:gd name="T23" fmla="*/ 132 h 208"/>
                <a:gd name="T24" fmla="*/ 4 w 82"/>
                <a:gd name="T25" fmla="*/ 162 h 208"/>
                <a:gd name="T26" fmla="*/ 0 w 82"/>
                <a:gd name="T27" fmla="*/ 174 h 208"/>
                <a:gd name="T28" fmla="*/ 0 w 82"/>
                <a:gd name="T29" fmla="*/ 176 h 208"/>
                <a:gd name="T30" fmla="*/ 2 w 82"/>
                <a:gd name="T31" fmla="*/ 178 h 208"/>
                <a:gd name="T32" fmla="*/ 8 w 82"/>
                <a:gd name="T33" fmla="*/ 186 h 208"/>
                <a:gd name="T34" fmla="*/ 24 w 82"/>
                <a:gd name="T35" fmla="*/ 200 h 208"/>
                <a:gd name="T36" fmla="*/ 50 w 82"/>
                <a:gd name="T37" fmla="*/ 208 h 208"/>
                <a:gd name="T38" fmla="*/ 46 w 82"/>
                <a:gd name="T39" fmla="*/ 192 h 208"/>
                <a:gd name="T40" fmla="*/ 20 w 82"/>
                <a:gd name="T41" fmla="*/ 166 h 208"/>
                <a:gd name="T42" fmla="*/ 14 w 82"/>
                <a:gd name="T43" fmla="*/ 148 h 208"/>
                <a:gd name="T44" fmla="*/ 18 w 82"/>
                <a:gd name="T45" fmla="*/ 128 h 208"/>
                <a:gd name="T46" fmla="*/ 22 w 82"/>
                <a:gd name="T47" fmla="*/ 108 h 208"/>
                <a:gd name="T48" fmla="*/ 24 w 82"/>
                <a:gd name="T49" fmla="*/ 90 h 208"/>
                <a:gd name="T50" fmla="*/ 26 w 82"/>
                <a:gd name="T51" fmla="*/ 86 h 208"/>
                <a:gd name="T52" fmla="*/ 28 w 82"/>
                <a:gd name="T53" fmla="*/ 82 h 208"/>
                <a:gd name="T54" fmla="*/ 32 w 82"/>
                <a:gd name="T55" fmla="*/ 84 h 208"/>
                <a:gd name="T56" fmla="*/ 34 w 82"/>
                <a:gd name="T57" fmla="*/ 90 h 208"/>
                <a:gd name="T58" fmla="*/ 42 w 82"/>
                <a:gd name="T59" fmla="*/ 110 h 208"/>
                <a:gd name="T60" fmla="*/ 48 w 82"/>
                <a:gd name="T61" fmla="*/ 112 h 208"/>
                <a:gd name="T62" fmla="*/ 48 w 82"/>
                <a:gd name="T63" fmla="*/ 92 h 208"/>
                <a:gd name="T64" fmla="*/ 56 w 82"/>
                <a:gd name="T65" fmla="*/ 82 h 208"/>
                <a:gd name="T66" fmla="*/ 64 w 82"/>
                <a:gd name="T67" fmla="*/ 80 h 208"/>
                <a:gd name="T68" fmla="*/ 74 w 82"/>
                <a:gd name="T69" fmla="*/ 82 h 208"/>
                <a:gd name="T70" fmla="*/ 82 w 82"/>
                <a:gd name="T71" fmla="*/ 82 h 208"/>
                <a:gd name="T72" fmla="*/ 82 w 82"/>
                <a:gd name="T73" fmla="*/ 74 h 208"/>
                <a:gd name="T74" fmla="*/ 80 w 82"/>
                <a:gd name="T75" fmla="*/ 62 h 208"/>
                <a:gd name="T76" fmla="*/ 80 w 82"/>
                <a:gd name="T77" fmla="*/ 58 h 208"/>
                <a:gd name="T78" fmla="*/ 74 w 82"/>
                <a:gd name="T79" fmla="*/ 46 h 208"/>
                <a:gd name="T80" fmla="*/ 64 w 82"/>
                <a:gd name="T81" fmla="*/ 34 h 208"/>
                <a:gd name="T82" fmla="*/ 60 w 82"/>
                <a:gd name="T83" fmla="*/ 32 h 208"/>
                <a:gd name="T84" fmla="*/ 54 w 82"/>
                <a:gd name="T85" fmla="*/ 30 h 208"/>
                <a:gd name="T86" fmla="*/ 50 w 82"/>
                <a:gd name="T87" fmla="*/ 32 h 208"/>
                <a:gd name="T88" fmla="*/ 44 w 82"/>
                <a:gd name="T89" fmla="*/ 36 h 208"/>
                <a:gd name="T90" fmla="*/ 38 w 82"/>
                <a:gd name="T91" fmla="*/ 36 h 208"/>
                <a:gd name="T92" fmla="*/ 38 w 82"/>
                <a:gd name="T93" fmla="*/ 34 h 208"/>
                <a:gd name="T94" fmla="*/ 40 w 82"/>
                <a:gd name="T95" fmla="*/ 28 h 208"/>
                <a:gd name="T96" fmla="*/ 42 w 82"/>
                <a:gd name="T97" fmla="*/ 18 h 208"/>
                <a:gd name="T98" fmla="*/ 40 w 82"/>
                <a:gd name="T99" fmla="*/ 10 h 208"/>
                <a:gd name="T100" fmla="*/ 30 w 82"/>
                <a:gd name="T101" fmla="*/ 10 h 208"/>
                <a:gd name="T102" fmla="*/ 28 w 82"/>
                <a:gd name="T103" fmla="*/ 4 h 208"/>
                <a:gd name="T104" fmla="*/ 24 w 82"/>
                <a:gd name="T105" fmla="*/ 0 h 208"/>
                <a:gd name="T106" fmla="*/ 20 w 82"/>
                <a:gd name="T10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 h="208">
                  <a:moveTo>
                    <a:pt x="20" y="0"/>
                  </a:moveTo>
                  <a:lnTo>
                    <a:pt x="18" y="2"/>
                  </a:lnTo>
                  <a:lnTo>
                    <a:pt x="14" y="4"/>
                  </a:lnTo>
                  <a:lnTo>
                    <a:pt x="10" y="6"/>
                  </a:lnTo>
                  <a:lnTo>
                    <a:pt x="6" y="14"/>
                  </a:lnTo>
                  <a:lnTo>
                    <a:pt x="4" y="24"/>
                  </a:lnTo>
                  <a:lnTo>
                    <a:pt x="8" y="40"/>
                  </a:lnTo>
                  <a:lnTo>
                    <a:pt x="6" y="40"/>
                  </a:lnTo>
                  <a:lnTo>
                    <a:pt x="6" y="40"/>
                  </a:lnTo>
                  <a:lnTo>
                    <a:pt x="4" y="42"/>
                  </a:lnTo>
                  <a:lnTo>
                    <a:pt x="4" y="44"/>
                  </a:lnTo>
                  <a:lnTo>
                    <a:pt x="2" y="48"/>
                  </a:lnTo>
                  <a:lnTo>
                    <a:pt x="4" y="52"/>
                  </a:lnTo>
                  <a:lnTo>
                    <a:pt x="4" y="58"/>
                  </a:lnTo>
                  <a:lnTo>
                    <a:pt x="4" y="60"/>
                  </a:lnTo>
                  <a:lnTo>
                    <a:pt x="4" y="64"/>
                  </a:lnTo>
                  <a:lnTo>
                    <a:pt x="4" y="70"/>
                  </a:lnTo>
                  <a:lnTo>
                    <a:pt x="6" y="76"/>
                  </a:lnTo>
                  <a:lnTo>
                    <a:pt x="8" y="84"/>
                  </a:lnTo>
                  <a:lnTo>
                    <a:pt x="12" y="90"/>
                  </a:lnTo>
                  <a:lnTo>
                    <a:pt x="8" y="112"/>
                  </a:lnTo>
                  <a:lnTo>
                    <a:pt x="8" y="120"/>
                  </a:lnTo>
                  <a:lnTo>
                    <a:pt x="8" y="126"/>
                  </a:lnTo>
                  <a:lnTo>
                    <a:pt x="8" y="132"/>
                  </a:lnTo>
                  <a:lnTo>
                    <a:pt x="6" y="146"/>
                  </a:lnTo>
                  <a:lnTo>
                    <a:pt x="4" y="162"/>
                  </a:lnTo>
                  <a:lnTo>
                    <a:pt x="0" y="174"/>
                  </a:lnTo>
                  <a:lnTo>
                    <a:pt x="0" y="174"/>
                  </a:lnTo>
                  <a:lnTo>
                    <a:pt x="0" y="174"/>
                  </a:lnTo>
                  <a:lnTo>
                    <a:pt x="0" y="176"/>
                  </a:lnTo>
                  <a:lnTo>
                    <a:pt x="0" y="176"/>
                  </a:lnTo>
                  <a:lnTo>
                    <a:pt x="2" y="178"/>
                  </a:lnTo>
                  <a:lnTo>
                    <a:pt x="4" y="182"/>
                  </a:lnTo>
                  <a:lnTo>
                    <a:pt x="8" y="186"/>
                  </a:lnTo>
                  <a:lnTo>
                    <a:pt x="12" y="192"/>
                  </a:lnTo>
                  <a:lnTo>
                    <a:pt x="24" y="200"/>
                  </a:lnTo>
                  <a:lnTo>
                    <a:pt x="42" y="198"/>
                  </a:lnTo>
                  <a:lnTo>
                    <a:pt x="50" y="208"/>
                  </a:lnTo>
                  <a:lnTo>
                    <a:pt x="58" y="206"/>
                  </a:lnTo>
                  <a:lnTo>
                    <a:pt x="46" y="192"/>
                  </a:lnTo>
                  <a:lnTo>
                    <a:pt x="22" y="168"/>
                  </a:lnTo>
                  <a:lnTo>
                    <a:pt x="20" y="166"/>
                  </a:lnTo>
                  <a:lnTo>
                    <a:pt x="16" y="158"/>
                  </a:lnTo>
                  <a:lnTo>
                    <a:pt x="14" y="148"/>
                  </a:lnTo>
                  <a:lnTo>
                    <a:pt x="16" y="132"/>
                  </a:lnTo>
                  <a:lnTo>
                    <a:pt x="18" y="128"/>
                  </a:lnTo>
                  <a:lnTo>
                    <a:pt x="20" y="120"/>
                  </a:lnTo>
                  <a:lnTo>
                    <a:pt x="22" y="108"/>
                  </a:lnTo>
                  <a:lnTo>
                    <a:pt x="24" y="98"/>
                  </a:lnTo>
                  <a:lnTo>
                    <a:pt x="24" y="90"/>
                  </a:lnTo>
                  <a:lnTo>
                    <a:pt x="26" y="88"/>
                  </a:lnTo>
                  <a:lnTo>
                    <a:pt x="26" y="86"/>
                  </a:lnTo>
                  <a:lnTo>
                    <a:pt x="26" y="84"/>
                  </a:lnTo>
                  <a:lnTo>
                    <a:pt x="28" y="82"/>
                  </a:lnTo>
                  <a:lnTo>
                    <a:pt x="32" y="82"/>
                  </a:lnTo>
                  <a:lnTo>
                    <a:pt x="32" y="84"/>
                  </a:lnTo>
                  <a:lnTo>
                    <a:pt x="32" y="86"/>
                  </a:lnTo>
                  <a:lnTo>
                    <a:pt x="34" y="90"/>
                  </a:lnTo>
                  <a:lnTo>
                    <a:pt x="34" y="94"/>
                  </a:lnTo>
                  <a:lnTo>
                    <a:pt x="42" y="110"/>
                  </a:lnTo>
                  <a:lnTo>
                    <a:pt x="48" y="116"/>
                  </a:lnTo>
                  <a:lnTo>
                    <a:pt x="48" y="112"/>
                  </a:lnTo>
                  <a:lnTo>
                    <a:pt x="46" y="102"/>
                  </a:lnTo>
                  <a:lnTo>
                    <a:pt x="48" y="92"/>
                  </a:lnTo>
                  <a:lnTo>
                    <a:pt x="56" y="84"/>
                  </a:lnTo>
                  <a:lnTo>
                    <a:pt x="56" y="82"/>
                  </a:lnTo>
                  <a:lnTo>
                    <a:pt x="60" y="82"/>
                  </a:lnTo>
                  <a:lnTo>
                    <a:pt x="64" y="80"/>
                  </a:lnTo>
                  <a:lnTo>
                    <a:pt x="68" y="80"/>
                  </a:lnTo>
                  <a:lnTo>
                    <a:pt x="74" y="82"/>
                  </a:lnTo>
                  <a:lnTo>
                    <a:pt x="80" y="84"/>
                  </a:lnTo>
                  <a:lnTo>
                    <a:pt x="82" y="82"/>
                  </a:lnTo>
                  <a:lnTo>
                    <a:pt x="82" y="78"/>
                  </a:lnTo>
                  <a:lnTo>
                    <a:pt x="82" y="74"/>
                  </a:lnTo>
                  <a:lnTo>
                    <a:pt x="82" y="68"/>
                  </a:lnTo>
                  <a:lnTo>
                    <a:pt x="80" y="62"/>
                  </a:lnTo>
                  <a:lnTo>
                    <a:pt x="80" y="60"/>
                  </a:lnTo>
                  <a:lnTo>
                    <a:pt x="80" y="58"/>
                  </a:lnTo>
                  <a:lnTo>
                    <a:pt x="78" y="52"/>
                  </a:lnTo>
                  <a:lnTo>
                    <a:pt x="74" y="46"/>
                  </a:lnTo>
                  <a:lnTo>
                    <a:pt x="70" y="40"/>
                  </a:lnTo>
                  <a:lnTo>
                    <a:pt x="64" y="34"/>
                  </a:lnTo>
                  <a:lnTo>
                    <a:pt x="62" y="32"/>
                  </a:lnTo>
                  <a:lnTo>
                    <a:pt x="60" y="32"/>
                  </a:lnTo>
                  <a:lnTo>
                    <a:pt x="58" y="30"/>
                  </a:lnTo>
                  <a:lnTo>
                    <a:pt x="54" y="30"/>
                  </a:lnTo>
                  <a:lnTo>
                    <a:pt x="52" y="30"/>
                  </a:lnTo>
                  <a:lnTo>
                    <a:pt x="50" y="32"/>
                  </a:lnTo>
                  <a:lnTo>
                    <a:pt x="46" y="34"/>
                  </a:lnTo>
                  <a:lnTo>
                    <a:pt x="44" y="36"/>
                  </a:lnTo>
                  <a:lnTo>
                    <a:pt x="40" y="36"/>
                  </a:lnTo>
                  <a:lnTo>
                    <a:pt x="38" y="36"/>
                  </a:lnTo>
                  <a:lnTo>
                    <a:pt x="38" y="34"/>
                  </a:lnTo>
                  <a:lnTo>
                    <a:pt x="38" y="34"/>
                  </a:lnTo>
                  <a:lnTo>
                    <a:pt x="40" y="32"/>
                  </a:lnTo>
                  <a:lnTo>
                    <a:pt x="40" y="28"/>
                  </a:lnTo>
                  <a:lnTo>
                    <a:pt x="42" y="22"/>
                  </a:lnTo>
                  <a:lnTo>
                    <a:pt x="42" y="18"/>
                  </a:lnTo>
                  <a:lnTo>
                    <a:pt x="42" y="14"/>
                  </a:lnTo>
                  <a:lnTo>
                    <a:pt x="40" y="10"/>
                  </a:lnTo>
                  <a:lnTo>
                    <a:pt x="30" y="10"/>
                  </a:lnTo>
                  <a:lnTo>
                    <a:pt x="30" y="10"/>
                  </a:lnTo>
                  <a:lnTo>
                    <a:pt x="30" y="6"/>
                  </a:lnTo>
                  <a:lnTo>
                    <a:pt x="28" y="4"/>
                  </a:lnTo>
                  <a:lnTo>
                    <a:pt x="28" y="2"/>
                  </a:lnTo>
                  <a:lnTo>
                    <a:pt x="24" y="0"/>
                  </a:lnTo>
                  <a:lnTo>
                    <a:pt x="22" y="0"/>
                  </a:lnTo>
                  <a:lnTo>
                    <a:pt x="2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2" name="Freeform 205"/>
            <p:cNvSpPr>
              <a:spLocks/>
            </p:cNvSpPr>
            <p:nvPr/>
          </p:nvSpPr>
          <p:spPr bwMode="gray">
            <a:xfrm>
              <a:off x="1957" y="2734"/>
              <a:ext cx="70" cy="38"/>
            </a:xfrm>
            <a:custGeom>
              <a:avLst/>
              <a:gdLst>
                <a:gd name="T0" fmla="*/ 58 w 70"/>
                <a:gd name="T1" fmla="*/ 38 h 38"/>
                <a:gd name="T2" fmla="*/ 34 w 70"/>
                <a:gd name="T3" fmla="*/ 36 h 38"/>
                <a:gd name="T4" fmla="*/ 34 w 70"/>
                <a:gd name="T5" fmla="*/ 36 h 38"/>
                <a:gd name="T6" fmla="*/ 30 w 70"/>
                <a:gd name="T7" fmla="*/ 36 h 38"/>
                <a:gd name="T8" fmla="*/ 26 w 70"/>
                <a:gd name="T9" fmla="*/ 36 h 38"/>
                <a:gd name="T10" fmla="*/ 18 w 70"/>
                <a:gd name="T11" fmla="*/ 36 h 38"/>
                <a:gd name="T12" fmla="*/ 10 w 70"/>
                <a:gd name="T13" fmla="*/ 38 h 38"/>
                <a:gd name="T14" fmla="*/ 8 w 70"/>
                <a:gd name="T15" fmla="*/ 38 h 38"/>
                <a:gd name="T16" fmla="*/ 8 w 70"/>
                <a:gd name="T17" fmla="*/ 38 h 38"/>
                <a:gd name="T18" fmla="*/ 4 w 70"/>
                <a:gd name="T19" fmla="*/ 38 h 38"/>
                <a:gd name="T20" fmla="*/ 2 w 70"/>
                <a:gd name="T21" fmla="*/ 38 h 38"/>
                <a:gd name="T22" fmla="*/ 0 w 70"/>
                <a:gd name="T23" fmla="*/ 36 h 38"/>
                <a:gd name="T24" fmla="*/ 0 w 70"/>
                <a:gd name="T25" fmla="*/ 34 h 38"/>
                <a:gd name="T26" fmla="*/ 0 w 70"/>
                <a:gd name="T27" fmla="*/ 32 h 38"/>
                <a:gd name="T28" fmla="*/ 4 w 70"/>
                <a:gd name="T29" fmla="*/ 16 h 38"/>
                <a:gd name="T30" fmla="*/ 4 w 70"/>
                <a:gd name="T31" fmla="*/ 16 h 38"/>
                <a:gd name="T32" fmla="*/ 8 w 70"/>
                <a:gd name="T33" fmla="*/ 14 h 38"/>
                <a:gd name="T34" fmla="*/ 10 w 70"/>
                <a:gd name="T35" fmla="*/ 10 h 38"/>
                <a:gd name="T36" fmla="*/ 16 w 70"/>
                <a:gd name="T37" fmla="*/ 6 h 38"/>
                <a:gd name="T38" fmla="*/ 20 w 70"/>
                <a:gd name="T39" fmla="*/ 4 h 38"/>
                <a:gd name="T40" fmla="*/ 26 w 70"/>
                <a:gd name="T41" fmla="*/ 2 h 38"/>
                <a:gd name="T42" fmla="*/ 32 w 70"/>
                <a:gd name="T43" fmla="*/ 0 h 38"/>
                <a:gd name="T44" fmla="*/ 50 w 70"/>
                <a:gd name="T45" fmla="*/ 2 h 38"/>
                <a:gd name="T46" fmla="*/ 64 w 70"/>
                <a:gd name="T47" fmla="*/ 4 h 38"/>
                <a:gd name="T48" fmla="*/ 70 w 70"/>
                <a:gd name="T49" fmla="*/ 12 h 38"/>
                <a:gd name="T50" fmla="*/ 58 w 70"/>
                <a:gd name="T5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38">
                  <a:moveTo>
                    <a:pt x="58" y="38"/>
                  </a:moveTo>
                  <a:lnTo>
                    <a:pt x="34" y="36"/>
                  </a:lnTo>
                  <a:lnTo>
                    <a:pt x="34" y="36"/>
                  </a:lnTo>
                  <a:lnTo>
                    <a:pt x="30" y="36"/>
                  </a:lnTo>
                  <a:lnTo>
                    <a:pt x="26" y="36"/>
                  </a:lnTo>
                  <a:lnTo>
                    <a:pt x="18" y="36"/>
                  </a:lnTo>
                  <a:lnTo>
                    <a:pt x="10" y="38"/>
                  </a:lnTo>
                  <a:lnTo>
                    <a:pt x="8" y="38"/>
                  </a:lnTo>
                  <a:lnTo>
                    <a:pt x="8" y="38"/>
                  </a:lnTo>
                  <a:lnTo>
                    <a:pt x="4" y="38"/>
                  </a:lnTo>
                  <a:lnTo>
                    <a:pt x="2" y="38"/>
                  </a:lnTo>
                  <a:lnTo>
                    <a:pt x="0" y="36"/>
                  </a:lnTo>
                  <a:lnTo>
                    <a:pt x="0" y="34"/>
                  </a:lnTo>
                  <a:lnTo>
                    <a:pt x="0" y="32"/>
                  </a:lnTo>
                  <a:lnTo>
                    <a:pt x="4" y="16"/>
                  </a:lnTo>
                  <a:lnTo>
                    <a:pt x="4" y="16"/>
                  </a:lnTo>
                  <a:lnTo>
                    <a:pt x="8" y="14"/>
                  </a:lnTo>
                  <a:lnTo>
                    <a:pt x="10" y="10"/>
                  </a:lnTo>
                  <a:lnTo>
                    <a:pt x="16" y="6"/>
                  </a:lnTo>
                  <a:lnTo>
                    <a:pt x="20" y="4"/>
                  </a:lnTo>
                  <a:lnTo>
                    <a:pt x="26" y="2"/>
                  </a:lnTo>
                  <a:lnTo>
                    <a:pt x="32" y="0"/>
                  </a:lnTo>
                  <a:lnTo>
                    <a:pt x="50" y="2"/>
                  </a:lnTo>
                  <a:lnTo>
                    <a:pt x="64" y="4"/>
                  </a:lnTo>
                  <a:lnTo>
                    <a:pt x="70" y="12"/>
                  </a:lnTo>
                  <a:lnTo>
                    <a:pt x="58" y="3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3" name="Freeform 206"/>
            <p:cNvSpPr>
              <a:spLocks/>
            </p:cNvSpPr>
            <p:nvPr/>
          </p:nvSpPr>
          <p:spPr bwMode="gray">
            <a:xfrm>
              <a:off x="1855" y="2712"/>
              <a:ext cx="98" cy="52"/>
            </a:xfrm>
            <a:custGeom>
              <a:avLst/>
              <a:gdLst>
                <a:gd name="T0" fmla="*/ 8 w 98"/>
                <a:gd name="T1" fmla="*/ 0 h 52"/>
                <a:gd name="T2" fmla="*/ 8 w 98"/>
                <a:gd name="T3" fmla="*/ 0 h 52"/>
                <a:gd name="T4" fmla="*/ 6 w 98"/>
                <a:gd name="T5" fmla="*/ 2 h 52"/>
                <a:gd name="T6" fmla="*/ 4 w 98"/>
                <a:gd name="T7" fmla="*/ 4 h 52"/>
                <a:gd name="T8" fmla="*/ 2 w 98"/>
                <a:gd name="T9" fmla="*/ 6 h 52"/>
                <a:gd name="T10" fmla="*/ 0 w 98"/>
                <a:gd name="T11" fmla="*/ 10 h 52"/>
                <a:gd name="T12" fmla="*/ 0 w 98"/>
                <a:gd name="T13" fmla="*/ 12 h 52"/>
                <a:gd name="T14" fmla="*/ 2 w 98"/>
                <a:gd name="T15" fmla="*/ 16 h 52"/>
                <a:gd name="T16" fmla="*/ 8 w 98"/>
                <a:gd name="T17" fmla="*/ 20 h 52"/>
                <a:gd name="T18" fmla="*/ 8 w 98"/>
                <a:gd name="T19" fmla="*/ 20 h 52"/>
                <a:gd name="T20" fmla="*/ 8 w 98"/>
                <a:gd name="T21" fmla="*/ 22 h 52"/>
                <a:gd name="T22" fmla="*/ 10 w 98"/>
                <a:gd name="T23" fmla="*/ 22 h 52"/>
                <a:gd name="T24" fmla="*/ 10 w 98"/>
                <a:gd name="T25" fmla="*/ 24 h 52"/>
                <a:gd name="T26" fmla="*/ 14 w 98"/>
                <a:gd name="T27" fmla="*/ 28 h 52"/>
                <a:gd name="T28" fmla="*/ 18 w 98"/>
                <a:gd name="T29" fmla="*/ 32 h 52"/>
                <a:gd name="T30" fmla="*/ 26 w 98"/>
                <a:gd name="T31" fmla="*/ 36 h 52"/>
                <a:gd name="T32" fmla="*/ 42 w 98"/>
                <a:gd name="T33" fmla="*/ 42 h 52"/>
                <a:gd name="T34" fmla="*/ 64 w 98"/>
                <a:gd name="T35" fmla="*/ 48 h 52"/>
                <a:gd name="T36" fmla="*/ 96 w 98"/>
                <a:gd name="T37" fmla="*/ 52 h 52"/>
                <a:gd name="T38" fmla="*/ 98 w 98"/>
                <a:gd name="T39" fmla="*/ 34 h 52"/>
                <a:gd name="T40" fmla="*/ 82 w 98"/>
                <a:gd name="T41" fmla="*/ 32 h 52"/>
                <a:gd name="T42" fmla="*/ 36 w 98"/>
                <a:gd name="T43" fmla="*/ 22 h 52"/>
                <a:gd name="T44" fmla="*/ 24 w 98"/>
                <a:gd name="T45" fmla="*/ 12 h 52"/>
                <a:gd name="T46" fmla="*/ 8 w 98"/>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52">
                  <a:moveTo>
                    <a:pt x="8" y="0"/>
                  </a:moveTo>
                  <a:lnTo>
                    <a:pt x="8" y="0"/>
                  </a:lnTo>
                  <a:lnTo>
                    <a:pt x="6" y="2"/>
                  </a:lnTo>
                  <a:lnTo>
                    <a:pt x="4" y="4"/>
                  </a:lnTo>
                  <a:lnTo>
                    <a:pt x="2" y="6"/>
                  </a:lnTo>
                  <a:lnTo>
                    <a:pt x="0" y="10"/>
                  </a:lnTo>
                  <a:lnTo>
                    <a:pt x="0" y="12"/>
                  </a:lnTo>
                  <a:lnTo>
                    <a:pt x="2" y="16"/>
                  </a:lnTo>
                  <a:lnTo>
                    <a:pt x="8" y="20"/>
                  </a:lnTo>
                  <a:lnTo>
                    <a:pt x="8" y="20"/>
                  </a:lnTo>
                  <a:lnTo>
                    <a:pt x="8" y="22"/>
                  </a:lnTo>
                  <a:lnTo>
                    <a:pt x="10" y="22"/>
                  </a:lnTo>
                  <a:lnTo>
                    <a:pt x="10" y="24"/>
                  </a:lnTo>
                  <a:lnTo>
                    <a:pt x="14" y="28"/>
                  </a:lnTo>
                  <a:lnTo>
                    <a:pt x="18" y="32"/>
                  </a:lnTo>
                  <a:lnTo>
                    <a:pt x="26" y="36"/>
                  </a:lnTo>
                  <a:lnTo>
                    <a:pt x="42" y="42"/>
                  </a:lnTo>
                  <a:lnTo>
                    <a:pt x="64" y="48"/>
                  </a:lnTo>
                  <a:lnTo>
                    <a:pt x="96" y="52"/>
                  </a:lnTo>
                  <a:lnTo>
                    <a:pt x="98" y="34"/>
                  </a:lnTo>
                  <a:lnTo>
                    <a:pt x="82" y="32"/>
                  </a:lnTo>
                  <a:lnTo>
                    <a:pt x="36" y="22"/>
                  </a:lnTo>
                  <a:lnTo>
                    <a:pt x="24" y="12"/>
                  </a:lnTo>
                  <a:lnTo>
                    <a:pt x="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4" name="Freeform 207"/>
            <p:cNvSpPr>
              <a:spLocks/>
            </p:cNvSpPr>
            <p:nvPr/>
          </p:nvSpPr>
          <p:spPr bwMode="gray">
            <a:xfrm>
              <a:off x="1697" y="2634"/>
              <a:ext cx="378" cy="372"/>
            </a:xfrm>
            <a:custGeom>
              <a:avLst/>
              <a:gdLst>
                <a:gd name="T0" fmla="*/ 262 w 378"/>
                <a:gd name="T1" fmla="*/ 126 h 372"/>
                <a:gd name="T2" fmla="*/ 264 w 378"/>
                <a:gd name="T3" fmla="*/ 110 h 372"/>
                <a:gd name="T4" fmla="*/ 256 w 378"/>
                <a:gd name="T5" fmla="*/ 114 h 372"/>
                <a:gd name="T6" fmla="*/ 254 w 378"/>
                <a:gd name="T7" fmla="*/ 130 h 372"/>
                <a:gd name="T8" fmla="*/ 192 w 378"/>
                <a:gd name="T9" fmla="*/ 116 h 372"/>
                <a:gd name="T10" fmla="*/ 168 w 378"/>
                <a:gd name="T11" fmla="*/ 98 h 372"/>
                <a:gd name="T12" fmla="*/ 162 w 378"/>
                <a:gd name="T13" fmla="*/ 82 h 372"/>
                <a:gd name="T14" fmla="*/ 160 w 378"/>
                <a:gd name="T15" fmla="*/ 58 h 372"/>
                <a:gd name="T16" fmla="*/ 174 w 378"/>
                <a:gd name="T17" fmla="*/ 40 h 372"/>
                <a:gd name="T18" fmla="*/ 170 w 378"/>
                <a:gd name="T19" fmla="*/ 6 h 372"/>
                <a:gd name="T20" fmla="*/ 152 w 378"/>
                <a:gd name="T21" fmla="*/ 0 h 372"/>
                <a:gd name="T22" fmla="*/ 140 w 378"/>
                <a:gd name="T23" fmla="*/ 8 h 372"/>
                <a:gd name="T24" fmla="*/ 110 w 378"/>
                <a:gd name="T25" fmla="*/ 18 h 372"/>
                <a:gd name="T26" fmla="*/ 112 w 378"/>
                <a:gd name="T27" fmla="*/ 28 h 372"/>
                <a:gd name="T28" fmla="*/ 124 w 378"/>
                <a:gd name="T29" fmla="*/ 34 h 372"/>
                <a:gd name="T30" fmla="*/ 108 w 378"/>
                <a:gd name="T31" fmla="*/ 36 h 372"/>
                <a:gd name="T32" fmla="*/ 96 w 378"/>
                <a:gd name="T33" fmla="*/ 48 h 372"/>
                <a:gd name="T34" fmla="*/ 88 w 378"/>
                <a:gd name="T35" fmla="*/ 60 h 372"/>
                <a:gd name="T36" fmla="*/ 58 w 378"/>
                <a:gd name="T37" fmla="*/ 84 h 372"/>
                <a:gd name="T38" fmla="*/ 48 w 378"/>
                <a:gd name="T39" fmla="*/ 126 h 372"/>
                <a:gd name="T40" fmla="*/ 18 w 378"/>
                <a:gd name="T41" fmla="*/ 148 h 372"/>
                <a:gd name="T42" fmla="*/ 12 w 378"/>
                <a:gd name="T43" fmla="*/ 170 h 372"/>
                <a:gd name="T44" fmla="*/ 32 w 378"/>
                <a:gd name="T45" fmla="*/ 166 h 372"/>
                <a:gd name="T46" fmla="*/ 32 w 378"/>
                <a:gd name="T47" fmla="*/ 176 h 372"/>
                <a:gd name="T48" fmla="*/ 16 w 378"/>
                <a:gd name="T49" fmla="*/ 192 h 372"/>
                <a:gd name="T50" fmla="*/ 38 w 378"/>
                <a:gd name="T51" fmla="*/ 214 h 372"/>
                <a:gd name="T52" fmla="*/ 50 w 378"/>
                <a:gd name="T53" fmla="*/ 206 h 372"/>
                <a:gd name="T54" fmla="*/ 58 w 378"/>
                <a:gd name="T55" fmla="*/ 194 h 372"/>
                <a:gd name="T56" fmla="*/ 56 w 378"/>
                <a:gd name="T57" fmla="*/ 210 h 372"/>
                <a:gd name="T58" fmla="*/ 76 w 378"/>
                <a:gd name="T59" fmla="*/ 308 h 372"/>
                <a:gd name="T60" fmla="*/ 102 w 378"/>
                <a:gd name="T61" fmla="*/ 352 h 372"/>
                <a:gd name="T62" fmla="*/ 114 w 378"/>
                <a:gd name="T63" fmla="*/ 370 h 372"/>
                <a:gd name="T64" fmla="*/ 132 w 378"/>
                <a:gd name="T65" fmla="*/ 370 h 372"/>
                <a:gd name="T66" fmla="*/ 134 w 378"/>
                <a:gd name="T67" fmla="*/ 362 h 372"/>
                <a:gd name="T68" fmla="*/ 146 w 378"/>
                <a:gd name="T69" fmla="*/ 348 h 372"/>
                <a:gd name="T70" fmla="*/ 160 w 378"/>
                <a:gd name="T71" fmla="*/ 318 h 372"/>
                <a:gd name="T72" fmla="*/ 162 w 378"/>
                <a:gd name="T73" fmla="*/ 280 h 372"/>
                <a:gd name="T74" fmla="*/ 182 w 378"/>
                <a:gd name="T75" fmla="*/ 268 h 372"/>
                <a:gd name="T76" fmla="*/ 224 w 378"/>
                <a:gd name="T77" fmla="*/ 232 h 372"/>
                <a:gd name="T78" fmla="*/ 248 w 378"/>
                <a:gd name="T79" fmla="*/ 202 h 372"/>
                <a:gd name="T80" fmla="*/ 262 w 378"/>
                <a:gd name="T81" fmla="*/ 194 h 372"/>
                <a:gd name="T82" fmla="*/ 266 w 378"/>
                <a:gd name="T83" fmla="*/ 176 h 372"/>
                <a:gd name="T84" fmla="*/ 266 w 378"/>
                <a:gd name="T85" fmla="*/ 160 h 372"/>
                <a:gd name="T86" fmla="*/ 282 w 378"/>
                <a:gd name="T87" fmla="*/ 150 h 372"/>
                <a:gd name="T88" fmla="*/ 294 w 378"/>
                <a:gd name="T89" fmla="*/ 156 h 372"/>
                <a:gd name="T90" fmla="*/ 304 w 378"/>
                <a:gd name="T91" fmla="*/ 170 h 372"/>
                <a:gd name="T92" fmla="*/ 312 w 378"/>
                <a:gd name="T93" fmla="*/ 164 h 372"/>
                <a:gd name="T94" fmla="*/ 318 w 378"/>
                <a:gd name="T95" fmla="*/ 182 h 372"/>
                <a:gd name="T96" fmla="*/ 324 w 378"/>
                <a:gd name="T97" fmla="*/ 184 h 372"/>
                <a:gd name="T98" fmla="*/ 322 w 378"/>
                <a:gd name="T99" fmla="*/ 168 h 372"/>
                <a:gd name="T100" fmla="*/ 336 w 378"/>
                <a:gd name="T101" fmla="*/ 168 h 372"/>
                <a:gd name="T102" fmla="*/ 346 w 378"/>
                <a:gd name="T103" fmla="*/ 152 h 372"/>
                <a:gd name="T104" fmla="*/ 370 w 378"/>
                <a:gd name="T105" fmla="*/ 130 h 372"/>
                <a:gd name="T106" fmla="*/ 378 w 378"/>
                <a:gd name="T107" fmla="*/ 114 h 372"/>
                <a:gd name="T108" fmla="*/ 344 w 378"/>
                <a:gd name="T109" fmla="*/ 114 h 372"/>
                <a:gd name="T110" fmla="*/ 322 w 378"/>
                <a:gd name="T111" fmla="*/ 130 h 372"/>
                <a:gd name="T112" fmla="*/ 306 w 378"/>
                <a:gd name="T113" fmla="*/ 136 h 372"/>
                <a:gd name="T114" fmla="*/ 282 w 378"/>
                <a:gd name="T115" fmla="*/ 13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8" h="372">
                  <a:moveTo>
                    <a:pt x="264" y="138"/>
                  </a:moveTo>
                  <a:lnTo>
                    <a:pt x="262" y="136"/>
                  </a:lnTo>
                  <a:lnTo>
                    <a:pt x="260" y="134"/>
                  </a:lnTo>
                  <a:lnTo>
                    <a:pt x="260" y="130"/>
                  </a:lnTo>
                  <a:lnTo>
                    <a:pt x="262" y="128"/>
                  </a:lnTo>
                  <a:lnTo>
                    <a:pt x="262" y="126"/>
                  </a:lnTo>
                  <a:lnTo>
                    <a:pt x="262" y="126"/>
                  </a:lnTo>
                  <a:lnTo>
                    <a:pt x="262" y="122"/>
                  </a:lnTo>
                  <a:lnTo>
                    <a:pt x="264" y="118"/>
                  </a:lnTo>
                  <a:lnTo>
                    <a:pt x="264" y="114"/>
                  </a:lnTo>
                  <a:lnTo>
                    <a:pt x="264" y="114"/>
                  </a:lnTo>
                  <a:lnTo>
                    <a:pt x="264" y="110"/>
                  </a:lnTo>
                  <a:lnTo>
                    <a:pt x="262" y="110"/>
                  </a:lnTo>
                  <a:lnTo>
                    <a:pt x="260" y="110"/>
                  </a:lnTo>
                  <a:lnTo>
                    <a:pt x="258" y="110"/>
                  </a:lnTo>
                  <a:lnTo>
                    <a:pt x="258" y="112"/>
                  </a:lnTo>
                  <a:lnTo>
                    <a:pt x="256" y="112"/>
                  </a:lnTo>
                  <a:lnTo>
                    <a:pt x="256" y="114"/>
                  </a:lnTo>
                  <a:lnTo>
                    <a:pt x="256" y="116"/>
                  </a:lnTo>
                  <a:lnTo>
                    <a:pt x="256" y="120"/>
                  </a:lnTo>
                  <a:lnTo>
                    <a:pt x="254" y="122"/>
                  </a:lnTo>
                  <a:lnTo>
                    <a:pt x="254" y="126"/>
                  </a:lnTo>
                  <a:lnTo>
                    <a:pt x="254" y="128"/>
                  </a:lnTo>
                  <a:lnTo>
                    <a:pt x="254" y="130"/>
                  </a:lnTo>
                  <a:lnTo>
                    <a:pt x="254" y="130"/>
                  </a:lnTo>
                  <a:lnTo>
                    <a:pt x="226" y="126"/>
                  </a:lnTo>
                  <a:lnTo>
                    <a:pt x="218" y="122"/>
                  </a:lnTo>
                  <a:lnTo>
                    <a:pt x="206" y="120"/>
                  </a:lnTo>
                  <a:lnTo>
                    <a:pt x="196" y="118"/>
                  </a:lnTo>
                  <a:lnTo>
                    <a:pt x="192" y="116"/>
                  </a:lnTo>
                  <a:lnTo>
                    <a:pt x="186" y="114"/>
                  </a:lnTo>
                  <a:lnTo>
                    <a:pt x="180" y="112"/>
                  </a:lnTo>
                  <a:lnTo>
                    <a:pt x="176" y="108"/>
                  </a:lnTo>
                  <a:lnTo>
                    <a:pt x="172" y="104"/>
                  </a:lnTo>
                  <a:lnTo>
                    <a:pt x="168" y="102"/>
                  </a:lnTo>
                  <a:lnTo>
                    <a:pt x="168" y="98"/>
                  </a:lnTo>
                  <a:lnTo>
                    <a:pt x="166" y="98"/>
                  </a:lnTo>
                  <a:lnTo>
                    <a:pt x="162" y="94"/>
                  </a:lnTo>
                  <a:lnTo>
                    <a:pt x="160" y="90"/>
                  </a:lnTo>
                  <a:lnTo>
                    <a:pt x="158" y="88"/>
                  </a:lnTo>
                  <a:lnTo>
                    <a:pt x="160" y="84"/>
                  </a:lnTo>
                  <a:lnTo>
                    <a:pt x="162" y="82"/>
                  </a:lnTo>
                  <a:lnTo>
                    <a:pt x="164" y="80"/>
                  </a:lnTo>
                  <a:lnTo>
                    <a:pt x="166" y="78"/>
                  </a:lnTo>
                  <a:lnTo>
                    <a:pt x="166" y="78"/>
                  </a:lnTo>
                  <a:lnTo>
                    <a:pt x="162" y="72"/>
                  </a:lnTo>
                  <a:lnTo>
                    <a:pt x="160" y="64"/>
                  </a:lnTo>
                  <a:lnTo>
                    <a:pt x="160" y="58"/>
                  </a:lnTo>
                  <a:lnTo>
                    <a:pt x="162" y="52"/>
                  </a:lnTo>
                  <a:lnTo>
                    <a:pt x="164" y="48"/>
                  </a:lnTo>
                  <a:lnTo>
                    <a:pt x="166" y="44"/>
                  </a:lnTo>
                  <a:lnTo>
                    <a:pt x="170" y="42"/>
                  </a:lnTo>
                  <a:lnTo>
                    <a:pt x="172" y="40"/>
                  </a:lnTo>
                  <a:lnTo>
                    <a:pt x="174" y="40"/>
                  </a:lnTo>
                  <a:lnTo>
                    <a:pt x="168" y="28"/>
                  </a:lnTo>
                  <a:lnTo>
                    <a:pt x="174" y="22"/>
                  </a:lnTo>
                  <a:lnTo>
                    <a:pt x="172" y="20"/>
                  </a:lnTo>
                  <a:lnTo>
                    <a:pt x="170" y="14"/>
                  </a:lnTo>
                  <a:lnTo>
                    <a:pt x="170" y="10"/>
                  </a:lnTo>
                  <a:lnTo>
                    <a:pt x="170" y="6"/>
                  </a:lnTo>
                  <a:lnTo>
                    <a:pt x="168" y="6"/>
                  </a:lnTo>
                  <a:lnTo>
                    <a:pt x="168" y="2"/>
                  </a:lnTo>
                  <a:lnTo>
                    <a:pt x="164" y="0"/>
                  </a:lnTo>
                  <a:lnTo>
                    <a:pt x="160" y="0"/>
                  </a:lnTo>
                  <a:lnTo>
                    <a:pt x="156" y="0"/>
                  </a:lnTo>
                  <a:lnTo>
                    <a:pt x="152" y="0"/>
                  </a:lnTo>
                  <a:lnTo>
                    <a:pt x="150" y="0"/>
                  </a:lnTo>
                  <a:lnTo>
                    <a:pt x="146" y="2"/>
                  </a:lnTo>
                  <a:lnTo>
                    <a:pt x="146" y="2"/>
                  </a:lnTo>
                  <a:lnTo>
                    <a:pt x="144" y="2"/>
                  </a:lnTo>
                  <a:lnTo>
                    <a:pt x="140" y="6"/>
                  </a:lnTo>
                  <a:lnTo>
                    <a:pt x="140" y="8"/>
                  </a:lnTo>
                  <a:lnTo>
                    <a:pt x="138" y="12"/>
                  </a:lnTo>
                  <a:lnTo>
                    <a:pt x="138" y="12"/>
                  </a:lnTo>
                  <a:lnTo>
                    <a:pt x="126" y="14"/>
                  </a:lnTo>
                  <a:lnTo>
                    <a:pt x="120" y="14"/>
                  </a:lnTo>
                  <a:lnTo>
                    <a:pt x="114" y="16"/>
                  </a:lnTo>
                  <a:lnTo>
                    <a:pt x="110" y="18"/>
                  </a:lnTo>
                  <a:lnTo>
                    <a:pt x="108" y="20"/>
                  </a:lnTo>
                  <a:lnTo>
                    <a:pt x="106" y="22"/>
                  </a:lnTo>
                  <a:lnTo>
                    <a:pt x="106" y="24"/>
                  </a:lnTo>
                  <a:lnTo>
                    <a:pt x="106" y="26"/>
                  </a:lnTo>
                  <a:lnTo>
                    <a:pt x="108" y="26"/>
                  </a:lnTo>
                  <a:lnTo>
                    <a:pt x="112" y="28"/>
                  </a:lnTo>
                  <a:lnTo>
                    <a:pt x="114" y="28"/>
                  </a:lnTo>
                  <a:lnTo>
                    <a:pt x="116" y="28"/>
                  </a:lnTo>
                  <a:lnTo>
                    <a:pt x="118" y="28"/>
                  </a:lnTo>
                  <a:lnTo>
                    <a:pt x="120" y="30"/>
                  </a:lnTo>
                  <a:lnTo>
                    <a:pt x="124" y="32"/>
                  </a:lnTo>
                  <a:lnTo>
                    <a:pt x="124" y="34"/>
                  </a:lnTo>
                  <a:lnTo>
                    <a:pt x="124" y="36"/>
                  </a:lnTo>
                  <a:lnTo>
                    <a:pt x="124" y="38"/>
                  </a:lnTo>
                  <a:lnTo>
                    <a:pt x="122" y="36"/>
                  </a:lnTo>
                  <a:lnTo>
                    <a:pt x="118" y="36"/>
                  </a:lnTo>
                  <a:lnTo>
                    <a:pt x="114" y="36"/>
                  </a:lnTo>
                  <a:lnTo>
                    <a:pt x="108" y="36"/>
                  </a:lnTo>
                  <a:lnTo>
                    <a:pt x="106" y="38"/>
                  </a:lnTo>
                  <a:lnTo>
                    <a:pt x="102" y="38"/>
                  </a:lnTo>
                  <a:lnTo>
                    <a:pt x="102" y="38"/>
                  </a:lnTo>
                  <a:lnTo>
                    <a:pt x="98" y="40"/>
                  </a:lnTo>
                  <a:lnTo>
                    <a:pt x="96" y="44"/>
                  </a:lnTo>
                  <a:lnTo>
                    <a:pt x="96" y="48"/>
                  </a:lnTo>
                  <a:lnTo>
                    <a:pt x="96" y="50"/>
                  </a:lnTo>
                  <a:lnTo>
                    <a:pt x="96" y="52"/>
                  </a:lnTo>
                  <a:lnTo>
                    <a:pt x="96" y="54"/>
                  </a:lnTo>
                  <a:lnTo>
                    <a:pt x="90" y="54"/>
                  </a:lnTo>
                  <a:lnTo>
                    <a:pt x="90" y="58"/>
                  </a:lnTo>
                  <a:lnTo>
                    <a:pt x="88" y="60"/>
                  </a:lnTo>
                  <a:lnTo>
                    <a:pt x="84" y="64"/>
                  </a:lnTo>
                  <a:lnTo>
                    <a:pt x="82" y="68"/>
                  </a:lnTo>
                  <a:lnTo>
                    <a:pt x="78" y="70"/>
                  </a:lnTo>
                  <a:lnTo>
                    <a:pt x="76" y="72"/>
                  </a:lnTo>
                  <a:lnTo>
                    <a:pt x="76" y="74"/>
                  </a:lnTo>
                  <a:lnTo>
                    <a:pt x="58" y="84"/>
                  </a:lnTo>
                  <a:lnTo>
                    <a:pt x="46" y="94"/>
                  </a:lnTo>
                  <a:lnTo>
                    <a:pt x="40" y="104"/>
                  </a:lnTo>
                  <a:lnTo>
                    <a:pt x="38" y="112"/>
                  </a:lnTo>
                  <a:lnTo>
                    <a:pt x="38" y="118"/>
                  </a:lnTo>
                  <a:lnTo>
                    <a:pt x="40" y="122"/>
                  </a:lnTo>
                  <a:lnTo>
                    <a:pt x="48" y="126"/>
                  </a:lnTo>
                  <a:lnTo>
                    <a:pt x="44" y="146"/>
                  </a:lnTo>
                  <a:lnTo>
                    <a:pt x="38" y="146"/>
                  </a:lnTo>
                  <a:lnTo>
                    <a:pt x="24" y="146"/>
                  </a:lnTo>
                  <a:lnTo>
                    <a:pt x="22" y="146"/>
                  </a:lnTo>
                  <a:lnTo>
                    <a:pt x="20" y="146"/>
                  </a:lnTo>
                  <a:lnTo>
                    <a:pt x="18" y="148"/>
                  </a:lnTo>
                  <a:lnTo>
                    <a:pt x="16" y="148"/>
                  </a:lnTo>
                  <a:lnTo>
                    <a:pt x="0" y="166"/>
                  </a:lnTo>
                  <a:lnTo>
                    <a:pt x="2" y="168"/>
                  </a:lnTo>
                  <a:lnTo>
                    <a:pt x="2" y="168"/>
                  </a:lnTo>
                  <a:lnTo>
                    <a:pt x="6" y="170"/>
                  </a:lnTo>
                  <a:lnTo>
                    <a:pt x="12" y="170"/>
                  </a:lnTo>
                  <a:lnTo>
                    <a:pt x="18" y="170"/>
                  </a:lnTo>
                  <a:lnTo>
                    <a:pt x="24" y="168"/>
                  </a:lnTo>
                  <a:lnTo>
                    <a:pt x="26" y="168"/>
                  </a:lnTo>
                  <a:lnTo>
                    <a:pt x="28" y="166"/>
                  </a:lnTo>
                  <a:lnTo>
                    <a:pt x="30" y="166"/>
                  </a:lnTo>
                  <a:lnTo>
                    <a:pt x="32" y="166"/>
                  </a:lnTo>
                  <a:lnTo>
                    <a:pt x="36" y="166"/>
                  </a:lnTo>
                  <a:lnTo>
                    <a:pt x="36" y="166"/>
                  </a:lnTo>
                  <a:lnTo>
                    <a:pt x="36" y="166"/>
                  </a:lnTo>
                  <a:lnTo>
                    <a:pt x="36" y="168"/>
                  </a:lnTo>
                  <a:lnTo>
                    <a:pt x="34" y="170"/>
                  </a:lnTo>
                  <a:lnTo>
                    <a:pt x="32" y="176"/>
                  </a:lnTo>
                  <a:lnTo>
                    <a:pt x="28" y="180"/>
                  </a:lnTo>
                  <a:lnTo>
                    <a:pt x="24" y="184"/>
                  </a:lnTo>
                  <a:lnTo>
                    <a:pt x="20" y="188"/>
                  </a:lnTo>
                  <a:lnTo>
                    <a:pt x="16" y="190"/>
                  </a:lnTo>
                  <a:lnTo>
                    <a:pt x="16" y="190"/>
                  </a:lnTo>
                  <a:lnTo>
                    <a:pt x="16" y="192"/>
                  </a:lnTo>
                  <a:lnTo>
                    <a:pt x="16" y="194"/>
                  </a:lnTo>
                  <a:lnTo>
                    <a:pt x="18" y="198"/>
                  </a:lnTo>
                  <a:lnTo>
                    <a:pt x="20" y="202"/>
                  </a:lnTo>
                  <a:lnTo>
                    <a:pt x="24" y="206"/>
                  </a:lnTo>
                  <a:lnTo>
                    <a:pt x="30" y="210"/>
                  </a:lnTo>
                  <a:lnTo>
                    <a:pt x="38" y="214"/>
                  </a:lnTo>
                  <a:lnTo>
                    <a:pt x="40" y="214"/>
                  </a:lnTo>
                  <a:lnTo>
                    <a:pt x="42" y="214"/>
                  </a:lnTo>
                  <a:lnTo>
                    <a:pt x="44" y="214"/>
                  </a:lnTo>
                  <a:lnTo>
                    <a:pt x="46" y="210"/>
                  </a:lnTo>
                  <a:lnTo>
                    <a:pt x="50" y="206"/>
                  </a:lnTo>
                  <a:lnTo>
                    <a:pt x="50" y="206"/>
                  </a:lnTo>
                  <a:lnTo>
                    <a:pt x="50" y="204"/>
                  </a:lnTo>
                  <a:lnTo>
                    <a:pt x="50" y="200"/>
                  </a:lnTo>
                  <a:lnTo>
                    <a:pt x="52" y="196"/>
                  </a:lnTo>
                  <a:lnTo>
                    <a:pt x="54" y="194"/>
                  </a:lnTo>
                  <a:lnTo>
                    <a:pt x="58" y="192"/>
                  </a:lnTo>
                  <a:lnTo>
                    <a:pt x="58" y="194"/>
                  </a:lnTo>
                  <a:lnTo>
                    <a:pt x="56" y="196"/>
                  </a:lnTo>
                  <a:lnTo>
                    <a:pt x="56" y="200"/>
                  </a:lnTo>
                  <a:lnTo>
                    <a:pt x="56" y="204"/>
                  </a:lnTo>
                  <a:lnTo>
                    <a:pt x="58" y="206"/>
                  </a:lnTo>
                  <a:lnTo>
                    <a:pt x="58" y="208"/>
                  </a:lnTo>
                  <a:lnTo>
                    <a:pt x="56" y="210"/>
                  </a:lnTo>
                  <a:lnTo>
                    <a:pt x="56" y="212"/>
                  </a:lnTo>
                  <a:lnTo>
                    <a:pt x="56" y="216"/>
                  </a:lnTo>
                  <a:lnTo>
                    <a:pt x="56" y="220"/>
                  </a:lnTo>
                  <a:lnTo>
                    <a:pt x="56" y="228"/>
                  </a:lnTo>
                  <a:lnTo>
                    <a:pt x="60" y="258"/>
                  </a:lnTo>
                  <a:lnTo>
                    <a:pt x="76" y="308"/>
                  </a:lnTo>
                  <a:lnTo>
                    <a:pt x="92" y="336"/>
                  </a:lnTo>
                  <a:lnTo>
                    <a:pt x="94" y="336"/>
                  </a:lnTo>
                  <a:lnTo>
                    <a:pt x="96" y="340"/>
                  </a:lnTo>
                  <a:lnTo>
                    <a:pt x="98" y="344"/>
                  </a:lnTo>
                  <a:lnTo>
                    <a:pt x="102" y="352"/>
                  </a:lnTo>
                  <a:lnTo>
                    <a:pt x="102" y="352"/>
                  </a:lnTo>
                  <a:lnTo>
                    <a:pt x="104" y="354"/>
                  </a:lnTo>
                  <a:lnTo>
                    <a:pt x="108" y="358"/>
                  </a:lnTo>
                  <a:lnTo>
                    <a:pt x="110" y="362"/>
                  </a:lnTo>
                  <a:lnTo>
                    <a:pt x="112" y="366"/>
                  </a:lnTo>
                  <a:lnTo>
                    <a:pt x="114" y="370"/>
                  </a:lnTo>
                  <a:lnTo>
                    <a:pt x="114" y="370"/>
                  </a:lnTo>
                  <a:lnTo>
                    <a:pt x="116" y="372"/>
                  </a:lnTo>
                  <a:lnTo>
                    <a:pt x="120" y="372"/>
                  </a:lnTo>
                  <a:lnTo>
                    <a:pt x="126" y="372"/>
                  </a:lnTo>
                  <a:lnTo>
                    <a:pt x="130" y="372"/>
                  </a:lnTo>
                  <a:lnTo>
                    <a:pt x="132" y="372"/>
                  </a:lnTo>
                  <a:lnTo>
                    <a:pt x="132" y="370"/>
                  </a:lnTo>
                  <a:lnTo>
                    <a:pt x="132" y="370"/>
                  </a:lnTo>
                  <a:lnTo>
                    <a:pt x="132" y="368"/>
                  </a:lnTo>
                  <a:lnTo>
                    <a:pt x="132" y="368"/>
                  </a:lnTo>
                  <a:lnTo>
                    <a:pt x="132" y="368"/>
                  </a:lnTo>
                  <a:lnTo>
                    <a:pt x="134" y="364"/>
                  </a:lnTo>
                  <a:lnTo>
                    <a:pt x="134" y="362"/>
                  </a:lnTo>
                  <a:lnTo>
                    <a:pt x="138" y="358"/>
                  </a:lnTo>
                  <a:lnTo>
                    <a:pt x="140" y="356"/>
                  </a:lnTo>
                  <a:lnTo>
                    <a:pt x="144" y="354"/>
                  </a:lnTo>
                  <a:lnTo>
                    <a:pt x="144" y="354"/>
                  </a:lnTo>
                  <a:lnTo>
                    <a:pt x="146" y="352"/>
                  </a:lnTo>
                  <a:lnTo>
                    <a:pt x="146" y="348"/>
                  </a:lnTo>
                  <a:lnTo>
                    <a:pt x="150" y="346"/>
                  </a:lnTo>
                  <a:lnTo>
                    <a:pt x="152" y="344"/>
                  </a:lnTo>
                  <a:lnTo>
                    <a:pt x="154" y="342"/>
                  </a:lnTo>
                  <a:lnTo>
                    <a:pt x="156" y="338"/>
                  </a:lnTo>
                  <a:lnTo>
                    <a:pt x="158" y="330"/>
                  </a:lnTo>
                  <a:lnTo>
                    <a:pt x="160" y="318"/>
                  </a:lnTo>
                  <a:lnTo>
                    <a:pt x="158" y="308"/>
                  </a:lnTo>
                  <a:lnTo>
                    <a:pt x="156" y="302"/>
                  </a:lnTo>
                  <a:lnTo>
                    <a:pt x="156" y="296"/>
                  </a:lnTo>
                  <a:lnTo>
                    <a:pt x="156" y="290"/>
                  </a:lnTo>
                  <a:lnTo>
                    <a:pt x="158" y="284"/>
                  </a:lnTo>
                  <a:lnTo>
                    <a:pt x="162" y="280"/>
                  </a:lnTo>
                  <a:lnTo>
                    <a:pt x="166" y="278"/>
                  </a:lnTo>
                  <a:lnTo>
                    <a:pt x="168" y="276"/>
                  </a:lnTo>
                  <a:lnTo>
                    <a:pt x="170" y="276"/>
                  </a:lnTo>
                  <a:lnTo>
                    <a:pt x="174" y="274"/>
                  </a:lnTo>
                  <a:lnTo>
                    <a:pt x="178" y="270"/>
                  </a:lnTo>
                  <a:lnTo>
                    <a:pt x="182" y="268"/>
                  </a:lnTo>
                  <a:lnTo>
                    <a:pt x="184" y="266"/>
                  </a:lnTo>
                  <a:lnTo>
                    <a:pt x="190" y="260"/>
                  </a:lnTo>
                  <a:lnTo>
                    <a:pt x="198" y="252"/>
                  </a:lnTo>
                  <a:lnTo>
                    <a:pt x="208" y="244"/>
                  </a:lnTo>
                  <a:lnTo>
                    <a:pt x="218" y="236"/>
                  </a:lnTo>
                  <a:lnTo>
                    <a:pt x="224" y="232"/>
                  </a:lnTo>
                  <a:lnTo>
                    <a:pt x="226" y="230"/>
                  </a:lnTo>
                  <a:lnTo>
                    <a:pt x="232" y="228"/>
                  </a:lnTo>
                  <a:lnTo>
                    <a:pt x="236" y="222"/>
                  </a:lnTo>
                  <a:lnTo>
                    <a:pt x="242" y="216"/>
                  </a:lnTo>
                  <a:lnTo>
                    <a:pt x="246" y="210"/>
                  </a:lnTo>
                  <a:lnTo>
                    <a:pt x="248" y="202"/>
                  </a:lnTo>
                  <a:lnTo>
                    <a:pt x="248" y="202"/>
                  </a:lnTo>
                  <a:lnTo>
                    <a:pt x="250" y="200"/>
                  </a:lnTo>
                  <a:lnTo>
                    <a:pt x="250" y="198"/>
                  </a:lnTo>
                  <a:lnTo>
                    <a:pt x="254" y="196"/>
                  </a:lnTo>
                  <a:lnTo>
                    <a:pt x="258" y="194"/>
                  </a:lnTo>
                  <a:lnTo>
                    <a:pt x="262" y="194"/>
                  </a:lnTo>
                  <a:lnTo>
                    <a:pt x="270" y="196"/>
                  </a:lnTo>
                  <a:lnTo>
                    <a:pt x="270" y="182"/>
                  </a:lnTo>
                  <a:lnTo>
                    <a:pt x="270" y="182"/>
                  </a:lnTo>
                  <a:lnTo>
                    <a:pt x="270" y="180"/>
                  </a:lnTo>
                  <a:lnTo>
                    <a:pt x="268" y="176"/>
                  </a:lnTo>
                  <a:lnTo>
                    <a:pt x="266" y="176"/>
                  </a:lnTo>
                  <a:lnTo>
                    <a:pt x="266" y="174"/>
                  </a:lnTo>
                  <a:lnTo>
                    <a:pt x="264" y="172"/>
                  </a:lnTo>
                  <a:lnTo>
                    <a:pt x="264" y="168"/>
                  </a:lnTo>
                  <a:lnTo>
                    <a:pt x="264" y="164"/>
                  </a:lnTo>
                  <a:lnTo>
                    <a:pt x="266" y="162"/>
                  </a:lnTo>
                  <a:lnTo>
                    <a:pt x="266" y="160"/>
                  </a:lnTo>
                  <a:lnTo>
                    <a:pt x="266" y="158"/>
                  </a:lnTo>
                  <a:lnTo>
                    <a:pt x="268" y="154"/>
                  </a:lnTo>
                  <a:lnTo>
                    <a:pt x="268" y="152"/>
                  </a:lnTo>
                  <a:lnTo>
                    <a:pt x="270" y="150"/>
                  </a:lnTo>
                  <a:lnTo>
                    <a:pt x="274" y="150"/>
                  </a:lnTo>
                  <a:lnTo>
                    <a:pt x="282" y="150"/>
                  </a:lnTo>
                  <a:lnTo>
                    <a:pt x="288" y="150"/>
                  </a:lnTo>
                  <a:lnTo>
                    <a:pt x="288" y="150"/>
                  </a:lnTo>
                  <a:lnTo>
                    <a:pt x="290" y="150"/>
                  </a:lnTo>
                  <a:lnTo>
                    <a:pt x="290" y="150"/>
                  </a:lnTo>
                  <a:lnTo>
                    <a:pt x="292" y="152"/>
                  </a:lnTo>
                  <a:lnTo>
                    <a:pt x="294" y="156"/>
                  </a:lnTo>
                  <a:lnTo>
                    <a:pt x="294" y="164"/>
                  </a:lnTo>
                  <a:lnTo>
                    <a:pt x="298" y="178"/>
                  </a:lnTo>
                  <a:lnTo>
                    <a:pt x="300" y="176"/>
                  </a:lnTo>
                  <a:lnTo>
                    <a:pt x="300" y="176"/>
                  </a:lnTo>
                  <a:lnTo>
                    <a:pt x="302" y="174"/>
                  </a:lnTo>
                  <a:lnTo>
                    <a:pt x="304" y="170"/>
                  </a:lnTo>
                  <a:lnTo>
                    <a:pt x="304" y="168"/>
                  </a:lnTo>
                  <a:lnTo>
                    <a:pt x="306" y="164"/>
                  </a:lnTo>
                  <a:lnTo>
                    <a:pt x="308" y="162"/>
                  </a:lnTo>
                  <a:lnTo>
                    <a:pt x="308" y="162"/>
                  </a:lnTo>
                  <a:lnTo>
                    <a:pt x="310" y="162"/>
                  </a:lnTo>
                  <a:lnTo>
                    <a:pt x="312" y="164"/>
                  </a:lnTo>
                  <a:lnTo>
                    <a:pt x="312" y="168"/>
                  </a:lnTo>
                  <a:lnTo>
                    <a:pt x="314" y="176"/>
                  </a:lnTo>
                  <a:lnTo>
                    <a:pt x="316" y="184"/>
                  </a:lnTo>
                  <a:lnTo>
                    <a:pt x="316" y="184"/>
                  </a:lnTo>
                  <a:lnTo>
                    <a:pt x="316" y="182"/>
                  </a:lnTo>
                  <a:lnTo>
                    <a:pt x="318" y="182"/>
                  </a:lnTo>
                  <a:lnTo>
                    <a:pt x="320" y="182"/>
                  </a:lnTo>
                  <a:lnTo>
                    <a:pt x="320" y="184"/>
                  </a:lnTo>
                  <a:lnTo>
                    <a:pt x="320" y="184"/>
                  </a:lnTo>
                  <a:lnTo>
                    <a:pt x="322" y="184"/>
                  </a:lnTo>
                  <a:lnTo>
                    <a:pt x="324" y="184"/>
                  </a:lnTo>
                  <a:lnTo>
                    <a:pt x="324" y="184"/>
                  </a:lnTo>
                  <a:lnTo>
                    <a:pt x="324" y="182"/>
                  </a:lnTo>
                  <a:lnTo>
                    <a:pt x="324" y="178"/>
                  </a:lnTo>
                  <a:lnTo>
                    <a:pt x="322" y="174"/>
                  </a:lnTo>
                  <a:lnTo>
                    <a:pt x="322" y="170"/>
                  </a:lnTo>
                  <a:lnTo>
                    <a:pt x="322" y="168"/>
                  </a:lnTo>
                  <a:lnTo>
                    <a:pt x="322" y="168"/>
                  </a:lnTo>
                  <a:lnTo>
                    <a:pt x="324" y="168"/>
                  </a:lnTo>
                  <a:lnTo>
                    <a:pt x="328" y="170"/>
                  </a:lnTo>
                  <a:lnTo>
                    <a:pt x="330" y="172"/>
                  </a:lnTo>
                  <a:lnTo>
                    <a:pt x="332" y="172"/>
                  </a:lnTo>
                  <a:lnTo>
                    <a:pt x="334" y="170"/>
                  </a:lnTo>
                  <a:lnTo>
                    <a:pt x="336" y="168"/>
                  </a:lnTo>
                  <a:lnTo>
                    <a:pt x="338" y="166"/>
                  </a:lnTo>
                  <a:lnTo>
                    <a:pt x="340" y="164"/>
                  </a:lnTo>
                  <a:lnTo>
                    <a:pt x="342" y="164"/>
                  </a:lnTo>
                  <a:lnTo>
                    <a:pt x="344" y="160"/>
                  </a:lnTo>
                  <a:lnTo>
                    <a:pt x="344" y="156"/>
                  </a:lnTo>
                  <a:lnTo>
                    <a:pt x="346" y="152"/>
                  </a:lnTo>
                  <a:lnTo>
                    <a:pt x="348" y="146"/>
                  </a:lnTo>
                  <a:lnTo>
                    <a:pt x="350" y="142"/>
                  </a:lnTo>
                  <a:lnTo>
                    <a:pt x="354" y="140"/>
                  </a:lnTo>
                  <a:lnTo>
                    <a:pt x="358" y="138"/>
                  </a:lnTo>
                  <a:lnTo>
                    <a:pt x="368" y="134"/>
                  </a:lnTo>
                  <a:lnTo>
                    <a:pt x="370" y="130"/>
                  </a:lnTo>
                  <a:lnTo>
                    <a:pt x="370" y="128"/>
                  </a:lnTo>
                  <a:lnTo>
                    <a:pt x="372" y="126"/>
                  </a:lnTo>
                  <a:lnTo>
                    <a:pt x="374" y="124"/>
                  </a:lnTo>
                  <a:lnTo>
                    <a:pt x="374" y="120"/>
                  </a:lnTo>
                  <a:lnTo>
                    <a:pt x="376" y="116"/>
                  </a:lnTo>
                  <a:lnTo>
                    <a:pt x="378" y="114"/>
                  </a:lnTo>
                  <a:lnTo>
                    <a:pt x="378" y="110"/>
                  </a:lnTo>
                  <a:lnTo>
                    <a:pt x="378" y="108"/>
                  </a:lnTo>
                  <a:lnTo>
                    <a:pt x="376" y="108"/>
                  </a:lnTo>
                  <a:lnTo>
                    <a:pt x="366" y="110"/>
                  </a:lnTo>
                  <a:lnTo>
                    <a:pt x="354" y="112"/>
                  </a:lnTo>
                  <a:lnTo>
                    <a:pt x="344" y="114"/>
                  </a:lnTo>
                  <a:lnTo>
                    <a:pt x="330" y="112"/>
                  </a:lnTo>
                  <a:lnTo>
                    <a:pt x="330" y="112"/>
                  </a:lnTo>
                  <a:lnTo>
                    <a:pt x="328" y="116"/>
                  </a:lnTo>
                  <a:lnTo>
                    <a:pt x="326" y="120"/>
                  </a:lnTo>
                  <a:lnTo>
                    <a:pt x="324" y="124"/>
                  </a:lnTo>
                  <a:lnTo>
                    <a:pt x="322" y="130"/>
                  </a:lnTo>
                  <a:lnTo>
                    <a:pt x="320" y="134"/>
                  </a:lnTo>
                  <a:lnTo>
                    <a:pt x="318" y="136"/>
                  </a:lnTo>
                  <a:lnTo>
                    <a:pt x="316" y="138"/>
                  </a:lnTo>
                  <a:lnTo>
                    <a:pt x="314" y="138"/>
                  </a:lnTo>
                  <a:lnTo>
                    <a:pt x="310" y="138"/>
                  </a:lnTo>
                  <a:lnTo>
                    <a:pt x="306" y="136"/>
                  </a:lnTo>
                  <a:lnTo>
                    <a:pt x="302" y="136"/>
                  </a:lnTo>
                  <a:lnTo>
                    <a:pt x="298" y="136"/>
                  </a:lnTo>
                  <a:lnTo>
                    <a:pt x="294" y="138"/>
                  </a:lnTo>
                  <a:lnTo>
                    <a:pt x="290" y="136"/>
                  </a:lnTo>
                  <a:lnTo>
                    <a:pt x="284" y="136"/>
                  </a:lnTo>
                  <a:lnTo>
                    <a:pt x="282" y="136"/>
                  </a:lnTo>
                  <a:lnTo>
                    <a:pt x="280" y="136"/>
                  </a:lnTo>
                  <a:lnTo>
                    <a:pt x="264" y="13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5" name="Freeform 208"/>
            <p:cNvSpPr>
              <a:spLocks/>
            </p:cNvSpPr>
            <p:nvPr/>
          </p:nvSpPr>
          <p:spPr bwMode="gray">
            <a:xfrm>
              <a:off x="1609" y="2590"/>
              <a:ext cx="196" cy="136"/>
            </a:xfrm>
            <a:custGeom>
              <a:avLst/>
              <a:gdLst>
                <a:gd name="T0" fmla="*/ 194 w 196"/>
                <a:gd name="T1" fmla="*/ 36 h 136"/>
                <a:gd name="T2" fmla="*/ 184 w 196"/>
                <a:gd name="T3" fmla="*/ 36 h 136"/>
                <a:gd name="T4" fmla="*/ 166 w 196"/>
                <a:gd name="T5" fmla="*/ 38 h 136"/>
                <a:gd name="T6" fmla="*/ 162 w 196"/>
                <a:gd name="T7" fmla="*/ 40 h 136"/>
                <a:gd name="T8" fmla="*/ 156 w 196"/>
                <a:gd name="T9" fmla="*/ 44 h 136"/>
                <a:gd name="T10" fmla="*/ 154 w 196"/>
                <a:gd name="T11" fmla="*/ 50 h 136"/>
                <a:gd name="T12" fmla="*/ 134 w 196"/>
                <a:gd name="T13" fmla="*/ 66 h 136"/>
                <a:gd name="T14" fmla="*/ 132 w 196"/>
                <a:gd name="T15" fmla="*/ 66 h 136"/>
                <a:gd name="T16" fmla="*/ 128 w 196"/>
                <a:gd name="T17" fmla="*/ 66 h 136"/>
                <a:gd name="T18" fmla="*/ 122 w 196"/>
                <a:gd name="T19" fmla="*/ 72 h 136"/>
                <a:gd name="T20" fmla="*/ 122 w 196"/>
                <a:gd name="T21" fmla="*/ 84 h 136"/>
                <a:gd name="T22" fmla="*/ 102 w 196"/>
                <a:gd name="T23" fmla="*/ 102 h 136"/>
                <a:gd name="T24" fmla="*/ 94 w 196"/>
                <a:gd name="T25" fmla="*/ 102 h 136"/>
                <a:gd name="T26" fmla="*/ 84 w 196"/>
                <a:gd name="T27" fmla="*/ 104 h 136"/>
                <a:gd name="T28" fmla="*/ 74 w 196"/>
                <a:gd name="T29" fmla="*/ 110 h 136"/>
                <a:gd name="T30" fmla="*/ 68 w 196"/>
                <a:gd name="T31" fmla="*/ 118 h 136"/>
                <a:gd name="T32" fmla="*/ 60 w 196"/>
                <a:gd name="T33" fmla="*/ 124 h 136"/>
                <a:gd name="T34" fmla="*/ 56 w 196"/>
                <a:gd name="T35" fmla="*/ 128 h 136"/>
                <a:gd name="T36" fmla="*/ 52 w 196"/>
                <a:gd name="T37" fmla="*/ 130 h 136"/>
                <a:gd name="T38" fmla="*/ 32 w 196"/>
                <a:gd name="T39" fmla="*/ 136 h 136"/>
                <a:gd name="T40" fmla="*/ 12 w 196"/>
                <a:gd name="T41" fmla="*/ 132 h 136"/>
                <a:gd name="T42" fmla="*/ 0 w 196"/>
                <a:gd name="T43" fmla="*/ 80 h 136"/>
                <a:gd name="T44" fmla="*/ 12 w 196"/>
                <a:gd name="T45" fmla="*/ 42 h 136"/>
                <a:gd name="T46" fmla="*/ 32 w 196"/>
                <a:gd name="T47" fmla="*/ 32 h 136"/>
                <a:gd name="T48" fmla="*/ 38 w 196"/>
                <a:gd name="T49" fmla="*/ 30 h 136"/>
                <a:gd name="T50" fmla="*/ 48 w 196"/>
                <a:gd name="T51" fmla="*/ 24 h 136"/>
                <a:gd name="T52" fmla="*/ 56 w 196"/>
                <a:gd name="T53" fmla="*/ 14 h 136"/>
                <a:gd name="T54" fmla="*/ 60 w 196"/>
                <a:gd name="T55" fmla="*/ 8 h 136"/>
                <a:gd name="T56" fmla="*/ 66 w 196"/>
                <a:gd name="T57" fmla="*/ 10 h 136"/>
                <a:gd name="T58" fmla="*/ 74 w 196"/>
                <a:gd name="T59" fmla="*/ 10 h 136"/>
                <a:gd name="T60" fmla="*/ 92 w 196"/>
                <a:gd name="T61" fmla="*/ 12 h 136"/>
                <a:gd name="T62" fmla="*/ 122 w 196"/>
                <a:gd name="T63" fmla="*/ 2 h 136"/>
                <a:gd name="T64" fmla="*/ 140 w 196"/>
                <a:gd name="T65" fmla="*/ 8 h 136"/>
                <a:gd name="T66" fmla="*/ 142 w 196"/>
                <a:gd name="T67" fmla="*/ 12 h 136"/>
                <a:gd name="T68" fmla="*/ 150 w 196"/>
                <a:gd name="T69" fmla="*/ 16 h 136"/>
                <a:gd name="T70" fmla="*/ 158 w 196"/>
                <a:gd name="T71" fmla="*/ 20 h 136"/>
                <a:gd name="T72" fmla="*/ 194 w 196"/>
                <a:gd name="T73" fmla="*/ 20 h 136"/>
                <a:gd name="T74" fmla="*/ 194 w 196"/>
                <a:gd name="T75" fmla="*/ 24 h 136"/>
                <a:gd name="T76" fmla="*/ 196 w 196"/>
                <a:gd name="T77" fmla="*/ 3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 h="136">
                  <a:moveTo>
                    <a:pt x="196" y="36"/>
                  </a:moveTo>
                  <a:lnTo>
                    <a:pt x="194" y="36"/>
                  </a:lnTo>
                  <a:lnTo>
                    <a:pt x="190" y="36"/>
                  </a:lnTo>
                  <a:lnTo>
                    <a:pt x="184" y="36"/>
                  </a:lnTo>
                  <a:lnTo>
                    <a:pt x="176" y="36"/>
                  </a:lnTo>
                  <a:lnTo>
                    <a:pt x="166" y="38"/>
                  </a:lnTo>
                  <a:lnTo>
                    <a:pt x="166" y="38"/>
                  </a:lnTo>
                  <a:lnTo>
                    <a:pt x="162" y="40"/>
                  </a:lnTo>
                  <a:lnTo>
                    <a:pt x="160" y="42"/>
                  </a:lnTo>
                  <a:lnTo>
                    <a:pt x="156" y="44"/>
                  </a:lnTo>
                  <a:lnTo>
                    <a:pt x="154" y="46"/>
                  </a:lnTo>
                  <a:lnTo>
                    <a:pt x="154" y="50"/>
                  </a:lnTo>
                  <a:lnTo>
                    <a:pt x="138" y="56"/>
                  </a:lnTo>
                  <a:lnTo>
                    <a:pt x="134" y="66"/>
                  </a:lnTo>
                  <a:lnTo>
                    <a:pt x="134" y="66"/>
                  </a:lnTo>
                  <a:lnTo>
                    <a:pt x="132" y="66"/>
                  </a:lnTo>
                  <a:lnTo>
                    <a:pt x="130" y="66"/>
                  </a:lnTo>
                  <a:lnTo>
                    <a:pt x="128" y="66"/>
                  </a:lnTo>
                  <a:lnTo>
                    <a:pt x="124" y="68"/>
                  </a:lnTo>
                  <a:lnTo>
                    <a:pt x="122" y="72"/>
                  </a:lnTo>
                  <a:lnTo>
                    <a:pt x="122" y="76"/>
                  </a:lnTo>
                  <a:lnTo>
                    <a:pt x="122" y="84"/>
                  </a:lnTo>
                  <a:lnTo>
                    <a:pt x="104" y="102"/>
                  </a:lnTo>
                  <a:lnTo>
                    <a:pt x="102" y="102"/>
                  </a:lnTo>
                  <a:lnTo>
                    <a:pt x="98" y="102"/>
                  </a:lnTo>
                  <a:lnTo>
                    <a:pt x="94" y="102"/>
                  </a:lnTo>
                  <a:lnTo>
                    <a:pt x="88" y="104"/>
                  </a:lnTo>
                  <a:lnTo>
                    <a:pt x="84" y="104"/>
                  </a:lnTo>
                  <a:lnTo>
                    <a:pt x="78" y="108"/>
                  </a:lnTo>
                  <a:lnTo>
                    <a:pt x="74" y="110"/>
                  </a:lnTo>
                  <a:lnTo>
                    <a:pt x="72" y="114"/>
                  </a:lnTo>
                  <a:lnTo>
                    <a:pt x="68" y="118"/>
                  </a:lnTo>
                  <a:lnTo>
                    <a:pt x="64" y="122"/>
                  </a:lnTo>
                  <a:lnTo>
                    <a:pt x="60" y="124"/>
                  </a:lnTo>
                  <a:lnTo>
                    <a:pt x="58" y="128"/>
                  </a:lnTo>
                  <a:lnTo>
                    <a:pt x="56" y="128"/>
                  </a:lnTo>
                  <a:lnTo>
                    <a:pt x="54" y="130"/>
                  </a:lnTo>
                  <a:lnTo>
                    <a:pt x="52" y="130"/>
                  </a:lnTo>
                  <a:lnTo>
                    <a:pt x="44" y="134"/>
                  </a:lnTo>
                  <a:lnTo>
                    <a:pt x="32" y="136"/>
                  </a:lnTo>
                  <a:lnTo>
                    <a:pt x="20" y="134"/>
                  </a:lnTo>
                  <a:lnTo>
                    <a:pt x="12" y="132"/>
                  </a:lnTo>
                  <a:lnTo>
                    <a:pt x="2" y="110"/>
                  </a:lnTo>
                  <a:lnTo>
                    <a:pt x="0" y="80"/>
                  </a:lnTo>
                  <a:lnTo>
                    <a:pt x="10" y="64"/>
                  </a:lnTo>
                  <a:lnTo>
                    <a:pt x="12" y="42"/>
                  </a:lnTo>
                  <a:lnTo>
                    <a:pt x="28" y="42"/>
                  </a:lnTo>
                  <a:lnTo>
                    <a:pt x="32" y="32"/>
                  </a:lnTo>
                  <a:lnTo>
                    <a:pt x="34" y="32"/>
                  </a:lnTo>
                  <a:lnTo>
                    <a:pt x="38" y="30"/>
                  </a:lnTo>
                  <a:lnTo>
                    <a:pt x="42" y="28"/>
                  </a:lnTo>
                  <a:lnTo>
                    <a:pt x="48" y="24"/>
                  </a:lnTo>
                  <a:lnTo>
                    <a:pt x="52" y="20"/>
                  </a:lnTo>
                  <a:lnTo>
                    <a:pt x="56" y="14"/>
                  </a:lnTo>
                  <a:lnTo>
                    <a:pt x="58" y="8"/>
                  </a:lnTo>
                  <a:lnTo>
                    <a:pt x="60" y="8"/>
                  </a:lnTo>
                  <a:lnTo>
                    <a:pt x="62" y="10"/>
                  </a:lnTo>
                  <a:lnTo>
                    <a:pt x="66" y="10"/>
                  </a:lnTo>
                  <a:lnTo>
                    <a:pt x="70" y="10"/>
                  </a:lnTo>
                  <a:lnTo>
                    <a:pt x="74" y="10"/>
                  </a:lnTo>
                  <a:lnTo>
                    <a:pt x="80" y="10"/>
                  </a:lnTo>
                  <a:lnTo>
                    <a:pt x="92" y="12"/>
                  </a:lnTo>
                  <a:lnTo>
                    <a:pt x="108" y="10"/>
                  </a:lnTo>
                  <a:lnTo>
                    <a:pt x="122" y="2"/>
                  </a:lnTo>
                  <a:lnTo>
                    <a:pt x="132" y="0"/>
                  </a:lnTo>
                  <a:lnTo>
                    <a:pt x="140" y="8"/>
                  </a:lnTo>
                  <a:lnTo>
                    <a:pt x="140" y="10"/>
                  </a:lnTo>
                  <a:lnTo>
                    <a:pt x="142" y="12"/>
                  </a:lnTo>
                  <a:lnTo>
                    <a:pt x="146" y="14"/>
                  </a:lnTo>
                  <a:lnTo>
                    <a:pt x="150" y="16"/>
                  </a:lnTo>
                  <a:lnTo>
                    <a:pt x="154" y="18"/>
                  </a:lnTo>
                  <a:lnTo>
                    <a:pt x="158" y="20"/>
                  </a:lnTo>
                  <a:lnTo>
                    <a:pt x="162" y="20"/>
                  </a:lnTo>
                  <a:lnTo>
                    <a:pt x="194" y="20"/>
                  </a:lnTo>
                  <a:lnTo>
                    <a:pt x="194" y="22"/>
                  </a:lnTo>
                  <a:lnTo>
                    <a:pt x="194" y="24"/>
                  </a:lnTo>
                  <a:lnTo>
                    <a:pt x="194" y="30"/>
                  </a:lnTo>
                  <a:lnTo>
                    <a:pt x="196" y="34"/>
                  </a:lnTo>
                  <a:lnTo>
                    <a:pt x="196" y="3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6" name="Freeform 209"/>
            <p:cNvSpPr>
              <a:spLocks/>
            </p:cNvSpPr>
            <p:nvPr/>
          </p:nvSpPr>
          <p:spPr bwMode="gray">
            <a:xfrm>
              <a:off x="2401" y="2464"/>
              <a:ext cx="116" cy="172"/>
            </a:xfrm>
            <a:custGeom>
              <a:avLst/>
              <a:gdLst>
                <a:gd name="T0" fmla="*/ 112 w 116"/>
                <a:gd name="T1" fmla="*/ 4 h 172"/>
                <a:gd name="T2" fmla="*/ 94 w 116"/>
                <a:gd name="T3" fmla="*/ 20 h 172"/>
                <a:gd name="T4" fmla="*/ 76 w 116"/>
                <a:gd name="T5" fmla="*/ 34 h 172"/>
                <a:gd name="T6" fmla="*/ 66 w 116"/>
                <a:gd name="T7" fmla="*/ 42 h 172"/>
                <a:gd name="T8" fmla="*/ 58 w 116"/>
                <a:gd name="T9" fmla="*/ 48 h 172"/>
                <a:gd name="T10" fmla="*/ 54 w 116"/>
                <a:gd name="T11" fmla="*/ 50 h 172"/>
                <a:gd name="T12" fmla="*/ 18 w 116"/>
                <a:gd name="T13" fmla="*/ 46 h 172"/>
                <a:gd name="T14" fmla="*/ 16 w 116"/>
                <a:gd name="T15" fmla="*/ 52 h 172"/>
                <a:gd name="T16" fmla="*/ 18 w 116"/>
                <a:gd name="T17" fmla="*/ 60 h 172"/>
                <a:gd name="T18" fmla="*/ 18 w 116"/>
                <a:gd name="T19" fmla="*/ 64 h 172"/>
                <a:gd name="T20" fmla="*/ 18 w 116"/>
                <a:gd name="T21" fmla="*/ 70 h 172"/>
                <a:gd name="T22" fmla="*/ 10 w 116"/>
                <a:gd name="T23" fmla="*/ 72 h 172"/>
                <a:gd name="T24" fmla="*/ 4 w 116"/>
                <a:gd name="T25" fmla="*/ 70 h 172"/>
                <a:gd name="T26" fmla="*/ 0 w 116"/>
                <a:gd name="T27" fmla="*/ 70 h 172"/>
                <a:gd name="T28" fmla="*/ 12 w 116"/>
                <a:gd name="T29" fmla="*/ 90 h 172"/>
                <a:gd name="T30" fmla="*/ 16 w 116"/>
                <a:gd name="T31" fmla="*/ 112 h 172"/>
                <a:gd name="T32" fmla="*/ 20 w 116"/>
                <a:gd name="T33" fmla="*/ 114 h 172"/>
                <a:gd name="T34" fmla="*/ 26 w 116"/>
                <a:gd name="T35" fmla="*/ 120 h 172"/>
                <a:gd name="T36" fmla="*/ 34 w 116"/>
                <a:gd name="T37" fmla="*/ 124 h 172"/>
                <a:gd name="T38" fmla="*/ 40 w 116"/>
                <a:gd name="T39" fmla="*/ 128 h 172"/>
                <a:gd name="T40" fmla="*/ 42 w 116"/>
                <a:gd name="T41" fmla="*/ 132 h 172"/>
                <a:gd name="T42" fmla="*/ 42 w 116"/>
                <a:gd name="T43" fmla="*/ 134 h 172"/>
                <a:gd name="T44" fmla="*/ 42 w 116"/>
                <a:gd name="T45" fmla="*/ 140 h 172"/>
                <a:gd name="T46" fmla="*/ 40 w 116"/>
                <a:gd name="T47" fmla="*/ 156 h 172"/>
                <a:gd name="T48" fmla="*/ 42 w 116"/>
                <a:gd name="T49" fmla="*/ 164 h 172"/>
                <a:gd name="T50" fmla="*/ 48 w 116"/>
                <a:gd name="T51" fmla="*/ 170 h 172"/>
                <a:gd name="T52" fmla="*/ 56 w 116"/>
                <a:gd name="T53" fmla="*/ 172 h 172"/>
                <a:gd name="T54" fmla="*/ 64 w 116"/>
                <a:gd name="T55" fmla="*/ 172 h 172"/>
                <a:gd name="T56" fmla="*/ 72 w 116"/>
                <a:gd name="T57" fmla="*/ 166 h 172"/>
                <a:gd name="T58" fmla="*/ 76 w 116"/>
                <a:gd name="T59" fmla="*/ 160 h 172"/>
                <a:gd name="T60" fmla="*/ 78 w 116"/>
                <a:gd name="T61" fmla="*/ 136 h 172"/>
                <a:gd name="T62" fmla="*/ 76 w 116"/>
                <a:gd name="T63" fmla="*/ 120 h 172"/>
                <a:gd name="T64" fmla="*/ 70 w 116"/>
                <a:gd name="T65" fmla="*/ 112 h 172"/>
                <a:gd name="T66" fmla="*/ 66 w 116"/>
                <a:gd name="T67" fmla="*/ 108 h 172"/>
                <a:gd name="T68" fmla="*/ 62 w 116"/>
                <a:gd name="T69" fmla="*/ 106 h 172"/>
                <a:gd name="T70" fmla="*/ 54 w 116"/>
                <a:gd name="T71" fmla="*/ 96 h 172"/>
                <a:gd name="T72" fmla="*/ 54 w 116"/>
                <a:gd name="T73" fmla="*/ 90 h 172"/>
                <a:gd name="T74" fmla="*/ 56 w 116"/>
                <a:gd name="T75" fmla="*/ 86 h 172"/>
                <a:gd name="T76" fmla="*/ 58 w 116"/>
                <a:gd name="T77" fmla="*/ 84 h 172"/>
                <a:gd name="T78" fmla="*/ 60 w 116"/>
                <a:gd name="T79" fmla="*/ 84 h 172"/>
                <a:gd name="T80" fmla="*/ 86 w 116"/>
                <a:gd name="T81" fmla="*/ 56 h 172"/>
                <a:gd name="T82" fmla="*/ 98 w 116"/>
                <a:gd name="T83" fmla="*/ 42 h 172"/>
                <a:gd name="T84" fmla="*/ 110 w 116"/>
                <a:gd name="T85" fmla="*/ 20 h 172"/>
                <a:gd name="T86" fmla="*/ 114 w 116"/>
                <a:gd name="T87"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 h="172">
                  <a:moveTo>
                    <a:pt x="116" y="0"/>
                  </a:moveTo>
                  <a:lnTo>
                    <a:pt x="112" y="4"/>
                  </a:lnTo>
                  <a:lnTo>
                    <a:pt x="104" y="10"/>
                  </a:lnTo>
                  <a:lnTo>
                    <a:pt x="94" y="20"/>
                  </a:lnTo>
                  <a:lnTo>
                    <a:pt x="84" y="28"/>
                  </a:lnTo>
                  <a:lnTo>
                    <a:pt x="76" y="34"/>
                  </a:lnTo>
                  <a:lnTo>
                    <a:pt x="70" y="38"/>
                  </a:lnTo>
                  <a:lnTo>
                    <a:pt x="66" y="42"/>
                  </a:lnTo>
                  <a:lnTo>
                    <a:pt x="62" y="46"/>
                  </a:lnTo>
                  <a:lnTo>
                    <a:pt x="58" y="48"/>
                  </a:lnTo>
                  <a:lnTo>
                    <a:pt x="54" y="48"/>
                  </a:lnTo>
                  <a:lnTo>
                    <a:pt x="54" y="50"/>
                  </a:lnTo>
                  <a:lnTo>
                    <a:pt x="22" y="46"/>
                  </a:lnTo>
                  <a:lnTo>
                    <a:pt x="18" y="46"/>
                  </a:lnTo>
                  <a:lnTo>
                    <a:pt x="18" y="48"/>
                  </a:lnTo>
                  <a:lnTo>
                    <a:pt x="16" y="52"/>
                  </a:lnTo>
                  <a:lnTo>
                    <a:pt x="16" y="56"/>
                  </a:lnTo>
                  <a:lnTo>
                    <a:pt x="18" y="60"/>
                  </a:lnTo>
                  <a:lnTo>
                    <a:pt x="18" y="62"/>
                  </a:lnTo>
                  <a:lnTo>
                    <a:pt x="18" y="64"/>
                  </a:lnTo>
                  <a:lnTo>
                    <a:pt x="20" y="66"/>
                  </a:lnTo>
                  <a:lnTo>
                    <a:pt x="18" y="70"/>
                  </a:lnTo>
                  <a:lnTo>
                    <a:pt x="14" y="72"/>
                  </a:lnTo>
                  <a:lnTo>
                    <a:pt x="10" y="72"/>
                  </a:lnTo>
                  <a:lnTo>
                    <a:pt x="8" y="72"/>
                  </a:lnTo>
                  <a:lnTo>
                    <a:pt x="4" y="70"/>
                  </a:lnTo>
                  <a:lnTo>
                    <a:pt x="2" y="70"/>
                  </a:lnTo>
                  <a:lnTo>
                    <a:pt x="0" y="70"/>
                  </a:lnTo>
                  <a:lnTo>
                    <a:pt x="0" y="92"/>
                  </a:lnTo>
                  <a:lnTo>
                    <a:pt x="12" y="90"/>
                  </a:lnTo>
                  <a:lnTo>
                    <a:pt x="22" y="98"/>
                  </a:lnTo>
                  <a:lnTo>
                    <a:pt x="16" y="112"/>
                  </a:lnTo>
                  <a:lnTo>
                    <a:pt x="18" y="112"/>
                  </a:lnTo>
                  <a:lnTo>
                    <a:pt x="20" y="114"/>
                  </a:lnTo>
                  <a:lnTo>
                    <a:pt x="22" y="116"/>
                  </a:lnTo>
                  <a:lnTo>
                    <a:pt x="26" y="120"/>
                  </a:lnTo>
                  <a:lnTo>
                    <a:pt x="30" y="122"/>
                  </a:lnTo>
                  <a:lnTo>
                    <a:pt x="34" y="124"/>
                  </a:lnTo>
                  <a:lnTo>
                    <a:pt x="36" y="126"/>
                  </a:lnTo>
                  <a:lnTo>
                    <a:pt x="40" y="128"/>
                  </a:lnTo>
                  <a:lnTo>
                    <a:pt x="42" y="130"/>
                  </a:lnTo>
                  <a:lnTo>
                    <a:pt x="42" y="132"/>
                  </a:lnTo>
                  <a:lnTo>
                    <a:pt x="42" y="134"/>
                  </a:lnTo>
                  <a:lnTo>
                    <a:pt x="42" y="134"/>
                  </a:lnTo>
                  <a:lnTo>
                    <a:pt x="42" y="136"/>
                  </a:lnTo>
                  <a:lnTo>
                    <a:pt x="42" y="140"/>
                  </a:lnTo>
                  <a:lnTo>
                    <a:pt x="42" y="148"/>
                  </a:lnTo>
                  <a:lnTo>
                    <a:pt x="40" y="156"/>
                  </a:lnTo>
                  <a:lnTo>
                    <a:pt x="40" y="160"/>
                  </a:lnTo>
                  <a:lnTo>
                    <a:pt x="42" y="164"/>
                  </a:lnTo>
                  <a:lnTo>
                    <a:pt x="46" y="168"/>
                  </a:lnTo>
                  <a:lnTo>
                    <a:pt x="48" y="170"/>
                  </a:lnTo>
                  <a:lnTo>
                    <a:pt x="52" y="170"/>
                  </a:lnTo>
                  <a:lnTo>
                    <a:pt x="56" y="172"/>
                  </a:lnTo>
                  <a:lnTo>
                    <a:pt x="60" y="172"/>
                  </a:lnTo>
                  <a:lnTo>
                    <a:pt x="64" y="172"/>
                  </a:lnTo>
                  <a:lnTo>
                    <a:pt x="68" y="168"/>
                  </a:lnTo>
                  <a:lnTo>
                    <a:pt x="72" y="166"/>
                  </a:lnTo>
                  <a:lnTo>
                    <a:pt x="74" y="162"/>
                  </a:lnTo>
                  <a:lnTo>
                    <a:pt x="76" y="160"/>
                  </a:lnTo>
                  <a:lnTo>
                    <a:pt x="76" y="160"/>
                  </a:lnTo>
                  <a:lnTo>
                    <a:pt x="78" y="136"/>
                  </a:lnTo>
                  <a:lnTo>
                    <a:pt x="78" y="128"/>
                  </a:lnTo>
                  <a:lnTo>
                    <a:pt x="76" y="120"/>
                  </a:lnTo>
                  <a:lnTo>
                    <a:pt x="74" y="116"/>
                  </a:lnTo>
                  <a:lnTo>
                    <a:pt x="70" y="112"/>
                  </a:lnTo>
                  <a:lnTo>
                    <a:pt x="68" y="108"/>
                  </a:lnTo>
                  <a:lnTo>
                    <a:pt x="66" y="108"/>
                  </a:lnTo>
                  <a:lnTo>
                    <a:pt x="64" y="106"/>
                  </a:lnTo>
                  <a:lnTo>
                    <a:pt x="62" y="106"/>
                  </a:lnTo>
                  <a:lnTo>
                    <a:pt x="58" y="100"/>
                  </a:lnTo>
                  <a:lnTo>
                    <a:pt x="54" y="96"/>
                  </a:lnTo>
                  <a:lnTo>
                    <a:pt x="54" y="92"/>
                  </a:lnTo>
                  <a:lnTo>
                    <a:pt x="54" y="90"/>
                  </a:lnTo>
                  <a:lnTo>
                    <a:pt x="54" y="88"/>
                  </a:lnTo>
                  <a:lnTo>
                    <a:pt x="56" y="86"/>
                  </a:lnTo>
                  <a:lnTo>
                    <a:pt x="58" y="86"/>
                  </a:lnTo>
                  <a:lnTo>
                    <a:pt x="58" y="84"/>
                  </a:lnTo>
                  <a:lnTo>
                    <a:pt x="60" y="84"/>
                  </a:lnTo>
                  <a:lnTo>
                    <a:pt x="60" y="84"/>
                  </a:lnTo>
                  <a:lnTo>
                    <a:pt x="74" y="70"/>
                  </a:lnTo>
                  <a:lnTo>
                    <a:pt x="86" y="56"/>
                  </a:lnTo>
                  <a:lnTo>
                    <a:pt x="94" y="46"/>
                  </a:lnTo>
                  <a:lnTo>
                    <a:pt x="98" y="42"/>
                  </a:lnTo>
                  <a:lnTo>
                    <a:pt x="104" y="32"/>
                  </a:lnTo>
                  <a:lnTo>
                    <a:pt x="110" y="20"/>
                  </a:lnTo>
                  <a:lnTo>
                    <a:pt x="114" y="12"/>
                  </a:lnTo>
                  <a:lnTo>
                    <a:pt x="114" y="8"/>
                  </a:lnTo>
                  <a:lnTo>
                    <a:pt x="11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7" name="Freeform 210"/>
            <p:cNvSpPr>
              <a:spLocks/>
            </p:cNvSpPr>
            <p:nvPr/>
          </p:nvSpPr>
          <p:spPr bwMode="gray">
            <a:xfrm>
              <a:off x="1967" y="2350"/>
              <a:ext cx="420" cy="174"/>
            </a:xfrm>
            <a:custGeom>
              <a:avLst/>
              <a:gdLst>
                <a:gd name="T0" fmla="*/ 26 w 420"/>
                <a:gd name="T1" fmla="*/ 20 h 174"/>
                <a:gd name="T2" fmla="*/ 26 w 420"/>
                <a:gd name="T3" fmla="*/ 18 h 174"/>
                <a:gd name="T4" fmla="*/ 30 w 420"/>
                <a:gd name="T5" fmla="*/ 14 h 174"/>
                <a:gd name="T6" fmla="*/ 36 w 420"/>
                <a:gd name="T7" fmla="*/ 10 h 174"/>
                <a:gd name="T8" fmla="*/ 48 w 420"/>
                <a:gd name="T9" fmla="*/ 12 h 174"/>
                <a:gd name="T10" fmla="*/ 58 w 420"/>
                <a:gd name="T11" fmla="*/ 14 h 174"/>
                <a:gd name="T12" fmla="*/ 78 w 420"/>
                <a:gd name="T13" fmla="*/ 18 h 174"/>
                <a:gd name="T14" fmla="*/ 106 w 420"/>
                <a:gd name="T15" fmla="*/ 42 h 174"/>
                <a:gd name="T16" fmla="*/ 108 w 420"/>
                <a:gd name="T17" fmla="*/ 40 h 174"/>
                <a:gd name="T18" fmla="*/ 114 w 420"/>
                <a:gd name="T19" fmla="*/ 36 h 174"/>
                <a:gd name="T20" fmla="*/ 120 w 420"/>
                <a:gd name="T21" fmla="*/ 28 h 174"/>
                <a:gd name="T22" fmla="*/ 122 w 420"/>
                <a:gd name="T23" fmla="*/ 20 h 174"/>
                <a:gd name="T24" fmla="*/ 128 w 420"/>
                <a:gd name="T25" fmla="*/ 18 h 174"/>
                <a:gd name="T26" fmla="*/ 136 w 420"/>
                <a:gd name="T27" fmla="*/ 14 h 174"/>
                <a:gd name="T28" fmla="*/ 154 w 420"/>
                <a:gd name="T29" fmla="*/ 0 h 174"/>
                <a:gd name="T30" fmla="*/ 178 w 420"/>
                <a:gd name="T31" fmla="*/ 4 h 174"/>
                <a:gd name="T32" fmla="*/ 200 w 420"/>
                <a:gd name="T33" fmla="*/ 2 h 174"/>
                <a:gd name="T34" fmla="*/ 234 w 420"/>
                <a:gd name="T35" fmla="*/ 12 h 174"/>
                <a:gd name="T36" fmla="*/ 256 w 420"/>
                <a:gd name="T37" fmla="*/ 24 h 174"/>
                <a:gd name="T38" fmla="*/ 274 w 420"/>
                <a:gd name="T39" fmla="*/ 26 h 174"/>
                <a:gd name="T40" fmla="*/ 304 w 420"/>
                <a:gd name="T41" fmla="*/ 18 h 174"/>
                <a:gd name="T42" fmla="*/ 318 w 420"/>
                <a:gd name="T43" fmla="*/ 10 h 174"/>
                <a:gd name="T44" fmla="*/ 322 w 420"/>
                <a:gd name="T45" fmla="*/ 4 h 174"/>
                <a:gd name="T46" fmla="*/ 322 w 420"/>
                <a:gd name="T47" fmla="*/ 2 h 174"/>
                <a:gd name="T48" fmla="*/ 342 w 420"/>
                <a:gd name="T49" fmla="*/ 6 h 174"/>
                <a:gd name="T50" fmla="*/ 378 w 420"/>
                <a:gd name="T51" fmla="*/ 22 h 174"/>
                <a:gd name="T52" fmla="*/ 372 w 420"/>
                <a:gd name="T53" fmla="*/ 60 h 174"/>
                <a:gd name="T54" fmla="*/ 382 w 420"/>
                <a:gd name="T55" fmla="*/ 60 h 174"/>
                <a:gd name="T56" fmla="*/ 394 w 420"/>
                <a:gd name="T57" fmla="*/ 60 h 174"/>
                <a:gd name="T58" fmla="*/ 404 w 420"/>
                <a:gd name="T59" fmla="*/ 60 h 174"/>
                <a:gd name="T60" fmla="*/ 412 w 420"/>
                <a:gd name="T61" fmla="*/ 64 h 174"/>
                <a:gd name="T62" fmla="*/ 418 w 420"/>
                <a:gd name="T63" fmla="*/ 68 h 174"/>
                <a:gd name="T64" fmla="*/ 420 w 420"/>
                <a:gd name="T65" fmla="*/ 74 h 174"/>
                <a:gd name="T66" fmla="*/ 414 w 420"/>
                <a:gd name="T67" fmla="*/ 78 h 174"/>
                <a:gd name="T68" fmla="*/ 404 w 420"/>
                <a:gd name="T69" fmla="*/ 84 h 174"/>
                <a:gd name="T70" fmla="*/ 390 w 420"/>
                <a:gd name="T71" fmla="*/ 88 h 174"/>
                <a:gd name="T72" fmla="*/ 374 w 420"/>
                <a:gd name="T73" fmla="*/ 92 h 174"/>
                <a:gd name="T74" fmla="*/ 360 w 420"/>
                <a:gd name="T75" fmla="*/ 100 h 174"/>
                <a:gd name="T76" fmla="*/ 360 w 420"/>
                <a:gd name="T77" fmla="*/ 104 h 174"/>
                <a:gd name="T78" fmla="*/ 358 w 420"/>
                <a:gd name="T79" fmla="*/ 112 h 174"/>
                <a:gd name="T80" fmla="*/ 354 w 420"/>
                <a:gd name="T81" fmla="*/ 120 h 174"/>
                <a:gd name="T82" fmla="*/ 344 w 420"/>
                <a:gd name="T83" fmla="*/ 128 h 174"/>
                <a:gd name="T84" fmla="*/ 322 w 420"/>
                <a:gd name="T85" fmla="*/ 136 h 174"/>
                <a:gd name="T86" fmla="*/ 280 w 420"/>
                <a:gd name="T87" fmla="*/ 144 h 174"/>
                <a:gd name="T88" fmla="*/ 246 w 420"/>
                <a:gd name="T89" fmla="*/ 152 h 174"/>
                <a:gd name="T90" fmla="*/ 232 w 420"/>
                <a:gd name="T91" fmla="*/ 158 h 174"/>
                <a:gd name="T92" fmla="*/ 204 w 420"/>
                <a:gd name="T93" fmla="*/ 172 h 174"/>
                <a:gd name="T94" fmla="*/ 176 w 420"/>
                <a:gd name="T95" fmla="*/ 172 h 174"/>
                <a:gd name="T96" fmla="*/ 162 w 420"/>
                <a:gd name="T97" fmla="*/ 162 h 174"/>
                <a:gd name="T98" fmla="*/ 144 w 420"/>
                <a:gd name="T99" fmla="*/ 160 h 174"/>
                <a:gd name="T100" fmla="*/ 116 w 420"/>
                <a:gd name="T101" fmla="*/ 162 h 174"/>
                <a:gd name="T102" fmla="*/ 88 w 420"/>
                <a:gd name="T103" fmla="*/ 160 h 174"/>
                <a:gd name="T104" fmla="*/ 76 w 420"/>
                <a:gd name="T105" fmla="*/ 148 h 174"/>
                <a:gd name="T106" fmla="*/ 76 w 420"/>
                <a:gd name="T107" fmla="*/ 134 h 174"/>
                <a:gd name="T108" fmla="*/ 66 w 420"/>
                <a:gd name="T109" fmla="*/ 108 h 174"/>
                <a:gd name="T110" fmla="*/ 44 w 420"/>
                <a:gd name="T111" fmla="*/ 94 h 174"/>
                <a:gd name="T112" fmla="*/ 16 w 420"/>
                <a:gd name="T113" fmla="*/ 78 h 174"/>
                <a:gd name="T114" fmla="*/ 0 w 420"/>
                <a:gd name="T115" fmla="*/ 5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0" h="174">
                  <a:moveTo>
                    <a:pt x="4" y="32"/>
                  </a:moveTo>
                  <a:lnTo>
                    <a:pt x="26" y="20"/>
                  </a:lnTo>
                  <a:lnTo>
                    <a:pt x="26" y="20"/>
                  </a:lnTo>
                  <a:lnTo>
                    <a:pt x="26" y="18"/>
                  </a:lnTo>
                  <a:lnTo>
                    <a:pt x="28" y="16"/>
                  </a:lnTo>
                  <a:lnTo>
                    <a:pt x="30" y="14"/>
                  </a:lnTo>
                  <a:lnTo>
                    <a:pt x="32" y="12"/>
                  </a:lnTo>
                  <a:lnTo>
                    <a:pt x="36" y="10"/>
                  </a:lnTo>
                  <a:lnTo>
                    <a:pt x="40" y="10"/>
                  </a:lnTo>
                  <a:lnTo>
                    <a:pt x="48" y="12"/>
                  </a:lnTo>
                  <a:lnTo>
                    <a:pt x="56" y="14"/>
                  </a:lnTo>
                  <a:lnTo>
                    <a:pt x="58" y="14"/>
                  </a:lnTo>
                  <a:lnTo>
                    <a:pt x="68" y="14"/>
                  </a:lnTo>
                  <a:lnTo>
                    <a:pt x="78" y="18"/>
                  </a:lnTo>
                  <a:lnTo>
                    <a:pt x="88" y="24"/>
                  </a:lnTo>
                  <a:lnTo>
                    <a:pt x="106" y="42"/>
                  </a:lnTo>
                  <a:lnTo>
                    <a:pt x="106" y="42"/>
                  </a:lnTo>
                  <a:lnTo>
                    <a:pt x="108" y="40"/>
                  </a:lnTo>
                  <a:lnTo>
                    <a:pt x="112" y="40"/>
                  </a:lnTo>
                  <a:lnTo>
                    <a:pt x="114" y="36"/>
                  </a:lnTo>
                  <a:lnTo>
                    <a:pt x="118" y="34"/>
                  </a:lnTo>
                  <a:lnTo>
                    <a:pt x="120" y="28"/>
                  </a:lnTo>
                  <a:lnTo>
                    <a:pt x="120" y="22"/>
                  </a:lnTo>
                  <a:lnTo>
                    <a:pt x="122" y="20"/>
                  </a:lnTo>
                  <a:lnTo>
                    <a:pt x="126" y="18"/>
                  </a:lnTo>
                  <a:lnTo>
                    <a:pt x="128" y="18"/>
                  </a:lnTo>
                  <a:lnTo>
                    <a:pt x="132" y="18"/>
                  </a:lnTo>
                  <a:lnTo>
                    <a:pt x="136" y="14"/>
                  </a:lnTo>
                  <a:lnTo>
                    <a:pt x="144" y="6"/>
                  </a:lnTo>
                  <a:lnTo>
                    <a:pt x="154" y="0"/>
                  </a:lnTo>
                  <a:lnTo>
                    <a:pt x="166" y="0"/>
                  </a:lnTo>
                  <a:lnTo>
                    <a:pt x="178" y="4"/>
                  </a:lnTo>
                  <a:lnTo>
                    <a:pt x="190" y="4"/>
                  </a:lnTo>
                  <a:lnTo>
                    <a:pt x="200" y="2"/>
                  </a:lnTo>
                  <a:lnTo>
                    <a:pt x="216" y="4"/>
                  </a:lnTo>
                  <a:lnTo>
                    <a:pt x="234" y="12"/>
                  </a:lnTo>
                  <a:lnTo>
                    <a:pt x="254" y="24"/>
                  </a:lnTo>
                  <a:lnTo>
                    <a:pt x="256" y="24"/>
                  </a:lnTo>
                  <a:lnTo>
                    <a:pt x="262" y="26"/>
                  </a:lnTo>
                  <a:lnTo>
                    <a:pt x="274" y="26"/>
                  </a:lnTo>
                  <a:lnTo>
                    <a:pt x="292" y="22"/>
                  </a:lnTo>
                  <a:lnTo>
                    <a:pt x="304" y="18"/>
                  </a:lnTo>
                  <a:lnTo>
                    <a:pt x="312" y="14"/>
                  </a:lnTo>
                  <a:lnTo>
                    <a:pt x="318" y="10"/>
                  </a:lnTo>
                  <a:lnTo>
                    <a:pt x="320" y="6"/>
                  </a:lnTo>
                  <a:lnTo>
                    <a:pt x="322" y="4"/>
                  </a:lnTo>
                  <a:lnTo>
                    <a:pt x="322" y="2"/>
                  </a:lnTo>
                  <a:lnTo>
                    <a:pt x="322" y="2"/>
                  </a:lnTo>
                  <a:lnTo>
                    <a:pt x="330" y="2"/>
                  </a:lnTo>
                  <a:lnTo>
                    <a:pt x="342" y="6"/>
                  </a:lnTo>
                  <a:lnTo>
                    <a:pt x="356" y="14"/>
                  </a:lnTo>
                  <a:lnTo>
                    <a:pt x="378" y="22"/>
                  </a:lnTo>
                  <a:lnTo>
                    <a:pt x="372" y="60"/>
                  </a:lnTo>
                  <a:lnTo>
                    <a:pt x="372" y="60"/>
                  </a:lnTo>
                  <a:lnTo>
                    <a:pt x="376" y="60"/>
                  </a:lnTo>
                  <a:lnTo>
                    <a:pt x="382" y="60"/>
                  </a:lnTo>
                  <a:lnTo>
                    <a:pt x="388" y="60"/>
                  </a:lnTo>
                  <a:lnTo>
                    <a:pt x="394" y="60"/>
                  </a:lnTo>
                  <a:lnTo>
                    <a:pt x="398" y="60"/>
                  </a:lnTo>
                  <a:lnTo>
                    <a:pt x="404" y="60"/>
                  </a:lnTo>
                  <a:lnTo>
                    <a:pt x="408" y="62"/>
                  </a:lnTo>
                  <a:lnTo>
                    <a:pt x="412" y="64"/>
                  </a:lnTo>
                  <a:lnTo>
                    <a:pt x="416" y="66"/>
                  </a:lnTo>
                  <a:lnTo>
                    <a:pt x="418" y="68"/>
                  </a:lnTo>
                  <a:lnTo>
                    <a:pt x="420" y="72"/>
                  </a:lnTo>
                  <a:lnTo>
                    <a:pt x="420" y="74"/>
                  </a:lnTo>
                  <a:lnTo>
                    <a:pt x="420" y="76"/>
                  </a:lnTo>
                  <a:lnTo>
                    <a:pt x="414" y="78"/>
                  </a:lnTo>
                  <a:lnTo>
                    <a:pt x="410" y="82"/>
                  </a:lnTo>
                  <a:lnTo>
                    <a:pt x="404" y="84"/>
                  </a:lnTo>
                  <a:lnTo>
                    <a:pt x="398" y="86"/>
                  </a:lnTo>
                  <a:lnTo>
                    <a:pt x="390" y="88"/>
                  </a:lnTo>
                  <a:lnTo>
                    <a:pt x="382" y="88"/>
                  </a:lnTo>
                  <a:lnTo>
                    <a:pt x="374" y="92"/>
                  </a:lnTo>
                  <a:lnTo>
                    <a:pt x="366" y="96"/>
                  </a:lnTo>
                  <a:lnTo>
                    <a:pt x="360" y="100"/>
                  </a:lnTo>
                  <a:lnTo>
                    <a:pt x="360" y="100"/>
                  </a:lnTo>
                  <a:lnTo>
                    <a:pt x="360" y="104"/>
                  </a:lnTo>
                  <a:lnTo>
                    <a:pt x="360" y="106"/>
                  </a:lnTo>
                  <a:lnTo>
                    <a:pt x="358" y="112"/>
                  </a:lnTo>
                  <a:lnTo>
                    <a:pt x="358" y="116"/>
                  </a:lnTo>
                  <a:lnTo>
                    <a:pt x="354" y="120"/>
                  </a:lnTo>
                  <a:lnTo>
                    <a:pt x="350" y="126"/>
                  </a:lnTo>
                  <a:lnTo>
                    <a:pt x="344" y="128"/>
                  </a:lnTo>
                  <a:lnTo>
                    <a:pt x="338" y="132"/>
                  </a:lnTo>
                  <a:lnTo>
                    <a:pt x="322" y="136"/>
                  </a:lnTo>
                  <a:lnTo>
                    <a:pt x="302" y="140"/>
                  </a:lnTo>
                  <a:lnTo>
                    <a:pt x="280" y="144"/>
                  </a:lnTo>
                  <a:lnTo>
                    <a:pt x="262" y="148"/>
                  </a:lnTo>
                  <a:lnTo>
                    <a:pt x="246" y="152"/>
                  </a:lnTo>
                  <a:lnTo>
                    <a:pt x="238" y="154"/>
                  </a:lnTo>
                  <a:lnTo>
                    <a:pt x="232" y="158"/>
                  </a:lnTo>
                  <a:lnTo>
                    <a:pt x="218" y="166"/>
                  </a:lnTo>
                  <a:lnTo>
                    <a:pt x="204" y="172"/>
                  </a:lnTo>
                  <a:lnTo>
                    <a:pt x="186" y="174"/>
                  </a:lnTo>
                  <a:lnTo>
                    <a:pt x="176" y="172"/>
                  </a:lnTo>
                  <a:lnTo>
                    <a:pt x="170" y="166"/>
                  </a:lnTo>
                  <a:lnTo>
                    <a:pt x="162" y="162"/>
                  </a:lnTo>
                  <a:lnTo>
                    <a:pt x="156" y="160"/>
                  </a:lnTo>
                  <a:lnTo>
                    <a:pt x="144" y="160"/>
                  </a:lnTo>
                  <a:lnTo>
                    <a:pt x="132" y="162"/>
                  </a:lnTo>
                  <a:lnTo>
                    <a:pt x="116" y="162"/>
                  </a:lnTo>
                  <a:lnTo>
                    <a:pt x="102" y="162"/>
                  </a:lnTo>
                  <a:lnTo>
                    <a:pt x="88" y="160"/>
                  </a:lnTo>
                  <a:lnTo>
                    <a:pt x="80" y="156"/>
                  </a:lnTo>
                  <a:lnTo>
                    <a:pt x="76" y="148"/>
                  </a:lnTo>
                  <a:lnTo>
                    <a:pt x="76" y="144"/>
                  </a:lnTo>
                  <a:lnTo>
                    <a:pt x="76" y="134"/>
                  </a:lnTo>
                  <a:lnTo>
                    <a:pt x="72" y="120"/>
                  </a:lnTo>
                  <a:lnTo>
                    <a:pt x="66" y="108"/>
                  </a:lnTo>
                  <a:lnTo>
                    <a:pt x="56" y="100"/>
                  </a:lnTo>
                  <a:lnTo>
                    <a:pt x="44" y="94"/>
                  </a:lnTo>
                  <a:lnTo>
                    <a:pt x="30" y="88"/>
                  </a:lnTo>
                  <a:lnTo>
                    <a:pt x="16" y="78"/>
                  </a:lnTo>
                  <a:lnTo>
                    <a:pt x="6" y="66"/>
                  </a:lnTo>
                  <a:lnTo>
                    <a:pt x="0" y="50"/>
                  </a:lnTo>
                  <a:lnTo>
                    <a:pt x="4" y="3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8" name="Freeform 211"/>
            <p:cNvSpPr>
              <a:spLocks/>
            </p:cNvSpPr>
            <p:nvPr/>
          </p:nvSpPr>
          <p:spPr bwMode="gray">
            <a:xfrm>
              <a:off x="1775" y="2296"/>
              <a:ext cx="790" cy="574"/>
            </a:xfrm>
            <a:custGeom>
              <a:avLst/>
              <a:gdLst>
                <a:gd name="T0" fmla="*/ 258 w 790"/>
                <a:gd name="T1" fmla="*/ 162 h 574"/>
                <a:gd name="T2" fmla="*/ 310 w 790"/>
                <a:gd name="T3" fmla="*/ 218 h 574"/>
                <a:gd name="T4" fmla="*/ 396 w 790"/>
                <a:gd name="T5" fmla="*/ 226 h 574"/>
                <a:gd name="T6" fmla="*/ 514 w 790"/>
                <a:gd name="T7" fmla="*/ 190 h 574"/>
                <a:gd name="T8" fmla="*/ 584 w 790"/>
                <a:gd name="T9" fmla="*/ 142 h 574"/>
                <a:gd name="T10" fmla="*/ 606 w 790"/>
                <a:gd name="T11" fmla="*/ 118 h 574"/>
                <a:gd name="T12" fmla="*/ 588 w 790"/>
                <a:gd name="T13" fmla="*/ 56 h 574"/>
                <a:gd name="T14" fmla="*/ 658 w 790"/>
                <a:gd name="T15" fmla="*/ 8 h 574"/>
                <a:gd name="T16" fmla="*/ 678 w 790"/>
                <a:gd name="T17" fmla="*/ 52 h 574"/>
                <a:gd name="T18" fmla="*/ 712 w 790"/>
                <a:gd name="T19" fmla="*/ 90 h 574"/>
                <a:gd name="T20" fmla="*/ 734 w 790"/>
                <a:gd name="T21" fmla="*/ 108 h 574"/>
                <a:gd name="T22" fmla="*/ 762 w 790"/>
                <a:gd name="T23" fmla="*/ 104 h 574"/>
                <a:gd name="T24" fmla="*/ 790 w 790"/>
                <a:gd name="T25" fmla="*/ 78 h 574"/>
                <a:gd name="T26" fmla="*/ 778 w 790"/>
                <a:gd name="T27" fmla="*/ 120 h 574"/>
                <a:gd name="T28" fmla="*/ 698 w 790"/>
                <a:gd name="T29" fmla="*/ 208 h 574"/>
                <a:gd name="T30" fmla="*/ 660 w 790"/>
                <a:gd name="T31" fmla="*/ 216 h 574"/>
                <a:gd name="T32" fmla="*/ 644 w 790"/>
                <a:gd name="T33" fmla="*/ 224 h 574"/>
                <a:gd name="T34" fmla="*/ 636 w 790"/>
                <a:gd name="T35" fmla="*/ 242 h 574"/>
                <a:gd name="T36" fmla="*/ 618 w 790"/>
                <a:gd name="T37" fmla="*/ 270 h 574"/>
                <a:gd name="T38" fmla="*/ 600 w 790"/>
                <a:gd name="T39" fmla="*/ 268 h 574"/>
                <a:gd name="T40" fmla="*/ 596 w 790"/>
                <a:gd name="T41" fmla="*/ 254 h 574"/>
                <a:gd name="T42" fmla="*/ 556 w 790"/>
                <a:gd name="T43" fmla="*/ 264 h 574"/>
                <a:gd name="T44" fmla="*/ 560 w 790"/>
                <a:gd name="T45" fmla="*/ 282 h 574"/>
                <a:gd name="T46" fmla="*/ 590 w 790"/>
                <a:gd name="T47" fmla="*/ 294 h 574"/>
                <a:gd name="T48" fmla="*/ 624 w 790"/>
                <a:gd name="T49" fmla="*/ 298 h 574"/>
                <a:gd name="T50" fmla="*/ 592 w 790"/>
                <a:gd name="T51" fmla="*/ 316 h 574"/>
                <a:gd name="T52" fmla="*/ 582 w 790"/>
                <a:gd name="T53" fmla="*/ 336 h 574"/>
                <a:gd name="T54" fmla="*/ 608 w 790"/>
                <a:gd name="T55" fmla="*/ 390 h 574"/>
                <a:gd name="T56" fmla="*/ 614 w 790"/>
                <a:gd name="T57" fmla="*/ 422 h 574"/>
                <a:gd name="T58" fmla="*/ 560 w 790"/>
                <a:gd name="T59" fmla="*/ 502 h 574"/>
                <a:gd name="T60" fmla="*/ 482 w 790"/>
                <a:gd name="T61" fmla="*/ 534 h 574"/>
                <a:gd name="T62" fmla="*/ 468 w 790"/>
                <a:gd name="T63" fmla="*/ 546 h 574"/>
                <a:gd name="T64" fmla="*/ 454 w 790"/>
                <a:gd name="T65" fmla="*/ 574 h 574"/>
                <a:gd name="T66" fmla="*/ 460 w 790"/>
                <a:gd name="T67" fmla="*/ 548 h 574"/>
                <a:gd name="T68" fmla="*/ 442 w 790"/>
                <a:gd name="T69" fmla="*/ 532 h 574"/>
                <a:gd name="T70" fmla="*/ 408 w 790"/>
                <a:gd name="T71" fmla="*/ 516 h 574"/>
                <a:gd name="T72" fmla="*/ 372 w 790"/>
                <a:gd name="T73" fmla="*/ 514 h 574"/>
                <a:gd name="T74" fmla="*/ 358 w 790"/>
                <a:gd name="T75" fmla="*/ 524 h 574"/>
                <a:gd name="T76" fmla="*/ 356 w 790"/>
                <a:gd name="T77" fmla="*/ 542 h 574"/>
                <a:gd name="T78" fmla="*/ 338 w 790"/>
                <a:gd name="T79" fmla="*/ 548 h 574"/>
                <a:gd name="T80" fmla="*/ 334 w 790"/>
                <a:gd name="T81" fmla="*/ 534 h 574"/>
                <a:gd name="T82" fmla="*/ 308 w 790"/>
                <a:gd name="T83" fmla="*/ 520 h 574"/>
                <a:gd name="T84" fmla="*/ 304 w 790"/>
                <a:gd name="T85" fmla="*/ 452 h 574"/>
                <a:gd name="T86" fmla="*/ 232 w 790"/>
                <a:gd name="T87" fmla="*/ 440 h 574"/>
                <a:gd name="T88" fmla="*/ 186 w 790"/>
                <a:gd name="T89" fmla="*/ 454 h 574"/>
                <a:gd name="T90" fmla="*/ 180 w 790"/>
                <a:gd name="T91" fmla="*/ 450 h 574"/>
                <a:gd name="T92" fmla="*/ 92 w 790"/>
                <a:gd name="T93" fmla="*/ 380 h 574"/>
                <a:gd name="T94" fmla="*/ 90 w 790"/>
                <a:gd name="T95" fmla="*/ 346 h 574"/>
                <a:gd name="T96" fmla="*/ 60 w 790"/>
                <a:gd name="T97" fmla="*/ 330 h 574"/>
                <a:gd name="T98" fmla="*/ 22 w 790"/>
                <a:gd name="T99" fmla="*/ 308 h 574"/>
                <a:gd name="T100" fmla="*/ 10 w 790"/>
                <a:gd name="T101" fmla="*/ 282 h 574"/>
                <a:gd name="T102" fmla="*/ 0 w 790"/>
                <a:gd name="T103" fmla="*/ 266 h 574"/>
                <a:gd name="T104" fmla="*/ 40 w 790"/>
                <a:gd name="T105" fmla="*/ 246 h 574"/>
                <a:gd name="T106" fmla="*/ 60 w 790"/>
                <a:gd name="T107" fmla="*/ 240 h 574"/>
                <a:gd name="T108" fmla="*/ 84 w 790"/>
                <a:gd name="T109" fmla="*/ 212 h 574"/>
                <a:gd name="T110" fmla="*/ 74 w 790"/>
                <a:gd name="T111" fmla="*/ 188 h 574"/>
                <a:gd name="T112" fmla="*/ 90 w 790"/>
                <a:gd name="T113" fmla="*/ 176 h 574"/>
                <a:gd name="T114" fmla="*/ 110 w 790"/>
                <a:gd name="T115" fmla="*/ 164 h 574"/>
                <a:gd name="T116" fmla="*/ 134 w 790"/>
                <a:gd name="T117" fmla="*/ 130 h 574"/>
                <a:gd name="T118" fmla="*/ 164 w 790"/>
                <a:gd name="T119" fmla="*/ 102 h 574"/>
                <a:gd name="T120" fmla="*/ 180 w 790"/>
                <a:gd name="T121" fmla="*/ 8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0" h="574">
                  <a:moveTo>
                    <a:pt x="194" y="86"/>
                  </a:moveTo>
                  <a:lnTo>
                    <a:pt x="192" y="104"/>
                  </a:lnTo>
                  <a:lnTo>
                    <a:pt x="198" y="120"/>
                  </a:lnTo>
                  <a:lnTo>
                    <a:pt x="208" y="132"/>
                  </a:lnTo>
                  <a:lnTo>
                    <a:pt x="222" y="142"/>
                  </a:lnTo>
                  <a:lnTo>
                    <a:pt x="236" y="148"/>
                  </a:lnTo>
                  <a:lnTo>
                    <a:pt x="248" y="154"/>
                  </a:lnTo>
                  <a:lnTo>
                    <a:pt x="258" y="162"/>
                  </a:lnTo>
                  <a:lnTo>
                    <a:pt x="264" y="174"/>
                  </a:lnTo>
                  <a:lnTo>
                    <a:pt x="268" y="188"/>
                  </a:lnTo>
                  <a:lnTo>
                    <a:pt x="270" y="198"/>
                  </a:lnTo>
                  <a:lnTo>
                    <a:pt x="270" y="202"/>
                  </a:lnTo>
                  <a:lnTo>
                    <a:pt x="272" y="210"/>
                  </a:lnTo>
                  <a:lnTo>
                    <a:pt x="280" y="214"/>
                  </a:lnTo>
                  <a:lnTo>
                    <a:pt x="294" y="216"/>
                  </a:lnTo>
                  <a:lnTo>
                    <a:pt x="310" y="218"/>
                  </a:lnTo>
                  <a:lnTo>
                    <a:pt x="324" y="216"/>
                  </a:lnTo>
                  <a:lnTo>
                    <a:pt x="338" y="214"/>
                  </a:lnTo>
                  <a:lnTo>
                    <a:pt x="348" y="214"/>
                  </a:lnTo>
                  <a:lnTo>
                    <a:pt x="356" y="216"/>
                  </a:lnTo>
                  <a:lnTo>
                    <a:pt x="362" y="222"/>
                  </a:lnTo>
                  <a:lnTo>
                    <a:pt x="368" y="226"/>
                  </a:lnTo>
                  <a:lnTo>
                    <a:pt x="380" y="228"/>
                  </a:lnTo>
                  <a:lnTo>
                    <a:pt x="396" y="226"/>
                  </a:lnTo>
                  <a:lnTo>
                    <a:pt x="412" y="220"/>
                  </a:lnTo>
                  <a:lnTo>
                    <a:pt x="424" y="212"/>
                  </a:lnTo>
                  <a:lnTo>
                    <a:pt x="432" y="208"/>
                  </a:lnTo>
                  <a:lnTo>
                    <a:pt x="440" y="206"/>
                  </a:lnTo>
                  <a:lnTo>
                    <a:pt x="454" y="202"/>
                  </a:lnTo>
                  <a:lnTo>
                    <a:pt x="474" y="198"/>
                  </a:lnTo>
                  <a:lnTo>
                    <a:pt x="494" y="194"/>
                  </a:lnTo>
                  <a:lnTo>
                    <a:pt x="514" y="190"/>
                  </a:lnTo>
                  <a:lnTo>
                    <a:pt x="530" y="186"/>
                  </a:lnTo>
                  <a:lnTo>
                    <a:pt x="542" y="180"/>
                  </a:lnTo>
                  <a:lnTo>
                    <a:pt x="548" y="172"/>
                  </a:lnTo>
                  <a:lnTo>
                    <a:pt x="552" y="164"/>
                  </a:lnTo>
                  <a:lnTo>
                    <a:pt x="552" y="156"/>
                  </a:lnTo>
                  <a:lnTo>
                    <a:pt x="552" y="154"/>
                  </a:lnTo>
                  <a:lnTo>
                    <a:pt x="568" y="146"/>
                  </a:lnTo>
                  <a:lnTo>
                    <a:pt x="584" y="142"/>
                  </a:lnTo>
                  <a:lnTo>
                    <a:pt x="590" y="142"/>
                  </a:lnTo>
                  <a:lnTo>
                    <a:pt x="596" y="140"/>
                  </a:lnTo>
                  <a:lnTo>
                    <a:pt x="604" y="138"/>
                  </a:lnTo>
                  <a:lnTo>
                    <a:pt x="608" y="134"/>
                  </a:lnTo>
                  <a:lnTo>
                    <a:pt x="612" y="130"/>
                  </a:lnTo>
                  <a:lnTo>
                    <a:pt x="612" y="126"/>
                  </a:lnTo>
                  <a:lnTo>
                    <a:pt x="610" y="122"/>
                  </a:lnTo>
                  <a:lnTo>
                    <a:pt x="606" y="118"/>
                  </a:lnTo>
                  <a:lnTo>
                    <a:pt x="600" y="116"/>
                  </a:lnTo>
                  <a:lnTo>
                    <a:pt x="596" y="114"/>
                  </a:lnTo>
                  <a:lnTo>
                    <a:pt x="592" y="114"/>
                  </a:lnTo>
                  <a:lnTo>
                    <a:pt x="590" y="114"/>
                  </a:lnTo>
                  <a:lnTo>
                    <a:pt x="562" y="114"/>
                  </a:lnTo>
                  <a:lnTo>
                    <a:pt x="570" y="76"/>
                  </a:lnTo>
                  <a:lnTo>
                    <a:pt x="588" y="60"/>
                  </a:lnTo>
                  <a:lnTo>
                    <a:pt x="588" y="56"/>
                  </a:lnTo>
                  <a:lnTo>
                    <a:pt x="588" y="46"/>
                  </a:lnTo>
                  <a:lnTo>
                    <a:pt x="590" y="34"/>
                  </a:lnTo>
                  <a:lnTo>
                    <a:pt x="594" y="20"/>
                  </a:lnTo>
                  <a:lnTo>
                    <a:pt x="602" y="8"/>
                  </a:lnTo>
                  <a:lnTo>
                    <a:pt x="614" y="2"/>
                  </a:lnTo>
                  <a:lnTo>
                    <a:pt x="634" y="0"/>
                  </a:lnTo>
                  <a:lnTo>
                    <a:pt x="648" y="2"/>
                  </a:lnTo>
                  <a:lnTo>
                    <a:pt x="658" y="8"/>
                  </a:lnTo>
                  <a:lnTo>
                    <a:pt x="664" y="20"/>
                  </a:lnTo>
                  <a:lnTo>
                    <a:pt x="666" y="22"/>
                  </a:lnTo>
                  <a:lnTo>
                    <a:pt x="666" y="24"/>
                  </a:lnTo>
                  <a:lnTo>
                    <a:pt x="668" y="30"/>
                  </a:lnTo>
                  <a:lnTo>
                    <a:pt x="672" y="36"/>
                  </a:lnTo>
                  <a:lnTo>
                    <a:pt x="674" y="42"/>
                  </a:lnTo>
                  <a:lnTo>
                    <a:pt x="676" y="50"/>
                  </a:lnTo>
                  <a:lnTo>
                    <a:pt x="678" y="52"/>
                  </a:lnTo>
                  <a:lnTo>
                    <a:pt x="686" y="60"/>
                  </a:lnTo>
                  <a:lnTo>
                    <a:pt x="694" y="70"/>
                  </a:lnTo>
                  <a:lnTo>
                    <a:pt x="700" y="80"/>
                  </a:lnTo>
                  <a:lnTo>
                    <a:pt x="702" y="92"/>
                  </a:lnTo>
                  <a:lnTo>
                    <a:pt x="704" y="92"/>
                  </a:lnTo>
                  <a:lnTo>
                    <a:pt x="706" y="92"/>
                  </a:lnTo>
                  <a:lnTo>
                    <a:pt x="708" y="90"/>
                  </a:lnTo>
                  <a:lnTo>
                    <a:pt x="712" y="90"/>
                  </a:lnTo>
                  <a:lnTo>
                    <a:pt x="716" y="90"/>
                  </a:lnTo>
                  <a:lnTo>
                    <a:pt x="722" y="92"/>
                  </a:lnTo>
                  <a:lnTo>
                    <a:pt x="726" y="94"/>
                  </a:lnTo>
                  <a:lnTo>
                    <a:pt x="730" y="98"/>
                  </a:lnTo>
                  <a:lnTo>
                    <a:pt x="732" y="104"/>
                  </a:lnTo>
                  <a:lnTo>
                    <a:pt x="732" y="104"/>
                  </a:lnTo>
                  <a:lnTo>
                    <a:pt x="734" y="106"/>
                  </a:lnTo>
                  <a:lnTo>
                    <a:pt x="734" y="108"/>
                  </a:lnTo>
                  <a:lnTo>
                    <a:pt x="736" y="112"/>
                  </a:lnTo>
                  <a:lnTo>
                    <a:pt x="738" y="114"/>
                  </a:lnTo>
                  <a:lnTo>
                    <a:pt x="742" y="114"/>
                  </a:lnTo>
                  <a:lnTo>
                    <a:pt x="746" y="114"/>
                  </a:lnTo>
                  <a:lnTo>
                    <a:pt x="752" y="112"/>
                  </a:lnTo>
                  <a:lnTo>
                    <a:pt x="758" y="108"/>
                  </a:lnTo>
                  <a:lnTo>
                    <a:pt x="760" y="108"/>
                  </a:lnTo>
                  <a:lnTo>
                    <a:pt x="762" y="104"/>
                  </a:lnTo>
                  <a:lnTo>
                    <a:pt x="764" y="100"/>
                  </a:lnTo>
                  <a:lnTo>
                    <a:pt x="768" y="94"/>
                  </a:lnTo>
                  <a:lnTo>
                    <a:pt x="774" y="90"/>
                  </a:lnTo>
                  <a:lnTo>
                    <a:pt x="778" y="84"/>
                  </a:lnTo>
                  <a:lnTo>
                    <a:pt x="784" y="80"/>
                  </a:lnTo>
                  <a:lnTo>
                    <a:pt x="790" y="78"/>
                  </a:lnTo>
                  <a:lnTo>
                    <a:pt x="790" y="78"/>
                  </a:lnTo>
                  <a:lnTo>
                    <a:pt x="790" y="78"/>
                  </a:lnTo>
                  <a:lnTo>
                    <a:pt x="790" y="80"/>
                  </a:lnTo>
                  <a:lnTo>
                    <a:pt x="790" y="82"/>
                  </a:lnTo>
                  <a:lnTo>
                    <a:pt x="790" y="86"/>
                  </a:lnTo>
                  <a:lnTo>
                    <a:pt x="790" y="90"/>
                  </a:lnTo>
                  <a:lnTo>
                    <a:pt x="788" y="96"/>
                  </a:lnTo>
                  <a:lnTo>
                    <a:pt x="786" y="104"/>
                  </a:lnTo>
                  <a:lnTo>
                    <a:pt x="784" y="108"/>
                  </a:lnTo>
                  <a:lnTo>
                    <a:pt x="778" y="120"/>
                  </a:lnTo>
                  <a:lnTo>
                    <a:pt x="772" y="132"/>
                  </a:lnTo>
                  <a:lnTo>
                    <a:pt x="762" y="144"/>
                  </a:lnTo>
                  <a:lnTo>
                    <a:pt x="752" y="156"/>
                  </a:lnTo>
                  <a:lnTo>
                    <a:pt x="744" y="164"/>
                  </a:lnTo>
                  <a:lnTo>
                    <a:pt x="740" y="174"/>
                  </a:lnTo>
                  <a:lnTo>
                    <a:pt x="720" y="190"/>
                  </a:lnTo>
                  <a:lnTo>
                    <a:pt x="698" y="208"/>
                  </a:lnTo>
                  <a:lnTo>
                    <a:pt x="698" y="208"/>
                  </a:lnTo>
                  <a:lnTo>
                    <a:pt x="696" y="210"/>
                  </a:lnTo>
                  <a:lnTo>
                    <a:pt x="694" y="212"/>
                  </a:lnTo>
                  <a:lnTo>
                    <a:pt x="690" y="214"/>
                  </a:lnTo>
                  <a:lnTo>
                    <a:pt x="686" y="216"/>
                  </a:lnTo>
                  <a:lnTo>
                    <a:pt x="680" y="218"/>
                  </a:lnTo>
                  <a:lnTo>
                    <a:pt x="672" y="218"/>
                  </a:lnTo>
                  <a:lnTo>
                    <a:pt x="666" y="218"/>
                  </a:lnTo>
                  <a:lnTo>
                    <a:pt x="660" y="216"/>
                  </a:lnTo>
                  <a:lnTo>
                    <a:pt x="656" y="216"/>
                  </a:lnTo>
                  <a:lnTo>
                    <a:pt x="654" y="216"/>
                  </a:lnTo>
                  <a:lnTo>
                    <a:pt x="652" y="216"/>
                  </a:lnTo>
                  <a:lnTo>
                    <a:pt x="652" y="216"/>
                  </a:lnTo>
                  <a:lnTo>
                    <a:pt x="648" y="216"/>
                  </a:lnTo>
                  <a:lnTo>
                    <a:pt x="646" y="218"/>
                  </a:lnTo>
                  <a:lnTo>
                    <a:pt x="644" y="220"/>
                  </a:lnTo>
                  <a:lnTo>
                    <a:pt x="644" y="224"/>
                  </a:lnTo>
                  <a:lnTo>
                    <a:pt x="646" y="228"/>
                  </a:lnTo>
                  <a:lnTo>
                    <a:pt x="646" y="232"/>
                  </a:lnTo>
                  <a:lnTo>
                    <a:pt x="646" y="236"/>
                  </a:lnTo>
                  <a:lnTo>
                    <a:pt x="646" y="238"/>
                  </a:lnTo>
                  <a:lnTo>
                    <a:pt x="644" y="240"/>
                  </a:lnTo>
                  <a:lnTo>
                    <a:pt x="642" y="242"/>
                  </a:lnTo>
                  <a:lnTo>
                    <a:pt x="638" y="242"/>
                  </a:lnTo>
                  <a:lnTo>
                    <a:pt x="636" y="242"/>
                  </a:lnTo>
                  <a:lnTo>
                    <a:pt x="632" y="240"/>
                  </a:lnTo>
                  <a:lnTo>
                    <a:pt x="630" y="240"/>
                  </a:lnTo>
                  <a:lnTo>
                    <a:pt x="628" y="240"/>
                  </a:lnTo>
                  <a:lnTo>
                    <a:pt x="628" y="262"/>
                  </a:lnTo>
                  <a:lnTo>
                    <a:pt x="628" y="262"/>
                  </a:lnTo>
                  <a:lnTo>
                    <a:pt x="626" y="264"/>
                  </a:lnTo>
                  <a:lnTo>
                    <a:pt x="622" y="268"/>
                  </a:lnTo>
                  <a:lnTo>
                    <a:pt x="618" y="270"/>
                  </a:lnTo>
                  <a:lnTo>
                    <a:pt x="612" y="274"/>
                  </a:lnTo>
                  <a:lnTo>
                    <a:pt x="608" y="276"/>
                  </a:lnTo>
                  <a:lnTo>
                    <a:pt x="606" y="276"/>
                  </a:lnTo>
                  <a:lnTo>
                    <a:pt x="604" y="276"/>
                  </a:lnTo>
                  <a:lnTo>
                    <a:pt x="602" y="274"/>
                  </a:lnTo>
                  <a:lnTo>
                    <a:pt x="600" y="274"/>
                  </a:lnTo>
                  <a:lnTo>
                    <a:pt x="600" y="272"/>
                  </a:lnTo>
                  <a:lnTo>
                    <a:pt x="600" y="268"/>
                  </a:lnTo>
                  <a:lnTo>
                    <a:pt x="602" y="264"/>
                  </a:lnTo>
                  <a:lnTo>
                    <a:pt x="606" y="262"/>
                  </a:lnTo>
                  <a:lnTo>
                    <a:pt x="608" y="258"/>
                  </a:lnTo>
                  <a:lnTo>
                    <a:pt x="608" y="256"/>
                  </a:lnTo>
                  <a:lnTo>
                    <a:pt x="608" y="254"/>
                  </a:lnTo>
                  <a:lnTo>
                    <a:pt x="604" y="252"/>
                  </a:lnTo>
                  <a:lnTo>
                    <a:pt x="600" y="252"/>
                  </a:lnTo>
                  <a:lnTo>
                    <a:pt x="596" y="254"/>
                  </a:lnTo>
                  <a:lnTo>
                    <a:pt x="592" y="256"/>
                  </a:lnTo>
                  <a:lnTo>
                    <a:pt x="586" y="260"/>
                  </a:lnTo>
                  <a:lnTo>
                    <a:pt x="582" y="264"/>
                  </a:lnTo>
                  <a:lnTo>
                    <a:pt x="574" y="266"/>
                  </a:lnTo>
                  <a:lnTo>
                    <a:pt x="568" y="266"/>
                  </a:lnTo>
                  <a:lnTo>
                    <a:pt x="562" y="266"/>
                  </a:lnTo>
                  <a:lnTo>
                    <a:pt x="558" y="266"/>
                  </a:lnTo>
                  <a:lnTo>
                    <a:pt x="556" y="264"/>
                  </a:lnTo>
                  <a:lnTo>
                    <a:pt x="554" y="264"/>
                  </a:lnTo>
                  <a:lnTo>
                    <a:pt x="554" y="264"/>
                  </a:lnTo>
                  <a:lnTo>
                    <a:pt x="552" y="266"/>
                  </a:lnTo>
                  <a:lnTo>
                    <a:pt x="550" y="268"/>
                  </a:lnTo>
                  <a:lnTo>
                    <a:pt x="550" y="270"/>
                  </a:lnTo>
                  <a:lnTo>
                    <a:pt x="552" y="274"/>
                  </a:lnTo>
                  <a:lnTo>
                    <a:pt x="554" y="278"/>
                  </a:lnTo>
                  <a:lnTo>
                    <a:pt x="560" y="282"/>
                  </a:lnTo>
                  <a:lnTo>
                    <a:pt x="566" y="286"/>
                  </a:lnTo>
                  <a:lnTo>
                    <a:pt x="570" y="290"/>
                  </a:lnTo>
                  <a:lnTo>
                    <a:pt x="574" y="294"/>
                  </a:lnTo>
                  <a:lnTo>
                    <a:pt x="578" y="296"/>
                  </a:lnTo>
                  <a:lnTo>
                    <a:pt x="578" y="296"/>
                  </a:lnTo>
                  <a:lnTo>
                    <a:pt x="580" y="296"/>
                  </a:lnTo>
                  <a:lnTo>
                    <a:pt x="584" y="294"/>
                  </a:lnTo>
                  <a:lnTo>
                    <a:pt x="590" y="294"/>
                  </a:lnTo>
                  <a:lnTo>
                    <a:pt x="594" y="292"/>
                  </a:lnTo>
                  <a:lnTo>
                    <a:pt x="600" y="292"/>
                  </a:lnTo>
                  <a:lnTo>
                    <a:pt x="604" y="290"/>
                  </a:lnTo>
                  <a:lnTo>
                    <a:pt x="610" y="290"/>
                  </a:lnTo>
                  <a:lnTo>
                    <a:pt x="616" y="292"/>
                  </a:lnTo>
                  <a:lnTo>
                    <a:pt x="620" y="294"/>
                  </a:lnTo>
                  <a:lnTo>
                    <a:pt x="622" y="296"/>
                  </a:lnTo>
                  <a:lnTo>
                    <a:pt x="624" y="298"/>
                  </a:lnTo>
                  <a:lnTo>
                    <a:pt x="624" y="300"/>
                  </a:lnTo>
                  <a:lnTo>
                    <a:pt x="620" y="302"/>
                  </a:lnTo>
                  <a:lnTo>
                    <a:pt x="616" y="304"/>
                  </a:lnTo>
                  <a:lnTo>
                    <a:pt x="610" y="306"/>
                  </a:lnTo>
                  <a:lnTo>
                    <a:pt x="604" y="308"/>
                  </a:lnTo>
                  <a:lnTo>
                    <a:pt x="600" y="312"/>
                  </a:lnTo>
                  <a:lnTo>
                    <a:pt x="596" y="314"/>
                  </a:lnTo>
                  <a:lnTo>
                    <a:pt x="592" y="316"/>
                  </a:lnTo>
                  <a:lnTo>
                    <a:pt x="590" y="316"/>
                  </a:lnTo>
                  <a:lnTo>
                    <a:pt x="590" y="316"/>
                  </a:lnTo>
                  <a:lnTo>
                    <a:pt x="588" y="318"/>
                  </a:lnTo>
                  <a:lnTo>
                    <a:pt x="584" y="320"/>
                  </a:lnTo>
                  <a:lnTo>
                    <a:pt x="582" y="324"/>
                  </a:lnTo>
                  <a:lnTo>
                    <a:pt x="580" y="326"/>
                  </a:lnTo>
                  <a:lnTo>
                    <a:pt x="580" y="332"/>
                  </a:lnTo>
                  <a:lnTo>
                    <a:pt x="582" y="336"/>
                  </a:lnTo>
                  <a:lnTo>
                    <a:pt x="586" y="342"/>
                  </a:lnTo>
                  <a:lnTo>
                    <a:pt x="590" y="348"/>
                  </a:lnTo>
                  <a:lnTo>
                    <a:pt x="594" y="352"/>
                  </a:lnTo>
                  <a:lnTo>
                    <a:pt x="596" y="358"/>
                  </a:lnTo>
                  <a:lnTo>
                    <a:pt x="598" y="362"/>
                  </a:lnTo>
                  <a:lnTo>
                    <a:pt x="600" y="364"/>
                  </a:lnTo>
                  <a:lnTo>
                    <a:pt x="600" y="366"/>
                  </a:lnTo>
                  <a:lnTo>
                    <a:pt x="608" y="390"/>
                  </a:lnTo>
                  <a:lnTo>
                    <a:pt x="610" y="390"/>
                  </a:lnTo>
                  <a:lnTo>
                    <a:pt x="610" y="394"/>
                  </a:lnTo>
                  <a:lnTo>
                    <a:pt x="612" y="398"/>
                  </a:lnTo>
                  <a:lnTo>
                    <a:pt x="614" y="402"/>
                  </a:lnTo>
                  <a:lnTo>
                    <a:pt x="614" y="406"/>
                  </a:lnTo>
                  <a:lnTo>
                    <a:pt x="614" y="412"/>
                  </a:lnTo>
                  <a:lnTo>
                    <a:pt x="614" y="416"/>
                  </a:lnTo>
                  <a:lnTo>
                    <a:pt x="614" y="422"/>
                  </a:lnTo>
                  <a:lnTo>
                    <a:pt x="612" y="426"/>
                  </a:lnTo>
                  <a:lnTo>
                    <a:pt x="610" y="430"/>
                  </a:lnTo>
                  <a:lnTo>
                    <a:pt x="606" y="434"/>
                  </a:lnTo>
                  <a:lnTo>
                    <a:pt x="606" y="436"/>
                  </a:lnTo>
                  <a:lnTo>
                    <a:pt x="604" y="438"/>
                  </a:lnTo>
                  <a:lnTo>
                    <a:pt x="592" y="458"/>
                  </a:lnTo>
                  <a:lnTo>
                    <a:pt x="582" y="482"/>
                  </a:lnTo>
                  <a:lnTo>
                    <a:pt x="560" y="502"/>
                  </a:lnTo>
                  <a:lnTo>
                    <a:pt x="544" y="512"/>
                  </a:lnTo>
                  <a:lnTo>
                    <a:pt x="540" y="520"/>
                  </a:lnTo>
                  <a:lnTo>
                    <a:pt x="536" y="520"/>
                  </a:lnTo>
                  <a:lnTo>
                    <a:pt x="526" y="522"/>
                  </a:lnTo>
                  <a:lnTo>
                    <a:pt x="514" y="522"/>
                  </a:lnTo>
                  <a:lnTo>
                    <a:pt x="502" y="520"/>
                  </a:lnTo>
                  <a:lnTo>
                    <a:pt x="494" y="532"/>
                  </a:lnTo>
                  <a:lnTo>
                    <a:pt x="482" y="534"/>
                  </a:lnTo>
                  <a:lnTo>
                    <a:pt x="482" y="534"/>
                  </a:lnTo>
                  <a:lnTo>
                    <a:pt x="480" y="534"/>
                  </a:lnTo>
                  <a:lnTo>
                    <a:pt x="478" y="534"/>
                  </a:lnTo>
                  <a:lnTo>
                    <a:pt x="474" y="536"/>
                  </a:lnTo>
                  <a:lnTo>
                    <a:pt x="472" y="536"/>
                  </a:lnTo>
                  <a:lnTo>
                    <a:pt x="470" y="540"/>
                  </a:lnTo>
                  <a:lnTo>
                    <a:pt x="468" y="542"/>
                  </a:lnTo>
                  <a:lnTo>
                    <a:pt x="468" y="546"/>
                  </a:lnTo>
                  <a:lnTo>
                    <a:pt x="470" y="552"/>
                  </a:lnTo>
                  <a:lnTo>
                    <a:pt x="470" y="558"/>
                  </a:lnTo>
                  <a:lnTo>
                    <a:pt x="470" y="564"/>
                  </a:lnTo>
                  <a:lnTo>
                    <a:pt x="470" y="568"/>
                  </a:lnTo>
                  <a:lnTo>
                    <a:pt x="470" y="570"/>
                  </a:lnTo>
                  <a:lnTo>
                    <a:pt x="468" y="572"/>
                  </a:lnTo>
                  <a:lnTo>
                    <a:pt x="456" y="574"/>
                  </a:lnTo>
                  <a:lnTo>
                    <a:pt x="454" y="574"/>
                  </a:lnTo>
                  <a:lnTo>
                    <a:pt x="452" y="572"/>
                  </a:lnTo>
                  <a:lnTo>
                    <a:pt x="450" y="570"/>
                  </a:lnTo>
                  <a:lnTo>
                    <a:pt x="450" y="566"/>
                  </a:lnTo>
                  <a:lnTo>
                    <a:pt x="450" y="564"/>
                  </a:lnTo>
                  <a:lnTo>
                    <a:pt x="452" y="560"/>
                  </a:lnTo>
                  <a:lnTo>
                    <a:pt x="456" y="556"/>
                  </a:lnTo>
                  <a:lnTo>
                    <a:pt x="458" y="552"/>
                  </a:lnTo>
                  <a:lnTo>
                    <a:pt x="460" y="548"/>
                  </a:lnTo>
                  <a:lnTo>
                    <a:pt x="460" y="544"/>
                  </a:lnTo>
                  <a:lnTo>
                    <a:pt x="458" y="540"/>
                  </a:lnTo>
                  <a:lnTo>
                    <a:pt x="456" y="538"/>
                  </a:lnTo>
                  <a:lnTo>
                    <a:pt x="452" y="536"/>
                  </a:lnTo>
                  <a:lnTo>
                    <a:pt x="448" y="536"/>
                  </a:lnTo>
                  <a:lnTo>
                    <a:pt x="444" y="534"/>
                  </a:lnTo>
                  <a:lnTo>
                    <a:pt x="442" y="532"/>
                  </a:lnTo>
                  <a:lnTo>
                    <a:pt x="442" y="532"/>
                  </a:lnTo>
                  <a:lnTo>
                    <a:pt x="438" y="534"/>
                  </a:lnTo>
                  <a:lnTo>
                    <a:pt x="434" y="536"/>
                  </a:lnTo>
                  <a:lnTo>
                    <a:pt x="434" y="538"/>
                  </a:lnTo>
                  <a:lnTo>
                    <a:pt x="432" y="538"/>
                  </a:lnTo>
                  <a:lnTo>
                    <a:pt x="430" y="528"/>
                  </a:lnTo>
                  <a:lnTo>
                    <a:pt x="418" y="516"/>
                  </a:lnTo>
                  <a:lnTo>
                    <a:pt x="412" y="514"/>
                  </a:lnTo>
                  <a:lnTo>
                    <a:pt x="408" y="516"/>
                  </a:lnTo>
                  <a:lnTo>
                    <a:pt x="402" y="516"/>
                  </a:lnTo>
                  <a:lnTo>
                    <a:pt x="396" y="516"/>
                  </a:lnTo>
                  <a:lnTo>
                    <a:pt x="390" y="516"/>
                  </a:lnTo>
                  <a:lnTo>
                    <a:pt x="386" y="514"/>
                  </a:lnTo>
                  <a:lnTo>
                    <a:pt x="382" y="514"/>
                  </a:lnTo>
                  <a:lnTo>
                    <a:pt x="382" y="514"/>
                  </a:lnTo>
                  <a:lnTo>
                    <a:pt x="378" y="514"/>
                  </a:lnTo>
                  <a:lnTo>
                    <a:pt x="372" y="514"/>
                  </a:lnTo>
                  <a:lnTo>
                    <a:pt x="370" y="516"/>
                  </a:lnTo>
                  <a:lnTo>
                    <a:pt x="368" y="516"/>
                  </a:lnTo>
                  <a:lnTo>
                    <a:pt x="364" y="516"/>
                  </a:lnTo>
                  <a:lnTo>
                    <a:pt x="362" y="518"/>
                  </a:lnTo>
                  <a:lnTo>
                    <a:pt x="362" y="520"/>
                  </a:lnTo>
                  <a:lnTo>
                    <a:pt x="362" y="520"/>
                  </a:lnTo>
                  <a:lnTo>
                    <a:pt x="362" y="522"/>
                  </a:lnTo>
                  <a:lnTo>
                    <a:pt x="358" y="524"/>
                  </a:lnTo>
                  <a:lnTo>
                    <a:pt x="356" y="526"/>
                  </a:lnTo>
                  <a:lnTo>
                    <a:pt x="356" y="526"/>
                  </a:lnTo>
                  <a:lnTo>
                    <a:pt x="356" y="528"/>
                  </a:lnTo>
                  <a:lnTo>
                    <a:pt x="356" y="528"/>
                  </a:lnTo>
                  <a:lnTo>
                    <a:pt x="356" y="528"/>
                  </a:lnTo>
                  <a:lnTo>
                    <a:pt x="356" y="532"/>
                  </a:lnTo>
                  <a:lnTo>
                    <a:pt x="358" y="538"/>
                  </a:lnTo>
                  <a:lnTo>
                    <a:pt x="356" y="542"/>
                  </a:lnTo>
                  <a:lnTo>
                    <a:pt x="356" y="544"/>
                  </a:lnTo>
                  <a:lnTo>
                    <a:pt x="354" y="544"/>
                  </a:lnTo>
                  <a:lnTo>
                    <a:pt x="352" y="544"/>
                  </a:lnTo>
                  <a:lnTo>
                    <a:pt x="352" y="544"/>
                  </a:lnTo>
                  <a:lnTo>
                    <a:pt x="350" y="544"/>
                  </a:lnTo>
                  <a:lnTo>
                    <a:pt x="348" y="544"/>
                  </a:lnTo>
                  <a:lnTo>
                    <a:pt x="342" y="546"/>
                  </a:lnTo>
                  <a:lnTo>
                    <a:pt x="338" y="548"/>
                  </a:lnTo>
                  <a:lnTo>
                    <a:pt x="334" y="548"/>
                  </a:lnTo>
                  <a:lnTo>
                    <a:pt x="332" y="548"/>
                  </a:lnTo>
                  <a:lnTo>
                    <a:pt x="332" y="548"/>
                  </a:lnTo>
                  <a:lnTo>
                    <a:pt x="332" y="546"/>
                  </a:lnTo>
                  <a:lnTo>
                    <a:pt x="332" y="542"/>
                  </a:lnTo>
                  <a:lnTo>
                    <a:pt x="334" y="538"/>
                  </a:lnTo>
                  <a:lnTo>
                    <a:pt x="334" y="536"/>
                  </a:lnTo>
                  <a:lnTo>
                    <a:pt x="334" y="534"/>
                  </a:lnTo>
                  <a:lnTo>
                    <a:pt x="326" y="528"/>
                  </a:lnTo>
                  <a:lnTo>
                    <a:pt x="320" y="530"/>
                  </a:lnTo>
                  <a:lnTo>
                    <a:pt x="316" y="530"/>
                  </a:lnTo>
                  <a:lnTo>
                    <a:pt x="312" y="528"/>
                  </a:lnTo>
                  <a:lnTo>
                    <a:pt x="310" y="526"/>
                  </a:lnTo>
                  <a:lnTo>
                    <a:pt x="308" y="524"/>
                  </a:lnTo>
                  <a:lnTo>
                    <a:pt x="308" y="522"/>
                  </a:lnTo>
                  <a:lnTo>
                    <a:pt x="308" y="520"/>
                  </a:lnTo>
                  <a:lnTo>
                    <a:pt x="308" y="520"/>
                  </a:lnTo>
                  <a:lnTo>
                    <a:pt x="312" y="498"/>
                  </a:lnTo>
                  <a:lnTo>
                    <a:pt x="316" y="488"/>
                  </a:lnTo>
                  <a:lnTo>
                    <a:pt x="320" y="484"/>
                  </a:lnTo>
                  <a:lnTo>
                    <a:pt x="320" y="484"/>
                  </a:lnTo>
                  <a:lnTo>
                    <a:pt x="316" y="470"/>
                  </a:lnTo>
                  <a:lnTo>
                    <a:pt x="310" y="458"/>
                  </a:lnTo>
                  <a:lnTo>
                    <a:pt x="304" y="452"/>
                  </a:lnTo>
                  <a:lnTo>
                    <a:pt x="300" y="450"/>
                  </a:lnTo>
                  <a:lnTo>
                    <a:pt x="300" y="448"/>
                  </a:lnTo>
                  <a:lnTo>
                    <a:pt x="298" y="448"/>
                  </a:lnTo>
                  <a:lnTo>
                    <a:pt x="264" y="452"/>
                  </a:lnTo>
                  <a:lnTo>
                    <a:pt x="252" y="450"/>
                  </a:lnTo>
                  <a:lnTo>
                    <a:pt x="248" y="446"/>
                  </a:lnTo>
                  <a:lnTo>
                    <a:pt x="242" y="442"/>
                  </a:lnTo>
                  <a:lnTo>
                    <a:pt x="232" y="440"/>
                  </a:lnTo>
                  <a:lnTo>
                    <a:pt x="222" y="440"/>
                  </a:lnTo>
                  <a:lnTo>
                    <a:pt x="216" y="438"/>
                  </a:lnTo>
                  <a:lnTo>
                    <a:pt x="208" y="440"/>
                  </a:lnTo>
                  <a:lnTo>
                    <a:pt x="200" y="444"/>
                  </a:lnTo>
                  <a:lnTo>
                    <a:pt x="196" y="446"/>
                  </a:lnTo>
                  <a:lnTo>
                    <a:pt x="192" y="450"/>
                  </a:lnTo>
                  <a:lnTo>
                    <a:pt x="188" y="452"/>
                  </a:lnTo>
                  <a:lnTo>
                    <a:pt x="186" y="454"/>
                  </a:lnTo>
                  <a:lnTo>
                    <a:pt x="186" y="454"/>
                  </a:lnTo>
                  <a:lnTo>
                    <a:pt x="186" y="454"/>
                  </a:lnTo>
                  <a:lnTo>
                    <a:pt x="186" y="452"/>
                  </a:lnTo>
                  <a:lnTo>
                    <a:pt x="186" y="452"/>
                  </a:lnTo>
                  <a:lnTo>
                    <a:pt x="184" y="450"/>
                  </a:lnTo>
                  <a:lnTo>
                    <a:pt x="184" y="448"/>
                  </a:lnTo>
                  <a:lnTo>
                    <a:pt x="182" y="450"/>
                  </a:lnTo>
                  <a:lnTo>
                    <a:pt x="180" y="450"/>
                  </a:lnTo>
                  <a:lnTo>
                    <a:pt x="178" y="450"/>
                  </a:lnTo>
                  <a:lnTo>
                    <a:pt x="178" y="452"/>
                  </a:lnTo>
                  <a:lnTo>
                    <a:pt x="114" y="438"/>
                  </a:lnTo>
                  <a:lnTo>
                    <a:pt x="88" y="416"/>
                  </a:lnTo>
                  <a:lnTo>
                    <a:pt x="82" y="402"/>
                  </a:lnTo>
                  <a:lnTo>
                    <a:pt x="82" y="392"/>
                  </a:lnTo>
                  <a:lnTo>
                    <a:pt x="88" y="384"/>
                  </a:lnTo>
                  <a:lnTo>
                    <a:pt x="92" y="380"/>
                  </a:lnTo>
                  <a:lnTo>
                    <a:pt x="94" y="380"/>
                  </a:lnTo>
                  <a:lnTo>
                    <a:pt x="88" y="366"/>
                  </a:lnTo>
                  <a:lnTo>
                    <a:pt x="96" y="362"/>
                  </a:lnTo>
                  <a:lnTo>
                    <a:pt x="94" y="358"/>
                  </a:lnTo>
                  <a:lnTo>
                    <a:pt x="92" y="354"/>
                  </a:lnTo>
                  <a:lnTo>
                    <a:pt x="92" y="350"/>
                  </a:lnTo>
                  <a:lnTo>
                    <a:pt x="90" y="348"/>
                  </a:lnTo>
                  <a:lnTo>
                    <a:pt x="90" y="346"/>
                  </a:lnTo>
                  <a:lnTo>
                    <a:pt x="88" y="342"/>
                  </a:lnTo>
                  <a:lnTo>
                    <a:pt x="86" y="340"/>
                  </a:lnTo>
                  <a:lnTo>
                    <a:pt x="82" y="338"/>
                  </a:lnTo>
                  <a:lnTo>
                    <a:pt x="76" y="336"/>
                  </a:lnTo>
                  <a:lnTo>
                    <a:pt x="72" y="336"/>
                  </a:lnTo>
                  <a:lnTo>
                    <a:pt x="66" y="334"/>
                  </a:lnTo>
                  <a:lnTo>
                    <a:pt x="62" y="332"/>
                  </a:lnTo>
                  <a:lnTo>
                    <a:pt x="60" y="330"/>
                  </a:lnTo>
                  <a:lnTo>
                    <a:pt x="58" y="328"/>
                  </a:lnTo>
                  <a:lnTo>
                    <a:pt x="50" y="330"/>
                  </a:lnTo>
                  <a:lnTo>
                    <a:pt x="30" y="332"/>
                  </a:lnTo>
                  <a:lnTo>
                    <a:pt x="28" y="314"/>
                  </a:lnTo>
                  <a:lnTo>
                    <a:pt x="26" y="312"/>
                  </a:lnTo>
                  <a:lnTo>
                    <a:pt x="26" y="312"/>
                  </a:lnTo>
                  <a:lnTo>
                    <a:pt x="24" y="310"/>
                  </a:lnTo>
                  <a:lnTo>
                    <a:pt x="22" y="308"/>
                  </a:lnTo>
                  <a:lnTo>
                    <a:pt x="20" y="304"/>
                  </a:lnTo>
                  <a:lnTo>
                    <a:pt x="18" y="300"/>
                  </a:lnTo>
                  <a:lnTo>
                    <a:pt x="16" y="294"/>
                  </a:lnTo>
                  <a:lnTo>
                    <a:pt x="16" y="290"/>
                  </a:lnTo>
                  <a:lnTo>
                    <a:pt x="16" y="290"/>
                  </a:lnTo>
                  <a:lnTo>
                    <a:pt x="14" y="286"/>
                  </a:lnTo>
                  <a:lnTo>
                    <a:pt x="12" y="284"/>
                  </a:lnTo>
                  <a:lnTo>
                    <a:pt x="10" y="282"/>
                  </a:lnTo>
                  <a:lnTo>
                    <a:pt x="6" y="282"/>
                  </a:lnTo>
                  <a:lnTo>
                    <a:pt x="4" y="280"/>
                  </a:lnTo>
                  <a:lnTo>
                    <a:pt x="2" y="280"/>
                  </a:lnTo>
                  <a:lnTo>
                    <a:pt x="0" y="276"/>
                  </a:lnTo>
                  <a:lnTo>
                    <a:pt x="0" y="272"/>
                  </a:lnTo>
                  <a:lnTo>
                    <a:pt x="0" y="272"/>
                  </a:lnTo>
                  <a:lnTo>
                    <a:pt x="0" y="270"/>
                  </a:lnTo>
                  <a:lnTo>
                    <a:pt x="0" y="266"/>
                  </a:lnTo>
                  <a:lnTo>
                    <a:pt x="0" y="264"/>
                  </a:lnTo>
                  <a:lnTo>
                    <a:pt x="2" y="260"/>
                  </a:lnTo>
                  <a:lnTo>
                    <a:pt x="4" y="256"/>
                  </a:lnTo>
                  <a:lnTo>
                    <a:pt x="8" y="254"/>
                  </a:lnTo>
                  <a:lnTo>
                    <a:pt x="12" y="252"/>
                  </a:lnTo>
                  <a:lnTo>
                    <a:pt x="18" y="252"/>
                  </a:lnTo>
                  <a:lnTo>
                    <a:pt x="28" y="254"/>
                  </a:lnTo>
                  <a:lnTo>
                    <a:pt x="40" y="246"/>
                  </a:lnTo>
                  <a:lnTo>
                    <a:pt x="40" y="246"/>
                  </a:lnTo>
                  <a:lnTo>
                    <a:pt x="42" y="244"/>
                  </a:lnTo>
                  <a:lnTo>
                    <a:pt x="44" y="242"/>
                  </a:lnTo>
                  <a:lnTo>
                    <a:pt x="48" y="242"/>
                  </a:lnTo>
                  <a:lnTo>
                    <a:pt x="54" y="240"/>
                  </a:lnTo>
                  <a:lnTo>
                    <a:pt x="54" y="240"/>
                  </a:lnTo>
                  <a:lnTo>
                    <a:pt x="56" y="240"/>
                  </a:lnTo>
                  <a:lnTo>
                    <a:pt x="60" y="240"/>
                  </a:lnTo>
                  <a:lnTo>
                    <a:pt x="64" y="238"/>
                  </a:lnTo>
                  <a:lnTo>
                    <a:pt x="70" y="236"/>
                  </a:lnTo>
                  <a:lnTo>
                    <a:pt x="74" y="232"/>
                  </a:lnTo>
                  <a:lnTo>
                    <a:pt x="78" y="226"/>
                  </a:lnTo>
                  <a:lnTo>
                    <a:pt x="80" y="220"/>
                  </a:lnTo>
                  <a:lnTo>
                    <a:pt x="82" y="218"/>
                  </a:lnTo>
                  <a:lnTo>
                    <a:pt x="82" y="216"/>
                  </a:lnTo>
                  <a:lnTo>
                    <a:pt x="84" y="212"/>
                  </a:lnTo>
                  <a:lnTo>
                    <a:pt x="84" y="208"/>
                  </a:lnTo>
                  <a:lnTo>
                    <a:pt x="84" y="206"/>
                  </a:lnTo>
                  <a:lnTo>
                    <a:pt x="84" y="202"/>
                  </a:lnTo>
                  <a:lnTo>
                    <a:pt x="80" y="202"/>
                  </a:lnTo>
                  <a:lnTo>
                    <a:pt x="78" y="198"/>
                  </a:lnTo>
                  <a:lnTo>
                    <a:pt x="76" y="196"/>
                  </a:lnTo>
                  <a:lnTo>
                    <a:pt x="74" y="192"/>
                  </a:lnTo>
                  <a:lnTo>
                    <a:pt x="74" y="188"/>
                  </a:lnTo>
                  <a:lnTo>
                    <a:pt x="74" y="186"/>
                  </a:lnTo>
                  <a:lnTo>
                    <a:pt x="80" y="184"/>
                  </a:lnTo>
                  <a:lnTo>
                    <a:pt x="84" y="182"/>
                  </a:lnTo>
                  <a:lnTo>
                    <a:pt x="86" y="182"/>
                  </a:lnTo>
                  <a:lnTo>
                    <a:pt x="88" y="180"/>
                  </a:lnTo>
                  <a:lnTo>
                    <a:pt x="88" y="180"/>
                  </a:lnTo>
                  <a:lnTo>
                    <a:pt x="90" y="178"/>
                  </a:lnTo>
                  <a:lnTo>
                    <a:pt x="90" y="176"/>
                  </a:lnTo>
                  <a:lnTo>
                    <a:pt x="90" y="174"/>
                  </a:lnTo>
                  <a:lnTo>
                    <a:pt x="90" y="172"/>
                  </a:lnTo>
                  <a:lnTo>
                    <a:pt x="90" y="172"/>
                  </a:lnTo>
                  <a:lnTo>
                    <a:pt x="94" y="172"/>
                  </a:lnTo>
                  <a:lnTo>
                    <a:pt x="98" y="170"/>
                  </a:lnTo>
                  <a:lnTo>
                    <a:pt x="102" y="170"/>
                  </a:lnTo>
                  <a:lnTo>
                    <a:pt x="106" y="168"/>
                  </a:lnTo>
                  <a:lnTo>
                    <a:pt x="110" y="164"/>
                  </a:lnTo>
                  <a:lnTo>
                    <a:pt x="112" y="158"/>
                  </a:lnTo>
                  <a:lnTo>
                    <a:pt x="116" y="152"/>
                  </a:lnTo>
                  <a:lnTo>
                    <a:pt x="116" y="146"/>
                  </a:lnTo>
                  <a:lnTo>
                    <a:pt x="116" y="142"/>
                  </a:lnTo>
                  <a:lnTo>
                    <a:pt x="120" y="136"/>
                  </a:lnTo>
                  <a:lnTo>
                    <a:pt x="124" y="134"/>
                  </a:lnTo>
                  <a:lnTo>
                    <a:pt x="128" y="132"/>
                  </a:lnTo>
                  <a:lnTo>
                    <a:pt x="134" y="130"/>
                  </a:lnTo>
                  <a:lnTo>
                    <a:pt x="140" y="130"/>
                  </a:lnTo>
                  <a:lnTo>
                    <a:pt x="144" y="128"/>
                  </a:lnTo>
                  <a:lnTo>
                    <a:pt x="146" y="124"/>
                  </a:lnTo>
                  <a:lnTo>
                    <a:pt x="148" y="120"/>
                  </a:lnTo>
                  <a:lnTo>
                    <a:pt x="150" y="114"/>
                  </a:lnTo>
                  <a:lnTo>
                    <a:pt x="154" y="110"/>
                  </a:lnTo>
                  <a:lnTo>
                    <a:pt x="158" y="104"/>
                  </a:lnTo>
                  <a:lnTo>
                    <a:pt x="164" y="102"/>
                  </a:lnTo>
                  <a:lnTo>
                    <a:pt x="172" y="100"/>
                  </a:lnTo>
                  <a:lnTo>
                    <a:pt x="176" y="100"/>
                  </a:lnTo>
                  <a:lnTo>
                    <a:pt x="178" y="98"/>
                  </a:lnTo>
                  <a:lnTo>
                    <a:pt x="180" y="96"/>
                  </a:lnTo>
                  <a:lnTo>
                    <a:pt x="180" y="94"/>
                  </a:lnTo>
                  <a:lnTo>
                    <a:pt x="180" y="92"/>
                  </a:lnTo>
                  <a:lnTo>
                    <a:pt x="180" y="90"/>
                  </a:lnTo>
                  <a:lnTo>
                    <a:pt x="180" y="86"/>
                  </a:lnTo>
                  <a:lnTo>
                    <a:pt x="182" y="82"/>
                  </a:lnTo>
                  <a:lnTo>
                    <a:pt x="186" y="80"/>
                  </a:lnTo>
                  <a:lnTo>
                    <a:pt x="190" y="76"/>
                  </a:lnTo>
                  <a:lnTo>
                    <a:pt x="194" y="74"/>
                  </a:lnTo>
                  <a:lnTo>
                    <a:pt x="216" y="74"/>
                  </a:lnTo>
                  <a:lnTo>
                    <a:pt x="194" y="8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29" name="Freeform 212"/>
            <p:cNvSpPr>
              <a:spLocks/>
            </p:cNvSpPr>
            <p:nvPr/>
          </p:nvSpPr>
          <p:spPr bwMode="gray">
            <a:xfrm>
              <a:off x="2133" y="2924"/>
              <a:ext cx="68" cy="56"/>
            </a:xfrm>
            <a:custGeom>
              <a:avLst/>
              <a:gdLst>
                <a:gd name="T0" fmla="*/ 2 w 68"/>
                <a:gd name="T1" fmla="*/ 36 h 56"/>
                <a:gd name="T2" fmla="*/ 2 w 68"/>
                <a:gd name="T3" fmla="*/ 32 h 56"/>
                <a:gd name="T4" fmla="*/ 0 w 68"/>
                <a:gd name="T5" fmla="*/ 22 h 56"/>
                <a:gd name="T6" fmla="*/ 2 w 68"/>
                <a:gd name="T7" fmla="*/ 10 h 56"/>
                <a:gd name="T8" fmla="*/ 10 w 68"/>
                <a:gd name="T9" fmla="*/ 4 h 56"/>
                <a:gd name="T10" fmla="*/ 10 w 68"/>
                <a:gd name="T11" fmla="*/ 2 h 56"/>
                <a:gd name="T12" fmla="*/ 12 w 68"/>
                <a:gd name="T13" fmla="*/ 2 h 56"/>
                <a:gd name="T14" fmla="*/ 14 w 68"/>
                <a:gd name="T15" fmla="*/ 2 h 56"/>
                <a:gd name="T16" fmla="*/ 16 w 68"/>
                <a:gd name="T17" fmla="*/ 0 h 56"/>
                <a:gd name="T18" fmla="*/ 22 w 68"/>
                <a:gd name="T19" fmla="*/ 0 h 56"/>
                <a:gd name="T20" fmla="*/ 28 w 68"/>
                <a:gd name="T21" fmla="*/ 2 h 56"/>
                <a:gd name="T22" fmla="*/ 34 w 68"/>
                <a:gd name="T23" fmla="*/ 4 h 56"/>
                <a:gd name="T24" fmla="*/ 42 w 68"/>
                <a:gd name="T25" fmla="*/ 10 h 56"/>
                <a:gd name="T26" fmla="*/ 44 w 68"/>
                <a:gd name="T27" fmla="*/ 8 h 56"/>
                <a:gd name="T28" fmla="*/ 46 w 68"/>
                <a:gd name="T29" fmla="*/ 8 h 56"/>
                <a:gd name="T30" fmla="*/ 50 w 68"/>
                <a:gd name="T31" fmla="*/ 8 h 56"/>
                <a:gd name="T32" fmla="*/ 54 w 68"/>
                <a:gd name="T33" fmla="*/ 8 h 56"/>
                <a:gd name="T34" fmla="*/ 58 w 68"/>
                <a:gd name="T35" fmla="*/ 8 h 56"/>
                <a:gd name="T36" fmla="*/ 60 w 68"/>
                <a:gd name="T37" fmla="*/ 8 h 56"/>
                <a:gd name="T38" fmla="*/ 64 w 68"/>
                <a:gd name="T39" fmla="*/ 10 h 56"/>
                <a:gd name="T40" fmla="*/ 66 w 68"/>
                <a:gd name="T41" fmla="*/ 12 h 56"/>
                <a:gd name="T42" fmla="*/ 68 w 68"/>
                <a:gd name="T43" fmla="*/ 16 h 56"/>
                <a:gd name="T44" fmla="*/ 68 w 68"/>
                <a:gd name="T45" fmla="*/ 18 h 56"/>
                <a:gd name="T46" fmla="*/ 66 w 68"/>
                <a:gd name="T47" fmla="*/ 22 h 56"/>
                <a:gd name="T48" fmla="*/ 66 w 68"/>
                <a:gd name="T49" fmla="*/ 26 h 56"/>
                <a:gd name="T50" fmla="*/ 64 w 68"/>
                <a:gd name="T51" fmla="*/ 30 h 56"/>
                <a:gd name="T52" fmla="*/ 64 w 68"/>
                <a:gd name="T53" fmla="*/ 32 h 56"/>
                <a:gd name="T54" fmla="*/ 64 w 68"/>
                <a:gd name="T55" fmla="*/ 34 h 56"/>
                <a:gd name="T56" fmla="*/ 54 w 68"/>
                <a:gd name="T57" fmla="*/ 38 h 56"/>
                <a:gd name="T58" fmla="*/ 50 w 68"/>
                <a:gd name="T59" fmla="*/ 42 h 56"/>
                <a:gd name="T60" fmla="*/ 46 w 68"/>
                <a:gd name="T61" fmla="*/ 42 h 56"/>
                <a:gd name="T62" fmla="*/ 42 w 68"/>
                <a:gd name="T63" fmla="*/ 52 h 56"/>
                <a:gd name="T64" fmla="*/ 24 w 68"/>
                <a:gd name="T65" fmla="*/ 56 h 56"/>
                <a:gd name="T66" fmla="*/ 2 w 68"/>
                <a:gd name="T67"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56">
                  <a:moveTo>
                    <a:pt x="2" y="36"/>
                  </a:moveTo>
                  <a:lnTo>
                    <a:pt x="2" y="32"/>
                  </a:lnTo>
                  <a:lnTo>
                    <a:pt x="0" y="22"/>
                  </a:lnTo>
                  <a:lnTo>
                    <a:pt x="2" y="10"/>
                  </a:lnTo>
                  <a:lnTo>
                    <a:pt x="10" y="4"/>
                  </a:lnTo>
                  <a:lnTo>
                    <a:pt x="10" y="2"/>
                  </a:lnTo>
                  <a:lnTo>
                    <a:pt x="12" y="2"/>
                  </a:lnTo>
                  <a:lnTo>
                    <a:pt x="14" y="2"/>
                  </a:lnTo>
                  <a:lnTo>
                    <a:pt x="16" y="0"/>
                  </a:lnTo>
                  <a:lnTo>
                    <a:pt x="22" y="0"/>
                  </a:lnTo>
                  <a:lnTo>
                    <a:pt x="28" y="2"/>
                  </a:lnTo>
                  <a:lnTo>
                    <a:pt x="34" y="4"/>
                  </a:lnTo>
                  <a:lnTo>
                    <a:pt x="42" y="10"/>
                  </a:lnTo>
                  <a:lnTo>
                    <a:pt x="44" y="8"/>
                  </a:lnTo>
                  <a:lnTo>
                    <a:pt x="46" y="8"/>
                  </a:lnTo>
                  <a:lnTo>
                    <a:pt x="50" y="8"/>
                  </a:lnTo>
                  <a:lnTo>
                    <a:pt x="54" y="8"/>
                  </a:lnTo>
                  <a:lnTo>
                    <a:pt x="58" y="8"/>
                  </a:lnTo>
                  <a:lnTo>
                    <a:pt x="60" y="8"/>
                  </a:lnTo>
                  <a:lnTo>
                    <a:pt x="64" y="10"/>
                  </a:lnTo>
                  <a:lnTo>
                    <a:pt x="66" y="12"/>
                  </a:lnTo>
                  <a:lnTo>
                    <a:pt x="68" y="16"/>
                  </a:lnTo>
                  <a:lnTo>
                    <a:pt x="68" y="18"/>
                  </a:lnTo>
                  <a:lnTo>
                    <a:pt x="66" y="22"/>
                  </a:lnTo>
                  <a:lnTo>
                    <a:pt x="66" y="26"/>
                  </a:lnTo>
                  <a:lnTo>
                    <a:pt x="64" y="30"/>
                  </a:lnTo>
                  <a:lnTo>
                    <a:pt x="64" y="32"/>
                  </a:lnTo>
                  <a:lnTo>
                    <a:pt x="64" y="34"/>
                  </a:lnTo>
                  <a:lnTo>
                    <a:pt x="54" y="38"/>
                  </a:lnTo>
                  <a:lnTo>
                    <a:pt x="50" y="42"/>
                  </a:lnTo>
                  <a:lnTo>
                    <a:pt x="46" y="42"/>
                  </a:lnTo>
                  <a:lnTo>
                    <a:pt x="42" y="52"/>
                  </a:lnTo>
                  <a:lnTo>
                    <a:pt x="24" y="56"/>
                  </a:lnTo>
                  <a:lnTo>
                    <a:pt x="2" y="3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0" name="Freeform 213"/>
            <p:cNvSpPr>
              <a:spLocks/>
            </p:cNvSpPr>
            <p:nvPr/>
          </p:nvSpPr>
          <p:spPr bwMode="gray">
            <a:xfrm>
              <a:off x="2487" y="2650"/>
              <a:ext cx="36" cy="44"/>
            </a:xfrm>
            <a:custGeom>
              <a:avLst/>
              <a:gdLst>
                <a:gd name="T0" fmla="*/ 6 w 36"/>
                <a:gd name="T1" fmla="*/ 0 h 44"/>
                <a:gd name="T2" fmla="*/ 6 w 36"/>
                <a:gd name="T3" fmla="*/ 2 h 44"/>
                <a:gd name="T4" fmla="*/ 2 w 36"/>
                <a:gd name="T5" fmla="*/ 4 h 44"/>
                <a:gd name="T6" fmla="*/ 0 w 36"/>
                <a:gd name="T7" fmla="*/ 6 h 44"/>
                <a:gd name="T8" fmla="*/ 0 w 36"/>
                <a:gd name="T9" fmla="*/ 10 h 44"/>
                <a:gd name="T10" fmla="*/ 2 w 36"/>
                <a:gd name="T11" fmla="*/ 12 h 44"/>
                <a:gd name="T12" fmla="*/ 4 w 36"/>
                <a:gd name="T13" fmla="*/ 16 h 44"/>
                <a:gd name="T14" fmla="*/ 8 w 36"/>
                <a:gd name="T15" fmla="*/ 20 h 44"/>
                <a:gd name="T16" fmla="*/ 10 w 36"/>
                <a:gd name="T17" fmla="*/ 24 h 44"/>
                <a:gd name="T18" fmla="*/ 14 w 36"/>
                <a:gd name="T19" fmla="*/ 28 h 44"/>
                <a:gd name="T20" fmla="*/ 16 w 36"/>
                <a:gd name="T21" fmla="*/ 32 h 44"/>
                <a:gd name="T22" fmla="*/ 16 w 36"/>
                <a:gd name="T23" fmla="*/ 32 h 44"/>
                <a:gd name="T24" fmla="*/ 16 w 36"/>
                <a:gd name="T25" fmla="*/ 34 h 44"/>
                <a:gd name="T26" fmla="*/ 16 w 36"/>
                <a:gd name="T27" fmla="*/ 36 h 44"/>
                <a:gd name="T28" fmla="*/ 16 w 36"/>
                <a:gd name="T29" fmla="*/ 38 h 44"/>
                <a:gd name="T30" fmla="*/ 18 w 36"/>
                <a:gd name="T31" fmla="*/ 40 h 44"/>
                <a:gd name="T32" fmla="*/ 18 w 36"/>
                <a:gd name="T33" fmla="*/ 42 h 44"/>
                <a:gd name="T34" fmla="*/ 22 w 36"/>
                <a:gd name="T35" fmla="*/ 44 h 44"/>
                <a:gd name="T36" fmla="*/ 26 w 36"/>
                <a:gd name="T37" fmla="*/ 44 h 44"/>
                <a:gd name="T38" fmla="*/ 30 w 36"/>
                <a:gd name="T39" fmla="*/ 42 h 44"/>
                <a:gd name="T40" fmla="*/ 34 w 36"/>
                <a:gd name="T41" fmla="*/ 38 h 44"/>
                <a:gd name="T42" fmla="*/ 34 w 36"/>
                <a:gd name="T43" fmla="*/ 34 h 44"/>
                <a:gd name="T44" fmla="*/ 34 w 36"/>
                <a:gd name="T45" fmla="*/ 30 h 44"/>
                <a:gd name="T46" fmla="*/ 34 w 36"/>
                <a:gd name="T47" fmla="*/ 26 h 44"/>
                <a:gd name="T48" fmla="*/ 34 w 36"/>
                <a:gd name="T49" fmla="*/ 22 h 44"/>
                <a:gd name="T50" fmla="*/ 34 w 36"/>
                <a:gd name="T51" fmla="*/ 18 h 44"/>
                <a:gd name="T52" fmla="*/ 34 w 36"/>
                <a:gd name="T53" fmla="*/ 16 h 44"/>
                <a:gd name="T54" fmla="*/ 36 w 36"/>
                <a:gd name="T55" fmla="*/ 14 h 44"/>
                <a:gd name="T56" fmla="*/ 34 w 36"/>
                <a:gd name="T57" fmla="*/ 14 h 44"/>
                <a:gd name="T58" fmla="*/ 32 w 36"/>
                <a:gd name="T59" fmla="*/ 12 h 44"/>
                <a:gd name="T60" fmla="*/ 28 w 36"/>
                <a:gd name="T61" fmla="*/ 10 h 44"/>
                <a:gd name="T62" fmla="*/ 24 w 36"/>
                <a:gd name="T63" fmla="*/ 6 h 44"/>
                <a:gd name="T64" fmla="*/ 20 w 36"/>
                <a:gd name="T65" fmla="*/ 4 h 44"/>
                <a:gd name="T66" fmla="*/ 18 w 36"/>
                <a:gd name="T67" fmla="*/ 4 h 44"/>
                <a:gd name="T68" fmla="*/ 12 w 36"/>
                <a:gd name="T69" fmla="*/ 4 h 44"/>
                <a:gd name="T70" fmla="*/ 10 w 36"/>
                <a:gd name="T71" fmla="*/ 2 h 44"/>
                <a:gd name="T72" fmla="*/ 8 w 36"/>
                <a:gd name="T73" fmla="*/ 2 h 44"/>
                <a:gd name="T74" fmla="*/ 6 w 36"/>
                <a:gd name="T7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44">
                  <a:moveTo>
                    <a:pt x="6" y="0"/>
                  </a:moveTo>
                  <a:lnTo>
                    <a:pt x="6" y="2"/>
                  </a:lnTo>
                  <a:lnTo>
                    <a:pt x="2" y="4"/>
                  </a:lnTo>
                  <a:lnTo>
                    <a:pt x="0" y="6"/>
                  </a:lnTo>
                  <a:lnTo>
                    <a:pt x="0" y="10"/>
                  </a:lnTo>
                  <a:lnTo>
                    <a:pt x="2" y="12"/>
                  </a:lnTo>
                  <a:lnTo>
                    <a:pt x="4" y="16"/>
                  </a:lnTo>
                  <a:lnTo>
                    <a:pt x="8" y="20"/>
                  </a:lnTo>
                  <a:lnTo>
                    <a:pt x="10" y="24"/>
                  </a:lnTo>
                  <a:lnTo>
                    <a:pt x="14" y="28"/>
                  </a:lnTo>
                  <a:lnTo>
                    <a:pt x="16" y="32"/>
                  </a:lnTo>
                  <a:lnTo>
                    <a:pt x="16" y="32"/>
                  </a:lnTo>
                  <a:lnTo>
                    <a:pt x="16" y="34"/>
                  </a:lnTo>
                  <a:lnTo>
                    <a:pt x="16" y="36"/>
                  </a:lnTo>
                  <a:lnTo>
                    <a:pt x="16" y="38"/>
                  </a:lnTo>
                  <a:lnTo>
                    <a:pt x="18" y="40"/>
                  </a:lnTo>
                  <a:lnTo>
                    <a:pt x="18" y="42"/>
                  </a:lnTo>
                  <a:lnTo>
                    <a:pt x="22" y="44"/>
                  </a:lnTo>
                  <a:lnTo>
                    <a:pt x="26" y="44"/>
                  </a:lnTo>
                  <a:lnTo>
                    <a:pt x="30" y="42"/>
                  </a:lnTo>
                  <a:lnTo>
                    <a:pt x="34" y="38"/>
                  </a:lnTo>
                  <a:lnTo>
                    <a:pt x="34" y="34"/>
                  </a:lnTo>
                  <a:lnTo>
                    <a:pt x="34" y="30"/>
                  </a:lnTo>
                  <a:lnTo>
                    <a:pt x="34" y="26"/>
                  </a:lnTo>
                  <a:lnTo>
                    <a:pt x="34" y="22"/>
                  </a:lnTo>
                  <a:lnTo>
                    <a:pt x="34" y="18"/>
                  </a:lnTo>
                  <a:lnTo>
                    <a:pt x="34" y="16"/>
                  </a:lnTo>
                  <a:lnTo>
                    <a:pt x="36" y="14"/>
                  </a:lnTo>
                  <a:lnTo>
                    <a:pt x="34" y="14"/>
                  </a:lnTo>
                  <a:lnTo>
                    <a:pt x="32" y="12"/>
                  </a:lnTo>
                  <a:lnTo>
                    <a:pt x="28" y="10"/>
                  </a:lnTo>
                  <a:lnTo>
                    <a:pt x="24" y="6"/>
                  </a:lnTo>
                  <a:lnTo>
                    <a:pt x="20" y="4"/>
                  </a:lnTo>
                  <a:lnTo>
                    <a:pt x="18" y="4"/>
                  </a:lnTo>
                  <a:lnTo>
                    <a:pt x="12" y="4"/>
                  </a:lnTo>
                  <a:lnTo>
                    <a:pt x="10" y="2"/>
                  </a:lnTo>
                  <a:lnTo>
                    <a:pt x="8" y="2"/>
                  </a:lnTo>
                  <a:lnTo>
                    <a:pt x="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1" name="Freeform 214"/>
            <p:cNvSpPr>
              <a:spLocks/>
            </p:cNvSpPr>
            <p:nvPr/>
          </p:nvSpPr>
          <p:spPr bwMode="gray">
            <a:xfrm>
              <a:off x="2499" y="2528"/>
              <a:ext cx="144" cy="122"/>
            </a:xfrm>
            <a:custGeom>
              <a:avLst/>
              <a:gdLst>
                <a:gd name="T0" fmla="*/ 0 w 144"/>
                <a:gd name="T1" fmla="*/ 114 h 122"/>
                <a:gd name="T2" fmla="*/ 22 w 144"/>
                <a:gd name="T3" fmla="*/ 114 h 122"/>
                <a:gd name="T4" fmla="*/ 58 w 144"/>
                <a:gd name="T5" fmla="*/ 106 h 122"/>
                <a:gd name="T6" fmla="*/ 62 w 144"/>
                <a:gd name="T7" fmla="*/ 118 h 122"/>
                <a:gd name="T8" fmla="*/ 66 w 144"/>
                <a:gd name="T9" fmla="*/ 120 h 122"/>
                <a:gd name="T10" fmla="*/ 74 w 144"/>
                <a:gd name="T11" fmla="*/ 120 h 122"/>
                <a:gd name="T12" fmla="*/ 82 w 144"/>
                <a:gd name="T13" fmla="*/ 114 h 122"/>
                <a:gd name="T14" fmla="*/ 86 w 144"/>
                <a:gd name="T15" fmla="*/ 110 h 122"/>
                <a:gd name="T16" fmla="*/ 102 w 144"/>
                <a:gd name="T17" fmla="*/ 104 h 122"/>
                <a:gd name="T18" fmla="*/ 106 w 144"/>
                <a:gd name="T19" fmla="*/ 100 h 122"/>
                <a:gd name="T20" fmla="*/ 116 w 144"/>
                <a:gd name="T21" fmla="*/ 94 h 122"/>
                <a:gd name="T22" fmla="*/ 124 w 144"/>
                <a:gd name="T23" fmla="*/ 88 h 122"/>
                <a:gd name="T24" fmla="*/ 128 w 144"/>
                <a:gd name="T25" fmla="*/ 82 h 122"/>
                <a:gd name="T26" fmla="*/ 132 w 144"/>
                <a:gd name="T27" fmla="*/ 76 h 122"/>
                <a:gd name="T28" fmla="*/ 136 w 144"/>
                <a:gd name="T29" fmla="*/ 68 h 122"/>
                <a:gd name="T30" fmla="*/ 138 w 144"/>
                <a:gd name="T31" fmla="*/ 60 h 122"/>
                <a:gd name="T32" fmla="*/ 138 w 144"/>
                <a:gd name="T33" fmla="*/ 52 h 122"/>
                <a:gd name="T34" fmla="*/ 136 w 144"/>
                <a:gd name="T35" fmla="*/ 44 h 122"/>
                <a:gd name="T36" fmla="*/ 136 w 144"/>
                <a:gd name="T37" fmla="*/ 42 h 122"/>
                <a:gd name="T38" fmla="*/ 140 w 144"/>
                <a:gd name="T39" fmla="*/ 38 h 122"/>
                <a:gd name="T40" fmla="*/ 144 w 144"/>
                <a:gd name="T41" fmla="*/ 30 h 122"/>
                <a:gd name="T42" fmla="*/ 144 w 144"/>
                <a:gd name="T43" fmla="*/ 20 h 122"/>
                <a:gd name="T44" fmla="*/ 142 w 144"/>
                <a:gd name="T45" fmla="*/ 8 h 122"/>
                <a:gd name="T46" fmla="*/ 140 w 144"/>
                <a:gd name="T47" fmla="*/ 0 h 122"/>
                <a:gd name="T48" fmla="*/ 138 w 144"/>
                <a:gd name="T49" fmla="*/ 0 h 122"/>
                <a:gd name="T50" fmla="*/ 132 w 144"/>
                <a:gd name="T51" fmla="*/ 2 h 122"/>
                <a:gd name="T52" fmla="*/ 122 w 144"/>
                <a:gd name="T53" fmla="*/ 8 h 122"/>
                <a:gd name="T54" fmla="*/ 116 w 144"/>
                <a:gd name="T55" fmla="*/ 18 h 122"/>
                <a:gd name="T56" fmla="*/ 114 w 144"/>
                <a:gd name="T57" fmla="*/ 32 h 122"/>
                <a:gd name="T58" fmla="*/ 112 w 144"/>
                <a:gd name="T59" fmla="*/ 44 h 122"/>
                <a:gd name="T60" fmla="*/ 108 w 144"/>
                <a:gd name="T61" fmla="*/ 48 h 122"/>
                <a:gd name="T62" fmla="*/ 102 w 144"/>
                <a:gd name="T63" fmla="*/ 58 h 122"/>
                <a:gd name="T64" fmla="*/ 94 w 144"/>
                <a:gd name="T65" fmla="*/ 68 h 122"/>
                <a:gd name="T66" fmla="*/ 82 w 144"/>
                <a:gd name="T67" fmla="*/ 76 h 122"/>
                <a:gd name="T68" fmla="*/ 72 w 144"/>
                <a:gd name="T69" fmla="*/ 84 h 122"/>
                <a:gd name="T70" fmla="*/ 64 w 144"/>
                <a:gd name="T71" fmla="*/ 90 h 122"/>
                <a:gd name="T72" fmla="*/ 40 w 144"/>
                <a:gd name="T73" fmla="*/ 90 h 122"/>
                <a:gd name="T74" fmla="*/ 6 w 144"/>
                <a:gd name="T75"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22">
                  <a:moveTo>
                    <a:pt x="6" y="106"/>
                  </a:moveTo>
                  <a:lnTo>
                    <a:pt x="0" y="114"/>
                  </a:lnTo>
                  <a:lnTo>
                    <a:pt x="14" y="118"/>
                  </a:lnTo>
                  <a:lnTo>
                    <a:pt x="22" y="114"/>
                  </a:lnTo>
                  <a:lnTo>
                    <a:pt x="38" y="110"/>
                  </a:lnTo>
                  <a:lnTo>
                    <a:pt x="58" y="106"/>
                  </a:lnTo>
                  <a:lnTo>
                    <a:pt x="62" y="118"/>
                  </a:lnTo>
                  <a:lnTo>
                    <a:pt x="62" y="118"/>
                  </a:lnTo>
                  <a:lnTo>
                    <a:pt x="62" y="120"/>
                  </a:lnTo>
                  <a:lnTo>
                    <a:pt x="66" y="120"/>
                  </a:lnTo>
                  <a:lnTo>
                    <a:pt x="68" y="122"/>
                  </a:lnTo>
                  <a:lnTo>
                    <a:pt x="74" y="120"/>
                  </a:lnTo>
                  <a:lnTo>
                    <a:pt x="78" y="116"/>
                  </a:lnTo>
                  <a:lnTo>
                    <a:pt x="82" y="114"/>
                  </a:lnTo>
                  <a:lnTo>
                    <a:pt x="84" y="110"/>
                  </a:lnTo>
                  <a:lnTo>
                    <a:pt x="86" y="110"/>
                  </a:lnTo>
                  <a:lnTo>
                    <a:pt x="100" y="106"/>
                  </a:lnTo>
                  <a:lnTo>
                    <a:pt x="102" y="104"/>
                  </a:lnTo>
                  <a:lnTo>
                    <a:pt x="104" y="104"/>
                  </a:lnTo>
                  <a:lnTo>
                    <a:pt x="106" y="100"/>
                  </a:lnTo>
                  <a:lnTo>
                    <a:pt x="112" y="98"/>
                  </a:lnTo>
                  <a:lnTo>
                    <a:pt x="116" y="94"/>
                  </a:lnTo>
                  <a:lnTo>
                    <a:pt x="120" y="90"/>
                  </a:lnTo>
                  <a:lnTo>
                    <a:pt x="124" y="88"/>
                  </a:lnTo>
                  <a:lnTo>
                    <a:pt x="126" y="84"/>
                  </a:lnTo>
                  <a:lnTo>
                    <a:pt x="128" y="82"/>
                  </a:lnTo>
                  <a:lnTo>
                    <a:pt x="130" y="80"/>
                  </a:lnTo>
                  <a:lnTo>
                    <a:pt x="132" y="76"/>
                  </a:lnTo>
                  <a:lnTo>
                    <a:pt x="134" y="72"/>
                  </a:lnTo>
                  <a:lnTo>
                    <a:pt x="136" y="68"/>
                  </a:lnTo>
                  <a:lnTo>
                    <a:pt x="138" y="64"/>
                  </a:lnTo>
                  <a:lnTo>
                    <a:pt x="138" y="60"/>
                  </a:lnTo>
                  <a:lnTo>
                    <a:pt x="138" y="58"/>
                  </a:lnTo>
                  <a:lnTo>
                    <a:pt x="138" y="52"/>
                  </a:lnTo>
                  <a:lnTo>
                    <a:pt x="136" y="48"/>
                  </a:lnTo>
                  <a:lnTo>
                    <a:pt x="136" y="44"/>
                  </a:lnTo>
                  <a:lnTo>
                    <a:pt x="136" y="42"/>
                  </a:lnTo>
                  <a:lnTo>
                    <a:pt x="136" y="42"/>
                  </a:lnTo>
                  <a:lnTo>
                    <a:pt x="138" y="40"/>
                  </a:lnTo>
                  <a:lnTo>
                    <a:pt x="140" y="38"/>
                  </a:lnTo>
                  <a:lnTo>
                    <a:pt x="142" y="34"/>
                  </a:lnTo>
                  <a:lnTo>
                    <a:pt x="144" y="30"/>
                  </a:lnTo>
                  <a:lnTo>
                    <a:pt x="144" y="26"/>
                  </a:lnTo>
                  <a:lnTo>
                    <a:pt x="144" y="20"/>
                  </a:lnTo>
                  <a:lnTo>
                    <a:pt x="142" y="14"/>
                  </a:lnTo>
                  <a:lnTo>
                    <a:pt x="142" y="8"/>
                  </a:lnTo>
                  <a:lnTo>
                    <a:pt x="140" y="4"/>
                  </a:lnTo>
                  <a:lnTo>
                    <a:pt x="140" y="0"/>
                  </a:lnTo>
                  <a:lnTo>
                    <a:pt x="140" y="0"/>
                  </a:lnTo>
                  <a:lnTo>
                    <a:pt x="138" y="0"/>
                  </a:lnTo>
                  <a:lnTo>
                    <a:pt x="136" y="0"/>
                  </a:lnTo>
                  <a:lnTo>
                    <a:pt x="132" y="2"/>
                  </a:lnTo>
                  <a:lnTo>
                    <a:pt x="126" y="4"/>
                  </a:lnTo>
                  <a:lnTo>
                    <a:pt x="122" y="8"/>
                  </a:lnTo>
                  <a:lnTo>
                    <a:pt x="118" y="12"/>
                  </a:lnTo>
                  <a:lnTo>
                    <a:pt x="116" y="18"/>
                  </a:lnTo>
                  <a:lnTo>
                    <a:pt x="114" y="26"/>
                  </a:lnTo>
                  <a:lnTo>
                    <a:pt x="114" y="32"/>
                  </a:lnTo>
                  <a:lnTo>
                    <a:pt x="112" y="38"/>
                  </a:lnTo>
                  <a:lnTo>
                    <a:pt x="112" y="44"/>
                  </a:lnTo>
                  <a:lnTo>
                    <a:pt x="110" y="46"/>
                  </a:lnTo>
                  <a:lnTo>
                    <a:pt x="108" y="48"/>
                  </a:lnTo>
                  <a:lnTo>
                    <a:pt x="106" y="52"/>
                  </a:lnTo>
                  <a:lnTo>
                    <a:pt x="102" y="58"/>
                  </a:lnTo>
                  <a:lnTo>
                    <a:pt x="98" y="62"/>
                  </a:lnTo>
                  <a:lnTo>
                    <a:pt x="94" y="68"/>
                  </a:lnTo>
                  <a:lnTo>
                    <a:pt x="88" y="72"/>
                  </a:lnTo>
                  <a:lnTo>
                    <a:pt x="82" y="76"/>
                  </a:lnTo>
                  <a:lnTo>
                    <a:pt x="76" y="80"/>
                  </a:lnTo>
                  <a:lnTo>
                    <a:pt x="72" y="84"/>
                  </a:lnTo>
                  <a:lnTo>
                    <a:pt x="68" y="88"/>
                  </a:lnTo>
                  <a:lnTo>
                    <a:pt x="64" y="90"/>
                  </a:lnTo>
                  <a:lnTo>
                    <a:pt x="64" y="90"/>
                  </a:lnTo>
                  <a:lnTo>
                    <a:pt x="40" y="90"/>
                  </a:lnTo>
                  <a:lnTo>
                    <a:pt x="22" y="96"/>
                  </a:lnTo>
                  <a:lnTo>
                    <a:pt x="6" y="10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2" name="Freeform 215"/>
            <p:cNvSpPr>
              <a:spLocks/>
            </p:cNvSpPr>
            <p:nvPr/>
          </p:nvSpPr>
          <p:spPr bwMode="gray">
            <a:xfrm>
              <a:off x="2519" y="2644"/>
              <a:ext cx="24" cy="16"/>
            </a:xfrm>
            <a:custGeom>
              <a:avLst/>
              <a:gdLst>
                <a:gd name="T0" fmla="*/ 8 w 24"/>
                <a:gd name="T1" fmla="*/ 0 h 16"/>
                <a:gd name="T2" fmla="*/ 0 w 24"/>
                <a:gd name="T3" fmla="*/ 10 h 16"/>
                <a:gd name="T4" fmla="*/ 8 w 24"/>
                <a:gd name="T5" fmla="*/ 16 h 16"/>
                <a:gd name="T6" fmla="*/ 18 w 24"/>
                <a:gd name="T7" fmla="*/ 8 h 16"/>
                <a:gd name="T8" fmla="*/ 24 w 24"/>
                <a:gd name="T9" fmla="*/ 2 h 16"/>
                <a:gd name="T10" fmla="*/ 8 w 24"/>
                <a:gd name="T11" fmla="*/ 0 h 16"/>
              </a:gdLst>
              <a:ahLst/>
              <a:cxnLst>
                <a:cxn ang="0">
                  <a:pos x="T0" y="T1"/>
                </a:cxn>
                <a:cxn ang="0">
                  <a:pos x="T2" y="T3"/>
                </a:cxn>
                <a:cxn ang="0">
                  <a:pos x="T4" y="T5"/>
                </a:cxn>
                <a:cxn ang="0">
                  <a:pos x="T6" y="T7"/>
                </a:cxn>
                <a:cxn ang="0">
                  <a:pos x="T8" y="T9"/>
                </a:cxn>
                <a:cxn ang="0">
                  <a:pos x="T10" y="T11"/>
                </a:cxn>
              </a:cxnLst>
              <a:rect l="0" t="0" r="r" b="b"/>
              <a:pathLst>
                <a:path w="24" h="16">
                  <a:moveTo>
                    <a:pt x="8" y="0"/>
                  </a:moveTo>
                  <a:lnTo>
                    <a:pt x="0" y="10"/>
                  </a:lnTo>
                  <a:lnTo>
                    <a:pt x="8" y="16"/>
                  </a:lnTo>
                  <a:lnTo>
                    <a:pt x="18" y="8"/>
                  </a:lnTo>
                  <a:lnTo>
                    <a:pt x="24" y="2"/>
                  </a:lnTo>
                  <a:lnTo>
                    <a:pt x="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3" name="Freeform 216"/>
            <p:cNvSpPr>
              <a:spLocks/>
            </p:cNvSpPr>
            <p:nvPr/>
          </p:nvSpPr>
          <p:spPr bwMode="gray">
            <a:xfrm>
              <a:off x="2617" y="2454"/>
              <a:ext cx="78" cy="60"/>
            </a:xfrm>
            <a:custGeom>
              <a:avLst/>
              <a:gdLst>
                <a:gd name="T0" fmla="*/ 36 w 78"/>
                <a:gd name="T1" fmla="*/ 6 h 60"/>
                <a:gd name="T2" fmla="*/ 36 w 78"/>
                <a:gd name="T3" fmla="*/ 6 h 60"/>
                <a:gd name="T4" fmla="*/ 34 w 78"/>
                <a:gd name="T5" fmla="*/ 4 h 60"/>
                <a:gd name="T6" fmla="*/ 32 w 78"/>
                <a:gd name="T7" fmla="*/ 2 h 60"/>
                <a:gd name="T8" fmla="*/ 30 w 78"/>
                <a:gd name="T9" fmla="*/ 0 h 60"/>
                <a:gd name="T10" fmla="*/ 28 w 78"/>
                <a:gd name="T11" fmla="*/ 0 h 60"/>
                <a:gd name="T12" fmla="*/ 26 w 78"/>
                <a:gd name="T13" fmla="*/ 2 h 60"/>
                <a:gd name="T14" fmla="*/ 24 w 78"/>
                <a:gd name="T15" fmla="*/ 4 h 60"/>
                <a:gd name="T16" fmla="*/ 22 w 78"/>
                <a:gd name="T17" fmla="*/ 12 h 60"/>
                <a:gd name="T18" fmla="*/ 20 w 78"/>
                <a:gd name="T19" fmla="*/ 18 h 60"/>
                <a:gd name="T20" fmla="*/ 20 w 78"/>
                <a:gd name="T21" fmla="*/ 22 h 60"/>
                <a:gd name="T22" fmla="*/ 20 w 78"/>
                <a:gd name="T23" fmla="*/ 26 h 60"/>
                <a:gd name="T24" fmla="*/ 18 w 78"/>
                <a:gd name="T25" fmla="*/ 28 h 60"/>
                <a:gd name="T26" fmla="*/ 16 w 78"/>
                <a:gd name="T27" fmla="*/ 32 h 60"/>
                <a:gd name="T28" fmla="*/ 12 w 78"/>
                <a:gd name="T29" fmla="*/ 36 h 60"/>
                <a:gd name="T30" fmla="*/ 10 w 78"/>
                <a:gd name="T31" fmla="*/ 42 h 60"/>
                <a:gd name="T32" fmla="*/ 6 w 78"/>
                <a:gd name="T33" fmla="*/ 46 h 60"/>
                <a:gd name="T34" fmla="*/ 4 w 78"/>
                <a:gd name="T35" fmla="*/ 48 h 60"/>
                <a:gd name="T36" fmla="*/ 2 w 78"/>
                <a:gd name="T37" fmla="*/ 50 h 60"/>
                <a:gd name="T38" fmla="*/ 0 w 78"/>
                <a:gd name="T39" fmla="*/ 52 h 60"/>
                <a:gd name="T40" fmla="*/ 0 w 78"/>
                <a:gd name="T41" fmla="*/ 54 h 60"/>
                <a:gd name="T42" fmla="*/ 0 w 78"/>
                <a:gd name="T43" fmla="*/ 56 h 60"/>
                <a:gd name="T44" fmla="*/ 4 w 78"/>
                <a:gd name="T45" fmla="*/ 56 h 60"/>
                <a:gd name="T46" fmla="*/ 8 w 78"/>
                <a:gd name="T47" fmla="*/ 58 h 60"/>
                <a:gd name="T48" fmla="*/ 14 w 78"/>
                <a:gd name="T49" fmla="*/ 58 h 60"/>
                <a:gd name="T50" fmla="*/ 20 w 78"/>
                <a:gd name="T51" fmla="*/ 58 h 60"/>
                <a:gd name="T52" fmla="*/ 26 w 78"/>
                <a:gd name="T53" fmla="*/ 58 h 60"/>
                <a:gd name="T54" fmla="*/ 30 w 78"/>
                <a:gd name="T55" fmla="*/ 56 h 60"/>
                <a:gd name="T56" fmla="*/ 32 w 78"/>
                <a:gd name="T57" fmla="*/ 56 h 60"/>
                <a:gd name="T58" fmla="*/ 38 w 78"/>
                <a:gd name="T59" fmla="*/ 60 h 60"/>
                <a:gd name="T60" fmla="*/ 48 w 78"/>
                <a:gd name="T61" fmla="*/ 58 h 60"/>
                <a:gd name="T62" fmla="*/ 48 w 78"/>
                <a:gd name="T63" fmla="*/ 58 h 60"/>
                <a:gd name="T64" fmla="*/ 50 w 78"/>
                <a:gd name="T65" fmla="*/ 56 h 60"/>
                <a:gd name="T66" fmla="*/ 52 w 78"/>
                <a:gd name="T67" fmla="*/ 52 h 60"/>
                <a:gd name="T68" fmla="*/ 54 w 78"/>
                <a:gd name="T69" fmla="*/ 50 h 60"/>
                <a:gd name="T70" fmla="*/ 56 w 78"/>
                <a:gd name="T71" fmla="*/ 46 h 60"/>
                <a:gd name="T72" fmla="*/ 60 w 78"/>
                <a:gd name="T73" fmla="*/ 44 h 60"/>
                <a:gd name="T74" fmla="*/ 62 w 78"/>
                <a:gd name="T75" fmla="*/ 44 h 60"/>
                <a:gd name="T76" fmla="*/ 64 w 78"/>
                <a:gd name="T77" fmla="*/ 44 h 60"/>
                <a:gd name="T78" fmla="*/ 66 w 78"/>
                <a:gd name="T79" fmla="*/ 42 h 60"/>
                <a:gd name="T80" fmla="*/ 70 w 78"/>
                <a:gd name="T81" fmla="*/ 40 h 60"/>
                <a:gd name="T82" fmla="*/ 72 w 78"/>
                <a:gd name="T83" fmla="*/ 38 h 60"/>
                <a:gd name="T84" fmla="*/ 74 w 78"/>
                <a:gd name="T85" fmla="*/ 36 h 60"/>
                <a:gd name="T86" fmla="*/ 76 w 78"/>
                <a:gd name="T87" fmla="*/ 34 h 60"/>
                <a:gd name="T88" fmla="*/ 78 w 78"/>
                <a:gd name="T89" fmla="*/ 32 h 60"/>
                <a:gd name="T90" fmla="*/ 78 w 78"/>
                <a:gd name="T91" fmla="*/ 32 h 60"/>
                <a:gd name="T92" fmla="*/ 78 w 78"/>
                <a:gd name="T93" fmla="*/ 30 h 60"/>
                <a:gd name="T94" fmla="*/ 78 w 78"/>
                <a:gd name="T95" fmla="*/ 26 h 60"/>
                <a:gd name="T96" fmla="*/ 78 w 78"/>
                <a:gd name="T97" fmla="*/ 24 h 60"/>
                <a:gd name="T98" fmla="*/ 76 w 78"/>
                <a:gd name="T99" fmla="*/ 22 h 60"/>
                <a:gd name="T100" fmla="*/ 74 w 78"/>
                <a:gd name="T101" fmla="*/ 20 h 60"/>
                <a:gd name="T102" fmla="*/ 72 w 78"/>
                <a:gd name="T103" fmla="*/ 22 h 60"/>
                <a:gd name="T104" fmla="*/ 70 w 78"/>
                <a:gd name="T105" fmla="*/ 24 h 60"/>
                <a:gd name="T106" fmla="*/ 66 w 78"/>
                <a:gd name="T107" fmla="*/ 26 h 60"/>
                <a:gd name="T108" fmla="*/ 64 w 78"/>
                <a:gd name="T109" fmla="*/ 26 h 60"/>
                <a:gd name="T110" fmla="*/ 62 w 78"/>
                <a:gd name="T111" fmla="*/ 26 h 60"/>
                <a:gd name="T112" fmla="*/ 58 w 78"/>
                <a:gd name="T113" fmla="*/ 24 h 60"/>
                <a:gd name="T114" fmla="*/ 52 w 78"/>
                <a:gd name="T115" fmla="*/ 22 h 60"/>
                <a:gd name="T116" fmla="*/ 46 w 78"/>
                <a:gd name="T117" fmla="*/ 20 h 60"/>
                <a:gd name="T118" fmla="*/ 42 w 78"/>
                <a:gd name="T119" fmla="*/ 16 h 60"/>
                <a:gd name="T120" fmla="*/ 38 w 78"/>
                <a:gd name="T121" fmla="*/ 12 h 60"/>
                <a:gd name="T122" fmla="*/ 36 w 78"/>
                <a:gd name="T123"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8" h="60">
                  <a:moveTo>
                    <a:pt x="36" y="6"/>
                  </a:moveTo>
                  <a:lnTo>
                    <a:pt x="36" y="6"/>
                  </a:lnTo>
                  <a:lnTo>
                    <a:pt x="34" y="4"/>
                  </a:lnTo>
                  <a:lnTo>
                    <a:pt x="32" y="2"/>
                  </a:lnTo>
                  <a:lnTo>
                    <a:pt x="30" y="0"/>
                  </a:lnTo>
                  <a:lnTo>
                    <a:pt x="28" y="0"/>
                  </a:lnTo>
                  <a:lnTo>
                    <a:pt x="26" y="2"/>
                  </a:lnTo>
                  <a:lnTo>
                    <a:pt x="24" y="4"/>
                  </a:lnTo>
                  <a:lnTo>
                    <a:pt x="22" y="12"/>
                  </a:lnTo>
                  <a:lnTo>
                    <a:pt x="20" y="18"/>
                  </a:lnTo>
                  <a:lnTo>
                    <a:pt x="20" y="22"/>
                  </a:lnTo>
                  <a:lnTo>
                    <a:pt x="20" y="26"/>
                  </a:lnTo>
                  <a:lnTo>
                    <a:pt x="18" y="28"/>
                  </a:lnTo>
                  <a:lnTo>
                    <a:pt x="16" y="32"/>
                  </a:lnTo>
                  <a:lnTo>
                    <a:pt x="12" y="36"/>
                  </a:lnTo>
                  <a:lnTo>
                    <a:pt x="10" y="42"/>
                  </a:lnTo>
                  <a:lnTo>
                    <a:pt x="6" y="46"/>
                  </a:lnTo>
                  <a:lnTo>
                    <a:pt x="4" y="48"/>
                  </a:lnTo>
                  <a:lnTo>
                    <a:pt x="2" y="50"/>
                  </a:lnTo>
                  <a:lnTo>
                    <a:pt x="0" y="52"/>
                  </a:lnTo>
                  <a:lnTo>
                    <a:pt x="0" y="54"/>
                  </a:lnTo>
                  <a:lnTo>
                    <a:pt x="0" y="56"/>
                  </a:lnTo>
                  <a:lnTo>
                    <a:pt x="4" y="56"/>
                  </a:lnTo>
                  <a:lnTo>
                    <a:pt x="8" y="58"/>
                  </a:lnTo>
                  <a:lnTo>
                    <a:pt x="14" y="58"/>
                  </a:lnTo>
                  <a:lnTo>
                    <a:pt x="20" y="58"/>
                  </a:lnTo>
                  <a:lnTo>
                    <a:pt x="26" y="58"/>
                  </a:lnTo>
                  <a:lnTo>
                    <a:pt x="30" y="56"/>
                  </a:lnTo>
                  <a:lnTo>
                    <a:pt x="32" y="56"/>
                  </a:lnTo>
                  <a:lnTo>
                    <a:pt x="38" y="60"/>
                  </a:lnTo>
                  <a:lnTo>
                    <a:pt x="48" y="58"/>
                  </a:lnTo>
                  <a:lnTo>
                    <a:pt x="48" y="58"/>
                  </a:lnTo>
                  <a:lnTo>
                    <a:pt x="50" y="56"/>
                  </a:lnTo>
                  <a:lnTo>
                    <a:pt x="52" y="52"/>
                  </a:lnTo>
                  <a:lnTo>
                    <a:pt x="54" y="50"/>
                  </a:lnTo>
                  <a:lnTo>
                    <a:pt x="56" y="46"/>
                  </a:lnTo>
                  <a:lnTo>
                    <a:pt x="60" y="44"/>
                  </a:lnTo>
                  <a:lnTo>
                    <a:pt x="62" y="44"/>
                  </a:lnTo>
                  <a:lnTo>
                    <a:pt x="64" y="44"/>
                  </a:lnTo>
                  <a:lnTo>
                    <a:pt x="66" y="42"/>
                  </a:lnTo>
                  <a:lnTo>
                    <a:pt x="70" y="40"/>
                  </a:lnTo>
                  <a:lnTo>
                    <a:pt x="72" y="38"/>
                  </a:lnTo>
                  <a:lnTo>
                    <a:pt x="74" y="36"/>
                  </a:lnTo>
                  <a:lnTo>
                    <a:pt x="76" y="34"/>
                  </a:lnTo>
                  <a:lnTo>
                    <a:pt x="78" y="32"/>
                  </a:lnTo>
                  <a:lnTo>
                    <a:pt x="78" y="32"/>
                  </a:lnTo>
                  <a:lnTo>
                    <a:pt x="78" y="30"/>
                  </a:lnTo>
                  <a:lnTo>
                    <a:pt x="78" y="26"/>
                  </a:lnTo>
                  <a:lnTo>
                    <a:pt x="78" y="24"/>
                  </a:lnTo>
                  <a:lnTo>
                    <a:pt x="76" y="22"/>
                  </a:lnTo>
                  <a:lnTo>
                    <a:pt x="74" y="20"/>
                  </a:lnTo>
                  <a:lnTo>
                    <a:pt x="72" y="22"/>
                  </a:lnTo>
                  <a:lnTo>
                    <a:pt x="70" y="24"/>
                  </a:lnTo>
                  <a:lnTo>
                    <a:pt x="66" y="26"/>
                  </a:lnTo>
                  <a:lnTo>
                    <a:pt x="64" y="26"/>
                  </a:lnTo>
                  <a:lnTo>
                    <a:pt x="62" y="26"/>
                  </a:lnTo>
                  <a:lnTo>
                    <a:pt x="58" y="24"/>
                  </a:lnTo>
                  <a:lnTo>
                    <a:pt x="52" y="22"/>
                  </a:lnTo>
                  <a:lnTo>
                    <a:pt x="46" y="20"/>
                  </a:lnTo>
                  <a:lnTo>
                    <a:pt x="42" y="16"/>
                  </a:lnTo>
                  <a:lnTo>
                    <a:pt x="38" y="12"/>
                  </a:lnTo>
                  <a:lnTo>
                    <a:pt x="36" y="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4" name="Freeform 217"/>
            <p:cNvSpPr>
              <a:spLocks/>
            </p:cNvSpPr>
            <p:nvPr/>
          </p:nvSpPr>
          <p:spPr bwMode="gray">
            <a:xfrm>
              <a:off x="1777" y="2624"/>
              <a:ext cx="80" cy="34"/>
            </a:xfrm>
            <a:custGeom>
              <a:avLst/>
              <a:gdLst>
                <a:gd name="T0" fmla="*/ 58 w 80"/>
                <a:gd name="T1" fmla="*/ 0 h 34"/>
                <a:gd name="T2" fmla="*/ 52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6 w 80"/>
                <a:gd name="T61" fmla="*/ 8 h 34"/>
                <a:gd name="T62" fmla="*/ 70 w 80"/>
                <a:gd name="T63" fmla="*/ 8 h 34"/>
                <a:gd name="T64" fmla="*/ 64 w 80"/>
                <a:gd name="T65" fmla="*/ 6 h 34"/>
                <a:gd name="T66" fmla="*/ 60 w 80"/>
                <a:gd name="T67" fmla="*/ 4 h 34"/>
                <a:gd name="T68" fmla="*/ 58 w 80"/>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34">
                  <a:moveTo>
                    <a:pt x="58" y="0"/>
                  </a:moveTo>
                  <a:lnTo>
                    <a:pt x="52"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6" y="8"/>
                  </a:lnTo>
                  <a:lnTo>
                    <a:pt x="70" y="8"/>
                  </a:lnTo>
                  <a:lnTo>
                    <a:pt x="64" y="6"/>
                  </a:lnTo>
                  <a:lnTo>
                    <a:pt x="60" y="4"/>
                  </a:lnTo>
                  <a:lnTo>
                    <a:pt x="5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5" name="Freeform 218"/>
            <p:cNvSpPr>
              <a:spLocks/>
            </p:cNvSpPr>
            <p:nvPr/>
          </p:nvSpPr>
          <p:spPr bwMode="gray">
            <a:xfrm>
              <a:off x="1777" y="2624"/>
              <a:ext cx="80" cy="34"/>
            </a:xfrm>
            <a:custGeom>
              <a:avLst/>
              <a:gdLst>
                <a:gd name="T0" fmla="*/ 56 w 80"/>
                <a:gd name="T1" fmla="*/ 0 h 34"/>
                <a:gd name="T2" fmla="*/ 50 w 80"/>
                <a:gd name="T3" fmla="*/ 2 h 34"/>
                <a:gd name="T4" fmla="*/ 38 w 80"/>
                <a:gd name="T5" fmla="*/ 2 h 34"/>
                <a:gd name="T6" fmla="*/ 24 w 80"/>
                <a:gd name="T7" fmla="*/ 2 h 34"/>
                <a:gd name="T8" fmla="*/ 16 w 80"/>
                <a:gd name="T9" fmla="*/ 2 h 34"/>
                <a:gd name="T10" fmla="*/ 0 w 80"/>
                <a:gd name="T11" fmla="*/ 16 h 34"/>
                <a:gd name="T12" fmla="*/ 0 w 80"/>
                <a:gd name="T13" fmla="*/ 22 h 34"/>
                <a:gd name="T14" fmla="*/ 0 w 80"/>
                <a:gd name="T15" fmla="*/ 22 h 34"/>
                <a:gd name="T16" fmla="*/ 2 w 80"/>
                <a:gd name="T17" fmla="*/ 24 h 34"/>
                <a:gd name="T18" fmla="*/ 2 w 80"/>
                <a:gd name="T19" fmla="*/ 28 h 34"/>
                <a:gd name="T20" fmla="*/ 4 w 80"/>
                <a:gd name="T21" fmla="*/ 30 h 34"/>
                <a:gd name="T22" fmla="*/ 6 w 80"/>
                <a:gd name="T23" fmla="*/ 30 h 34"/>
                <a:gd name="T24" fmla="*/ 8 w 80"/>
                <a:gd name="T25" fmla="*/ 30 h 34"/>
                <a:gd name="T26" fmla="*/ 12 w 80"/>
                <a:gd name="T27" fmla="*/ 28 h 34"/>
                <a:gd name="T28" fmla="*/ 16 w 80"/>
                <a:gd name="T29" fmla="*/ 28 h 34"/>
                <a:gd name="T30" fmla="*/ 20 w 80"/>
                <a:gd name="T31" fmla="*/ 30 h 34"/>
                <a:gd name="T32" fmla="*/ 26 w 80"/>
                <a:gd name="T33" fmla="*/ 34 h 34"/>
                <a:gd name="T34" fmla="*/ 26 w 80"/>
                <a:gd name="T35" fmla="*/ 32 h 34"/>
                <a:gd name="T36" fmla="*/ 30 w 80"/>
                <a:gd name="T37" fmla="*/ 28 h 34"/>
                <a:gd name="T38" fmla="*/ 40 w 80"/>
                <a:gd name="T39" fmla="*/ 26 h 34"/>
                <a:gd name="T40" fmla="*/ 58 w 80"/>
                <a:gd name="T41" fmla="*/ 24 h 34"/>
                <a:gd name="T42" fmla="*/ 58 w 80"/>
                <a:gd name="T43" fmla="*/ 24 h 34"/>
                <a:gd name="T44" fmla="*/ 58 w 80"/>
                <a:gd name="T45" fmla="*/ 22 h 34"/>
                <a:gd name="T46" fmla="*/ 58 w 80"/>
                <a:gd name="T47" fmla="*/ 20 h 34"/>
                <a:gd name="T48" fmla="*/ 60 w 80"/>
                <a:gd name="T49" fmla="*/ 16 h 34"/>
                <a:gd name="T50" fmla="*/ 62 w 80"/>
                <a:gd name="T51" fmla="*/ 14 h 34"/>
                <a:gd name="T52" fmla="*/ 66 w 80"/>
                <a:gd name="T53" fmla="*/ 12 h 34"/>
                <a:gd name="T54" fmla="*/ 72 w 80"/>
                <a:gd name="T55" fmla="*/ 10 h 34"/>
                <a:gd name="T56" fmla="*/ 80 w 80"/>
                <a:gd name="T57" fmla="*/ 10 h 34"/>
                <a:gd name="T58" fmla="*/ 78 w 80"/>
                <a:gd name="T59" fmla="*/ 8 h 34"/>
                <a:gd name="T60" fmla="*/ 74 w 80"/>
                <a:gd name="T61" fmla="*/ 8 h 34"/>
                <a:gd name="T62" fmla="*/ 70 w 80"/>
                <a:gd name="T63" fmla="*/ 8 h 34"/>
                <a:gd name="T64" fmla="*/ 64 w 80"/>
                <a:gd name="T65" fmla="*/ 6 h 34"/>
                <a:gd name="T66" fmla="*/ 60 w 80"/>
                <a:gd name="T67" fmla="*/ 4 h 34"/>
                <a:gd name="T68" fmla="*/ 56 w 80"/>
                <a:gd name="T6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 h="34">
                  <a:moveTo>
                    <a:pt x="56" y="0"/>
                  </a:moveTo>
                  <a:lnTo>
                    <a:pt x="50" y="2"/>
                  </a:lnTo>
                  <a:lnTo>
                    <a:pt x="38" y="2"/>
                  </a:lnTo>
                  <a:lnTo>
                    <a:pt x="24" y="2"/>
                  </a:lnTo>
                  <a:lnTo>
                    <a:pt x="16" y="2"/>
                  </a:lnTo>
                  <a:lnTo>
                    <a:pt x="0" y="16"/>
                  </a:lnTo>
                  <a:lnTo>
                    <a:pt x="0" y="22"/>
                  </a:lnTo>
                  <a:lnTo>
                    <a:pt x="0" y="22"/>
                  </a:lnTo>
                  <a:lnTo>
                    <a:pt x="2" y="24"/>
                  </a:lnTo>
                  <a:lnTo>
                    <a:pt x="2" y="28"/>
                  </a:lnTo>
                  <a:lnTo>
                    <a:pt x="4" y="30"/>
                  </a:lnTo>
                  <a:lnTo>
                    <a:pt x="6" y="30"/>
                  </a:lnTo>
                  <a:lnTo>
                    <a:pt x="8" y="30"/>
                  </a:lnTo>
                  <a:lnTo>
                    <a:pt x="12" y="28"/>
                  </a:lnTo>
                  <a:lnTo>
                    <a:pt x="16" y="28"/>
                  </a:lnTo>
                  <a:lnTo>
                    <a:pt x="20" y="30"/>
                  </a:lnTo>
                  <a:lnTo>
                    <a:pt x="26" y="34"/>
                  </a:lnTo>
                  <a:lnTo>
                    <a:pt x="26" y="32"/>
                  </a:lnTo>
                  <a:lnTo>
                    <a:pt x="30" y="28"/>
                  </a:lnTo>
                  <a:lnTo>
                    <a:pt x="40" y="26"/>
                  </a:lnTo>
                  <a:lnTo>
                    <a:pt x="58" y="24"/>
                  </a:lnTo>
                  <a:lnTo>
                    <a:pt x="58" y="24"/>
                  </a:lnTo>
                  <a:lnTo>
                    <a:pt x="58" y="22"/>
                  </a:lnTo>
                  <a:lnTo>
                    <a:pt x="58" y="20"/>
                  </a:lnTo>
                  <a:lnTo>
                    <a:pt x="60" y="16"/>
                  </a:lnTo>
                  <a:lnTo>
                    <a:pt x="62" y="14"/>
                  </a:lnTo>
                  <a:lnTo>
                    <a:pt x="66" y="12"/>
                  </a:lnTo>
                  <a:lnTo>
                    <a:pt x="72" y="10"/>
                  </a:lnTo>
                  <a:lnTo>
                    <a:pt x="80" y="10"/>
                  </a:lnTo>
                  <a:lnTo>
                    <a:pt x="78" y="8"/>
                  </a:lnTo>
                  <a:lnTo>
                    <a:pt x="74" y="8"/>
                  </a:lnTo>
                  <a:lnTo>
                    <a:pt x="70" y="8"/>
                  </a:lnTo>
                  <a:lnTo>
                    <a:pt x="64" y="6"/>
                  </a:lnTo>
                  <a:lnTo>
                    <a:pt x="60" y="4"/>
                  </a:lnTo>
                  <a:lnTo>
                    <a:pt x="5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7" name="Freeform 219"/>
            <p:cNvSpPr>
              <a:spLocks/>
            </p:cNvSpPr>
            <p:nvPr/>
          </p:nvSpPr>
          <p:spPr bwMode="gray">
            <a:xfrm>
              <a:off x="925" y="1780"/>
              <a:ext cx="336" cy="412"/>
            </a:xfrm>
            <a:custGeom>
              <a:avLst/>
              <a:gdLst>
                <a:gd name="T0" fmla="*/ 302 w 336"/>
                <a:gd name="T1" fmla="*/ 44 h 412"/>
                <a:gd name="T2" fmla="*/ 314 w 336"/>
                <a:gd name="T3" fmla="*/ 42 h 412"/>
                <a:gd name="T4" fmla="*/ 312 w 336"/>
                <a:gd name="T5" fmla="*/ 42 h 412"/>
                <a:gd name="T6" fmla="*/ 326 w 336"/>
                <a:gd name="T7" fmla="*/ 38 h 412"/>
                <a:gd name="T8" fmla="*/ 330 w 336"/>
                <a:gd name="T9" fmla="*/ 22 h 412"/>
                <a:gd name="T10" fmla="*/ 302 w 336"/>
                <a:gd name="T11" fmla="*/ 4 h 412"/>
                <a:gd name="T12" fmla="*/ 250 w 336"/>
                <a:gd name="T13" fmla="*/ 8 h 412"/>
                <a:gd name="T14" fmla="*/ 230 w 336"/>
                <a:gd name="T15" fmla="*/ 14 h 412"/>
                <a:gd name="T16" fmla="*/ 218 w 336"/>
                <a:gd name="T17" fmla="*/ 20 h 412"/>
                <a:gd name="T18" fmla="*/ 214 w 336"/>
                <a:gd name="T19" fmla="*/ 26 h 412"/>
                <a:gd name="T20" fmla="*/ 204 w 336"/>
                <a:gd name="T21" fmla="*/ 36 h 412"/>
                <a:gd name="T22" fmla="*/ 194 w 336"/>
                <a:gd name="T23" fmla="*/ 34 h 412"/>
                <a:gd name="T24" fmla="*/ 186 w 336"/>
                <a:gd name="T25" fmla="*/ 34 h 412"/>
                <a:gd name="T26" fmla="*/ 176 w 336"/>
                <a:gd name="T27" fmla="*/ 48 h 412"/>
                <a:gd name="T28" fmla="*/ 158 w 336"/>
                <a:gd name="T29" fmla="*/ 58 h 412"/>
                <a:gd name="T30" fmla="*/ 148 w 336"/>
                <a:gd name="T31" fmla="*/ 76 h 412"/>
                <a:gd name="T32" fmla="*/ 136 w 336"/>
                <a:gd name="T33" fmla="*/ 114 h 412"/>
                <a:gd name="T34" fmla="*/ 106 w 336"/>
                <a:gd name="T35" fmla="*/ 170 h 412"/>
                <a:gd name="T36" fmla="*/ 94 w 336"/>
                <a:gd name="T37" fmla="*/ 200 h 412"/>
                <a:gd name="T38" fmla="*/ 72 w 336"/>
                <a:gd name="T39" fmla="*/ 230 h 412"/>
                <a:gd name="T40" fmla="*/ 26 w 336"/>
                <a:gd name="T41" fmla="*/ 278 h 412"/>
                <a:gd name="T42" fmla="*/ 16 w 336"/>
                <a:gd name="T43" fmla="*/ 284 h 412"/>
                <a:gd name="T44" fmla="*/ 8 w 336"/>
                <a:gd name="T45" fmla="*/ 300 h 412"/>
                <a:gd name="T46" fmla="*/ 4 w 336"/>
                <a:gd name="T47" fmla="*/ 334 h 412"/>
                <a:gd name="T48" fmla="*/ 10 w 336"/>
                <a:gd name="T49" fmla="*/ 344 h 412"/>
                <a:gd name="T50" fmla="*/ 6 w 336"/>
                <a:gd name="T51" fmla="*/ 352 h 412"/>
                <a:gd name="T52" fmla="*/ 2 w 336"/>
                <a:gd name="T53" fmla="*/ 364 h 412"/>
                <a:gd name="T54" fmla="*/ 4 w 336"/>
                <a:gd name="T55" fmla="*/ 384 h 412"/>
                <a:gd name="T56" fmla="*/ 10 w 336"/>
                <a:gd name="T57" fmla="*/ 400 h 412"/>
                <a:gd name="T58" fmla="*/ 28 w 336"/>
                <a:gd name="T59" fmla="*/ 412 h 412"/>
                <a:gd name="T60" fmla="*/ 46 w 336"/>
                <a:gd name="T61" fmla="*/ 402 h 412"/>
                <a:gd name="T62" fmla="*/ 54 w 336"/>
                <a:gd name="T63" fmla="*/ 390 h 412"/>
                <a:gd name="T64" fmla="*/ 58 w 336"/>
                <a:gd name="T65" fmla="*/ 376 h 412"/>
                <a:gd name="T66" fmla="*/ 68 w 336"/>
                <a:gd name="T67" fmla="*/ 370 h 412"/>
                <a:gd name="T68" fmla="*/ 76 w 336"/>
                <a:gd name="T69" fmla="*/ 358 h 412"/>
                <a:gd name="T70" fmla="*/ 80 w 336"/>
                <a:gd name="T71" fmla="*/ 342 h 412"/>
                <a:gd name="T72" fmla="*/ 92 w 336"/>
                <a:gd name="T73" fmla="*/ 354 h 412"/>
                <a:gd name="T74" fmla="*/ 100 w 336"/>
                <a:gd name="T75" fmla="*/ 318 h 412"/>
                <a:gd name="T76" fmla="*/ 102 w 336"/>
                <a:gd name="T77" fmla="*/ 260 h 412"/>
                <a:gd name="T78" fmla="*/ 132 w 336"/>
                <a:gd name="T79" fmla="*/ 198 h 412"/>
                <a:gd name="T80" fmla="*/ 140 w 336"/>
                <a:gd name="T81" fmla="*/ 178 h 412"/>
                <a:gd name="T82" fmla="*/ 154 w 336"/>
                <a:gd name="T83" fmla="*/ 162 h 412"/>
                <a:gd name="T84" fmla="*/ 162 w 336"/>
                <a:gd name="T85" fmla="*/ 134 h 412"/>
                <a:gd name="T86" fmla="*/ 170 w 336"/>
                <a:gd name="T87" fmla="*/ 112 h 412"/>
                <a:gd name="T88" fmla="*/ 224 w 336"/>
                <a:gd name="T89" fmla="*/ 64 h 412"/>
                <a:gd name="T90" fmla="*/ 238 w 336"/>
                <a:gd name="T91" fmla="*/ 66 h 412"/>
                <a:gd name="T92" fmla="*/ 264 w 336"/>
                <a:gd name="T93" fmla="*/ 70 h 412"/>
                <a:gd name="T94" fmla="*/ 276 w 336"/>
                <a:gd name="T95" fmla="*/ 64 h 412"/>
                <a:gd name="T96" fmla="*/ 278 w 336"/>
                <a:gd name="T97" fmla="*/ 56 h 412"/>
                <a:gd name="T98" fmla="*/ 294 w 336"/>
                <a:gd name="T99" fmla="*/ 50 h 412"/>
                <a:gd name="T100" fmla="*/ 328 w 336"/>
                <a:gd name="T101" fmla="*/ 64 h 412"/>
                <a:gd name="T102" fmla="*/ 326 w 336"/>
                <a:gd name="T103" fmla="*/ 5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6" h="412">
                  <a:moveTo>
                    <a:pt x="326" y="52"/>
                  </a:moveTo>
                  <a:lnTo>
                    <a:pt x="314" y="48"/>
                  </a:lnTo>
                  <a:lnTo>
                    <a:pt x="308" y="46"/>
                  </a:lnTo>
                  <a:lnTo>
                    <a:pt x="302" y="44"/>
                  </a:lnTo>
                  <a:lnTo>
                    <a:pt x="300" y="44"/>
                  </a:lnTo>
                  <a:lnTo>
                    <a:pt x="298" y="44"/>
                  </a:lnTo>
                  <a:lnTo>
                    <a:pt x="314" y="42"/>
                  </a:lnTo>
                  <a:lnTo>
                    <a:pt x="314" y="42"/>
                  </a:lnTo>
                  <a:lnTo>
                    <a:pt x="314" y="42"/>
                  </a:lnTo>
                  <a:lnTo>
                    <a:pt x="312" y="42"/>
                  </a:lnTo>
                  <a:lnTo>
                    <a:pt x="312" y="42"/>
                  </a:lnTo>
                  <a:lnTo>
                    <a:pt x="312" y="42"/>
                  </a:lnTo>
                  <a:lnTo>
                    <a:pt x="314" y="42"/>
                  </a:lnTo>
                  <a:lnTo>
                    <a:pt x="318" y="42"/>
                  </a:lnTo>
                  <a:lnTo>
                    <a:pt x="322" y="40"/>
                  </a:lnTo>
                  <a:lnTo>
                    <a:pt x="326" y="38"/>
                  </a:lnTo>
                  <a:lnTo>
                    <a:pt x="328" y="34"/>
                  </a:lnTo>
                  <a:lnTo>
                    <a:pt x="328" y="30"/>
                  </a:lnTo>
                  <a:lnTo>
                    <a:pt x="330" y="26"/>
                  </a:lnTo>
                  <a:lnTo>
                    <a:pt x="330" y="22"/>
                  </a:lnTo>
                  <a:lnTo>
                    <a:pt x="330" y="22"/>
                  </a:lnTo>
                  <a:lnTo>
                    <a:pt x="314" y="20"/>
                  </a:lnTo>
                  <a:lnTo>
                    <a:pt x="310" y="10"/>
                  </a:lnTo>
                  <a:lnTo>
                    <a:pt x="302" y="4"/>
                  </a:lnTo>
                  <a:lnTo>
                    <a:pt x="282" y="6"/>
                  </a:lnTo>
                  <a:lnTo>
                    <a:pt x="258" y="0"/>
                  </a:lnTo>
                  <a:lnTo>
                    <a:pt x="256" y="4"/>
                  </a:lnTo>
                  <a:lnTo>
                    <a:pt x="250" y="8"/>
                  </a:lnTo>
                  <a:lnTo>
                    <a:pt x="246" y="12"/>
                  </a:lnTo>
                  <a:lnTo>
                    <a:pt x="240" y="12"/>
                  </a:lnTo>
                  <a:lnTo>
                    <a:pt x="234" y="14"/>
                  </a:lnTo>
                  <a:lnTo>
                    <a:pt x="230" y="14"/>
                  </a:lnTo>
                  <a:lnTo>
                    <a:pt x="230" y="14"/>
                  </a:lnTo>
                  <a:lnTo>
                    <a:pt x="224" y="16"/>
                  </a:lnTo>
                  <a:lnTo>
                    <a:pt x="220" y="18"/>
                  </a:lnTo>
                  <a:lnTo>
                    <a:pt x="218" y="20"/>
                  </a:lnTo>
                  <a:lnTo>
                    <a:pt x="216" y="22"/>
                  </a:lnTo>
                  <a:lnTo>
                    <a:pt x="216" y="22"/>
                  </a:lnTo>
                  <a:lnTo>
                    <a:pt x="216" y="22"/>
                  </a:lnTo>
                  <a:lnTo>
                    <a:pt x="214" y="26"/>
                  </a:lnTo>
                  <a:lnTo>
                    <a:pt x="214" y="28"/>
                  </a:lnTo>
                  <a:lnTo>
                    <a:pt x="212" y="32"/>
                  </a:lnTo>
                  <a:lnTo>
                    <a:pt x="208" y="36"/>
                  </a:lnTo>
                  <a:lnTo>
                    <a:pt x="204" y="36"/>
                  </a:lnTo>
                  <a:lnTo>
                    <a:pt x="200" y="36"/>
                  </a:lnTo>
                  <a:lnTo>
                    <a:pt x="196" y="36"/>
                  </a:lnTo>
                  <a:lnTo>
                    <a:pt x="196" y="34"/>
                  </a:lnTo>
                  <a:lnTo>
                    <a:pt x="194" y="34"/>
                  </a:lnTo>
                  <a:lnTo>
                    <a:pt x="194" y="32"/>
                  </a:lnTo>
                  <a:lnTo>
                    <a:pt x="194" y="32"/>
                  </a:lnTo>
                  <a:lnTo>
                    <a:pt x="190" y="32"/>
                  </a:lnTo>
                  <a:lnTo>
                    <a:pt x="186" y="34"/>
                  </a:lnTo>
                  <a:lnTo>
                    <a:pt x="182" y="38"/>
                  </a:lnTo>
                  <a:lnTo>
                    <a:pt x="178" y="42"/>
                  </a:lnTo>
                  <a:lnTo>
                    <a:pt x="176" y="46"/>
                  </a:lnTo>
                  <a:lnTo>
                    <a:pt x="176" y="48"/>
                  </a:lnTo>
                  <a:lnTo>
                    <a:pt x="174" y="48"/>
                  </a:lnTo>
                  <a:lnTo>
                    <a:pt x="168" y="54"/>
                  </a:lnTo>
                  <a:lnTo>
                    <a:pt x="162" y="56"/>
                  </a:lnTo>
                  <a:lnTo>
                    <a:pt x="158" y="58"/>
                  </a:lnTo>
                  <a:lnTo>
                    <a:pt x="154" y="62"/>
                  </a:lnTo>
                  <a:lnTo>
                    <a:pt x="152" y="66"/>
                  </a:lnTo>
                  <a:lnTo>
                    <a:pt x="150" y="70"/>
                  </a:lnTo>
                  <a:lnTo>
                    <a:pt x="148" y="76"/>
                  </a:lnTo>
                  <a:lnTo>
                    <a:pt x="148" y="80"/>
                  </a:lnTo>
                  <a:lnTo>
                    <a:pt x="148" y="82"/>
                  </a:lnTo>
                  <a:lnTo>
                    <a:pt x="148" y="82"/>
                  </a:lnTo>
                  <a:lnTo>
                    <a:pt x="136" y="114"/>
                  </a:lnTo>
                  <a:lnTo>
                    <a:pt x="116" y="150"/>
                  </a:lnTo>
                  <a:lnTo>
                    <a:pt x="114" y="152"/>
                  </a:lnTo>
                  <a:lnTo>
                    <a:pt x="110" y="160"/>
                  </a:lnTo>
                  <a:lnTo>
                    <a:pt x="106" y="170"/>
                  </a:lnTo>
                  <a:lnTo>
                    <a:pt x="102" y="180"/>
                  </a:lnTo>
                  <a:lnTo>
                    <a:pt x="100" y="184"/>
                  </a:lnTo>
                  <a:lnTo>
                    <a:pt x="98" y="190"/>
                  </a:lnTo>
                  <a:lnTo>
                    <a:pt x="94" y="200"/>
                  </a:lnTo>
                  <a:lnTo>
                    <a:pt x="88" y="212"/>
                  </a:lnTo>
                  <a:lnTo>
                    <a:pt x="84" y="220"/>
                  </a:lnTo>
                  <a:lnTo>
                    <a:pt x="82" y="224"/>
                  </a:lnTo>
                  <a:lnTo>
                    <a:pt x="72" y="230"/>
                  </a:lnTo>
                  <a:lnTo>
                    <a:pt x="54" y="254"/>
                  </a:lnTo>
                  <a:lnTo>
                    <a:pt x="32" y="268"/>
                  </a:lnTo>
                  <a:lnTo>
                    <a:pt x="30" y="274"/>
                  </a:lnTo>
                  <a:lnTo>
                    <a:pt x="26" y="278"/>
                  </a:lnTo>
                  <a:lnTo>
                    <a:pt x="22" y="280"/>
                  </a:lnTo>
                  <a:lnTo>
                    <a:pt x="20" y="282"/>
                  </a:lnTo>
                  <a:lnTo>
                    <a:pt x="16" y="284"/>
                  </a:lnTo>
                  <a:lnTo>
                    <a:pt x="16" y="284"/>
                  </a:lnTo>
                  <a:lnTo>
                    <a:pt x="14" y="290"/>
                  </a:lnTo>
                  <a:lnTo>
                    <a:pt x="12" y="294"/>
                  </a:lnTo>
                  <a:lnTo>
                    <a:pt x="10" y="298"/>
                  </a:lnTo>
                  <a:lnTo>
                    <a:pt x="8" y="300"/>
                  </a:lnTo>
                  <a:lnTo>
                    <a:pt x="8" y="300"/>
                  </a:lnTo>
                  <a:lnTo>
                    <a:pt x="2" y="312"/>
                  </a:lnTo>
                  <a:lnTo>
                    <a:pt x="0" y="324"/>
                  </a:lnTo>
                  <a:lnTo>
                    <a:pt x="4" y="334"/>
                  </a:lnTo>
                  <a:lnTo>
                    <a:pt x="8" y="338"/>
                  </a:lnTo>
                  <a:lnTo>
                    <a:pt x="10" y="340"/>
                  </a:lnTo>
                  <a:lnTo>
                    <a:pt x="10" y="342"/>
                  </a:lnTo>
                  <a:lnTo>
                    <a:pt x="10" y="344"/>
                  </a:lnTo>
                  <a:lnTo>
                    <a:pt x="8" y="344"/>
                  </a:lnTo>
                  <a:lnTo>
                    <a:pt x="8" y="346"/>
                  </a:lnTo>
                  <a:lnTo>
                    <a:pt x="6" y="348"/>
                  </a:lnTo>
                  <a:lnTo>
                    <a:pt x="6" y="352"/>
                  </a:lnTo>
                  <a:lnTo>
                    <a:pt x="6" y="356"/>
                  </a:lnTo>
                  <a:lnTo>
                    <a:pt x="6" y="358"/>
                  </a:lnTo>
                  <a:lnTo>
                    <a:pt x="6" y="358"/>
                  </a:lnTo>
                  <a:lnTo>
                    <a:pt x="2" y="364"/>
                  </a:lnTo>
                  <a:lnTo>
                    <a:pt x="2" y="370"/>
                  </a:lnTo>
                  <a:lnTo>
                    <a:pt x="2" y="376"/>
                  </a:lnTo>
                  <a:lnTo>
                    <a:pt x="2" y="380"/>
                  </a:lnTo>
                  <a:lnTo>
                    <a:pt x="4" y="384"/>
                  </a:lnTo>
                  <a:lnTo>
                    <a:pt x="4" y="386"/>
                  </a:lnTo>
                  <a:lnTo>
                    <a:pt x="4" y="388"/>
                  </a:lnTo>
                  <a:lnTo>
                    <a:pt x="8" y="394"/>
                  </a:lnTo>
                  <a:lnTo>
                    <a:pt x="10" y="400"/>
                  </a:lnTo>
                  <a:lnTo>
                    <a:pt x="16" y="404"/>
                  </a:lnTo>
                  <a:lnTo>
                    <a:pt x="20" y="408"/>
                  </a:lnTo>
                  <a:lnTo>
                    <a:pt x="24" y="410"/>
                  </a:lnTo>
                  <a:lnTo>
                    <a:pt x="28" y="412"/>
                  </a:lnTo>
                  <a:lnTo>
                    <a:pt x="30" y="412"/>
                  </a:lnTo>
                  <a:lnTo>
                    <a:pt x="36" y="410"/>
                  </a:lnTo>
                  <a:lnTo>
                    <a:pt x="42" y="406"/>
                  </a:lnTo>
                  <a:lnTo>
                    <a:pt x="46" y="402"/>
                  </a:lnTo>
                  <a:lnTo>
                    <a:pt x="50" y="398"/>
                  </a:lnTo>
                  <a:lnTo>
                    <a:pt x="52" y="394"/>
                  </a:lnTo>
                  <a:lnTo>
                    <a:pt x="54" y="392"/>
                  </a:lnTo>
                  <a:lnTo>
                    <a:pt x="54" y="390"/>
                  </a:lnTo>
                  <a:lnTo>
                    <a:pt x="54" y="384"/>
                  </a:lnTo>
                  <a:lnTo>
                    <a:pt x="56" y="380"/>
                  </a:lnTo>
                  <a:lnTo>
                    <a:pt x="56" y="376"/>
                  </a:lnTo>
                  <a:lnTo>
                    <a:pt x="58" y="376"/>
                  </a:lnTo>
                  <a:lnTo>
                    <a:pt x="58" y="374"/>
                  </a:lnTo>
                  <a:lnTo>
                    <a:pt x="62" y="374"/>
                  </a:lnTo>
                  <a:lnTo>
                    <a:pt x="64" y="372"/>
                  </a:lnTo>
                  <a:lnTo>
                    <a:pt x="68" y="370"/>
                  </a:lnTo>
                  <a:lnTo>
                    <a:pt x="70" y="368"/>
                  </a:lnTo>
                  <a:lnTo>
                    <a:pt x="70" y="366"/>
                  </a:lnTo>
                  <a:lnTo>
                    <a:pt x="72" y="364"/>
                  </a:lnTo>
                  <a:lnTo>
                    <a:pt x="76" y="358"/>
                  </a:lnTo>
                  <a:lnTo>
                    <a:pt x="78" y="352"/>
                  </a:lnTo>
                  <a:lnTo>
                    <a:pt x="80" y="346"/>
                  </a:lnTo>
                  <a:lnTo>
                    <a:pt x="80" y="344"/>
                  </a:lnTo>
                  <a:lnTo>
                    <a:pt x="80" y="342"/>
                  </a:lnTo>
                  <a:lnTo>
                    <a:pt x="80" y="340"/>
                  </a:lnTo>
                  <a:lnTo>
                    <a:pt x="86" y="356"/>
                  </a:lnTo>
                  <a:lnTo>
                    <a:pt x="88" y="356"/>
                  </a:lnTo>
                  <a:lnTo>
                    <a:pt x="92" y="354"/>
                  </a:lnTo>
                  <a:lnTo>
                    <a:pt x="96" y="350"/>
                  </a:lnTo>
                  <a:lnTo>
                    <a:pt x="100" y="340"/>
                  </a:lnTo>
                  <a:lnTo>
                    <a:pt x="100" y="324"/>
                  </a:lnTo>
                  <a:lnTo>
                    <a:pt x="100" y="318"/>
                  </a:lnTo>
                  <a:lnTo>
                    <a:pt x="100" y="306"/>
                  </a:lnTo>
                  <a:lnTo>
                    <a:pt x="102" y="290"/>
                  </a:lnTo>
                  <a:lnTo>
                    <a:pt x="102" y="274"/>
                  </a:lnTo>
                  <a:lnTo>
                    <a:pt x="102" y="260"/>
                  </a:lnTo>
                  <a:lnTo>
                    <a:pt x="98" y="254"/>
                  </a:lnTo>
                  <a:lnTo>
                    <a:pt x="120" y="240"/>
                  </a:lnTo>
                  <a:lnTo>
                    <a:pt x="122" y="216"/>
                  </a:lnTo>
                  <a:lnTo>
                    <a:pt x="132" y="198"/>
                  </a:lnTo>
                  <a:lnTo>
                    <a:pt x="134" y="182"/>
                  </a:lnTo>
                  <a:lnTo>
                    <a:pt x="136" y="182"/>
                  </a:lnTo>
                  <a:lnTo>
                    <a:pt x="138" y="182"/>
                  </a:lnTo>
                  <a:lnTo>
                    <a:pt x="140" y="178"/>
                  </a:lnTo>
                  <a:lnTo>
                    <a:pt x="144" y="174"/>
                  </a:lnTo>
                  <a:lnTo>
                    <a:pt x="148" y="170"/>
                  </a:lnTo>
                  <a:lnTo>
                    <a:pt x="152" y="166"/>
                  </a:lnTo>
                  <a:lnTo>
                    <a:pt x="154" y="162"/>
                  </a:lnTo>
                  <a:lnTo>
                    <a:pt x="158" y="158"/>
                  </a:lnTo>
                  <a:lnTo>
                    <a:pt x="158" y="136"/>
                  </a:lnTo>
                  <a:lnTo>
                    <a:pt x="160" y="134"/>
                  </a:lnTo>
                  <a:lnTo>
                    <a:pt x="162" y="134"/>
                  </a:lnTo>
                  <a:lnTo>
                    <a:pt x="164" y="130"/>
                  </a:lnTo>
                  <a:lnTo>
                    <a:pt x="166" y="124"/>
                  </a:lnTo>
                  <a:lnTo>
                    <a:pt x="166" y="122"/>
                  </a:lnTo>
                  <a:lnTo>
                    <a:pt x="170" y="112"/>
                  </a:lnTo>
                  <a:lnTo>
                    <a:pt x="178" y="98"/>
                  </a:lnTo>
                  <a:lnTo>
                    <a:pt x="196" y="82"/>
                  </a:lnTo>
                  <a:lnTo>
                    <a:pt x="224" y="64"/>
                  </a:lnTo>
                  <a:lnTo>
                    <a:pt x="224" y="64"/>
                  </a:lnTo>
                  <a:lnTo>
                    <a:pt x="226" y="64"/>
                  </a:lnTo>
                  <a:lnTo>
                    <a:pt x="230" y="64"/>
                  </a:lnTo>
                  <a:lnTo>
                    <a:pt x="234" y="64"/>
                  </a:lnTo>
                  <a:lnTo>
                    <a:pt x="238" y="66"/>
                  </a:lnTo>
                  <a:lnTo>
                    <a:pt x="242" y="70"/>
                  </a:lnTo>
                  <a:lnTo>
                    <a:pt x="260" y="72"/>
                  </a:lnTo>
                  <a:lnTo>
                    <a:pt x="260" y="72"/>
                  </a:lnTo>
                  <a:lnTo>
                    <a:pt x="264" y="70"/>
                  </a:lnTo>
                  <a:lnTo>
                    <a:pt x="266" y="70"/>
                  </a:lnTo>
                  <a:lnTo>
                    <a:pt x="270" y="68"/>
                  </a:lnTo>
                  <a:lnTo>
                    <a:pt x="272" y="66"/>
                  </a:lnTo>
                  <a:lnTo>
                    <a:pt x="276" y="64"/>
                  </a:lnTo>
                  <a:lnTo>
                    <a:pt x="276" y="60"/>
                  </a:lnTo>
                  <a:lnTo>
                    <a:pt x="276" y="60"/>
                  </a:lnTo>
                  <a:lnTo>
                    <a:pt x="276" y="58"/>
                  </a:lnTo>
                  <a:lnTo>
                    <a:pt x="278" y="56"/>
                  </a:lnTo>
                  <a:lnTo>
                    <a:pt x="280" y="52"/>
                  </a:lnTo>
                  <a:lnTo>
                    <a:pt x="284" y="50"/>
                  </a:lnTo>
                  <a:lnTo>
                    <a:pt x="288" y="50"/>
                  </a:lnTo>
                  <a:lnTo>
                    <a:pt x="294" y="50"/>
                  </a:lnTo>
                  <a:lnTo>
                    <a:pt x="326" y="66"/>
                  </a:lnTo>
                  <a:lnTo>
                    <a:pt x="326" y="66"/>
                  </a:lnTo>
                  <a:lnTo>
                    <a:pt x="326" y="66"/>
                  </a:lnTo>
                  <a:lnTo>
                    <a:pt x="328" y="64"/>
                  </a:lnTo>
                  <a:lnTo>
                    <a:pt x="328" y="62"/>
                  </a:lnTo>
                  <a:lnTo>
                    <a:pt x="328" y="56"/>
                  </a:lnTo>
                  <a:lnTo>
                    <a:pt x="336" y="56"/>
                  </a:lnTo>
                  <a:lnTo>
                    <a:pt x="326" y="5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39" name="Freeform 220"/>
            <p:cNvSpPr>
              <a:spLocks/>
            </p:cNvSpPr>
            <p:nvPr/>
          </p:nvSpPr>
          <p:spPr bwMode="gray">
            <a:xfrm>
              <a:off x="739" y="2478"/>
              <a:ext cx="158" cy="132"/>
            </a:xfrm>
            <a:custGeom>
              <a:avLst/>
              <a:gdLst>
                <a:gd name="T0" fmla="*/ 154 w 158"/>
                <a:gd name="T1" fmla="*/ 46 h 132"/>
                <a:gd name="T2" fmla="*/ 146 w 158"/>
                <a:gd name="T3" fmla="*/ 46 h 132"/>
                <a:gd name="T4" fmla="*/ 136 w 158"/>
                <a:gd name="T5" fmla="*/ 48 h 132"/>
                <a:gd name="T6" fmla="*/ 132 w 158"/>
                <a:gd name="T7" fmla="*/ 54 h 132"/>
                <a:gd name="T8" fmla="*/ 126 w 158"/>
                <a:gd name="T9" fmla="*/ 58 h 132"/>
                <a:gd name="T10" fmla="*/ 120 w 158"/>
                <a:gd name="T11" fmla="*/ 66 h 132"/>
                <a:gd name="T12" fmla="*/ 120 w 158"/>
                <a:gd name="T13" fmla="*/ 74 h 132"/>
                <a:gd name="T14" fmla="*/ 120 w 158"/>
                <a:gd name="T15" fmla="*/ 78 h 132"/>
                <a:gd name="T16" fmla="*/ 116 w 158"/>
                <a:gd name="T17" fmla="*/ 84 h 132"/>
                <a:gd name="T18" fmla="*/ 110 w 158"/>
                <a:gd name="T19" fmla="*/ 92 h 132"/>
                <a:gd name="T20" fmla="*/ 96 w 158"/>
                <a:gd name="T21" fmla="*/ 118 h 132"/>
                <a:gd name="T22" fmla="*/ 92 w 158"/>
                <a:gd name="T23" fmla="*/ 118 h 132"/>
                <a:gd name="T24" fmla="*/ 78 w 158"/>
                <a:gd name="T25" fmla="*/ 118 h 132"/>
                <a:gd name="T26" fmla="*/ 68 w 158"/>
                <a:gd name="T27" fmla="*/ 116 h 132"/>
                <a:gd name="T28" fmla="*/ 60 w 158"/>
                <a:gd name="T29" fmla="*/ 118 h 132"/>
                <a:gd name="T30" fmla="*/ 52 w 158"/>
                <a:gd name="T31" fmla="*/ 120 h 132"/>
                <a:gd name="T32" fmla="*/ 50 w 158"/>
                <a:gd name="T33" fmla="*/ 122 h 132"/>
                <a:gd name="T34" fmla="*/ 44 w 158"/>
                <a:gd name="T35" fmla="*/ 120 h 132"/>
                <a:gd name="T36" fmla="*/ 38 w 158"/>
                <a:gd name="T37" fmla="*/ 120 h 132"/>
                <a:gd name="T38" fmla="*/ 32 w 158"/>
                <a:gd name="T39" fmla="*/ 124 h 132"/>
                <a:gd name="T40" fmla="*/ 30 w 158"/>
                <a:gd name="T41" fmla="*/ 132 h 132"/>
                <a:gd name="T42" fmla="*/ 26 w 158"/>
                <a:gd name="T43" fmla="*/ 132 h 132"/>
                <a:gd name="T44" fmla="*/ 20 w 158"/>
                <a:gd name="T45" fmla="*/ 128 h 132"/>
                <a:gd name="T46" fmla="*/ 18 w 158"/>
                <a:gd name="T47" fmla="*/ 122 h 132"/>
                <a:gd name="T48" fmla="*/ 16 w 158"/>
                <a:gd name="T49" fmla="*/ 120 h 132"/>
                <a:gd name="T50" fmla="*/ 16 w 158"/>
                <a:gd name="T51" fmla="*/ 118 h 132"/>
                <a:gd name="T52" fmla="*/ 16 w 158"/>
                <a:gd name="T53" fmla="*/ 118 h 132"/>
                <a:gd name="T54" fmla="*/ 16 w 158"/>
                <a:gd name="T55" fmla="*/ 114 h 132"/>
                <a:gd name="T56" fmla="*/ 20 w 158"/>
                <a:gd name="T57" fmla="*/ 104 h 132"/>
                <a:gd name="T58" fmla="*/ 24 w 158"/>
                <a:gd name="T59" fmla="*/ 102 h 132"/>
                <a:gd name="T60" fmla="*/ 30 w 158"/>
                <a:gd name="T61" fmla="*/ 98 h 132"/>
                <a:gd name="T62" fmla="*/ 28 w 158"/>
                <a:gd name="T63" fmla="*/ 88 h 132"/>
                <a:gd name="T64" fmla="*/ 30 w 158"/>
                <a:gd name="T65" fmla="*/ 70 h 132"/>
                <a:gd name="T66" fmla="*/ 30 w 158"/>
                <a:gd name="T67" fmla="*/ 50 h 132"/>
                <a:gd name="T68" fmla="*/ 32 w 158"/>
                <a:gd name="T69" fmla="*/ 42 h 132"/>
                <a:gd name="T70" fmla="*/ 38 w 158"/>
                <a:gd name="T71" fmla="*/ 38 h 132"/>
                <a:gd name="T72" fmla="*/ 38 w 158"/>
                <a:gd name="T73" fmla="*/ 34 h 132"/>
                <a:gd name="T74" fmla="*/ 36 w 158"/>
                <a:gd name="T75" fmla="*/ 32 h 132"/>
                <a:gd name="T76" fmla="*/ 28 w 158"/>
                <a:gd name="T77" fmla="*/ 28 h 132"/>
                <a:gd name="T78" fmla="*/ 26 w 158"/>
                <a:gd name="T79" fmla="*/ 28 h 132"/>
                <a:gd name="T80" fmla="*/ 24 w 158"/>
                <a:gd name="T81" fmla="*/ 28 h 132"/>
                <a:gd name="T82" fmla="*/ 10 w 158"/>
                <a:gd name="T83" fmla="*/ 30 h 132"/>
                <a:gd name="T84" fmla="*/ 4 w 158"/>
                <a:gd name="T85" fmla="*/ 24 h 132"/>
                <a:gd name="T86" fmla="*/ 4 w 158"/>
                <a:gd name="T87" fmla="*/ 20 h 132"/>
                <a:gd name="T88" fmla="*/ 0 w 158"/>
                <a:gd name="T89" fmla="*/ 14 h 132"/>
                <a:gd name="T90" fmla="*/ 2 w 158"/>
                <a:gd name="T91" fmla="*/ 12 h 132"/>
                <a:gd name="T92" fmla="*/ 4 w 158"/>
                <a:gd name="T93" fmla="*/ 10 h 132"/>
                <a:gd name="T94" fmla="*/ 18 w 158"/>
                <a:gd name="T95" fmla="*/ 0 h 132"/>
                <a:gd name="T96" fmla="*/ 22 w 158"/>
                <a:gd name="T97" fmla="*/ 0 h 132"/>
                <a:gd name="T98" fmla="*/ 26 w 158"/>
                <a:gd name="T99" fmla="*/ 2 h 132"/>
                <a:gd name="T100" fmla="*/ 58 w 158"/>
                <a:gd name="T101" fmla="*/ 6 h 132"/>
                <a:gd name="T102" fmla="*/ 84 w 158"/>
                <a:gd name="T103" fmla="*/ 8 h 132"/>
                <a:gd name="T104" fmla="*/ 98 w 158"/>
                <a:gd name="T105" fmla="*/ 6 h 132"/>
                <a:gd name="T106" fmla="*/ 102 w 158"/>
                <a:gd name="T107" fmla="*/ 8 h 132"/>
                <a:gd name="T108" fmla="*/ 102 w 158"/>
                <a:gd name="T109" fmla="*/ 12 h 132"/>
                <a:gd name="T110" fmla="*/ 106 w 158"/>
                <a:gd name="T111" fmla="*/ 14 h 132"/>
                <a:gd name="T112" fmla="*/ 112 w 158"/>
                <a:gd name="T113" fmla="*/ 18 h 132"/>
                <a:gd name="T114" fmla="*/ 114 w 158"/>
                <a:gd name="T115" fmla="*/ 18 h 132"/>
                <a:gd name="T116" fmla="*/ 120 w 158"/>
                <a:gd name="T117" fmla="*/ 22 h 132"/>
                <a:gd name="T118" fmla="*/ 126 w 158"/>
                <a:gd name="T119" fmla="*/ 28 h 132"/>
                <a:gd name="T120" fmla="*/ 134 w 158"/>
                <a:gd name="T121" fmla="*/ 36 h 132"/>
                <a:gd name="T122" fmla="*/ 152 w 158"/>
                <a:gd name="T123" fmla="*/ 42 h 132"/>
                <a:gd name="T124" fmla="*/ 154 w 158"/>
                <a:gd name="T125" fmla="*/ 4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 h="132">
                  <a:moveTo>
                    <a:pt x="154" y="46"/>
                  </a:moveTo>
                  <a:lnTo>
                    <a:pt x="154" y="46"/>
                  </a:lnTo>
                  <a:lnTo>
                    <a:pt x="150" y="46"/>
                  </a:lnTo>
                  <a:lnTo>
                    <a:pt x="146" y="46"/>
                  </a:lnTo>
                  <a:lnTo>
                    <a:pt x="142" y="46"/>
                  </a:lnTo>
                  <a:lnTo>
                    <a:pt x="136" y="48"/>
                  </a:lnTo>
                  <a:lnTo>
                    <a:pt x="132" y="52"/>
                  </a:lnTo>
                  <a:lnTo>
                    <a:pt x="132" y="54"/>
                  </a:lnTo>
                  <a:lnTo>
                    <a:pt x="130" y="54"/>
                  </a:lnTo>
                  <a:lnTo>
                    <a:pt x="126" y="58"/>
                  </a:lnTo>
                  <a:lnTo>
                    <a:pt x="122" y="62"/>
                  </a:lnTo>
                  <a:lnTo>
                    <a:pt x="120" y="66"/>
                  </a:lnTo>
                  <a:lnTo>
                    <a:pt x="118" y="70"/>
                  </a:lnTo>
                  <a:lnTo>
                    <a:pt x="120" y="74"/>
                  </a:lnTo>
                  <a:lnTo>
                    <a:pt x="122" y="78"/>
                  </a:lnTo>
                  <a:lnTo>
                    <a:pt x="120" y="78"/>
                  </a:lnTo>
                  <a:lnTo>
                    <a:pt x="118" y="80"/>
                  </a:lnTo>
                  <a:lnTo>
                    <a:pt x="116" y="84"/>
                  </a:lnTo>
                  <a:lnTo>
                    <a:pt x="112" y="88"/>
                  </a:lnTo>
                  <a:lnTo>
                    <a:pt x="110" y="92"/>
                  </a:lnTo>
                  <a:lnTo>
                    <a:pt x="106" y="96"/>
                  </a:lnTo>
                  <a:lnTo>
                    <a:pt x="96" y="118"/>
                  </a:lnTo>
                  <a:lnTo>
                    <a:pt x="94" y="118"/>
                  </a:lnTo>
                  <a:lnTo>
                    <a:pt x="92" y="118"/>
                  </a:lnTo>
                  <a:lnTo>
                    <a:pt x="86" y="118"/>
                  </a:lnTo>
                  <a:lnTo>
                    <a:pt x="78" y="118"/>
                  </a:lnTo>
                  <a:lnTo>
                    <a:pt x="68" y="116"/>
                  </a:lnTo>
                  <a:lnTo>
                    <a:pt x="68" y="116"/>
                  </a:lnTo>
                  <a:lnTo>
                    <a:pt x="64" y="116"/>
                  </a:lnTo>
                  <a:lnTo>
                    <a:pt x="60" y="118"/>
                  </a:lnTo>
                  <a:lnTo>
                    <a:pt x="56" y="118"/>
                  </a:lnTo>
                  <a:lnTo>
                    <a:pt x="52" y="120"/>
                  </a:lnTo>
                  <a:lnTo>
                    <a:pt x="50" y="122"/>
                  </a:lnTo>
                  <a:lnTo>
                    <a:pt x="50" y="122"/>
                  </a:lnTo>
                  <a:lnTo>
                    <a:pt x="48" y="120"/>
                  </a:lnTo>
                  <a:lnTo>
                    <a:pt x="44" y="120"/>
                  </a:lnTo>
                  <a:lnTo>
                    <a:pt x="40" y="120"/>
                  </a:lnTo>
                  <a:lnTo>
                    <a:pt x="38" y="120"/>
                  </a:lnTo>
                  <a:lnTo>
                    <a:pt x="34" y="122"/>
                  </a:lnTo>
                  <a:lnTo>
                    <a:pt x="32" y="124"/>
                  </a:lnTo>
                  <a:lnTo>
                    <a:pt x="30" y="128"/>
                  </a:lnTo>
                  <a:lnTo>
                    <a:pt x="30" y="132"/>
                  </a:lnTo>
                  <a:lnTo>
                    <a:pt x="28" y="132"/>
                  </a:lnTo>
                  <a:lnTo>
                    <a:pt x="26" y="132"/>
                  </a:lnTo>
                  <a:lnTo>
                    <a:pt x="24" y="130"/>
                  </a:lnTo>
                  <a:lnTo>
                    <a:pt x="20" y="128"/>
                  </a:lnTo>
                  <a:lnTo>
                    <a:pt x="18" y="126"/>
                  </a:lnTo>
                  <a:lnTo>
                    <a:pt x="18" y="122"/>
                  </a:lnTo>
                  <a:lnTo>
                    <a:pt x="16" y="122"/>
                  </a:lnTo>
                  <a:lnTo>
                    <a:pt x="16" y="120"/>
                  </a:lnTo>
                  <a:lnTo>
                    <a:pt x="16" y="118"/>
                  </a:lnTo>
                  <a:lnTo>
                    <a:pt x="16" y="118"/>
                  </a:lnTo>
                  <a:lnTo>
                    <a:pt x="16" y="118"/>
                  </a:lnTo>
                  <a:lnTo>
                    <a:pt x="16" y="118"/>
                  </a:lnTo>
                  <a:lnTo>
                    <a:pt x="16" y="116"/>
                  </a:lnTo>
                  <a:lnTo>
                    <a:pt x="16" y="114"/>
                  </a:lnTo>
                  <a:lnTo>
                    <a:pt x="18" y="108"/>
                  </a:lnTo>
                  <a:lnTo>
                    <a:pt x="20" y="104"/>
                  </a:lnTo>
                  <a:lnTo>
                    <a:pt x="22" y="102"/>
                  </a:lnTo>
                  <a:lnTo>
                    <a:pt x="24" y="102"/>
                  </a:lnTo>
                  <a:lnTo>
                    <a:pt x="26" y="102"/>
                  </a:lnTo>
                  <a:lnTo>
                    <a:pt x="30" y="98"/>
                  </a:lnTo>
                  <a:lnTo>
                    <a:pt x="24" y="92"/>
                  </a:lnTo>
                  <a:lnTo>
                    <a:pt x="28" y="88"/>
                  </a:lnTo>
                  <a:lnTo>
                    <a:pt x="30" y="80"/>
                  </a:lnTo>
                  <a:lnTo>
                    <a:pt x="30" y="70"/>
                  </a:lnTo>
                  <a:lnTo>
                    <a:pt x="26" y="60"/>
                  </a:lnTo>
                  <a:lnTo>
                    <a:pt x="30" y="50"/>
                  </a:lnTo>
                  <a:lnTo>
                    <a:pt x="32" y="42"/>
                  </a:lnTo>
                  <a:lnTo>
                    <a:pt x="32" y="42"/>
                  </a:lnTo>
                  <a:lnTo>
                    <a:pt x="36" y="40"/>
                  </a:lnTo>
                  <a:lnTo>
                    <a:pt x="38" y="38"/>
                  </a:lnTo>
                  <a:lnTo>
                    <a:pt x="38" y="36"/>
                  </a:lnTo>
                  <a:lnTo>
                    <a:pt x="38" y="34"/>
                  </a:lnTo>
                  <a:lnTo>
                    <a:pt x="38" y="34"/>
                  </a:lnTo>
                  <a:lnTo>
                    <a:pt x="36" y="32"/>
                  </a:lnTo>
                  <a:lnTo>
                    <a:pt x="28" y="28"/>
                  </a:lnTo>
                  <a:lnTo>
                    <a:pt x="28" y="28"/>
                  </a:lnTo>
                  <a:lnTo>
                    <a:pt x="26" y="28"/>
                  </a:lnTo>
                  <a:lnTo>
                    <a:pt x="26" y="28"/>
                  </a:lnTo>
                  <a:lnTo>
                    <a:pt x="24" y="28"/>
                  </a:lnTo>
                  <a:lnTo>
                    <a:pt x="24" y="28"/>
                  </a:lnTo>
                  <a:lnTo>
                    <a:pt x="26" y="28"/>
                  </a:lnTo>
                  <a:lnTo>
                    <a:pt x="10" y="30"/>
                  </a:lnTo>
                  <a:lnTo>
                    <a:pt x="4" y="28"/>
                  </a:lnTo>
                  <a:lnTo>
                    <a:pt x="4" y="24"/>
                  </a:lnTo>
                  <a:lnTo>
                    <a:pt x="4" y="22"/>
                  </a:lnTo>
                  <a:lnTo>
                    <a:pt x="4" y="20"/>
                  </a:lnTo>
                  <a:lnTo>
                    <a:pt x="2" y="16"/>
                  </a:lnTo>
                  <a:lnTo>
                    <a:pt x="0" y="14"/>
                  </a:lnTo>
                  <a:lnTo>
                    <a:pt x="2" y="14"/>
                  </a:lnTo>
                  <a:lnTo>
                    <a:pt x="2" y="12"/>
                  </a:lnTo>
                  <a:lnTo>
                    <a:pt x="2" y="10"/>
                  </a:lnTo>
                  <a:lnTo>
                    <a:pt x="4" y="10"/>
                  </a:lnTo>
                  <a:lnTo>
                    <a:pt x="8" y="10"/>
                  </a:lnTo>
                  <a:lnTo>
                    <a:pt x="18" y="0"/>
                  </a:lnTo>
                  <a:lnTo>
                    <a:pt x="20" y="0"/>
                  </a:lnTo>
                  <a:lnTo>
                    <a:pt x="22" y="0"/>
                  </a:lnTo>
                  <a:lnTo>
                    <a:pt x="24" y="0"/>
                  </a:lnTo>
                  <a:lnTo>
                    <a:pt x="26" y="2"/>
                  </a:lnTo>
                  <a:lnTo>
                    <a:pt x="54" y="6"/>
                  </a:lnTo>
                  <a:lnTo>
                    <a:pt x="58" y="6"/>
                  </a:lnTo>
                  <a:lnTo>
                    <a:pt x="72" y="6"/>
                  </a:lnTo>
                  <a:lnTo>
                    <a:pt x="84" y="8"/>
                  </a:lnTo>
                  <a:lnTo>
                    <a:pt x="98" y="4"/>
                  </a:lnTo>
                  <a:lnTo>
                    <a:pt x="98" y="6"/>
                  </a:lnTo>
                  <a:lnTo>
                    <a:pt x="100" y="6"/>
                  </a:lnTo>
                  <a:lnTo>
                    <a:pt x="102" y="8"/>
                  </a:lnTo>
                  <a:lnTo>
                    <a:pt x="102" y="10"/>
                  </a:lnTo>
                  <a:lnTo>
                    <a:pt x="102" y="12"/>
                  </a:lnTo>
                  <a:lnTo>
                    <a:pt x="104" y="12"/>
                  </a:lnTo>
                  <a:lnTo>
                    <a:pt x="106" y="14"/>
                  </a:lnTo>
                  <a:lnTo>
                    <a:pt x="108" y="16"/>
                  </a:lnTo>
                  <a:lnTo>
                    <a:pt x="112" y="18"/>
                  </a:lnTo>
                  <a:lnTo>
                    <a:pt x="114" y="18"/>
                  </a:lnTo>
                  <a:lnTo>
                    <a:pt x="114" y="18"/>
                  </a:lnTo>
                  <a:lnTo>
                    <a:pt x="116" y="20"/>
                  </a:lnTo>
                  <a:lnTo>
                    <a:pt x="120" y="22"/>
                  </a:lnTo>
                  <a:lnTo>
                    <a:pt x="122" y="24"/>
                  </a:lnTo>
                  <a:lnTo>
                    <a:pt x="126" y="28"/>
                  </a:lnTo>
                  <a:lnTo>
                    <a:pt x="126" y="26"/>
                  </a:lnTo>
                  <a:lnTo>
                    <a:pt x="134" y="36"/>
                  </a:lnTo>
                  <a:lnTo>
                    <a:pt x="134" y="36"/>
                  </a:lnTo>
                  <a:lnTo>
                    <a:pt x="152" y="42"/>
                  </a:lnTo>
                  <a:lnTo>
                    <a:pt x="158" y="44"/>
                  </a:lnTo>
                  <a:lnTo>
                    <a:pt x="154" y="4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0" name="Freeform 221"/>
            <p:cNvSpPr>
              <a:spLocks/>
            </p:cNvSpPr>
            <p:nvPr/>
          </p:nvSpPr>
          <p:spPr bwMode="gray">
            <a:xfrm>
              <a:off x="939" y="2440"/>
              <a:ext cx="156" cy="146"/>
            </a:xfrm>
            <a:custGeom>
              <a:avLst/>
              <a:gdLst>
                <a:gd name="T0" fmla="*/ 94 w 156"/>
                <a:gd name="T1" fmla="*/ 14 h 146"/>
                <a:gd name="T2" fmla="*/ 92 w 156"/>
                <a:gd name="T3" fmla="*/ 16 h 146"/>
                <a:gd name="T4" fmla="*/ 92 w 156"/>
                <a:gd name="T5" fmla="*/ 16 h 146"/>
                <a:gd name="T6" fmla="*/ 94 w 156"/>
                <a:gd name="T7" fmla="*/ 18 h 146"/>
                <a:gd name="T8" fmla="*/ 94 w 156"/>
                <a:gd name="T9" fmla="*/ 20 h 146"/>
                <a:gd name="T10" fmla="*/ 76 w 156"/>
                <a:gd name="T11" fmla="*/ 28 h 146"/>
                <a:gd name="T12" fmla="*/ 78 w 156"/>
                <a:gd name="T13" fmla="*/ 32 h 146"/>
                <a:gd name="T14" fmla="*/ 84 w 156"/>
                <a:gd name="T15" fmla="*/ 38 h 146"/>
                <a:gd name="T16" fmla="*/ 94 w 156"/>
                <a:gd name="T17" fmla="*/ 46 h 146"/>
                <a:gd name="T18" fmla="*/ 104 w 156"/>
                <a:gd name="T19" fmla="*/ 52 h 146"/>
                <a:gd name="T20" fmla="*/ 102 w 156"/>
                <a:gd name="T21" fmla="*/ 56 h 146"/>
                <a:gd name="T22" fmla="*/ 104 w 156"/>
                <a:gd name="T23" fmla="*/ 62 h 146"/>
                <a:gd name="T24" fmla="*/ 138 w 156"/>
                <a:gd name="T25" fmla="*/ 90 h 146"/>
                <a:gd name="T26" fmla="*/ 156 w 156"/>
                <a:gd name="T27" fmla="*/ 120 h 146"/>
                <a:gd name="T28" fmla="*/ 144 w 156"/>
                <a:gd name="T29" fmla="*/ 118 h 146"/>
                <a:gd name="T30" fmla="*/ 134 w 156"/>
                <a:gd name="T31" fmla="*/ 122 h 146"/>
                <a:gd name="T32" fmla="*/ 130 w 156"/>
                <a:gd name="T33" fmla="*/ 134 h 146"/>
                <a:gd name="T34" fmla="*/ 124 w 156"/>
                <a:gd name="T35" fmla="*/ 146 h 146"/>
                <a:gd name="T36" fmla="*/ 120 w 156"/>
                <a:gd name="T37" fmla="*/ 134 h 146"/>
                <a:gd name="T38" fmla="*/ 118 w 156"/>
                <a:gd name="T39" fmla="*/ 132 h 146"/>
                <a:gd name="T40" fmla="*/ 116 w 156"/>
                <a:gd name="T41" fmla="*/ 130 h 146"/>
                <a:gd name="T42" fmla="*/ 118 w 156"/>
                <a:gd name="T43" fmla="*/ 128 h 146"/>
                <a:gd name="T44" fmla="*/ 122 w 156"/>
                <a:gd name="T45" fmla="*/ 112 h 146"/>
                <a:gd name="T46" fmla="*/ 110 w 156"/>
                <a:gd name="T47" fmla="*/ 106 h 146"/>
                <a:gd name="T48" fmla="*/ 80 w 156"/>
                <a:gd name="T49" fmla="*/ 84 h 146"/>
                <a:gd name="T50" fmla="*/ 50 w 156"/>
                <a:gd name="T51" fmla="*/ 54 h 146"/>
                <a:gd name="T52" fmla="*/ 50 w 156"/>
                <a:gd name="T53" fmla="*/ 50 h 146"/>
                <a:gd name="T54" fmla="*/ 48 w 156"/>
                <a:gd name="T55" fmla="*/ 44 h 146"/>
                <a:gd name="T56" fmla="*/ 44 w 156"/>
                <a:gd name="T57" fmla="*/ 40 h 146"/>
                <a:gd name="T58" fmla="*/ 18 w 156"/>
                <a:gd name="T59" fmla="*/ 48 h 146"/>
                <a:gd name="T60" fmla="*/ 12 w 156"/>
                <a:gd name="T61" fmla="*/ 48 h 146"/>
                <a:gd name="T62" fmla="*/ 4 w 156"/>
                <a:gd name="T63" fmla="*/ 34 h 146"/>
                <a:gd name="T64" fmla="*/ 2 w 156"/>
                <a:gd name="T65" fmla="*/ 32 h 146"/>
                <a:gd name="T66" fmla="*/ 0 w 156"/>
                <a:gd name="T67" fmla="*/ 22 h 146"/>
                <a:gd name="T68" fmla="*/ 12 w 156"/>
                <a:gd name="T69" fmla="*/ 22 h 146"/>
                <a:gd name="T70" fmla="*/ 16 w 156"/>
                <a:gd name="T71" fmla="*/ 24 h 146"/>
                <a:gd name="T72" fmla="*/ 24 w 156"/>
                <a:gd name="T73" fmla="*/ 12 h 146"/>
                <a:gd name="T74" fmla="*/ 30 w 156"/>
                <a:gd name="T75" fmla="*/ 10 h 146"/>
                <a:gd name="T76" fmla="*/ 30 w 156"/>
                <a:gd name="T77" fmla="*/ 14 h 146"/>
                <a:gd name="T78" fmla="*/ 32 w 156"/>
                <a:gd name="T79" fmla="*/ 16 h 146"/>
                <a:gd name="T80" fmla="*/ 36 w 156"/>
                <a:gd name="T81" fmla="*/ 14 h 146"/>
                <a:gd name="T82" fmla="*/ 40 w 156"/>
                <a:gd name="T83" fmla="*/ 12 h 146"/>
                <a:gd name="T84" fmla="*/ 42 w 156"/>
                <a:gd name="T85" fmla="*/ 10 h 146"/>
                <a:gd name="T86" fmla="*/ 44 w 156"/>
                <a:gd name="T87" fmla="*/ 8 h 146"/>
                <a:gd name="T88" fmla="*/ 44 w 156"/>
                <a:gd name="T89" fmla="*/ 10 h 146"/>
                <a:gd name="T90" fmla="*/ 46 w 156"/>
                <a:gd name="T91" fmla="*/ 12 h 146"/>
                <a:gd name="T92" fmla="*/ 48 w 156"/>
                <a:gd name="T93" fmla="*/ 10 h 146"/>
                <a:gd name="T94" fmla="*/ 48 w 156"/>
                <a:gd name="T95" fmla="*/ 8 h 146"/>
                <a:gd name="T96" fmla="*/ 46 w 156"/>
                <a:gd name="T97" fmla="*/ 4 h 146"/>
                <a:gd name="T98" fmla="*/ 48 w 156"/>
                <a:gd name="T99" fmla="*/ 4 h 146"/>
                <a:gd name="T100" fmla="*/ 50 w 156"/>
                <a:gd name="T101" fmla="*/ 2 h 146"/>
                <a:gd name="T102" fmla="*/ 54 w 156"/>
                <a:gd name="T103" fmla="*/ 0 h 146"/>
                <a:gd name="T104" fmla="*/ 58 w 156"/>
                <a:gd name="T105" fmla="*/ 0 h 146"/>
                <a:gd name="T106" fmla="*/ 62 w 156"/>
                <a:gd name="T107" fmla="*/ 0 h 146"/>
                <a:gd name="T108" fmla="*/ 66 w 156"/>
                <a:gd name="T109" fmla="*/ 0 h 146"/>
                <a:gd name="T110" fmla="*/ 72 w 156"/>
                <a:gd name="T111" fmla="*/ 0 h 146"/>
                <a:gd name="T112" fmla="*/ 74 w 156"/>
                <a:gd name="T113" fmla="*/ 4 h 146"/>
                <a:gd name="T114" fmla="*/ 80 w 156"/>
                <a:gd name="T115" fmla="*/ 8 h 146"/>
                <a:gd name="T116" fmla="*/ 88 w 156"/>
                <a:gd name="T117" fmla="*/ 12 h 146"/>
                <a:gd name="T118" fmla="*/ 94 w 156"/>
                <a:gd name="T119" fmla="*/ 1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 h="146">
                  <a:moveTo>
                    <a:pt x="94" y="14"/>
                  </a:moveTo>
                  <a:lnTo>
                    <a:pt x="94" y="14"/>
                  </a:lnTo>
                  <a:lnTo>
                    <a:pt x="92" y="16"/>
                  </a:lnTo>
                  <a:lnTo>
                    <a:pt x="92" y="16"/>
                  </a:lnTo>
                  <a:lnTo>
                    <a:pt x="92" y="16"/>
                  </a:lnTo>
                  <a:lnTo>
                    <a:pt x="92" y="16"/>
                  </a:lnTo>
                  <a:lnTo>
                    <a:pt x="94" y="18"/>
                  </a:lnTo>
                  <a:lnTo>
                    <a:pt x="94" y="18"/>
                  </a:lnTo>
                  <a:lnTo>
                    <a:pt x="94" y="20"/>
                  </a:lnTo>
                  <a:lnTo>
                    <a:pt x="94" y="20"/>
                  </a:lnTo>
                  <a:lnTo>
                    <a:pt x="84" y="24"/>
                  </a:lnTo>
                  <a:lnTo>
                    <a:pt x="76" y="28"/>
                  </a:lnTo>
                  <a:lnTo>
                    <a:pt x="76" y="28"/>
                  </a:lnTo>
                  <a:lnTo>
                    <a:pt x="78" y="32"/>
                  </a:lnTo>
                  <a:lnTo>
                    <a:pt x="82" y="34"/>
                  </a:lnTo>
                  <a:lnTo>
                    <a:pt x="84" y="38"/>
                  </a:lnTo>
                  <a:lnTo>
                    <a:pt x="88" y="42"/>
                  </a:lnTo>
                  <a:lnTo>
                    <a:pt x="94" y="46"/>
                  </a:lnTo>
                  <a:lnTo>
                    <a:pt x="98" y="50"/>
                  </a:lnTo>
                  <a:lnTo>
                    <a:pt x="104" y="52"/>
                  </a:lnTo>
                  <a:lnTo>
                    <a:pt x="104" y="52"/>
                  </a:lnTo>
                  <a:lnTo>
                    <a:pt x="102" y="56"/>
                  </a:lnTo>
                  <a:lnTo>
                    <a:pt x="104" y="58"/>
                  </a:lnTo>
                  <a:lnTo>
                    <a:pt x="104" y="62"/>
                  </a:lnTo>
                  <a:lnTo>
                    <a:pt x="108" y="64"/>
                  </a:lnTo>
                  <a:lnTo>
                    <a:pt x="138" y="90"/>
                  </a:lnTo>
                  <a:lnTo>
                    <a:pt x="148" y="102"/>
                  </a:lnTo>
                  <a:lnTo>
                    <a:pt x="156" y="120"/>
                  </a:lnTo>
                  <a:lnTo>
                    <a:pt x="152" y="126"/>
                  </a:lnTo>
                  <a:lnTo>
                    <a:pt x="144" y="118"/>
                  </a:lnTo>
                  <a:lnTo>
                    <a:pt x="138" y="118"/>
                  </a:lnTo>
                  <a:lnTo>
                    <a:pt x="134" y="122"/>
                  </a:lnTo>
                  <a:lnTo>
                    <a:pt x="138" y="132"/>
                  </a:lnTo>
                  <a:lnTo>
                    <a:pt x="130" y="134"/>
                  </a:lnTo>
                  <a:lnTo>
                    <a:pt x="130" y="142"/>
                  </a:lnTo>
                  <a:lnTo>
                    <a:pt x="124" y="146"/>
                  </a:lnTo>
                  <a:lnTo>
                    <a:pt x="118" y="142"/>
                  </a:lnTo>
                  <a:lnTo>
                    <a:pt x="120" y="134"/>
                  </a:lnTo>
                  <a:lnTo>
                    <a:pt x="120" y="134"/>
                  </a:lnTo>
                  <a:lnTo>
                    <a:pt x="118" y="132"/>
                  </a:lnTo>
                  <a:lnTo>
                    <a:pt x="118" y="132"/>
                  </a:lnTo>
                  <a:lnTo>
                    <a:pt x="116" y="130"/>
                  </a:lnTo>
                  <a:lnTo>
                    <a:pt x="116" y="128"/>
                  </a:lnTo>
                  <a:lnTo>
                    <a:pt x="118" y="128"/>
                  </a:lnTo>
                  <a:lnTo>
                    <a:pt x="122" y="128"/>
                  </a:lnTo>
                  <a:lnTo>
                    <a:pt x="122" y="112"/>
                  </a:lnTo>
                  <a:lnTo>
                    <a:pt x="114" y="110"/>
                  </a:lnTo>
                  <a:lnTo>
                    <a:pt x="110" y="106"/>
                  </a:lnTo>
                  <a:lnTo>
                    <a:pt x="88" y="92"/>
                  </a:lnTo>
                  <a:lnTo>
                    <a:pt x="80" y="84"/>
                  </a:lnTo>
                  <a:lnTo>
                    <a:pt x="74" y="74"/>
                  </a:lnTo>
                  <a:lnTo>
                    <a:pt x="50" y="54"/>
                  </a:lnTo>
                  <a:lnTo>
                    <a:pt x="50" y="52"/>
                  </a:lnTo>
                  <a:lnTo>
                    <a:pt x="50" y="50"/>
                  </a:lnTo>
                  <a:lnTo>
                    <a:pt x="50" y="48"/>
                  </a:lnTo>
                  <a:lnTo>
                    <a:pt x="48" y="44"/>
                  </a:lnTo>
                  <a:lnTo>
                    <a:pt x="46" y="42"/>
                  </a:lnTo>
                  <a:lnTo>
                    <a:pt x="44" y="40"/>
                  </a:lnTo>
                  <a:lnTo>
                    <a:pt x="38" y="38"/>
                  </a:lnTo>
                  <a:lnTo>
                    <a:pt x="18" y="48"/>
                  </a:lnTo>
                  <a:lnTo>
                    <a:pt x="12" y="48"/>
                  </a:lnTo>
                  <a:lnTo>
                    <a:pt x="12" y="48"/>
                  </a:lnTo>
                  <a:lnTo>
                    <a:pt x="12" y="42"/>
                  </a:lnTo>
                  <a:lnTo>
                    <a:pt x="4" y="34"/>
                  </a:lnTo>
                  <a:lnTo>
                    <a:pt x="4" y="34"/>
                  </a:lnTo>
                  <a:lnTo>
                    <a:pt x="2" y="32"/>
                  </a:lnTo>
                  <a:lnTo>
                    <a:pt x="0" y="28"/>
                  </a:lnTo>
                  <a:lnTo>
                    <a:pt x="0" y="22"/>
                  </a:lnTo>
                  <a:lnTo>
                    <a:pt x="10" y="22"/>
                  </a:lnTo>
                  <a:lnTo>
                    <a:pt x="12" y="22"/>
                  </a:lnTo>
                  <a:lnTo>
                    <a:pt x="14" y="24"/>
                  </a:lnTo>
                  <a:lnTo>
                    <a:pt x="16" y="24"/>
                  </a:lnTo>
                  <a:lnTo>
                    <a:pt x="28" y="16"/>
                  </a:lnTo>
                  <a:lnTo>
                    <a:pt x="24" y="12"/>
                  </a:lnTo>
                  <a:lnTo>
                    <a:pt x="30" y="10"/>
                  </a:lnTo>
                  <a:lnTo>
                    <a:pt x="30" y="10"/>
                  </a:lnTo>
                  <a:lnTo>
                    <a:pt x="30" y="12"/>
                  </a:lnTo>
                  <a:lnTo>
                    <a:pt x="30" y="14"/>
                  </a:lnTo>
                  <a:lnTo>
                    <a:pt x="30" y="14"/>
                  </a:lnTo>
                  <a:lnTo>
                    <a:pt x="32" y="16"/>
                  </a:lnTo>
                  <a:lnTo>
                    <a:pt x="34" y="14"/>
                  </a:lnTo>
                  <a:lnTo>
                    <a:pt x="36" y="14"/>
                  </a:lnTo>
                  <a:lnTo>
                    <a:pt x="40" y="12"/>
                  </a:lnTo>
                  <a:lnTo>
                    <a:pt x="40" y="12"/>
                  </a:lnTo>
                  <a:lnTo>
                    <a:pt x="40" y="10"/>
                  </a:lnTo>
                  <a:lnTo>
                    <a:pt x="42" y="10"/>
                  </a:lnTo>
                  <a:lnTo>
                    <a:pt x="46" y="6"/>
                  </a:lnTo>
                  <a:lnTo>
                    <a:pt x="44" y="8"/>
                  </a:lnTo>
                  <a:lnTo>
                    <a:pt x="44" y="8"/>
                  </a:lnTo>
                  <a:lnTo>
                    <a:pt x="44" y="10"/>
                  </a:lnTo>
                  <a:lnTo>
                    <a:pt x="46" y="12"/>
                  </a:lnTo>
                  <a:lnTo>
                    <a:pt x="46" y="12"/>
                  </a:lnTo>
                  <a:lnTo>
                    <a:pt x="48" y="12"/>
                  </a:lnTo>
                  <a:lnTo>
                    <a:pt x="48" y="10"/>
                  </a:lnTo>
                  <a:lnTo>
                    <a:pt x="48" y="8"/>
                  </a:lnTo>
                  <a:lnTo>
                    <a:pt x="48" y="8"/>
                  </a:lnTo>
                  <a:lnTo>
                    <a:pt x="48" y="6"/>
                  </a:lnTo>
                  <a:lnTo>
                    <a:pt x="46" y="4"/>
                  </a:lnTo>
                  <a:lnTo>
                    <a:pt x="46" y="4"/>
                  </a:lnTo>
                  <a:lnTo>
                    <a:pt x="48" y="4"/>
                  </a:lnTo>
                  <a:lnTo>
                    <a:pt x="50" y="4"/>
                  </a:lnTo>
                  <a:lnTo>
                    <a:pt x="50" y="2"/>
                  </a:lnTo>
                  <a:lnTo>
                    <a:pt x="52" y="2"/>
                  </a:lnTo>
                  <a:lnTo>
                    <a:pt x="54" y="0"/>
                  </a:lnTo>
                  <a:lnTo>
                    <a:pt x="54" y="0"/>
                  </a:lnTo>
                  <a:lnTo>
                    <a:pt x="58" y="0"/>
                  </a:lnTo>
                  <a:lnTo>
                    <a:pt x="62" y="0"/>
                  </a:lnTo>
                  <a:lnTo>
                    <a:pt x="62" y="0"/>
                  </a:lnTo>
                  <a:lnTo>
                    <a:pt x="64" y="0"/>
                  </a:lnTo>
                  <a:lnTo>
                    <a:pt x="66" y="0"/>
                  </a:lnTo>
                  <a:lnTo>
                    <a:pt x="70" y="0"/>
                  </a:lnTo>
                  <a:lnTo>
                    <a:pt x="72" y="0"/>
                  </a:lnTo>
                  <a:lnTo>
                    <a:pt x="74" y="4"/>
                  </a:lnTo>
                  <a:lnTo>
                    <a:pt x="74" y="4"/>
                  </a:lnTo>
                  <a:lnTo>
                    <a:pt x="76" y="6"/>
                  </a:lnTo>
                  <a:lnTo>
                    <a:pt x="80" y="8"/>
                  </a:lnTo>
                  <a:lnTo>
                    <a:pt x="84" y="10"/>
                  </a:lnTo>
                  <a:lnTo>
                    <a:pt x="88" y="12"/>
                  </a:lnTo>
                  <a:lnTo>
                    <a:pt x="92" y="12"/>
                  </a:lnTo>
                  <a:lnTo>
                    <a:pt x="94" y="1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1" name="Freeform 222"/>
            <p:cNvSpPr>
              <a:spLocks/>
            </p:cNvSpPr>
            <p:nvPr/>
          </p:nvSpPr>
          <p:spPr bwMode="gray">
            <a:xfrm>
              <a:off x="1013" y="2576"/>
              <a:ext cx="42" cy="24"/>
            </a:xfrm>
            <a:custGeom>
              <a:avLst/>
              <a:gdLst>
                <a:gd name="T0" fmla="*/ 6 w 42"/>
                <a:gd name="T1" fmla="*/ 4 h 24"/>
                <a:gd name="T2" fmla="*/ 0 w 42"/>
                <a:gd name="T3" fmla="*/ 6 h 24"/>
                <a:gd name="T4" fmla="*/ 0 w 42"/>
                <a:gd name="T5" fmla="*/ 6 h 24"/>
                <a:gd name="T6" fmla="*/ 0 w 42"/>
                <a:gd name="T7" fmla="*/ 6 h 24"/>
                <a:gd name="T8" fmla="*/ 0 w 42"/>
                <a:gd name="T9" fmla="*/ 8 h 24"/>
                <a:gd name="T10" fmla="*/ 2 w 42"/>
                <a:gd name="T11" fmla="*/ 10 h 24"/>
                <a:gd name="T12" fmla="*/ 22 w 42"/>
                <a:gd name="T13" fmla="*/ 16 h 24"/>
                <a:gd name="T14" fmla="*/ 22 w 42"/>
                <a:gd name="T15" fmla="*/ 16 h 24"/>
                <a:gd name="T16" fmla="*/ 24 w 42"/>
                <a:gd name="T17" fmla="*/ 20 h 24"/>
                <a:gd name="T18" fmla="*/ 26 w 42"/>
                <a:gd name="T19" fmla="*/ 22 h 24"/>
                <a:gd name="T20" fmla="*/ 28 w 42"/>
                <a:gd name="T21" fmla="*/ 24 h 24"/>
                <a:gd name="T22" fmla="*/ 30 w 42"/>
                <a:gd name="T23" fmla="*/ 22 h 24"/>
                <a:gd name="T24" fmla="*/ 34 w 42"/>
                <a:gd name="T25" fmla="*/ 20 h 24"/>
                <a:gd name="T26" fmla="*/ 38 w 42"/>
                <a:gd name="T27" fmla="*/ 18 h 24"/>
                <a:gd name="T28" fmla="*/ 38 w 42"/>
                <a:gd name="T29" fmla="*/ 18 h 24"/>
                <a:gd name="T30" fmla="*/ 38 w 42"/>
                <a:gd name="T31" fmla="*/ 16 h 24"/>
                <a:gd name="T32" fmla="*/ 38 w 42"/>
                <a:gd name="T33" fmla="*/ 14 h 24"/>
                <a:gd name="T34" fmla="*/ 38 w 42"/>
                <a:gd name="T35" fmla="*/ 12 h 24"/>
                <a:gd name="T36" fmla="*/ 36 w 42"/>
                <a:gd name="T37" fmla="*/ 12 h 24"/>
                <a:gd name="T38" fmla="*/ 40 w 42"/>
                <a:gd name="T39" fmla="*/ 4 h 24"/>
                <a:gd name="T40" fmla="*/ 40 w 42"/>
                <a:gd name="T41" fmla="*/ 4 h 24"/>
                <a:gd name="T42" fmla="*/ 42 w 42"/>
                <a:gd name="T43" fmla="*/ 2 h 24"/>
                <a:gd name="T44" fmla="*/ 42 w 42"/>
                <a:gd name="T45" fmla="*/ 2 h 24"/>
                <a:gd name="T46" fmla="*/ 40 w 42"/>
                <a:gd name="T47" fmla="*/ 0 h 24"/>
                <a:gd name="T48" fmla="*/ 38 w 42"/>
                <a:gd name="T49" fmla="*/ 0 h 24"/>
                <a:gd name="T50" fmla="*/ 36 w 42"/>
                <a:gd name="T51" fmla="*/ 0 h 24"/>
                <a:gd name="T52" fmla="*/ 34 w 42"/>
                <a:gd name="T53" fmla="*/ 2 h 24"/>
                <a:gd name="T54" fmla="*/ 32 w 42"/>
                <a:gd name="T55" fmla="*/ 2 h 24"/>
                <a:gd name="T56" fmla="*/ 28 w 42"/>
                <a:gd name="T57" fmla="*/ 4 h 24"/>
                <a:gd name="T58" fmla="*/ 26 w 42"/>
                <a:gd name="T59" fmla="*/ 4 h 24"/>
                <a:gd name="T60" fmla="*/ 22 w 42"/>
                <a:gd name="T61" fmla="*/ 4 h 24"/>
                <a:gd name="T62" fmla="*/ 18 w 42"/>
                <a:gd name="T63" fmla="*/ 4 h 24"/>
                <a:gd name="T64" fmla="*/ 12 w 42"/>
                <a:gd name="T65" fmla="*/ 4 h 24"/>
                <a:gd name="T66" fmla="*/ 8 w 42"/>
                <a:gd name="T67" fmla="*/ 4 h 24"/>
                <a:gd name="T68" fmla="*/ 6 w 42"/>
                <a:gd name="T6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24">
                  <a:moveTo>
                    <a:pt x="6" y="4"/>
                  </a:moveTo>
                  <a:lnTo>
                    <a:pt x="0" y="6"/>
                  </a:lnTo>
                  <a:lnTo>
                    <a:pt x="0" y="6"/>
                  </a:lnTo>
                  <a:lnTo>
                    <a:pt x="0" y="6"/>
                  </a:lnTo>
                  <a:lnTo>
                    <a:pt x="0" y="8"/>
                  </a:lnTo>
                  <a:lnTo>
                    <a:pt x="2" y="10"/>
                  </a:lnTo>
                  <a:lnTo>
                    <a:pt x="22" y="16"/>
                  </a:lnTo>
                  <a:lnTo>
                    <a:pt x="22" y="16"/>
                  </a:lnTo>
                  <a:lnTo>
                    <a:pt x="24" y="20"/>
                  </a:lnTo>
                  <a:lnTo>
                    <a:pt x="26" y="22"/>
                  </a:lnTo>
                  <a:lnTo>
                    <a:pt x="28" y="24"/>
                  </a:lnTo>
                  <a:lnTo>
                    <a:pt x="30" y="22"/>
                  </a:lnTo>
                  <a:lnTo>
                    <a:pt x="34" y="20"/>
                  </a:lnTo>
                  <a:lnTo>
                    <a:pt x="38" y="18"/>
                  </a:lnTo>
                  <a:lnTo>
                    <a:pt x="38" y="18"/>
                  </a:lnTo>
                  <a:lnTo>
                    <a:pt x="38" y="16"/>
                  </a:lnTo>
                  <a:lnTo>
                    <a:pt x="38" y="14"/>
                  </a:lnTo>
                  <a:lnTo>
                    <a:pt x="38" y="12"/>
                  </a:lnTo>
                  <a:lnTo>
                    <a:pt x="36" y="12"/>
                  </a:lnTo>
                  <a:lnTo>
                    <a:pt x="40" y="4"/>
                  </a:lnTo>
                  <a:lnTo>
                    <a:pt x="40" y="4"/>
                  </a:lnTo>
                  <a:lnTo>
                    <a:pt x="42" y="2"/>
                  </a:lnTo>
                  <a:lnTo>
                    <a:pt x="42" y="2"/>
                  </a:lnTo>
                  <a:lnTo>
                    <a:pt x="40" y="0"/>
                  </a:lnTo>
                  <a:lnTo>
                    <a:pt x="38" y="0"/>
                  </a:lnTo>
                  <a:lnTo>
                    <a:pt x="36" y="0"/>
                  </a:lnTo>
                  <a:lnTo>
                    <a:pt x="34" y="2"/>
                  </a:lnTo>
                  <a:lnTo>
                    <a:pt x="32" y="2"/>
                  </a:lnTo>
                  <a:lnTo>
                    <a:pt x="28" y="4"/>
                  </a:lnTo>
                  <a:lnTo>
                    <a:pt x="26" y="4"/>
                  </a:lnTo>
                  <a:lnTo>
                    <a:pt x="22" y="4"/>
                  </a:lnTo>
                  <a:lnTo>
                    <a:pt x="18" y="4"/>
                  </a:lnTo>
                  <a:lnTo>
                    <a:pt x="12" y="4"/>
                  </a:lnTo>
                  <a:lnTo>
                    <a:pt x="8" y="4"/>
                  </a:lnTo>
                  <a:lnTo>
                    <a:pt x="6"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2" name="Freeform 223"/>
            <p:cNvSpPr>
              <a:spLocks/>
            </p:cNvSpPr>
            <p:nvPr/>
          </p:nvSpPr>
          <p:spPr bwMode="gray">
            <a:xfrm>
              <a:off x="963" y="2524"/>
              <a:ext cx="20" cy="42"/>
            </a:xfrm>
            <a:custGeom>
              <a:avLst/>
              <a:gdLst>
                <a:gd name="T0" fmla="*/ 14 w 20"/>
                <a:gd name="T1" fmla="*/ 0 h 42"/>
                <a:gd name="T2" fmla="*/ 14 w 20"/>
                <a:gd name="T3" fmla="*/ 2 h 42"/>
                <a:gd name="T4" fmla="*/ 12 w 20"/>
                <a:gd name="T5" fmla="*/ 2 h 42"/>
                <a:gd name="T6" fmla="*/ 10 w 20"/>
                <a:gd name="T7" fmla="*/ 4 h 42"/>
                <a:gd name="T8" fmla="*/ 8 w 20"/>
                <a:gd name="T9" fmla="*/ 6 h 42"/>
                <a:gd name="T10" fmla="*/ 4 w 20"/>
                <a:gd name="T11" fmla="*/ 6 h 42"/>
                <a:gd name="T12" fmla="*/ 2 w 20"/>
                <a:gd name="T13" fmla="*/ 6 h 42"/>
                <a:gd name="T14" fmla="*/ 2 w 20"/>
                <a:gd name="T15" fmla="*/ 4 h 42"/>
                <a:gd name="T16" fmla="*/ 0 w 20"/>
                <a:gd name="T17" fmla="*/ 4 h 42"/>
                <a:gd name="T18" fmla="*/ 0 w 20"/>
                <a:gd name="T19" fmla="*/ 4 h 42"/>
                <a:gd name="T20" fmla="*/ 2 w 20"/>
                <a:gd name="T21" fmla="*/ 8 h 42"/>
                <a:gd name="T22" fmla="*/ 2 w 20"/>
                <a:gd name="T23" fmla="*/ 12 h 42"/>
                <a:gd name="T24" fmla="*/ 2 w 20"/>
                <a:gd name="T25" fmla="*/ 16 h 42"/>
                <a:gd name="T26" fmla="*/ 0 w 20"/>
                <a:gd name="T27" fmla="*/ 20 h 42"/>
                <a:gd name="T28" fmla="*/ 0 w 20"/>
                <a:gd name="T29" fmla="*/ 38 h 42"/>
                <a:gd name="T30" fmla="*/ 0 w 20"/>
                <a:gd name="T31" fmla="*/ 38 h 42"/>
                <a:gd name="T32" fmla="*/ 4 w 20"/>
                <a:gd name="T33" fmla="*/ 40 h 42"/>
                <a:gd name="T34" fmla="*/ 8 w 20"/>
                <a:gd name="T35" fmla="*/ 40 h 42"/>
                <a:gd name="T36" fmla="*/ 12 w 20"/>
                <a:gd name="T37" fmla="*/ 42 h 42"/>
                <a:gd name="T38" fmla="*/ 12 w 20"/>
                <a:gd name="T39" fmla="*/ 38 h 42"/>
                <a:gd name="T40" fmla="*/ 12 w 20"/>
                <a:gd name="T41" fmla="*/ 36 h 42"/>
                <a:gd name="T42" fmla="*/ 14 w 20"/>
                <a:gd name="T43" fmla="*/ 36 h 42"/>
                <a:gd name="T44" fmla="*/ 16 w 20"/>
                <a:gd name="T45" fmla="*/ 34 h 42"/>
                <a:gd name="T46" fmla="*/ 18 w 20"/>
                <a:gd name="T47" fmla="*/ 34 h 42"/>
                <a:gd name="T48" fmla="*/ 18 w 20"/>
                <a:gd name="T49" fmla="*/ 20 h 42"/>
                <a:gd name="T50" fmla="*/ 18 w 20"/>
                <a:gd name="T51" fmla="*/ 18 h 42"/>
                <a:gd name="T52" fmla="*/ 20 w 20"/>
                <a:gd name="T53" fmla="*/ 16 h 42"/>
                <a:gd name="T54" fmla="*/ 20 w 20"/>
                <a:gd name="T55" fmla="*/ 16 h 42"/>
                <a:gd name="T56" fmla="*/ 20 w 20"/>
                <a:gd name="T57" fmla="*/ 14 h 42"/>
                <a:gd name="T58" fmla="*/ 20 w 20"/>
                <a:gd name="T59" fmla="*/ 10 h 42"/>
                <a:gd name="T60" fmla="*/ 20 w 20"/>
                <a:gd name="T61" fmla="*/ 6 h 42"/>
                <a:gd name="T62" fmla="*/ 18 w 20"/>
                <a:gd name="T63" fmla="*/ 4 h 42"/>
                <a:gd name="T64" fmla="*/ 14 w 20"/>
                <a:gd name="T6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42">
                  <a:moveTo>
                    <a:pt x="14" y="0"/>
                  </a:moveTo>
                  <a:lnTo>
                    <a:pt x="14" y="2"/>
                  </a:lnTo>
                  <a:lnTo>
                    <a:pt x="12" y="2"/>
                  </a:lnTo>
                  <a:lnTo>
                    <a:pt x="10" y="4"/>
                  </a:lnTo>
                  <a:lnTo>
                    <a:pt x="8" y="6"/>
                  </a:lnTo>
                  <a:lnTo>
                    <a:pt x="4" y="6"/>
                  </a:lnTo>
                  <a:lnTo>
                    <a:pt x="2" y="6"/>
                  </a:lnTo>
                  <a:lnTo>
                    <a:pt x="2" y="4"/>
                  </a:lnTo>
                  <a:lnTo>
                    <a:pt x="0" y="4"/>
                  </a:lnTo>
                  <a:lnTo>
                    <a:pt x="0" y="4"/>
                  </a:lnTo>
                  <a:lnTo>
                    <a:pt x="2" y="8"/>
                  </a:lnTo>
                  <a:lnTo>
                    <a:pt x="2" y="12"/>
                  </a:lnTo>
                  <a:lnTo>
                    <a:pt x="2" y="16"/>
                  </a:lnTo>
                  <a:lnTo>
                    <a:pt x="0" y="20"/>
                  </a:lnTo>
                  <a:lnTo>
                    <a:pt x="0" y="38"/>
                  </a:lnTo>
                  <a:lnTo>
                    <a:pt x="0" y="38"/>
                  </a:lnTo>
                  <a:lnTo>
                    <a:pt x="4" y="40"/>
                  </a:lnTo>
                  <a:lnTo>
                    <a:pt x="8" y="40"/>
                  </a:lnTo>
                  <a:lnTo>
                    <a:pt x="12" y="42"/>
                  </a:lnTo>
                  <a:lnTo>
                    <a:pt x="12" y="38"/>
                  </a:lnTo>
                  <a:lnTo>
                    <a:pt x="12" y="36"/>
                  </a:lnTo>
                  <a:lnTo>
                    <a:pt x="14" y="36"/>
                  </a:lnTo>
                  <a:lnTo>
                    <a:pt x="16" y="34"/>
                  </a:lnTo>
                  <a:lnTo>
                    <a:pt x="18" y="34"/>
                  </a:lnTo>
                  <a:lnTo>
                    <a:pt x="18" y="20"/>
                  </a:lnTo>
                  <a:lnTo>
                    <a:pt x="18" y="18"/>
                  </a:lnTo>
                  <a:lnTo>
                    <a:pt x="20" y="16"/>
                  </a:lnTo>
                  <a:lnTo>
                    <a:pt x="20" y="16"/>
                  </a:lnTo>
                  <a:lnTo>
                    <a:pt x="20" y="14"/>
                  </a:lnTo>
                  <a:lnTo>
                    <a:pt x="20" y="10"/>
                  </a:lnTo>
                  <a:lnTo>
                    <a:pt x="20" y="6"/>
                  </a:lnTo>
                  <a:lnTo>
                    <a:pt x="18" y="4"/>
                  </a:lnTo>
                  <a:lnTo>
                    <a:pt x="1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3" name="Freeform 224"/>
            <p:cNvSpPr>
              <a:spLocks/>
            </p:cNvSpPr>
            <p:nvPr/>
          </p:nvSpPr>
          <p:spPr bwMode="gray">
            <a:xfrm>
              <a:off x="967" y="2492"/>
              <a:ext cx="18" cy="28"/>
            </a:xfrm>
            <a:custGeom>
              <a:avLst/>
              <a:gdLst>
                <a:gd name="T0" fmla="*/ 8 w 18"/>
                <a:gd name="T1" fmla="*/ 4 h 28"/>
                <a:gd name="T2" fmla="*/ 6 w 18"/>
                <a:gd name="T3" fmla="*/ 4 h 28"/>
                <a:gd name="T4" fmla="*/ 6 w 18"/>
                <a:gd name="T5" fmla="*/ 4 h 28"/>
                <a:gd name="T6" fmla="*/ 4 w 18"/>
                <a:gd name="T7" fmla="*/ 4 h 28"/>
                <a:gd name="T8" fmla="*/ 2 w 18"/>
                <a:gd name="T9" fmla="*/ 6 h 28"/>
                <a:gd name="T10" fmla="*/ 0 w 18"/>
                <a:gd name="T11" fmla="*/ 8 h 28"/>
                <a:gd name="T12" fmla="*/ 2 w 18"/>
                <a:gd name="T13" fmla="*/ 10 h 28"/>
                <a:gd name="T14" fmla="*/ 2 w 18"/>
                <a:gd name="T15" fmla="*/ 12 h 28"/>
                <a:gd name="T16" fmla="*/ 2 w 18"/>
                <a:gd name="T17" fmla="*/ 16 h 28"/>
                <a:gd name="T18" fmla="*/ 4 w 18"/>
                <a:gd name="T19" fmla="*/ 20 h 28"/>
                <a:gd name="T20" fmla="*/ 6 w 18"/>
                <a:gd name="T21" fmla="*/ 22 h 28"/>
                <a:gd name="T22" fmla="*/ 12 w 18"/>
                <a:gd name="T23" fmla="*/ 28 h 28"/>
                <a:gd name="T24" fmla="*/ 12 w 18"/>
                <a:gd name="T25" fmla="*/ 28 h 28"/>
                <a:gd name="T26" fmla="*/ 14 w 18"/>
                <a:gd name="T27" fmla="*/ 24 h 28"/>
                <a:gd name="T28" fmla="*/ 14 w 18"/>
                <a:gd name="T29" fmla="*/ 22 h 28"/>
                <a:gd name="T30" fmla="*/ 16 w 18"/>
                <a:gd name="T31" fmla="*/ 18 h 28"/>
                <a:gd name="T32" fmla="*/ 18 w 18"/>
                <a:gd name="T33" fmla="*/ 18 h 28"/>
                <a:gd name="T34" fmla="*/ 18 w 18"/>
                <a:gd name="T35" fmla="*/ 16 h 28"/>
                <a:gd name="T36" fmla="*/ 18 w 18"/>
                <a:gd name="T37" fmla="*/ 14 h 28"/>
                <a:gd name="T38" fmla="*/ 16 w 18"/>
                <a:gd name="T39" fmla="*/ 10 h 28"/>
                <a:gd name="T40" fmla="*/ 16 w 18"/>
                <a:gd name="T41" fmla="*/ 6 h 28"/>
                <a:gd name="T42" fmla="*/ 14 w 18"/>
                <a:gd name="T43" fmla="*/ 4 h 28"/>
                <a:gd name="T44" fmla="*/ 10 w 18"/>
                <a:gd name="T45" fmla="*/ 0 h 28"/>
                <a:gd name="T46" fmla="*/ 8 w 18"/>
                <a:gd name="T47"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8">
                  <a:moveTo>
                    <a:pt x="8" y="4"/>
                  </a:moveTo>
                  <a:lnTo>
                    <a:pt x="6" y="4"/>
                  </a:lnTo>
                  <a:lnTo>
                    <a:pt x="6" y="4"/>
                  </a:lnTo>
                  <a:lnTo>
                    <a:pt x="4" y="4"/>
                  </a:lnTo>
                  <a:lnTo>
                    <a:pt x="2" y="6"/>
                  </a:lnTo>
                  <a:lnTo>
                    <a:pt x="0" y="8"/>
                  </a:lnTo>
                  <a:lnTo>
                    <a:pt x="2" y="10"/>
                  </a:lnTo>
                  <a:lnTo>
                    <a:pt x="2" y="12"/>
                  </a:lnTo>
                  <a:lnTo>
                    <a:pt x="2" y="16"/>
                  </a:lnTo>
                  <a:lnTo>
                    <a:pt x="4" y="20"/>
                  </a:lnTo>
                  <a:lnTo>
                    <a:pt x="6" y="22"/>
                  </a:lnTo>
                  <a:lnTo>
                    <a:pt x="12" y="28"/>
                  </a:lnTo>
                  <a:lnTo>
                    <a:pt x="12" y="28"/>
                  </a:lnTo>
                  <a:lnTo>
                    <a:pt x="14" y="24"/>
                  </a:lnTo>
                  <a:lnTo>
                    <a:pt x="14" y="22"/>
                  </a:lnTo>
                  <a:lnTo>
                    <a:pt x="16" y="18"/>
                  </a:lnTo>
                  <a:lnTo>
                    <a:pt x="18" y="18"/>
                  </a:lnTo>
                  <a:lnTo>
                    <a:pt x="18" y="16"/>
                  </a:lnTo>
                  <a:lnTo>
                    <a:pt x="18" y="14"/>
                  </a:lnTo>
                  <a:lnTo>
                    <a:pt x="16" y="10"/>
                  </a:lnTo>
                  <a:lnTo>
                    <a:pt x="16" y="6"/>
                  </a:lnTo>
                  <a:lnTo>
                    <a:pt x="14" y="4"/>
                  </a:lnTo>
                  <a:lnTo>
                    <a:pt x="10" y="0"/>
                  </a:lnTo>
                  <a:lnTo>
                    <a:pt x="8"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4" name="Freeform 225"/>
            <p:cNvSpPr>
              <a:spLocks/>
            </p:cNvSpPr>
            <p:nvPr/>
          </p:nvSpPr>
          <p:spPr bwMode="gray">
            <a:xfrm>
              <a:off x="977" y="2384"/>
              <a:ext cx="102" cy="60"/>
            </a:xfrm>
            <a:custGeom>
              <a:avLst/>
              <a:gdLst>
                <a:gd name="T0" fmla="*/ 34 w 102"/>
                <a:gd name="T1" fmla="*/ 58 h 60"/>
                <a:gd name="T2" fmla="*/ 32 w 102"/>
                <a:gd name="T3" fmla="*/ 56 h 60"/>
                <a:gd name="T4" fmla="*/ 28 w 102"/>
                <a:gd name="T5" fmla="*/ 56 h 60"/>
                <a:gd name="T6" fmla="*/ 20 w 102"/>
                <a:gd name="T7" fmla="*/ 56 h 60"/>
                <a:gd name="T8" fmla="*/ 16 w 102"/>
                <a:gd name="T9" fmla="*/ 56 h 60"/>
                <a:gd name="T10" fmla="*/ 12 w 102"/>
                <a:gd name="T11" fmla="*/ 58 h 60"/>
                <a:gd name="T12" fmla="*/ 10 w 102"/>
                <a:gd name="T13" fmla="*/ 60 h 60"/>
                <a:gd name="T14" fmla="*/ 10 w 102"/>
                <a:gd name="T15" fmla="*/ 56 h 60"/>
                <a:gd name="T16" fmla="*/ 8 w 102"/>
                <a:gd name="T17" fmla="*/ 56 h 60"/>
                <a:gd name="T18" fmla="*/ 8 w 102"/>
                <a:gd name="T19" fmla="*/ 52 h 60"/>
                <a:gd name="T20" fmla="*/ 8 w 102"/>
                <a:gd name="T21" fmla="*/ 38 h 60"/>
                <a:gd name="T22" fmla="*/ 28 w 102"/>
                <a:gd name="T23" fmla="*/ 34 h 60"/>
                <a:gd name="T24" fmla="*/ 28 w 102"/>
                <a:gd name="T25" fmla="*/ 26 h 60"/>
                <a:gd name="T26" fmla="*/ 38 w 102"/>
                <a:gd name="T27" fmla="*/ 12 h 60"/>
                <a:gd name="T28" fmla="*/ 50 w 102"/>
                <a:gd name="T29" fmla="*/ 4 h 60"/>
                <a:gd name="T30" fmla="*/ 52 w 102"/>
                <a:gd name="T31" fmla="*/ 0 h 60"/>
                <a:gd name="T32" fmla="*/ 54 w 102"/>
                <a:gd name="T33" fmla="*/ 0 h 60"/>
                <a:gd name="T34" fmla="*/ 58 w 102"/>
                <a:gd name="T35" fmla="*/ 4 h 60"/>
                <a:gd name="T36" fmla="*/ 60 w 102"/>
                <a:gd name="T37" fmla="*/ 4 h 60"/>
                <a:gd name="T38" fmla="*/ 68 w 102"/>
                <a:gd name="T39" fmla="*/ 4 h 60"/>
                <a:gd name="T40" fmla="*/ 72 w 102"/>
                <a:gd name="T41" fmla="*/ 0 h 60"/>
                <a:gd name="T42" fmla="*/ 80 w 102"/>
                <a:gd name="T43" fmla="*/ 2 h 60"/>
                <a:gd name="T44" fmla="*/ 80 w 102"/>
                <a:gd name="T45" fmla="*/ 4 h 60"/>
                <a:gd name="T46" fmla="*/ 86 w 102"/>
                <a:gd name="T47" fmla="*/ 8 h 60"/>
                <a:gd name="T48" fmla="*/ 92 w 102"/>
                <a:gd name="T49" fmla="*/ 8 h 60"/>
                <a:gd name="T50" fmla="*/ 96 w 102"/>
                <a:gd name="T51" fmla="*/ 8 h 60"/>
                <a:gd name="T52" fmla="*/ 102 w 102"/>
                <a:gd name="T53" fmla="*/ 18 h 60"/>
                <a:gd name="T54" fmla="*/ 98 w 102"/>
                <a:gd name="T55" fmla="*/ 20 h 60"/>
                <a:gd name="T56" fmla="*/ 96 w 102"/>
                <a:gd name="T57" fmla="*/ 28 h 60"/>
                <a:gd name="T58" fmla="*/ 96 w 102"/>
                <a:gd name="T59" fmla="*/ 34 h 60"/>
                <a:gd name="T60" fmla="*/ 92 w 102"/>
                <a:gd name="T61" fmla="*/ 38 h 60"/>
                <a:gd name="T62" fmla="*/ 92 w 102"/>
                <a:gd name="T63" fmla="*/ 44 h 60"/>
                <a:gd name="T64" fmla="*/ 44 w 102"/>
                <a:gd name="T65" fmla="*/ 56 h 60"/>
                <a:gd name="T66" fmla="*/ 36 w 102"/>
                <a:gd name="T6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60">
                  <a:moveTo>
                    <a:pt x="36" y="60"/>
                  </a:moveTo>
                  <a:lnTo>
                    <a:pt x="34" y="58"/>
                  </a:lnTo>
                  <a:lnTo>
                    <a:pt x="34" y="56"/>
                  </a:lnTo>
                  <a:lnTo>
                    <a:pt x="32" y="56"/>
                  </a:lnTo>
                  <a:lnTo>
                    <a:pt x="32" y="56"/>
                  </a:lnTo>
                  <a:lnTo>
                    <a:pt x="28" y="56"/>
                  </a:lnTo>
                  <a:lnTo>
                    <a:pt x="24" y="56"/>
                  </a:lnTo>
                  <a:lnTo>
                    <a:pt x="20" y="56"/>
                  </a:lnTo>
                  <a:lnTo>
                    <a:pt x="16" y="56"/>
                  </a:lnTo>
                  <a:lnTo>
                    <a:pt x="16" y="56"/>
                  </a:lnTo>
                  <a:lnTo>
                    <a:pt x="14" y="58"/>
                  </a:lnTo>
                  <a:lnTo>
                    <a:pt x="12" y="58"/>
                  </a:lnTo>
                  <a:lnTo>
                    <a:pt x="12" y="60"/>
                  </a:lnTo>
                  <a:lnTo>
                    <a:pt x="10" y="60"/>
                  </a:lnTo>
                  <a:lnTo>
                    <a:pt x="10" y="58"/>
                  </a:lnTo>
                  <a:lnTo>
                    <a:pt x="10" y="56"/>
                  </a:lnTo>
                  <a:lnTo>
                    <a:pt x="8" y="56"/>
                  </a:lnTo>
                  <a:lnTo>
                    <a:pt x="8" y="56"/>
                  </a:lnTo>
                  <a:lnTo>
                    <a:pt x="6" y="56"/>
                  </a:lnTo>
                  <a:lnTo>
                    <a:pt x="8" y="52"/>
                  </a:lnTo>
                  <a:lnTo>
                    <a:pt x="0" y="38"/>
                  </a:lnTo>
                  <a:lnTo>
                    <a:pt x="8" y="38"/>
                  </a:lnTo>
                  <a:lnTo>
                    <a:pt x="20" y="30"/>
                  </a:lnTo>
                  <a:lnTo>
                    <a:pt x="28" y="34"/>
                  </a:lnTo>
                  <a:lnTo>
                    <a:pt x="30" y="30"/>
                  </a:lnTo>
                  <a:lnTo>
                    <a:pt x="28" y="26"/>
                  </a:lnTo>
                  <a:lnTo>
                    <a:pt x="28" y="16"/>
                  </a:lnTo>
                  <a:lnTo>
                    <a:pt x="38" y="12"/>
                  </a:lnTo>
                  <a:lnTo>
                    <a:pt x="44" y="8"/>
                  </a:lnTo>
                  <a:lnTo>
                    <a:pt x="50" y="4"/>
                  </a:lnTo>
                  <a:lnTo>
                    <a:pt x="52" y="2"/>
                  </a:lnTo>
                  <a:lnTo>
                    <a:pt x="52" y="0"/>
                  </a:lnTo>
                  <a:lnTo>
                    <a:pt x="54" y="0"/>
                  </a:lnTo>
                  <a:lnTo>
                    <a:pt x="54" y="0"/>
                  </a:lnTo>
                  <a:lnTo>
                    <a:pt x="56" y="0"/>
                  </a:lnTo>
                  <a:lnTo>
                    <a:pt x="58" y="4"/>
                  </a:lnTo>
                  <a:lnTo>
                    <a:pt x="58" y="4"/>
                  </a:lnTo>
                  <a:lnTo>
                    <a:pt x="60" y="4"/>
                  </a:lnTo>
                  <a:lnTo>
                    <a:pt x="64" y="4"/>
                  </a:lnTo>
                  <a:lnTo>
                    <a:pt x="68" y="4"/>
                  </a:lnTo>
                  <a:lnTo>
                    <a:pt x="70" y="4"/>
                  </a:lnTo>
                  <a:lnTo>
                    <a:pt x="72" y="0"/>
                  </a:lnTo>
                  <a:lnTo>
                    <a:pt x="80" y="0"/>
                  </a:lnTo>
                  <a:lnTo>
                    <a:pt x="80" y="2"/>
                  </a:lnTo>
                  <a:lnTo>
                    <a:pt x="80" y="2"/>
                  </a:lnTo>
                  <a:lnTo>
                    <a:pt x="80" y="4"/>
                  </a:lnTo>
                  <a:lnTo>
                    <a:pt x="82" y="6"/>
                  </a:lnTo>
                  <a:lnTo>
                    <a:pt x="86" y="8"/>
                  </a:lnTo>
                  <a:lnTo>
                    <a:pt x="88" y="8"/>
                  </a:lnTo>
                  <a:lnTo>
                    <a:pt x="92" y="8"/>
                  </a:lnTo>
                  <a:lnTo>
                    <a:pt x="96" y="8"/>
                  </a:lnTo>
                  <a:lnTo>
                    <a:pt x="96" y="8"/>
                  </a:lnTo>
                  <a:lnTo>
                    <a:pt x="102" y="16"/>
                  </a:lnTo>
                  <a:lnTo>
                    <a:pt x="102" y="18"/>
                  </a:lnTo>
                  <a:lnTo>
                    <a:pt x="100" y="18"/>
                  </a:lnTo>
                  <a:lnTo>
                    <a:pt x="98" y="20"/>
                  </a:lnTo>
                  <a:lnTo>
                    <a:pt x="96" y="24"/>
                  </a:lnTo>
                  <a:lnTo>
                    <a:pt x="96" y="28"/>
                  </a:lnTo>
                  <a:lnTo>
                    <a:pt x="96" y="32"/>
                  </a:lnTo>
                  <a:lnTo>
                    <a:pt x="96" y="34"/>
                  </a:lnTo>
                  <a:lnTo>
                    <a:pt x="94" y="36"/>
                  </a:lnTo>
                  <a:lnTo>
                    <a:pt x="92" y="38"/>
                  </a:lnTo>
                  <a:lnTo>
                    <a:pt x="90" y="40"/>
                  </a:lnTo>
                  <a:lnTo>
                    <a:pt x="92" y="44"/>
                  </a:lnTo>
                  <a:lnTo>
                    <a:pt x="68" y="46"/>
                  </a:lnTo>
                  <a:lnTo>
                    <a:pt x="44" y="56"/>
                  </a:lnTo>
                  <a:lnTo>
                    <a:pt x="40" y="58"/>
                  </a:lnTo>
                  <a:lnTo>
                    <a:pt x="36" y="6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5" name="Freeform 226"/>
            <p:cNvSpPr>
              <a:spLocks/>
            </p:cNvSpPr>
            <p:nvPr/>
          </p:nvSpPr>
          <p:spPr bwMode="gray">
            <a:xfrm>
              <a:off x="933" y="2422"/>
              <a:ext cx="54" cy="42"/>
            </a:xfrm>
            <a:custGeom>
              <a:avLst/>
              <a:gdLst>
                <a:gd name="T0" fmla="*/ 30 w 54"/>
                <a:gd name="T1" fmla="*/ 6 h 42"/>
                <a:gd name="T2" fmla="*/ 20 w 54"/>
                <a:gd name="T3" fmla="*/ 8 h 42"/>
                <a:gd name="T4" fmla="*/ 8 w 54"/>
                <a:gd name="T5" fmla="*/ 16 h 42"/>
                <a:gd name="T6" fmla="*/ 0 w 54"/>
                <a:gd name="T7" fmla="*/ 30 h 42"/>
                <a:gd name="T8" fmla="*/ 2 w 54"/>
                <a:gd name="T9" fmla="*/ 30 h 42"/>
                <a:gd name="T10" fmla="*/ 2 w 54"/>
                <a:gd name="T11" fmla="*/ 28 h 42"/>
                <a:gd name="T12" fmla="*/ 4 w 54"/>
                <a:gd name="T13" fmla="*/ 28 h 42"/>
                <a:gd name="T14" fmla="*/ 6 w 54"/>
                <a:gd name="T15" fmla="*/ 28 h 42"/>
                <a:gd name="T16" fmla="*/ 6 w 54"/>
                <a:gd name="T17" fmla="*/ 28 h 42"/>
                <a:gd name="T18" fmla="*/ 8 w 54"/>
                <a:gd name="T19" fmla="*/ 30 h 42"/>
                <a:gd name="T20" fmla="*/ 8 w 54"/>
                <a:gd name="T21" fmla="*/ 34 h 42"/>
                <a:gd name="T22" fmla="*/ 6 w 54"/>
                <a:gd name="T23" fmla="*/ 40 h 42"/>
                <a:gd name="T24" fmla="*/ 8 w 54"/>
                <a:gd name="T25" fmla="*/ 40 h 42"/>
                <a:gd name="T26" fmla="*/ 12 w 54"/>
                <a:gd name="T27" fmla="*/ 40 h 42"/>
                <a:gd name="T28" fmla="*/ 16 w 54"/>
                <a:gd name="T29" fmla="*/ 40 h 42"/>
                <a:gd name="T30" fmla="*/ 20 w 54"/>
                <a:gd name="T31" fmla="*/ 42 h 42"/>
                <a:gd name="T32" fmla="*/ 22 w 54"/>
                <a:gd name="T33" fmla="*/ 42 h 42"/>
                <a:gd name="T34" fmla="*/ 34 w 54"/>
                <a:gd name="T35" fmla="*/ 34 h 42"/>
                <a:gd name="T36" fmla="*/ 30 w 54"/>
                <a:gd name="T37" fmla="*/ 30 h 42"/>
                <a:gd name="T38" fmla="*/ 36 w 54"/>
                <a:gd name="T39" fmla="*/ 28 h 42"/>
                <a:gd name="T40" fmla="*/ 36 w 54"/>
                <a:gd name="T41" fmla="*/ 28 h 42"/>
                <a:gd name="T42" fmla="*/ 36 w 54"/>
                <a:gd name="T43" fmla="*/ 30 h 42"/>
                <a:gd name="T44" fmla="*/ 36 w 54"/>
                <a:gd name="T45" fmla="*/ 32 h 42"/>
                <a:gd name="T46" fmla="*/ 36 w 54"/>
                <a:gd name="T47" fmla="*/ 32 h 42"/>
                <a:gd name="T48" fmla="*/ 38 w 54"/>
                <a:gd name="T49" fmla="*/ 34 h 42"/>
                <a:gd name="T50" fmla="*/ 40 w 54"/>
                <a:gd name="T51" fmla="*/ 32 h 42"/>
                <a:gd name="T52" fmla="*/ 42 w 54"/>
                <a:gd name="T53" fmla="*/ 32 h 42"/>
                <a:gd name="T54" fmla="*/ 44 w 54"/>
                <a:gd name="T55" fmla="*/ 32 h 42"/>
                <a:gd name="T56" fmla="*/ 46 w 54"/>
                <a:gd name="T57" fmla="*/ 30 h 42"/>
                <a:gd name="T58" fmla="*/ 48 w 54"/>
                <a:gd name="T59" fmla="*/ 28 h 42"/>
                <a:gd name="T60" fmla="*/ 52 w 54"/>
                <a:gd name="T61" fmla="*/ 24 h 42"/>
                <a:gd name="T62" fmla="*/ 50 w 54"/>
                <a:gd name="T63" fmla="*/ 26 h 42"/>
                <a:gd name="T64" fmla="*/ 50 w 54"/>
                <a:gd name="T65" fmla="*/ 26 h 42"/>
                <a:gd name="T66" fmla="*/ 50 w 54"/>
                <a:gd name="T67" fmla="*/ 28 h 42"/>
                <a:gd name="T68" fmla="*/ 52 w 54"/>
                <a:gd name="T69" fmla="*/ 30 h 42"/>
                <a:gd name="T70" fmla="*/ 52 w 54"/>
                <a:gd name="T71" fmla="*/ 30 h 42"/>
                <a:gd name="T72" fmla="*/ 54 w 54"/>
                <a:gd name="T73" fmla="*/ 30 h 42"/>
                <a:gd name="T74" fmla="*/ 54 w 54"/>
                <a:gd name="T75" fmla="*/ 26 h 42"/>
                <a:gd name="T76" fmla="*/ 54 w 54"/>
                <a:gd name="T77" fmla="*/ 26 h 42"/>
                <a:gd name="T78" fmla="*/ 54 w 54"/>
                <a:gd name="T79" fmla="*/ 24 h 42"/>
                <a:gd name="T80" fmla="*/ 52 w 54"/>
                <a:gd name="T81" fmla="*/ 24 h 42"/>
                <a:gd name="T82" fmla="*/ 54 w 54"/>
                <a:gd name="T83" fmla="*/ 22 h 42"/>
                <a:gd name="T84" fmla="*/ 54 w 54"/>
                <a:gd name="T85" fmla="*/ 22 h 42"/>
                <a:gd name="T86" fmla="*/ 54 w 54"/>
                <a:gd name="T87" fmla="*/ 20 h 42"/>
                <a:gd name="T88" fmla="*/ 54 w 54"/>
                <a:gd name="T89" fmla="*/ 20 h 42"/>
                <a:gd name="T90" fmla="*/ 54 w 54"/>
                <a:gd name="T91" fmla="*/ 18 h 42"/>
                <a:gd name="T92" fmla="*/ 52 w 54"/>
                <a:gd name="T93" fmla="*/ 18 h 42"/>
                <a:gd name="T94" fmla="*/ 50 w 54"/>
                <a:gd name="T95" fmla="*/ 18 h 42"/>
                <a:gd name="T96" fmla="*/ 50 w 54"/>
                <a:gd name="T97" fmla="*/ 18 h 42"/>
                <a:gd name="T98" fmla="*/ 50 w 54"/>
                <a:gd name="T99" fmla="*/ 18 h 42"/>
                <a:gd name="T100" fmla="*/ 50 w 54"/>
                <a:gd name="T101" fmla="*/ 18 h 42"/>
                <a:gd name="T102" fmla="*/ 52 w 54"/>
                <a:gd name="T103" fmla="*/ 14 h 42"/>
                <a:gd name="T104" fmla="*/ 44 w 54"/>
                <a:gd name="T105" fmla="*/ 0 h 42"/>
                <a:gd name="T106" fmla="*/ 38 w 54"/>
                <a:gd name="T107" fmla="*/ 4 h 42"/>
                <a:gd name="T108" fmla="*/ 30 w 54"/>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 h="42">
                  <a:moveTo>
                    <a:pt x="30" y="6"/>
                  </a:moveTo>
                  <a:lnTo>
                    <a:pt x="20" y="8"/>
                  </a:lnTo>
                  <a:lnTo>
                    <a:pt x="8" y="16"/>
                  </a:lnTo>
                  <a:lnTo>
                    <a:pt x="0" y="30"/>
                  </a:lnTo>
                  <a:lnTo>
                    <a:pt x="2" y="30"/>
                  </a:lnTo>
                  <a:lnTo>
                    <a:pt x="2" y="28"/>
                  </a:lnTo>
                  <a:lnTo>
                    <a:pt x="4" y="28"/>
                  </a:lnTo>
                  <a:lnTo>
                    <a:pt x="6" y="28"/>
                  </a:lnTo>
                  <a:lnTo>
                    <a:pt x="6" y="28"/>
                  </a:lnTo>
                  <a:lnTo>
                    <a:pt x="8" y="30"/>
                  </a:lnTo>
                  <a:lnTo>
                    <a:pt x="8" y="34"/>
                  </a:lnTo>
                  <a:lnTo>
                    <a:pt x="6" y="40"/>
                  </a:lnTo>
                  <a:lnTo>
                    <a:pt x="8" y="40"/>
                  </a:lnTo>
                  <a:lnTo>
                    <a:pt x="12" y="40"/>
                  </a:lnTo>
                  <a:lnTo>
                    <a:pt x="16" y="40"/>
                  </a:lnTo>
                  <a:lnTo>
                    <a:pt x="20" y="42"/>
                  </a:lnTo>
                  <a:lnTo>
                    <a:pt x="22" y="42"/>
                  </a:lnTo>
                  <a:lnTo>
                    <a:pt x="34" y="34"/>
                  </a:lnTo>
                  <a:lnTo>
                    <a:pt x="30" y="30"/>
                  </a:lnTo>
                  <a:lnTo>
                    <a:pt x="36" y="28"/>
                  </a:lnTo>
                  <a:lnTo>
                    <a:pt x="36" y="28"/>
                  </a:lnTo>
                  <a:lnTo>
                    <a:pt x="36" y="30"/>
                  </a:lnTo>
                  <a:lnTo>
                    <a:pt x="36" y="32"/>
                  </a:lnTo>
                  <a:lnTo>
                    <a:pt x="36" y="32"/>
                  </a:lnTo>
                  <a:lnTo>
                    <a:pt x="38" y="34"/>
                  </a:lnTo>
                  <a:lnTo>
                    <a:pt x="40" y="32"/>
                  </a:lnTo>
                  <a:lnTo>
                    <a:pt x="42" y="32"/>
                  </a:lnTo>
                  <a:lnTo>
                    <a:pt x="44" y="32"/>
                  </a:lnTo>
                  <a:lnTo>
                    <a:pt x="46" y="30"/>
                  </a:lnTo>
                  <a:lnTo>
                    <a:pt x="48" y="28"/>
                  </a:lnTo>
                  <a:lnTo>
                    <a:pt x="52" y="24"/>
                  </a:lnTo>
                  <a:lnTo>
                    <a:pt x="50" y="26"/>
                  </a:lnTo>
                  <a:lnTo>
                    <a:pt x="50" y="26"/>
                  </a:lnTo>
                  <a:lnTo>
                    <a:pt x="50" y="28"/>
                  </a:lnTo>
                  <a:lnTo>
                    <a:pt x="52" y="30"/>
                  </a:lnTo>
                  <a:lnTo>
                    <a:pt x="52" y="30"/>
                  </a:lnTo>
                  <a:lnTo>
                    <a:pt x="54" y="30"/>
                  </a:lnTo>
                  <a:lnTo>
                    <a:pt x="54" y="26"/>
                  </a:lnTo>
                  <a:lnTo>
                    <a:pt x="54" y="26"/>
                  </a:lnTo>
                  <a:lnTo>
                    <a:pt x="54" y="24"/>
                  </a:lnTo>
                  <a:lnTo>
                    <a:pt x="52" y="24"/>
                  </a:lnTo>
                  <a:lnTo>
                    <a:pt x="54" y="22"/>
                  </a:lnTo>
                  <a:lnTo>
                    <a:pt x="54" y="22"/>
                  </a:lnTo>
                  <a:lnTo>
                    <a:pt x="54" y="20"/>
                  </a:lnTo>
                  <a:lnTo>
                    <a:pt x="54" y="20"/>
                  </a:lnTo>
                  <a:lnTo>
                    <a:pt x="54" y="18"/>
                  </a:lnTo>
                  <a:lnTo>
                    <a:pt x="52" y="18"/>
                  </a:lnTo>
                  <a:lnTo>
                    <a:pt x="50" y="18"/>
                  </a:lnTo>
                  <a:lnTo>
                    <a:pt x="50" y="18"/>
                  </a:lnTo>
                  <a:lnTo>
                    <a:pt x="50" y="18"/>
                  </a:lnTo>
                  <a:lnTo>
                    <a:pt x="50" y="18"/>
                  </a:lnTo>
                  <a:lnTo>
                    <a:pt x="52" y="14"/>
                  </a:lnTo>
                  <a:lnTo>
                    <a:pt x="44" y="0"/>
                  </a:lnTo>
                  <a:lnTo>
                    <a:pt x="38" y="4"/>
                  </a:lnTo>
                  <a:lnTo>
                    <a:pt x="30" y="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6" name="Freeform 227"/>
            <p:cNvSpPr>
              <a:spLocks/>
            </p:cNvSpPr>
            <p:nvPr/>
          </p:nvSpPr>
          <p:spPr bwMode="gray">
            <a:xfrm>
              <a:off x="801" y="2340"/>
              <a:ext cx="158" cy="182"/>
            </a:xfrm>
            <a:custGeom>
              <a:avLst/>
              <a:gdLst>
                <a:gd name="T0" fmla="*/ 138 w 158"/>
                <a:gd name="T1" fmla="*/ 120 h 182"/>
                <a:gd name="T2" fmla="*/ 140 w 158"/>
                <a:gd name="T3" fmla="*/ 130 h 182"/>
                <a:gd name="T4" fmla="*/ 150 w 158"/>
                <a:gd name="T5" fmla="*/ 144 h 182"/>
                <a:gd name="T6" fmla="*/ 138 w 158"/>
                <a:gd name="T7" fmla="*/ 156 h 182"/>
                <a:gd name="T8" fmla="*/ 122 w 158"/>
                <a:gd name="T9" fmla="*/ 156 h 182"/>
                <a:gd name="T10" fmla="*/ 102 w 158"/>
                <a:gd name="T11" fmla="*/ 158 h 182"/>
                <a:gd name="T12" fmla="*/ 100 w 158"/>
                <a:gd name="T13" fmla="*/ 170 h 182"/>
                <a:gd name="T14" fmla="*/ 90 w 158"/>
                <a:gd name="T15" fmla="*/ 180 h 182"/>
                <a:gd name="T16" fmla="*/ 64 w 158"/>
                <a:gd name="T17" fmla="*/ 164 h 182"/>
                <a:gd name="T18" fmla="*/ 58 w 158"/>
                <a:gd name="T19" fmla="*/ 160 h 182"/>
                <a:gd name="T20" fmla="*/ 52 w 158"/>
                <a:gd name="T21" fmla="*/ 158 h 182"/>
                <a:gd name="T22" fmla="*/ 44 w 158"/>
                <a:gd name="T23" fmla="*/ 152 h 182"/>
                <a:gd name="T24" fmla="*/ 40 w 158"/>
                <a:gd name="T25" fmla="*/ 148 h 182"/>
                <a:gd name="T26" fmla="*/ 36 w 158"/>
                <a:gd name="T27" fmla="*/ 144 h 182"/>
                <a:gd name="T28" fmla="*/ 40 w 158"/>
                <a:gd name="T29" fmla="*/ 94 h 182"/>
                <a:gd name="T30" fmla="*/ 38 w 158"/>
                <a:gd name="T31" fmla="*/ 86 h 182"/>
                <a:gd name="T32" fmla="*/ 32 w 158"/>
                <a:gd name="T33" fmla="*/ 78 h 182"/>
                <a:gd name="T34" fmla="*/ 2 w 158"/>
                <a:gd name="T35" fmla="*/ 60 h 182"/>
                <a:gd name="T36" fmla="*/ 0 w 158"/>
                <a:gd name="T37" fmla="*/ 56 h 182"/>
                <a:gd name="T38" fmla="*/ 4 w 158"/>
                <a:gd name="T39" fmla="*/ 48 h 182"/>
                <a:gd name="T40" fmla="*/ 22 w 158"/>
                <a:gd name="T41" fmla="*/ 36 h 182"/>
                <a:gd name="T42" fmla="*/ 30 w 158"/>
                <a:gd name="T43" fmla="*/ 36 h 182"/>
                <a:gd name="T44" fmla="*/ 44 w 158"/>
                <a:gd name="T45" fmla="*/ 32 h 182"/>
                <a:gd name="T46" fmla="*/ 54 w 158"/>
                <a:gd name="T47" fmla="*/ 28 h 182"/>
                <a:gd name="T48" fmla="*/ 70 w 158"/>
                <a:gd name="T49" fmla="*/ 16 h 182"/>
                <a:gd name="T50" fmla="*/ 80 w 158"/>
                <a:gd name="T51" fmla="*/ 12 h 182"/>
                <a:gd name="T52" fmla="*/ 92 w 158"/>
                <a:gd name="T53" fmla="*/ 4 h 182"/>
                <a:gd name="T54" fmla="*/ 98 w 158"/>
                <a:gd name="T55" fmla="*/ 4 h 182"/>
                <a:gd name="T56" fmla="*/ 106 w 158"/>
                <a:gd name="T57" fmla="*/ 14 h 182"/>
                <a:gd name="T58" fmla="*/ 110 w 158"/>
                <a:gd name="T59" fmla="*/ 18 h 182"/>
                <a:gd name="T60" fmla="*/ 110 w 158"/>
                <a:gd name="T61" fmla="*/ 26 h 182"/>
                <a:gd name="T62" fmla="*/ 118 w 158"/>
                <a:gd name="T63" fmla="*/ 32 h 182"/>
                <a:gd name="T64" fmla="*/ 122 w 158"/>
                <a:gd name="T65" fmla="*/ 40 h 182"/>
                <a:gd name="T66" fmla="*/ 126 w 158"/>
                <a:gd name="T67" fmla="*/ 46 h 182"/>
                <a:gd name="T68" fmla="*/ 134 w 158"/>
                <a:gd name="T69" fmla="*/ 52 h 182"/>
                <a:gd name="T70" fmla="*/ 142 w 158"/>
                <a:gd name="T71" fmla="*/ 56 h 182"/>
                <a:gd name="T72" fmla="*/ 156 w 158"/>
                <a:gd name="T73" fmla="*/ 62 h 182"/>
                <a:gd name="T74" fmla="*/ 158 w 158"/>
                <a:gd name="T75" fmla="*/ 64 h 182"/>
                <a:gd name="T76" fmla="*/ 154 w 158"/>
                <a:gd name="T77" fmla="*/ 78 h 182"/>
                <a:gd name="T78" fmla="*/ 140 w 158"/>
                <a:gd name="T79" fmla="*/ 100 h 182"/>
                <a:gd name="T80" fmla="*/ 134 w 158"/>
                <a:gd name="T81" fmla="*/ 112 h 182"/>
                <a:gd name="T82" fmla="*/ 138 w 158"/>
                <a:gd name="T83" fmla="*/ 11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182">
                  <a:moveTo>
                    <a:pt x="140" y="116"/>
                  </a:moveTo>
                  <a:lnTo>
                    <a:pt x="138" y="118"/>
                  </a:lnTo>
                  <a:lnTo>
                    <a:pt x="138" y="120"/>
                  </a:lnTo>
                  <a:lnTo>
                    <a:pt x="138" y="124"/>
                  </a:lnTo>
                  <a:lnTo>
                    <a:pt x="138" y="130"/>
                  </a:lnTo>
                  <a:lnTo>
                    <a:pt x="140" y="130"/>
                  </a:lnTo>
                  <a:lnTo>
                    <a:pt x="140" y="134"/>
                  </a:lnTo>
                  <a:lnTo>
                    <a:pt x="142" y="136"/>
                  </a:lnTo>
                  <a:lnTo>
                    <a:pt x="150" y="144"/>
                  </a:lnTo>
                  <a:lnTo>
                    <a:pt x="150" y="150"/>
                  </a:lnTo>
                  <a:lnTo>
                    <a:pt x="140" y="156"/>
                  </a:lnTo>
                  <a:lnTo>
                    <a:pt x="138" y="156"/>
                  </a:lnTo>
                  <a:lnTo>
                    <a:pt x="134" y="156"/>
                  </a:lnTo>
                  <a:lnTo>
                    <a:pt x="128" y="156"/>
                  </a:lnTo>
                  <a:lnTo>
                    <a:pt x="122" y="156"/>
                  </a:lnTo>
                  <a:lnTo>
                    <a:pt x="114" y="154"/>
                  </a:lnTo>
                  <a:lnTo>
                    <a:pt x="110" y="154"/>
                  </a:lnTo>
                  <a:lnTo>
                    <a:pt x="102" y="158"/>
                  </a:lnTo>
                  <a:lnTo>
                    <a:pt x="100" y="166"/>
                  </a:lnTo>
                  <a:lnTo>
                    <a:pt x="100" y="168"/>
                  </a:lnTo>
                  <a:lnTo>
                    <a:pt x="100" y="170"/>
                  </a:lnTo>
                  <a:lnTo>
                    <a:pt x="102" y="174"/>
                  </a:lnTo>
                  <a:lnTo>
                    <a:pt x="96" y="182"/>
                  </a:lnTo>
                  <a:lnTo>
                    <a:pt x="90" y="180"/>
                  </a:lnTo>
                  <a:lnTo>
                    <a:pt x="72" y="174"/>
                  </a:lnTo>
                  <a:lnTo>
                    <a:pt x="72" y="174"/>
                  </a:lnTo>
                  <a:lnTo>
                    <a:pt x="64" y="164"/>
                  </a:lnTo>
                  <a:lnTo>
                    <a:pt x="64" y="166"/>
                  </a:lnTo>
                  <a:lnTo>
                    <a:pt x="60" y="162"/>
                  </a:lnTo>
                  <a:lnTo>
                    <a:pt x="58" y="160"/>
                  </a:lnTo>
                  <a:lnTo>
                    <a:pt x="54" y="158"/>
                  </a:lnTo>
                  <a:lnTo>
                    <a:pt x="52" y="158"/>
                  </a:lnTo>
                  <a:lnTo>
                    <a:pt x="52" y="158"/>
                  </a:lnTo>
                  <a:lnTo>
                    <a:pt x="50" y="156"/>
                  </a:lnTo>
                  <a:lnTo>
                    <a:pt x="46" y="154"/>
                  </a:lnTo>
                  <a:lnTo>
                    <a:pt x="44" y="152"/>
                  </a:lnTo>
                  <a:lnTo>
                    <a:pt x="42" y="150"/>
                  </a:lnTo>
                  <a:lnTo>
                    <a:pt x="40" y="150"/>
                  </a:lnTo>
                  <a:lnTo>
                    <a:pt x="40" y="148"/>
                  </a:lnTo>
                  <a:lnTo>
                    <a:pt x="40" y="146"/>
                  </a:lnTo>
                  <a:lnTo>
                    <a:pt x="38" y="144"/>
                  </a:lnTo>
                  <a:lnTo>
                    <a:pt x="36" y="144"/>
                  </a:lnTo>
                  <a:lnTo>
                    <a:pt x="36" y="144"/>
                  </a:lnTo>
                  <a:lnTo>
                    <a:pt x="40" y="140"/>
                  </a:lnTo>
                  <a:lnTo>
                    <a:pt x="40" y="94"/>
                  </a:lnTo>
                  <a:lnTo>
                    <a:pt x="40" y="92"/>
                  </a:lnTo>
                  <a:lnTo>
                    <a:pt x="38" y="90"/>
                  </a:lnTo>
                  <a:lnTo>
                    <a:pt x="38" y="86"/>
                  </a:lnTo>
                  <a:lnTo>
                    <a:pt x="36" y="82"/>
                  </a:lnTo>
                  <a:lnTo>
                    <a:pt x="34" y="80"/>
                  </a:lnTo>
                  <a:lnTo>
                    <a:pt x="32" y="78"/>
                  </a:lnTo>
                  <a:lnTo>
                    <a:pt x="22" y="72"/>
                  </a:lnTo>
                  <a:lnTo>
                    <a:pt x="22" y="68"/>
                  </a:lnTo>
                  <a:lnTo>
                    <a:pt x="2" y="60"/>
                  </a:lnTo>
                  <a:lnTo>
                    <a:pt x="2" y="58"/>
                  </a:lnTo>
                  <a:lnTo>
                    <a:pt x="2" y="58"/>
                  </a:lnTo>
                  <a:lnTo>
                    <a:pt x="0" y="56"/>
                  </a:lnTo>
                  <a:lnTo>
                    <a:pt x="0" y="54"/>
                  </a:lnTo>
                  <a:lnTo>
                    <a:pt x="2" y="50"/>
                  </a:lnTo>
                  <a:lnTo>
                    <a:pt x="4" y="48"/>
                  </a:lnTo>
                  <a:lnTo>
                    <a:pt x="14" y="50"/>
                  </a:lnTo>
                  <a:lnTo>
                    <a:pt x="14" y="38"/>
                  </a:lnTo>
                  <a:lnTo>
                    <a:pt x="22" y="36"/>
                  </a:lnTo>
                  <a:lnTo>
                    <a:pt x="22" y="36"/>
                  </a:lnTo>
                  <a:lnTo>
                    <a:pt x="26" y="36"/>
                  </a:lnTo>
                  <a:lnTo>
                    <a:pt x="30" y="36"/>
                  </a:lnTo>
                  <a:lnTo>
                    <a:pt x="36" y="34"/>
                  </a:lnTo>
                  <a:lnTo>
                    <a:pt x="44" y="32"/>
                  </a:lnTo>
                  <a:lnTo>
                    <a:pt x="44" y="32"/>
                  </a:lnTo>
                  <a:lnTo>
                    <a:pt x="46" y="30"/>
                  </a:lnTo>
                  <a:lnTo>
                    <a:pt x="50" y="28"/>
                  </a:lnTo>
                  <a:lnTo>
                    <a:pt x="54" y="28"/>
                  </a:lnTo>
                  <a:lnTo>
                    <a:pt x="58" y="26"/>
                  </a:lnTo>
                  <a:lnTo>
                    <a:pt x="64" y="28"/>
                  </a:lnTo>
                  <a:lnTo>
                    <a:pt x="70" y="16"/>
                  </a:lnTo>
                  <a:lnTo>
                    <a:pt x="78" y="14"/>
                  </a:lnTo>
                  <a:lnTo>
                    <a:pt x="78" y="12"/>
                  </a:lnTo>
                  <a:lnTo>
                    <a:pt x="80" y="12"/>
                  </a:lnTo>
                  <a:lnTo>
                    <a:pt x="84" y="8"/>
                  </a:lnTo>
                  <a:lnTo>
                    <a:pt x="88" y="6"/>
                  </a:lnTo>
                  <a:lnTo>
                    <a:pt x="92" y="4"/>
                  </a:lnTo>
                  <a:lnTo>
                    <a:pt x="94" y="0"/>
                  </a:lnTo>
                  <a:lnTo>
                    <a:pt x="96" y="2"/>
                  </a:lnTo>
                  <a:lnTo>
                    <a:pt x="98" y="4"/>
                  </a:lnTo>
                  <a:lnTo>
                    <a:pt x="100" y="8"/>
                  </a:lnTo>
                  <a:lnTo>
                    <a:pt x="104" y="10"/>
                  </a:lnTo>
                  <a:lnTo>
                    <a:pt x="106" y="14"/>
                  </a:lnTo>
                  <a:lnTo>
                    <a:pt x="108" y="16"/>
                  </a:lnTo>
                  <a:lnTo>
                    <a:pt x="110" y="16"/>
                  </a:lnTo>
                  <a:lnTo>
                    <a:pt x="110" y="18"/>
                  </a:lnTo>
                  <a:lnTo>
                    <a:pt x="108" y="20"/>
                  </a:lnTo>
                  <a:lnTo>
                    <a:pt x="108" y="24"/>
                  </a:lnTo>
                  <a:lnTo>
                    <a:pt x="110" y="26"/>
                  </a:lnTo>
                  <a:lnTo>
                    <a:pt x="110" y="30"/>
                  </a:lnTo>
                  <a:lnTo>
                    <a:pt x="114" y="32"/>
                  </a:lnTo>
                  <a:lnTo>
                    <a:pt x="118" y="32"/>
                  </a:lnTo>
                  <a:lnTo>
                    <a:pt x="120" y="34"/>
                  </a:lnTo>
                  <a:lnTo>
                    <a:pt x="122" y="38"/>
                  </a:lnTo>
                  <a:lnTo>
                    <a:pt x="122" y="40"/>
                  </a:lnTo>
                  <a:lnTo>
                    <a:pt x="124" y="44"/>
                  </a:lnTo>
                  <a:lnTo>
                    <a:pt x="124" y="44"/>
                  </a:lnTo>
                  <a:lnTo>
                    <a:pt x="126" y="46"/>
                  </a:lnTo>
                  <a:lnTo>
                    <a:pt x="128" y="50"/>
                  </a:lnTo>
                  <a:lnTo>
                    <a:pt x="132" y="52"/>
                  </a:lnTo>
                  <a:lnTo>
                    <a:pt x="134" y="52"/>
                  </a:lnTo>
                  <a:lnTo>
                    <a:pt x="136" y="54"/>
                  </a:lnTo>
                  <a:lnTo>
                    <a:pt x="138" y="54"/>
                  </a:lnTo>
                  <a:lnTo>
                    <a:pt x="142" y="56"/>
                  </a:lnTo>
                  <a:lnTo>
                    <a:pt x="146" y="58"/>
                  </a:lnTo>
                  <a:lnTo>
                    <a:pt x="152" y="60"/>
                  </a:lnTo>
                  <a:lnTo>
                    <a:pt x="156" y="62"/>
                  </a:lnTo>
                  <a:lnTo>
                    <a:pt x="158" y="62"/>
                  </a:lnTo>
                  <a:lnTo>
                    <a:pt x="158" y="62"/>
                  </a:lnTo>
                  <a:lnTo>
                    <a:pt x="158" y="64"/>
                  </a:lnTo>
                  <a:lnTo>
                    <a:pt x="156" y="68"/>
                  </a:lnTo>
                  <a:lnTo>
                    <a:pt x="156" y="72"/>
                  </a:lnTo>
                  <a:lnTo>
                    <a:pt x="154" y="78"/>
                  </a:lnTo>
                  <a:lnTo>
                    <a:pt x="152" y="90"/>
                  </a:lnTo>
                  <a:lnTo>
                    <a:pt x="152" y="90"/>
                  </a:lnTo>
                  <a:lnTo>
                    <a:pt x="140" y="100"/>
                  </a:lnTo>
                  <a:lnTo>
                    <a:pt x="132" y="112"/>
                  </a:lnTo>
                  <a:lnTo>
                    <a:pt x="134" y="112"/>
                  </a:lnTo>
                  <a:lnTo>
                    <a:pt x="134" y="112"/>
                  </a:lnTo>
                  <a:lnTo>
                    <a:pt x="136" y="110"/>
                  </a:lnTo>
                  <a:lnTo>
                    <a:pt x="138" y="110"/>
                  </a:lnTo>
                  <a:lnTo>
                    <a:pt x="138" y="110"/>
                  </a:lnTo>
                  <a:lnTo>
                    <a:pt x="140" y="112"/>
                  </a:lnTo>
                  <a:lnTo>
                    <a:pt x="140" y="11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7" name="Freeform 228"/>
            <p:cNvSpPr>
              <a:spLocks/>
            </p:cNvSpPr>
            <p:nvPr/>
          </p:nvSpPr>
          <p:spPr bwMode="gray">
            <a:xfrm>
              <a:off x="737" y="2506"/>
              <a:ext cx="40" cy="90"/>
            </a:xfrm>
            <a:custGeom>
              <a:avLst/>
              <a:gdLst>
                <a:gd name="T0" fmla="*/ 6 w 40"/>
                <a:gd name="T1" fmla="*/ 0 h 90"/>
                <a:gd name="T2" fmla="*/ 6 w 40"/>
                <a:gd name="T3" fmla="*/ 32 h 90"/>
                <a:gd name="T4" fmla="*/ 4 w 40"/>
                <a:gd name="T5" fmla="*/ 40 h 90"/>
                <a:gd name="T6" fmla="*/ 4 w 40"/>
                <a:gd name="T7" fmla="*/ 46 h 90"/>
                <a:gd name="T8" fmla="*/ 2 w 40"/>
                <a:gd name="T9" fmla="*/ 52 h 90"/>
                <a:gd name="T10" fmla="*/ 0 w 40"/>
                <a:gd name="T11" fmla="*/ 54 h 90"/>
                <a:gd name="T12" fmla="*/ 0 w 40"/>
                <a:gd name="T13" fmla="*/ 56 h 90"/>
                <a:gd name="T14" fmla="*/ 0 w 40"/>
                <a:gd name="T15" fmla="*/ 60 h 90"/>
                <a:gd name="T16" fmla="*/ 0 w 40"/>
                <a:gd name="T17" fmla="*/ 64 h 90"/>
                <a:gd name="T18" fmla="*/ 2 w 40"/>
                <a:gd name="T19" fmla="*/ 66 h 90"/>
                <a:gd name="T20" fmla="*/ 4 w 40"/>
                <a:gd name="T21" fmla="*/ 68 h 90"/>
                <a:gd name="T22" fmla="*/ 4 w 40"/>
                <a:gd name="T23" fmla="*/ 68 h 90"/>
                <a:gd name="T24" fmla="*/ 4 w 40"/>
                <a:gd name="T25" fmla="*/ 84 h 90"/>
                <a:gd name="T26" fmla="*/ 10 w 40"/>
                <a:gd name="T27" fmla="*/ 88 h 90"/>
                <a:gd name="T28" fmla="*/ 12 w 40"/>
                <a:gd name="T29" fmla="*/ 88 h 90"/>
                <a:gd name="T30" fmla="*/ 14 w 40"/>
                <a:gd name="T31" fmla="*/ 86 h 90"/>
                <a:gd name="T32" fmla="*/ 14 w 40"/>
                <a:gd name="T33" fmla="*/ 86 h 90"/>
                <a:gd name="T34" fmla="*/ 16 w 40"/>
                <a:gd name="T35" fmla="*/ 86 h 90"/>
                <a:gd name="T36" fmla="*/ 16 w 40"/>
                <a:gd name="T37" fmla="*/ 88 h 90"/>
                <a:gd name="T38" fmla="*/ 18 w 40"/>
                <a:gd name="T39" fmla="*/ 90 h 90"/>
                <a:gd name="T40" fmla="*/ 18 w 40"/>
                <a:gd name="T41" fmla="*/ 88 h 90"/>
                <a:gd name="T42" fmla="*/ 18 w 40"/>
                <a:gd name="T43" fmla="*/ 86 h 90"/>
                <a:gd name="T44" fmla="*/ 20 w 40"/>
                <a:gd name="T45" fmla="*/ 82 h 90"/>
                <a:gd name="T46" fmla="*/ 22 w 40"/>
                <a:gd name="T47" fmla="*/ 78 h 90"/>
                <a:gd name="T48" fmla="*/ 24 w 40"/>
                <a:gd name="T49" fmla="*/ 74 h 90"/>
                <a:gd name="T50" fmla="*/ 28 w 40"/>
                <a:gd name="T51" fmla="*/ 74 h 90"/>
                <a:gd name="T52" fmla="*/ 32 w 40"/>
                <a:gd name="T53" fmla="*/ 70 h 90"/>
                <a:gd name="T54" fmla="*/ 26 w 40"/>
                <a:gd name="T55" fmla="*/ 64 h 90"/>
                <a:gd name="T56" fmla="*/ 30 w 40"/>
                <a:gd name="T57" fmla="*/ 60 h 90"/>
                <a:gd name="T58" fmla="*/ 32 w 40"/>
                <a:gd name="T59" fmla="*/ 52 h 90"/>
                <a:gd name="T60" fmla="*/ 32 w 40"/>
                <a:gd name="T61" fmla="*/ 42 h 90"/>
                <a:gd name="T62" fmla="*/ 28 w 40"/>
                <a:gd name="T63" fmla="*/ 32 h 90"/>
                <a:gd name="T64" fmla="*/ 32 w 40"/>
                <a:gd name="T65" fmla="*/ 22 h 90"/>
                <a:gd name="T66" fmla="*/ 34 w 40"/>
                <a:gd name="T67" fmla="*/ 14 h 90"/>
                <a:gd name="T68" fmla="*/ 34 w 40"/>
                <a:gd name="T69" fmla="*/ 14 h 90"/>
                <a:gd name="T70" fmla="*/ 36 w 40"/>
                <a:gd name="T71" fmla="*/ 12 h 90"/>
                <a:gd name="T72" fmla="*/ 38 w 40"/>
                <a:gd name="T73" fmla="*/ 10 h 90"/>
                <a:gd name="T74" fmla="*/ 40 w 40"/>
                <a:gd name="T75" fmla="*/ 8 h 90"/>
                <a:gd name="T76" fmla="*/ 40 w 40"/>
                <a:gd name="T77" fmla="*/ 6 h 90"/>
                <a:gd name="T78" fmla="*/ 40 w 40"/>
                <a:gd name="T79" fmla="*/ 4 h 90"/>
                <a:gd name="T80" fmla="*/ 34 w 40"/>
                <a:gd name="T81" fmla="*/ 2 h 90"/>
                <a:gd name="T82" fmla="*/ 30 w 40"/>
                <a:gd name="T83" fmla="*/ 0 h 90"/>
                <a:gd name="T84" fmla="*/ 28 w 40"/>
                <a:gd name="T85" fmla="*/ 0 h 90"/>
                <a:gd name="T86" fmla="*/ 12 w 40"/>
                <a:gd name="T87" fmla="*/ 2 h 90"/>
                <a:gd name="T88" fmla="*/ 6 w 40"/>
                <a:gd name="T8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90">
                  <a:moveTo>
                    <a:pt x="6" y="0"/>
                  </a:moveTo>
                  <a:lnTo>
                    <a:pt x="6" y="32"/>
                  </a:lnTo>
                  <a:lnTo>
                    <a:pt x="4" y="40"/>
                  </a:lnTo>
                  <a:lnTo>
                    <a:pt x="4" y="46"/>
                  </a:lnTo>
                  <a:lnTo>
                    <a:pt x="2" y="52"/>
                  </a:lnTo>
                  <a:lnTo>
                    <a:pt x="0" y="54"/>
                  </a:lnTo>
                  <a:lnTo>
                    <a:pt x="0" y="56"/>
                  </a:lnTo>
                  <a:lnTo>
                    <a:pt x="0" y="60"/>
                  </a:lnTo>
                  <a:lnTo>
                    <a:pt x="0" y="64"/>
                  </a:lnTo>
                  <a:lnTo>
                    <a:pt x="2" y="66"/>
                  </a:lnTo>
                  <a:lnTo>
                    <a:pt x="4" y="68"/>
                  </a:lnTo>
                  <a:lnTo>
                    <a:pt x="4" y="68"/>
                  </a:lnTo>
                  <a:lnTo>
                    <a:pt x="4" y="84"/>
                  </a:lnTo>
                  <a:lnTo>
                    <a:pt x="10" y="88"/>
                  </a:lnTo>
                  <a:lnTo>
                    <a:pt x="12" y="88"/>
                  </a:lnTo>
                  <a:lnTo>
                    <a:pt x="14" y="86"/>
                  </a:lnTo>
                  <a:lnTo>
                    <a:pt x="14" y="86"/>
                  </a:lnTo>
                  <a:lnTo>
                    <a:pt x="16" y="86"/>
                  </a:lnTo>
                  <a:lnTo>
                    <a:pt x="16" y="88"/>
                  </a:lnTo>
                  <a:lnTo>
                    <a:pt x="18" y="90"/>
                  </a:lnTo>
                  <a:lnTo>
                    <a:pt x="18" y="88"/>
                  </a:lnTo>
                  <a:lnTo>
                    <a:pt x="18" y="86"/>
                  </a:lnTo>
                  <a:lnTo>
                    <a:pt x="20" y="82"/>
                  </a:lnTo>
                  <a:lnTo>
                    <a:pt x="22" y="78"/>
                  </a:lnTo>
                  <a:lnTo>
                    <a:pt x="24" y="74"/>
                  </a:lnTo>
                  <a:lnTo>
                    <a:pt x="28" y="74"/>
                  </a:lnTo>
                  <a:lnTo>
                    <a:pt x="32" y="70"/>
                  </a:lnTo>
                  <a:lnTo>
                    <a:pt x="26" y="64"/>
                  </a:lnTo>
                  <a:lnTo>
                    <a:pt x="30" y="60"/>
                  </a:lnTo>
                  <a:lnTo>
                    <a:pt x="32" y="52"/>
                  </a:lnTo>
                  <a:lnTo>
                    <a:pt x="32" y="42"/>
                  </a:lnTo>
                  <a:lnTo>
                    <a:pt x="28" y="32"/>
                  </a:lnTo>
                  <a:lnTo>
                    <a:pt x="32" y="22"/>
                  </a:lnTo>
                  <a:lnTo>
                    <a:pt x="34" y="14"/>
                  </a:lnTo>
                  <a:lnTo>
                    <a:pt x="34" y="14"/>
                  </a:lnTo>
                  <a:lnTo>
                    <a:pt x="36" y="12"/>
                  </a:lnTo>
                  <a:lnTo>
                    <a:pt x="38" y="10"/>
                  </a:lnTo>
                  <a:lnTo>
                    <a:pt x="40" y="8"/>
                  </a:lnTo>
                  <a:lnTo>
                    <a:pt x="40" y="6"/>
                  </a:lnTo>
                  <a:lnTo>
                    <a:pt x="40" y="4"/>
                  </a:lnTo>
                  <a:lnTo>
                    <a:pt x="34" y="2"/>
                  </a:lnTo>
                  <a:lnTo>
                    <a:pt x="30" y="0"/>
                  </a:lnTo>
                  <a:lnTo>
                    <a:pt x="28" y="0"/>
                  </a:lnTo>
                  <a:lnTo>
                    <a:pt x="12" y="2"/>
                  </a:lnTo>
                  <a:lnTo>
                    <a:pt x="6" y="0"/>
                  </a:lnTo>
                </a:path>
              </a:pathLst>
            </a:custGeom>
            <a:solidFill>
              <a:srgbClr val="FF0000"/>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8" name="Freeform 229"/>
            <p:cNvSpPr>
              <a:spLocks/>
            </p:cNvSpPr>
            <p:nvPr/>
          </p:nvSpPr>
          <p:spPr bwMode="gray">
            <a:xfrm>
              <a:off x="927" y="2252"/>
              <a:ext cx="104" cy="178"/>
            </a:xfrm>
            <a:custGeom>
              <a:avLst/>
              <a:gdLst>
                <a:gd name="T0" fmla="*/ 28 w 104"/>
                <a:gd name="T1" fmla="*/ 148 h 178"/>
                <a:gd name="T2" fmla="*/ 16 w 104"/>
                <a:gd name="T3" fmla="*/ 144 h 178"/>
                <a:gd name="T4" fmla="*/ 6 w 104"/>
                <a:gd name="T5" fmla="*/ 116 h 178"/>
                <a:gd name="T6" fmla="*/ 6 w 104"/>
                <a:gd name="T7" fmla="*/ 112 h 178"/>
                <a:gd name="T8" fmla="*/ 2 w 104"/>
                <a:gd name="T9" fmla="*/ 106 h 178"/>
                <a:gd name="T10" fmla="*/ 10 w 104"/>
                <a:gd name="T11" fmla="*/ 88 h 178"/>
                <a:gd name="T12" fmla="*/ 6 w 104"/>
                <a:gd name="T13" fmla="*/ 86 h 178"/>
                <a:gd name="T14" fmla="*/ 12 w 104"/>
                <a:gd name="T15" fmla="*/ 76 h 178"/>
                <a:gd name="T16" fmla="*/ 18 w 104"/>
                <a:gd name="T17" fmla="*/ 74 h 178"/>
                <a:gd name="T18" fmla="*/ 18 w 104"/>
                <a:gd name="T19" fmla="*/ 66 h 178"/>
                <a:gd name="T20" fmla="*/ 16 w 104"/>
                <a:gd name="T21" fmla="*/ 60 h 178"/>
                <a:gd name="T22" fmla="*/ 18 w 104"/>
                <a:gd name="T23" fmla="*/ 58 h 178"/>
                <a:gd name="T24" fmla="*/ 20 w 104"/>
                <a:gd name="T25" fmla="*/ 54 h 178"/>
                <a:gd name="T26" fmla="*/ 20 w 104"/>
                <a:gd name="T27" fmla="*/ 44 h 178"/>
                <a:gd name="T28" fmla="*/ 30 w 104"/>
                <a:gd name="T29" fmla="*/ 32 h 178"/>
                <a:gd name="T30" fmla="*/ 44 w 104"/>
                <a:gd name="T31" fmla="*/ 26 h 178"/>
                <a:gd name="T32" fmla="*/ 62 w 104"/>
                <a:gd name="T33" fmla="*/ 6 h 178"/>
                <a:gd name="T34" fmla="*/ 76 w 104"/>
                <a:gd name="T35" fmla="*/ 20 h 178"/>
                <a:gd name="T36" fmla="*/ 72 w 104"/>
                <a:gd name="T37" fmla="*/ 24 h 178"/>
                <a:gd name="T38" fmla="*/ 72 w 104"/>
                <a:gd name="T39" fmla="*/ 30 h 178"/>
                <a:gd name="T40" fmla="*/ 72 w 104"/>
                <a:gd name="T41" fmla="*/ 40 h 178"/>
                <a:gd name="T42" fmla="*/ 78 w 104"/>
                <a:gd name="T43" fmla="*/ 40 h 178"/>
                <a:gd name="T44" fmla="*/ 82 w 104"/>
                <a:gd name="T45" fmla="*/ 42 h 178"/>
                <a:gd name="T46" fmla="*/ 74 w 104"/>
                <a:gd name="T47" fmla="*/ 42 h 178"/>
                <a:gd name="T48" fmla="*/ 78 w 104"/>
                <a:gd name="T49" fmla="*/ 50 h 178"/>
                <a:gd name="T50" fmla="*/ 76 w 104"/>
                <a:gd name="T51" fmla="*/ 56 h 178"/>
                <a:gd name="T52" fmla="*/ 72 w 104"/>
                <a:gd name="T53" fmla="*/ 60 h 178"/>
                <a:gd name="T54" fmla="*/ 72 w 104"/>
                <a:gd name="T55" fmla="*/ 66 h 178"/>
                <a:gd name="T56" fmla="*/ 72 w 104"/>
                <a:gd name="T57" fmla="*/ 70 h 178"/>
                <a:gd name="T58" fmla="*/ 66 w 104"/>
                <a:gd name="T59" fmla="*/ 78 h 178"/>
                <a:gd name="T60" fmla="*/ 64 w 104"/>
                <a:gd name="T61" fmla="*/ 88 h 178"/>
                <a:gd name="T62" fmla="*/ 64 w 104"/>
                <a:gd name="T63" fmla="*/ 94 h 178"/>
                <a:gd name="T64" fmla="*/ 80 w 104"/>
                <a:gd name="T65" fmla="*/ 94 h 178"/>
                <a:gd name="T66" fmla="*/ 96 w 104"/>
                <a:gd name="T67" fmla="*/ 110 h 178"/>
                <a:gd name="T68" fmla="*/ 102 w 104"/>
                <a:gd name="T69" fmla="*/ 132 h 178"/>
                <a:gd name="T70" fmla="*/ 96 w 104"/>
                <a:gd name="T71" fmla="*/ 138 h 178"/>
                <a:gd name="T72" fmla="*/ 78 w 104"/>
                <a:gd name="T73" fmla="*/ 158 h 178"/>
                <a:gd name="T74" fmla="*/ 80 w 104"/>
                <a:gd name="T75" fmla="*/ 160 h 178"/>
                <a:gd name="T76" fmla="*/ 78 w 104"/>
                <a:gd name="T77" fmla="*/ 164 h 178"/>
                <a:gd name="T78" fmla="*/ 58 w 104"/>
                <a:gd name="T79" fmla="*/ 170 h 178"/>
                <a:gd name="T80" fmla="*/ 26 w 104"/>
                <a:gd name="T81" fmla="*/ 178 h 178"/>
                <a:gd name="T82" fmla="*/ 28 w 104"/>
                <a:gd name="T83" fmla="*/ 168 h 178"/>
                <a:gd name="T84" fmla="*/ 32 w 104"/>
                <a:gd name="T85" fmla="*/ 1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 h="178">
                  <a:moveTo>
                    <a:pt x="32" y="150"/>
                  </a:moveTo>
                  <a:lnTo>
                    <a:pt x="30" y="150"/>
                  </a:lnTo>
                  <a:lnTo>
                    <a:pt x="28" y="148"/>
                  </a:lnTo>
                  <a:lnTo>
                    <a:pt x="24" y="148"/>
                  </a:lnTo>
                  <a:lnTo>
                    <a:pt x="20" y="146"/>
                  </a:lnTo>
                  <a:lnTo>
                    <a:pt x="16" y="144"/>
                  </a:lnTo>
                  <a:lnTo>
                    <a:pt x="12" y="144"/>
                  </a:lnTo>
                  <a:lnTo>
                    <a:pt x="12" y="142"/>
                  </a:lnTo>
                  <a:lnTo>
                    <a:pt x="6" y="116"/>
                  </a:lnTo>
                  <a:lnTo>
                    <a:pt x="6" y="116"/>
                  </a:lnTo>
                  <a:lnTo>
                    <a:pt x="8" y="114"/>
                  </a:lnTo>
                  <a:lnTo>
                    <a:pt x="6" y="112"/>
                  </a:lnTo>
                  <a:lnTo>
                    <a:pt x="6" y="112"/>
                  </a:lnTo>
                  <a:lnTo>
                    <a:pt x="4" y="108"/>
                  </a:lnTo>
                  <a:lnTo>
                    <a:pt x="2" y="106"/>
                  </a:lnTo>
                  <a:lnTo>
                    <a:pt x="0" y="102"/>
                  </a:lnTo>
                  <a:lnTo>
                    <a:pt x="0" y="98"/>
                  </a:lnTo>
                  <a:lnTo>
                    <a:pt x="10" y="88"/>
                  </a:lnTo>
                  <a:lnTo>
                    <a:pt x="8" y="88"/>
                  </a:lnTo>
                  <a:lnTo>
                    <a:pt x="8" y="86"/>
                  </a:lnTo>
                  <a:lnTo>
                    <a:pt x="6" y="86"/>
                  </a:lnTo>
                  <a:lnTo>
                    <a:pt x="6" y="84"/>
                  </a:lnTo>
                  <a:lnTo>
                    <a:pt x="12" y="76"/>
                  </a:lnTo>
                  <a:lnTo>
                    <a:pt x="12" y="76"/>
                  </a:lnTo>
                  <a:lnTo>
                    <a:pt x="16" y="76"/>
                  </a:lnTo>
                  <a:lnTo>
                    <a:pt x="18" y="76"/>
                  </a:lnTo>
                  <a:lnTo>
                    <a:pt x="18" y="74"/>
                  </a:lnTo>
                  <a:lnTo>
                    <a:pt x="18" y="74"/>
                  </a:lnTo>
                  <a:lnTo>
                    <a:pt x="18" y="70"/>
                  </a:lnTo>
                  <a:lnTo>
                    <a:pt x="18" y="66"/>
                  </a:lnTo>
                  <a:lnTo>
                    <a:pt x="18" y="62"/>
                  </a:lnTo>
                  <a:lnTo>
                    <a:pt x="16" y="62"/>
                  </a:lnTo>
                  <a:lnTo>
                    <a:pt x="16" y="60"/>
                  </a:lnTo>
                  <a:lnTo>
                    <a:pt x="16" y="60"/>
                  </a:lnTo>
                  <a:lnTo>
                    <a:pt x="16" y="58"/>
                  </a:lnTo>
                  <a:lnTo>
                    <a:pt x="18" y="58"/>
                  </a:lnTo>
                  <a:lnTo>
                    <a:pt x="18" y="56"/>
                  </a:lnTo>
                  <a:lnTo>
                    <a:pt x="20" y="56"/>
                  </a:lnTo>
                  <a:lnTo>
                    <a:pt x="20" y="54"/>
                  </a:lnTo>
                  <a:lnTo>
                    <a:pt x="22" y="52"/>
                  </a:lnTo>
                  <a:lnTo>
                    <a:pt x="22" y="48"/>
                  </a:lnTo>
                  <a:lnTo>
                    <a:pt x="20" y="44"/>
                  </a:lnTo>
                  <a:lnTo>
                    <a:pt x="18" y="38"/>
                  </a:lnTo>
                  <a:lnTo>
                    <a:pt x="24" y="34"/>
                  </a:lnTo>
                  <a:lnTo>
                    <a:pt x="30" y="32"/>
                  </a:lnTo>
                  <a:lnTo>
                    <a:pt x="36" y="28"/>
                  </a:lnTo>
                  <a:lnTo>
                    <a:pt x="40" y="32"/>
                  </a:lnTo>
                  <a:lnTo>
                    <a:pt x="44" y="26"/>
                  </a:lnTo>
                  <a:lnTo>
                    <a:pt x="44" y="4"/>
                  </a:lnTo>
                  <a:lnTo>
                    <a:pt x="64" y="0"/>
                  </a:lnTo>
                  <a:lnTo>
                    <a:pt x="62" y="6"/>
                  </a:lnTo>
                  <a:lnTo>
                    <a:pt x="66" y="12"/>
                  </a:lnTo>
                  <a:lnTo>
                    <a:pt x="74" y="14"/>
                  </a:lnTo>
                  <a:lnTo>
                    <a:pt x="76" y="20"/>
                  </a:lnTo>
                  <a:lnTo>
                    <a:pt x="76" y="20"/>
                  </a:lnTo>
                  <a:lnTo>
                    <a:pt x="74" y="22"/>
                  </a:lnTo>
                  <a:lnTo>
                    <a:pt x="72" y="24"/>
                  </a:lnTo>
                  <a:lnTo>
                    <a:pt x="72" y="26"/>
                  </a:lnTo>
                  <a:lnTo>
                    <a:pt x="72" y="28"/>
                  </a:lnTo>
                  <a:lnTo>
                    <a:pt x="72" y="30"/>
                  </a:lnTo>
                  <a:lnTo>
                    <a:pt x="72" y="32"/>
                  </a:lnTo>
                  <a:lnTo>
                    <a:pt x="72" y="36"/>
                  </a:lnTo>
                  <a:lnTo>
                    <a:pt x="72" y="40"/>
                  </a:lnTo>
                  <a:lnTo>
                    <a:pt x="74" y="40"/>
                  </a:lnTo>
                  <a:lnTo>
                    <a:pt x="76" y="40"/>
                  </a:lnTo>
                  <a:lnTo>
                    <a:pt x="78" y="40"/>
                  </a:lnTo>
                  <a:lnTo>
                    <a:pt x="82" y="42"/>
                  </a:lnTo>
                  <a:lnTo>
                    <a:pt x="84" y="42"/>
                  </a:lnTo>
                  <a:lnTo>
                    <a:pt x="82" y="42"/>
                  </a:lnTo>
                  <a:lnTo>
                    <a:pt x="80" y="42"/>
                  </a:lnTo>
                  <a:lnTo>
                    <a:pt x="78" y="42"/>
                  </a:lnTo>
                  <a:lnTo>
                    <a:pt x="74" y="42"/>
                  </a:lnTo>
                  <a:lnTo>
                    <a:pt x="74" y="44"/>
                  </a:lnTo>
                  <a:lnTo>
                    <a:pt x="78" y="50"/>
                  </a:lnTo>
                  <a:lnTo>
                    <a:pt x="78" y="50"/>
                  </a:lnTo>
                  <a:lnTo>
                    <a:pt x="78" y="52"/>
                  </a:lnTo>
                  <a:lnTo>
                    <a:pt x="78" y="54"/>
                  </a:lnTo>
                  <a:lnTo>
                    <a:pt x="76" y="56"/>
                  </a:lnTo>
                  <a:lnTo>
                    <a:pt x="74" y="58"/>
                  </a:lnTo>
                  <a:lnTo>
                    <a:pt x="72" y="58"/>
                  </a:lnTo>
                  <a:lnTo>
                    <a:pt x="72" y="60"/>
                  </a:lnTo>
                  <a:lnTo>
                    <a:pt x="72" y="60"/>
                  </a:lnTo>
                  <a:lnTo>
                    <a:pt x="72" y="62"/>
                  </a:lnTo>
                  <a:lnTo>
                    <a:pt x="72" y="66"/>
                  </a:lnTo>
                  <a:lnTo>
                    <a:pt x="76" y="68"/>
                  </a:lnTo>
                  <a:lnTo>
                    <a:pt x="74" y="68"/>
                  </a:lnTo>
                  <a:lnTo>
                    <a:pt x="72" y="70"/>
                  </a:lnTo>
                  <a:lnTo>
                    <a:pt x="70" y="72"/>
                  </a:lnTo>
                  <a:lnTo>
                    <a:pt x="66" y="76"/>
                  </a:lnTo>
                  <a:lnTo>
                    <a:pt x="66" y="78"/>
                  </a:lnTo>
                  <a:lnTo>
                    <a:pt x="66" y="86"/>
                  </a:lnTo>
                  <a:lnTo>
                    <a:pt x="66" y="86"/>
                  </a:lnTo>
                  <a:lnTo>
                    <a:pt x="64" y="88"/>
                  </a:lnTo>
                  <a:lnTo>
                    <a:pt x="64" y="90"/>
                  </a:lnTo>
                  <a:lnTo>
                    <a:pt x="62" y="92"/>
                  </a:lnTo>
                  <a:lnTo>
                    <a:pt x="64" y="94"/>
                  </a:lnTo>
                  <a:lnTo>
                    <a:pt x="66" y="96"/>
                  </a:lnTo>
                  <a:lnTo>
                    <a:pt x="74" y="94"/>
                  </a:lnTo>
                  <a:lnTo>
                    <a:pt x="80" y="94"/>
                  </a:lnTo>
                  <a:lnTo>
                    <a:pt x="88" y="98"/>
                  </a:lnTo>
                  <a:lnTo>
                    <a:pt x="88" y="108"/>
                  </a:lnTo>
                  <a:lnTo>
                    <a:pt x="96" y="110"/>
                  </a:lnTo>
                  <a:lnTo>
                    <a:pt x="100" y="116"/>
                  </a:lnTo>
                  <a:lnTo>
                    <a:pt x="104" y="132"/>
                  </a:lnTo>
                  <a:lnTo>
                    <a:pt x="102" y="132"/>
                  </a:lnTo>
                  <a:lnTo>
                    <a:pt x="102" y="134"/>
                  </a:lnTo>
                  <a:lnTo>
                    <a:pt x="100" y="138"/>
                  </a:lnTo>
                  <a:lnTo>
                    <a:pt x="96" y="138"/>
                  </a:lnTo>
                  <a:lnTo>
                    <a:pt x="88" y="144"/>
                  </a:lnTo>
                  <a:lnTo>
                    <a:pt x="78" y="148"/>
                  </a:lnTo>
                  <a:lnTo>
                    <a:pt x="78" y="158"/>
                  </a:lnTo>
                  <a:lnTo>
                    <a:pt x="80" y="158"/>
                  </a:lnTo>
                  <a:lnTo>
                    <a:pt x="80" y="160"/>
                  </a:lnTo>
                  <a:lnTo>
                    <a:pt x="80" y="160"/>
                  </a:lnTo>
                  <a:lnTo>
                    <a:pt x="80" y="162"/>
                  </a:lnTo>
                  <a:lnTo>
                    <a:pt x="80" y="164"/>
                  </a:lnTo>
                  <a:lnTo>
                    <a:pt x="78" y="164"/>
                  </a:lnTo>
                  <a:lnTo>
                    <a:pt x="76" y="164"/>
                  </a:lnTo>
                  <a:lnTo>
                    <a:pt x="70" y="162"/>
                  </a:lnTo>
                  <a:lnTo>
                    <a:pt x="58" y="170"/>
                  </a:lnTo>
                  <a:lnTo>
                    <a:pt x="48" y="172"/>
                  </a:lnTo>
                  <a:lnTo>
                    <a:pt x="36" y="176"/>
                  </a:lnTo>
                  <a:lnTo>
                    <a:pt x="26" y="178"/>
                  </a:lnTo>
                  <a:lnTo>
                    <a:pt x="26" y="176"/>
                  </a:lnTo>
                  <a:lnTo>
                    <a:pt x="26" y="174"/>
                  </a:lnTo>
                  <a:lnTo>
                    <a:pt x="28" y="168"/>
                  </a:lnTo>
                  <a:lnTo>
                    <a:pt x="30" y="162"/>
                  </a:lnTo>
                  <a:lnTo>
                    <a:pt x="30" y="156"/>
                  </a:lnTo>
                  <a:lnTo>
                    <a:pt x="32" y="15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49" name="Freeform 230"/>
            <p:cNvSpPr>
              <a:spLocks/>
            </p:cNvSpPr>
            <p:nvPr/>
          </p:nvSpPr>
          <p:spPr bwMode="gray">
            <a:xfrm>
              <a:off x="903" y="2288"/>
              <a:ext cx="46" cy="62"/>
            </a:xfrm>
            <a:custGeom>
              <a:avLst/>
              <a:gdLst>
                <a:gd name="T0" fmla="*/ 24 w 46"/>
                <a:gd name="T1" fmla="*/ 62 h 62"/>
                <a:gd name="T2" fmla="*/ 22 w 46"/>
                <a:gd name="T3" fmla="*/ 60 h 62"/>
                <a:gd name="T4" fmla="*/ 20 w 46"/>
                <a:gd name="T5" fmla="*/ 60 h 62"/>
                <a:gd name="T6" fmla="*/ 16 w 46"/>
                <a:gd name="T7" fmla="*/ 58 h 62"/>
                <a:gd name="T8" fmla="*/ 14 w 46"/>
                <a:gd name="T9" fmla="*/ 56 h 62"/>
                <a:gd name="T10" fmla="*/ 14 w 46"/>
                <a:gd name="T11" fmla="*/ 54 h 62"/>
                <a:gd name="T12" fmla="*/ 0 w 46"/>
                <a:gd name="T13" fmla="*/ 46 h 62"/>
                <a:gd name="T14" fmla="*/ 6 w 46"/>
                <a:gd name="T15" fmla="*/ 40 h 62"/>
                <a:gd name="T16" fmla="*/ 6 w 46"/>
                <a:gd name="T17" fmla="*/ 38 h 62"/>
                <a:gd name="T18" fmla="*/ 8 w 46"/>
                <a:gd name="T19" fmla="*/ 36 h 62"/>
                <a:gd name="T20" fmla="*/ 8 w 46"/>
                <a:gd name="T21" fmla="*/ 34 h 62"/>
                <a:gd name="T22" fmla="*/ 10 w 46"/>
                <a:gd name="T23" fmla="*/ 30 h 62"/>
                <a:gd name="T24" fmla="*/ 12 w 46"/>
                <a:gd name="T25" fmla="*/ 28 h 62"/>
                <a:gd name="T26" fmla="*/ 12 w 46"/>
                <a:gd name="T27" fmla="*/ 24 h 62"/>
                <a:gd name="T28" fmla="*/ 12 w 46"/>
                <a:gd name="T29" fmla="*/ 22 h 62"/>
                <a:gd name="T30" fmla="*/ 14 w 46"/>
                <a:gd name="T31" fmla="*/ 20 h 62"/>
                <a:gd name="T32" fmla="*/ 16 w 46"/>
                <a:gd name="T33" fmla="*/ 16 h 62"/>
                <a:gd name="T34" fmla="*/ 20 w 46"/>
                <a:gd name="T35" fmla="*/ 10 h 62"/>
                <a:gd name="T36" fmla="*/ 22 w 46"/>
                <a:gd name="T37" fmla="*/ 6 h 62"/>
                <a:gd name="T38" fmla="*/ 28 w 46"/>
                <a:gd name="T39" fmla="*/ 2 h 62"/>
                <a:gd name="T40" fmla="*/ 32 w 46"/>
                <a:gd name="T41" fmla="*/ 0 h 62"/>
                <a:gd name="T42" fmla="*/ 34 w 46"/>
                <a:gd name="T43" fmla="*/ 0 h 62"/>
                <a:gd name="T44" fmla="*/ 36 w 46"/>
                <a:gd name="T45" fmla="*/ 0 h 62"/>
                <a:gd name="T46" fmla="*/ 40 w 46"/>
                <a:gd name="T47" fmla="*/ 0 h 62"/>
                <a:gd name="T48" fmla="*/ 42 w 46"/>
                <a:gd name="T49" fmla="*/ 2 h 62"/>
                <a:gd name="T50" fmla="*/ 42 w 46"/>
                <a:gd name="T51" fmla="*/ 2 h 62"/>
                <a:gd name="T52" fmla="*/ 44 w 46"/>
                <a:gd name="T53" fmla="*/ 6 h 62"/>
                <a:gd name="T54" fmla="*/ 44 w 46"/>
                <a:gd name="T55" fmla="*/ 8 h 62"/>
                <a:gd name="T56" fmla="*/ 46 w 46"/>
                <a:gd name="T57" fmla="*/ 12 h 62"/>
                <a:gd name="T58" fmla="*/ 44 w 46"/>
                <a:gd name="T59" fmla="*/ 18 h 62"/>
                <a:gd name="T60" fmla="*/ 42 w 46"/>
                <a:gd name="T61" fmla="*/ 22 h 62"/>
                <a:gd name="T62" fmla="*/ 42 w 46"/>
                <a:gd name="T63" fmla="*/ 22 h 62"/>
                <a:gd name="T64" fmla="*/ 40 w 46"/>
                <a:gd name="T65" fmla="*/ 22 h 62"/>
                <a:gd name="T66" fmla="*/ 40 w 46"/>
                <a:gd name="T67" fmla="*/ 24 h 62"/>
                <a:gd name="T68" fmla="*/ 40 w 46"/>
                <a:gd name="T69" fmla="*/ 24 h 62"/>
                <a:gd name="T70" fmla="*/ 42 w 46"/>
                <a:gd name="T71" fmla="*/ 26 h 62"/>
                <a:gd name="T72" fmla="*/ 42 w 46"/>
                <a:gd name="T73" fmla="*/ 28 h 62"/>
                <a:gd name="T74" fmla="*/ 42 w 46"/>
                <a:gd name="T75" fmla="*/ 30 h 62"/>
                <a:gd name="T76" fmla="*/ 42 w 46"/>
                <a:gd name="T77" fmla="*/ 34 h 62"/>
                <a:gd name="T78" fmla="*/ 42 w 46"/>
                <a:gd name="T79" fmla="*/ 38 h 62"/>
                <a:gd name="T80" fmla="*/ 42 w 46"/>
                <a:gd name="T81" fmla="*/ 40 h 62"/>
                <a:gd name="T82" fmla="*/ 36 w 46"/>
                <a:gd name="T83" fmla="*/ 40 h 62"/>
                <a:gd name="T84" fmla="*/ 32 w 46"/>
                <a:gd name="T85" fmla="*/ 46 h 62"/>
                <a:gd name="T86" fmla="*/ 32 w 46"/>
                <a:gd name="T87" fmla="*/ 46 h 62"/>
                <a:gd name="T88" fmla="*/ 30 w 46"/>
                <a:gd name="T89" fmla="*/ 48 h 62"/>
                <a:gd name="T90" fmla="*/ 30 w 46"/>
                <a:gd name="T91" fmla="*/ 50 h 62"/>
                <a:gd name="T92" fmla="*/ 34 w 46"/>
                <a:gd name="T93" fmla="*/ 52 h 62"/>
                <a:gd name="T94" fmla="*/ 24 w 46"/>
                <a:gd name="T9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62">
                  <a:moveTo>
                    <a:pt x="24" y="62"/>
                  </a:moveTo>
                  <a:lnTo>
                    <a:pt x="22" y="60"/>
                  </a:lnTo>
                  <a:lnTo>
                    <a:pt x="20" y="60"/>
                  </a:lnTo>
                  <a:lnTo>
                    <a:pt x="16" y="58"/>
                  </a:lnTo>
                  <a:lnTo>
                    <a:pt x="14" y="56"/>
                  </a:lnTo>
                  <a:lnTo>
                    <a:pt x="14" y="54"/>
                  </a:lnTo>
                  <a:lnTo>
                    <a:pt x="0" y="46"/>
                  </a:lnTo>
                  <a:lnTo>
                    <a:pt x="6" y="40"/>
                  </a:lnTo>
                  <a:lnTo>
                    <a:pt x="6" y="38"/>
                  </a:lnTo>
                  <a:lnTo>
                    <a:pt x="8" y="36"/>
                  </a:lnTo>
                  <a:lnTo>
                    <a:pt x="8" y="34"/>
                  </a:lnTo>
                  <a:lnTo>
                    <a:pt x="10" y="30"/>
                  </a:lnTo>
                  <a:lnTo>
                    <a:pt x="12" y="28"/>
                  </a:lnTo>
                  <a:lnTo>
                    <a:pt x="12" y="24"/>
                  </a:lnTo>
                  <a:lnTo>
                    <a:pt x="12" y="22"/>
                  </a:lnTo>
                  <a:lnTo>
                    <a:pt x="14" y="20"/>
                  </a:lnTo>
                  <a:lnTo>
                    <a:pt x="16" y="16"/>
                  </a:lnTo>
                  <a:lnTo>
                    <a:pt x="20" y="10"/>
                  </a:lnTo>
                  <a:lnTo>
                    <a:pt x="22" y="6"/>
                  </a:lnTo>
                  <a:lnTo>
                    <a:pt x="28" y="2"/>
                  </a:lnTo>
                  <a:lnTo>
                    <a:pt x="32" y="0"/>
                  </a:lnTo>
                  <a:lnTo>
                    <a:pt x="34" y="0"/>
                  </a:lnTo>
                  <a:lnTo>
                    <a:pt x="36" y="0"/>
                  </a:lnTo>
                  <a:lnTo>
                    <a:pt x="40" y="0"/>
                  </a:lnTo>
                  <a:lnTo>
                    <a:pt x="42" y="2"/>
                  </a:lnTo>
                  <a:lnTo>
                    <a:pt x="42" y="2"/>
                  </a:lnTo>
                  <a:lnTo>
                    <a:pt x="44" y="6"/>
                  </a:lnTo>
                  <a:lnTo>
                    <a:pt x="44" y="8"/>
                  </a:lnTo>
                  <a:lnTo>
                    <a:pt x="46" y="12"/>
                  </a:lnTo>
                  <a:lnTo>
                    <a:pt x="44" y="18"/>
                  </a:lnTo>
                  <a:lnTo>
                    <a:pt x="42" y="22"/>
                  </a:lnTo>
                  <a:lnTo>
                    <a:pt x="42" y="22"/>
                  </a:lnTo>
                  <a:lnTo>
                    <a:pt x="40" y="22"/>
                  </a:lnTo>
                  <a:lnTo>
                    <a:pt x="40" y="24"/>
                  </a:lnTo>
                  <a:lnTo>
                    <a:pt x="40" y="24"/>
                  </a:lnTo>
                  <a:lnTo>
                    <a:pt x="42" y="26"/>
                  </a:lnTo>
                  <a:lnTo>
                    <a:pt x="42" y="28"/>
                  </a:lnTo>
                  <a:lnTo>
                    <a:pt x="42" y="30"/>
                  </a:lnTo>
                  <a:lnTo>
                    <a:pt x="42" y="34"/>
                  </a:lnTo>
                  <a:lnTo>
                    <a:pt x="42" y="38"/>
                  </a:lnTo>
                  <a:lnTo>
                    <a:pt x="42" y="40"/>
                  </a:lnTo>
                  <a:lnTo>
                    <a:pt x="36" y="40"/>
                  </a:lnTo>
                  <a:lnTo>
                    <a:pt x="32" y="46"/>
                  </a:lnTo>
                  <a:lnTo>
                    <a:pt x="32" y="46"/>
                  </a:lnTo>
                  <a:lnTo>
                    <a:pt x="30" y="48"/>
                  </a:lnTo>
                  <a:lnTo>
                    <a:pt x="30" y="50"/>
                  </a:lnTo>
                  <a:lnTo>
                    <a:pt x="34" y="52"/>
                  </a:lnTo>
                  <a:lnTo>
                    <a:pt x="24" y="6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0" name="Freeform 231"/>
            <p:cNvSpPr>
              <a:spLocks/>
            </p:cNvSpPr>
            <p:nvPr/>
          </p:nvSpPr>
          <p:spPr bwMode="gray">
            <a:xfrm>
              <a:off x="895" y="2334"/>
              <a:ext cx="40" cy="46"/>
            </a:xfrm>
            <a:custGeom>
              <a:avLst/>
              <a:gdLst>
                <a:gd name="T0" fmla="*/ 8 w 40"/>
                <a:gd name="T1" fmla="*/ 0 h 46"/>
                <a:gd name="T2" fmla="*/ 22 w 40"/>
                <a:gd name="T3" fmla="*/ 8 h 46"/>
                <a:gd name="T4" fmla="*/ 22 w 40"/>
                <a:gd name="T5" fmla="*/ 10 h 46"/>
                <a:gd name="T6" fmla="*/ 24 w 40"/>
                <a:gd name="T7" fmla="*/ 12 h 46"/>
                <a:gd name="T8" fmla="*/ 28 w 40"/>
                <a:gd name="T9" fmla="*/ 14 h 46"/>
                <a:gd name="T10" fmla="*/ 30 w 40"/>
                <a:gd name="T11" fmla="*/ 14 h 46"/>
                <a:gd name="T12" fmla="*/ 32 w 40"/>
                <a:gd name="T13" fmla="*/ 16 h 46"/>
                <a:gd name="T14" fmla="*/ 32 w 40"/>
                <a:gd name="T15" fmla="*/ 18 h 46"/>
                <a:gd name="T16" fmla="*/ 32 w 40"/>
                <a:gd name="T17" fmla="*/ 22 h 46"/>
                <a:gd name="T18" fmla="*/ 34 w 40"/>
                <a:gd name="T19" fmla="*/ 24 h 46"/>
                <a:gd name="T20" fmla="*/ 36 w 40"/>
                <a:gd name="T21" fmla="*/ 28 h 46"/>
                <a:gd name="T22" fmla="*/ 38 w 40"/>
                <a:gd name="T23" fmla="*/ 30 h 46"/>
                <a:gd name="T24" fmla="*/ 38 w 40"/>
                <a:gd name="T25" fmla="*/ 30 h 46"/>
                <a:gd name="T26" fmla="*/ 40 w 40"/>
                <a:gd name="T27" fmla="*/ 32 h 46"/>
                <a:gd name="T28" fmla="*/ 38 w 40"/>
                <a:gd name="T29" fmla="*/ 34 h 46"/>
                <a:gd name="T30" fmla="*/ 38 w 40"/>
                <a:gd name="T31" fmla="*/ 34 h 46"/>
                <a:gd name="T32" fmla="*/ 36 w 40"/>
                <a:gd name="T33" fmla="*/ 36 h 46"/>
                <a:gd name="T34" fmla="*/ 36 w 40"/>
                <a:gd name="T35" fmla="*/ 36 h 46"/>
                <a:gd name="T36" fmla="*/ 32 w 40"/>
                <a:gd name="T37" fmla="*/ 38 h 46"/>
                <a:gd name="T38" fmla="*/ 30 w 40"/>
                <a:gd name="T39" fmla="*/ 40 h 46"/>
                <a:gd name="T40" fmla="*/ 30 w 40"/>
                <a:gd name="T41" fmla="*/ 42 h 46"/>
                <a:gd name="T42" fmla="*/ 28 w 40"/>
                <a:gd name="T43" fmla="*/ 44 h 46"/>
                <a:gd name="T44" fmla="*/ 28 w 40"/>
                <a:gd name="T45" fmla="*/ 46 h 46"/>
                <a:gd name="T46" fmla="*/ 26 w 40"/>
                <a:gd name="T47" fmla="*/ 42 h 46"/>
                <a:gd name="T48" fmla="*/ 24 w 40"/>
                <a:gd name="T49" fmla="*/ 38 h 46"/>
                <a:gd name="T50" fmla="*/ 22 w 40"/>
                <a:gd name="T51" fmla="*/ 38 h 46"/>
                <a:gd name="T52" fmla="*/ 20 w 40"/>
                <a:gd name="T53" fmla="*/ 38 h 46"/>
                <a:gd name="T54" fmla="*/ 20 w 40"/>
                <a:gd name="T55" fmla="*/ 36 h 46"/>
                <a:gd name="T56" fmla="*/ 18 w 40"/>
                <a:gd name="T57" fmla="*/ 36 h 46"/>
                <a:gd name="T58" fmla="*/ 16 w 40"/>
                <a:gd name="T59" fmla="*/ 32 h 46"/>
                <a:gd name="T60" fmla="*/ 14 w 40"/>
                <a:gd name="T61" fmla="*/ 28 h 46"/>
                <a:gd name="T62" fmla="*/ 14 w 40"/>
                <a:gd name="T63" fmla="*/ 26 h 46"/>
                <a:gd name="T64" fmla="*/ 16 w 40"/>
                <a:gd name="T65" fmla="*/ 24 h 46"/>
                <a:gd name="T66" fmla="*/ 16 w 40"/>
                <a:gd name="T67" fmla="*/ 22 h 46"/>
                <a:gd name="T68" fmla="*/ 0 w 40"/>
                <a:gd name="T69" fmla="*/ 6 h 46"/>
                <a:gd name="T70" fmla="*/ 2 w 40"/>
                <a:gd name="T71" fmla="*/ 6 h 46"/>
                <a:gd name="T72" fmla="*/ 4 w 40"/>
                <a:gd name="T73" fmla="*/ 4 h 46"/>
                <a:gd name="T74" fmla="*/ 6 w 40"/>
                <a:gd name="T75" fmla="*/ 2 h 46"/>
                <a:gd name="T76" fmla="*/ 8 w 40"/>
                <a:gd name="T7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6">
                  <a:moveTo>
                    <a:pt x="8" y="0"/>
                  </a:moveTo>
                  <a:lnTo>
                    <a:pt x="22" y="8"/>
                  </a:lnTo>
                  <a:lnTo>
                    <a:pt x="22" y="10"/>
                  </a:lnTo>
                  <a:lnTo>
                    <a:pt x="24" y="12"/>
                  </a:lnTo>
                  <a:lnTo>
                    <a:pt x="28" y="14"/>
                  </a:lnTo>
                  <a:lnTo>
                    <a:pt x="30" y="14"/>
                  </a:lnTo>
                  <a:lnTo>
                    <a:pt x="32" y="16"/>
                  </a:lnTo>
                  <a:lnTo>
                    <a:pt x="32" y="18"/>
                  </a:lnTo>
                  <a:lnTo>
                    <a:pt x="32" y="22"/>
                  </a:lnTo>
                  <a:lnTo>
                    <a:pt x="34" y="24"/>
                  </a:lnTo>
                  <a:lnTo>
                    <a:pt x="36" y="28"/>
                  </a:lnTo>
                  <a:lnTo>
                    <a:pt x="38" y="30"/>
                  </a:lnTo>
                  <a:lnTo>
                    <a:pt x="38" y="30"/>
                  </a:lnTo>
                  <a:lnTo>
                    <a:pt x="40" y="32"/>
                  </a:lnTo>
                  <a:lnTo>
                    <a:pt x="38" y="34"/>
                  </a:lnTo>
                  <a:lnTo>
                    <a:pt x="38" y="34"/>
                  </a:lnTo>
                  <a:lnTo>
                    <a:pt x="36" y="36"/>
                  </a:lnTo>
                  <a:lnTo>
                    <a:pt x="36" y="36"/>
                  </a:lnTo>
                  <a:lnTo>
                    <a:pt x="32" y="38"/>
                  </a:lnTo>
                  <a:lnTo>
                    <a:pt x="30" y="40"/>
                  </a:lnTo>
                  <a:lnTo>
                    <a:pt x="30" y="42"/>
                  </a:lnTo>
                  <a:lnTo>
                    <a:pt x="28" y="44"/>
                  </a:lnTo>
                  <a:lnTo>
                    <a:pt x="28" y="46"/>
                  </a:lnTo>
                  <a:lnTo>
                    <a:pt x="26" y="42"/>
                  </a:lnTo>
                  <a:lnTo>
                    <a:pt x="24" y="38"/>
                  </a:lnTo>
                  <a:lnTo>
                    <a:pt x="22" y="38"/>
                  </a:lnTo>
                  <a:lnTo>
                    <a:pt x="20" y="38"/>
                  </a:lnTo>
                  <a:lnTo>
                    <a:pt x="20" y="36"/>
                  </a:lnTo>
                  <a:lnTo>
                    <a:pt x="18" y="36"/>
                  </a:lnTo>
                  <a:lnTo>
                    <a:pt x="16" y="32"/>
                  </a:lnTo>
                  <a:lnTo>
                    <a:pt x="14" y="28"/>
                  </a:lnTo>
                  <a:lnTo>
                    <a:pt x="14" y="26"/>
                  </a:lnTo>
                  <a:lnTo>
                    <a:pt x="16" y="24"/>
                  </a:lnTo>
                  <a:lnTo>
                    <a:pt x="16" y="22"/>
                  </a:lnTo>
                  <a:lnTo>
                    <a:pt x="0" y="6"/>
                  </a:lnTo>
                  <a:lnTo>
                    <a:pt x="2" y="6"/>
                  </a:lnTo>
                  <a:lnTo>
                    <a:pt x="4" y="4"/>
                  </a:lnTo>
                  <a:lnTo>
                    <a:pt x="6" y="2"/>
                  </a:lnTo>
                  <a:lnTo>
                    <a:pt x="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1" name="Freeform 232"/>
            <p:cNvSpPr>
              <a:spLocks/>
            </p:cNvSpPr>
            <p:nvPr/>
          </p:nvSpPr>
          <p:spPr bwMode="gray">
            <a:xfrm>
              <a:off x="923" y="2368"/>
              <a:ext cx="16" cy="26"/>
            </a:xfrm>
            <a:custGeom>
              <a:avLst/>
              <a:gdLst>
                <a:gd name="T0" fmla="*/ 10 w 16"/>
                <a:gd name="T1" fmla="*/ 0 h 26"/>
                <a:gd name="T2" fmla="*/ 10 w 16"/>
                <a:gd name="T3" fmla="*/ 0 h 26"/>
                <a:gd name="T4" fmla="*/ 8 w 16"/>
                <a:gd name="T5" fmla="*/ 0 h 26"/>
                <a:gd name="T6" fmla="*/ 6 w 16"/>
                <a:gd name="T7" fmla="*/ 2 h 26"/>
                <a:gd name="T8" fmla="*/ 4 w 16"/>
                <a:gd name="T9" fmla="*/ 4 h 26"/>
                <a:gd name="T10" fmla="*/ 2 w 16"/>
                <a:gd name="T11" fmla="*/ 6 h 26"/>
                <a:gd name="T12" fmla="*/ 0 w 16"/>
                <a:gd name="T13" fmla="*/ 12 h 26"/>
                <a:gd name="T14" fmla="*/ 0 w 16"/>
                <a:gd name="T15" fmla="*/ 12 h 26"/>
                <a:gd name="T16" fmla="*/ 2 w 16"/>
                <a:gd name="T17" fmla="*/ 14 h 26"/>
                <a:gd name="T18" fmla="*/ 2 w 16"/>
                <a:gd name="T19" fmla="*/ 16 h 26"/>
                <a:gd name="T20" fmla="*/ 6 w 16"/>
                <a:gd name="T21" fmla="*/ 20 h 26"/>
                <a:gd name="T22" fmla="*/ 10 w 16"/>
                <a:gd name="T23" fmla="*/ 24 h 26"/>
                <a:gd name="T24" fmla="*/ 16 w 16"/>
                <a:gd name="T25" fmla="*/ 26 h 26"/>
                <a:gd name="T26" fmla="*/ 10 w 16"/>
                <a:gd name="T2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6">
                  <a:moveTo>
                    <a:pt x="10" y="0"/>
                  </a:moveTo>
                  <a:lnTo>
                    <a:pt x="10" y="0"/>
                  </a:lnTo>
                  <a:lnTo>
                    <a:pt x="8" y="0"/>
                  </a:lnTo>
                  <a:lnTo>
                    <a:pt x="6" y="2"/>
                  </a:lnTo>
                  <a:lnTo>
                    <a:pt x="4" y="4"/>
                  </a:lnTo>
                  <a:lnTo>
                    <a:pt x="2" y="6"/>
                  </a:lnTo>
                  <a:lnTo>
                    <a:pt x="0" y="12"/>
                  </a:lnTo>
                  <a:lnTo>
                    <a:pt x="0" y="12"/>
                  </a:lnTo>
                  <a:lnTo>
                    <a:pt x="2" y="14"/>
                  </a:lnTo>
                  <a:lnTo>
                    <a:pt x="2" y="16"/>
                  </a:lnTo>
                  <a:lnTo>
                    <a:pt x="6" y="20"/>
                  </a:lnTo>
                  <a:lnTo>
                    <a:pt x="10" y="24"/>
                  </a:lnTo>
                  <a:lnTo>
                    <a:pt x="16" y="26"/>
                  </a:lnTo>
                  <a:lnTo>
                    <a:pt x="1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2" name="Freeform 233"/>
            <p:cNvSpPr>
              <a:spLocks/>
            </p:cNvSpPr>
            <p:nvPr/>
          </p:nvSpPr>
          <p:spPr bwMode="gray">
            <a:xfrm>
              <a:off x="719" y="2246"/>
              <a:ext cx="70" cy="84"/>
            </a:xfrm>
            <a:custGeom>
              <a:avLst/>
              <a:gdLst>
                <a:gd name="T0" fmla="*/ 58 w 70"/>
                <a:gd name="T1" fmla="*/ 30 h 84"/>
                <a:gd name="T2" fmla="*/ 54 w 70"/>
                <a:gd name="T3" fmla="*/ 26 h 84"/>
                <a:gd name="T4" fmla="*/ 54 w 70"/>
                <a:gd name="T5" fmla="*/ 20 h 84"/>
                <a:gd name="T6" fmla="*/ 52 w 70"/>
                <a:gd name="T7" fmla="*/ 18 h 84"/>
                <a:gd name="T8" fmla="*/ 50 w 70"/>
                <a:gd name="T9" fmla="*/ 20 h 84"/>
                <a:gd name="T10" fmla="*/ 46 w 70"/>
                <a:gd name="T11" fmla="*/ 22 h 84"/>
                <a:gd name="T12" fmla="*/ 42 w 70"/>
                <a:gd name="T13" fmla="*/ 18 h 84"/>
                <a:gd name="T14" fmla="*/ 38 w 70"/>
                <a:gd name="T15" fmla="*/ 14 h 84"/>
                <a:gd name="T16" fmla="*/ 40 w 70"/>
                <a:gd name="T17" fmla="*/ 8 h 84"/>
                <a:gd name="T18" fmla="*/ 38 w 70"/>
                <a:gd name="T19" fmla="*/ 0 h 84"/>
                <a:gd name="T20" fmla="*/ 30 w 70"/>
                <a:gd name="T21" fmla="*/ 14 h 84"/>
                <a:gd name="T22" fmla="*/ 32 w 70"/>
                <a:gd name="T23" fmla="*/ 16 h 84"/>
                <a:gd name="T24" fmla="*/ 28 w 70"/>
                <a:gd name="T25" fmla="*/ 22 h 84"/>
                <a:gd name="T26" fmla="*/ 20 w 70"/>
                <a:gd name="T27" fmla="*/ 26 h 84"/>
                <a:gd name="T28" fmla="*/ 2 w 70"/>
                <a:gd name="T29" fmla="*/ 24 h 84"/>
                <a:gd name="T30" fmla="*/ 0 w 70"/>
                <a:gd name="T31" fmla="*/ 26 h 84"/>
                <a:gd name="T32" fmla="*/ 0 w 70"/>
                <a:gd name="T33" fmla="*/ 32 h 84"/>
                <a:gd name="T34" fmla="*/ 4 w 70"/>
                <a:gd name="T35" fmla="*/ 36 h 84"/>
                <a:gd name="T36" fmla="*/ 6 w 70"/>
                <a:gd name="T37" fmla="*/ 36 h 84"/>
                <a:gd name="T38" fmla="*/ 12 w 70"/>
                <a:gd name="T39" fmla="*/ 42 h 84"/>
                <a:gd name="T40" fmla="*/ 16 w 70"/>
                <a:gd name="T41" fmla="*/ 54 h 84"/>
                <a:gd name="T42" fmla="*/ 16 w 70"/>
                <a:gd name="T43" fmla="*/ 58 h 84"/>
                <a:gd name="T44" fmla="*/ 16 w 70"/>
                <a:gd name="T45" fmla="*/ 66 h 84"/>
                <a:gd name="T46" fmla="*/ 16 w 70"/>
                <a:gd name="T47" fmla="*/ 72 h 84"/>
                <a:gd name="T48" fmla="*/ 14 w 70"/>
                <a:gd name="T49" fmla="*/ 74 h 84"/>
                <a:gd name="T50" fmla="*/ 14 w 70"/>
                <a:gd name="T51" fmla="*/ 78 h 84"/>
                <a:gd name="T52" fmla="*/ 16 w 70"/>
                <a:gd name="T53" fmla="*/ 82 h 84"/>
                <a:gd name="T54" fmla="*/ 26 w 70"/>
                <a:gd name="T55" fmla="*/ 84 h 84"/>
                <a:gd name="T56" fmla="*/ 42 w 70"/>
                <a:gd name="T57" fmla="*/ 78 h 84"/>
                <a:gd name="T58" fmla="*/ 62 w 70"/>
                <a:gd name="T59" fmla="*/ 66 h 84"/>
                <a:gd name="T60" fmla="*/ 68 w 70"/>
                <a:gd name="T61" fmla="*/ 56 h 84"/>
                <a:gd name="T62" fmla="*/ 70 w 70"/>
                <a:gd name="T63" fmla="*/ 50 h 84"/>
                <a:gd name="T64" fmla="*/ 68 w 70"/>
                <a:gd name="T65" fmla="*/ 46 h 84"/>
                <a:gd name="T66" fmla="*/ 64 w 70"/>
                <a:gd name="T67" fmla="*/ 38 h 84"/>
                <a:gd name="T68" fmla="*/ 62 w 70"/>
                <a:gd name="T69"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 h="84">
                  <a:moveTo>
                    <a:pt x="62" y="30"/>
                  </a:moveTo>
                  <a:lnTo>
                    <a:pt x="58" y="30"/>
                  </a:lnTo>
                  <a:lnTo>
                    <a:pt x="56" y="28"/>
                  </a:lnTo>
                  <a:lnTo>
                    <a:pt x="54" y="26"/>
                  </a:lnTo>
                  <a:lnTo>
                    <a:pt x="54" y="24"/>
                  </a:lnTo>
                  <a:lnTo>
                    <a:pt x="54" y="20"/>
                  </a:lnTo>
                  <a:lnTo>
                    <a:pt x="52" y="18"/>
                  </a:lnTo>
                  <a:lnTo>
                    <a:pt x="52" y="18"/>
                  </a:lnTo>
                  <a:lnTo>
                    <a:pt x="52" y="18"/>
                  </a:lnTo>
                  <a:lnTo>
                    <a:pt x="50" y="20"/>
                  </a:lnTo>
                  <a:lnTo>
                    <a:pt x="48" y="22"/>
                  </a:lnTo>
                  <a:lnTo>
                    <a:pt x="46" y="22"/>
                  </a:lnTo>
                  <a:lnTo>
                    <a:pt x="44" y="20"/>
                  </a:lnTo>
                  <a:lnTo>
                    <a:pt x="42" y="18"/>
                  </a:lnTo>
                  <a:lnTo>
                    <a:pt x="40" y="18"/>
                  </a:lnTo>
                  <a:lnTo>
                    <a:pt x="38" y="14"/>
                  </a:lnTo>
                  <a:lnTo>
                    <a:pt x="38" y="12"/>
                  </a:lnTo>
                  <a:lnTo>
                    <a:pt x="40" y="8"/>
                  </a:lnTo>
                  <a:lnTo>
                    <a:pt x="50" y="2"/>
                  </a:lnTo>
                  <a:lnTo>
                    <a:pt x="38" y="0"/>
                  </a:lnTo>
                  <a:lnTo>
                    <a:pt x="30" y="6"/>
                  </a:lnTo>
                  <a:lnTo>
                    <a:pt x="30" y="14"/>
                  </a:lnTo>
                  <a:lnTo>
                    <a:pt x="32" y="14"/>
                  </a:lnTo>
                  <a:lnTo>
                    <a:pt x="32" y="16"/>
                  </a:lnTo>
                  <a:lnTo>
                    <a:pt x="30" y="18"/>
                  </a:lnTo>
                  <a:lnTo>
                    <a:pt x="28" y="22"/>
                  </a:lnTo>
                  <a:lnTo>
                    <a:pt x="24" y="24"/>
                  </a:lnTo>
                  <a:lnTo>
                    <a:pt x="20" y="26"/>
                  </a:lnTo>
                  <a:lnTo>
                    <a:pt x="8" y="22"/>
                  </a:lnTo>
                  <a:lnTo>
                    <a:pt x="2" y="24"/>
                  </a:lnTo>
                  <a:lnTo>
                    <a:pt x="2" y="24"/>
                  </a:lnTo>
                  <a:lnTo>
                    <a:pt x="0" y="26"/>
                  </a:lnTo>
                  <a:lnTo>
                    <a:pt x="0" y="30"/>
                  </a:lnTo>
                  <a:lnTo>
                    <a:pt x="0" y="32"/>
                  </a:lnTo>
                  <a:lnTo>
                    <a:pt x="2" y="36"/>
                  </a:lnTo>
                  <a:lnTo>
                    <a:pt x="4" y="36"/>
                  </a:lnTo>
                  <a:lnTo>
                    <a:pt x="4" y="36"/>
                  </a:lnTo>
                  <a:lnTo>
                    <a:pt x="6" y="36"/>
                  </a:lnTo>
                  <a:lnTo>
                    <a:pt x="10" y="38"/>
                  </a:lnTo>
                  <a:lnTo>
                    <a:pt x="12" y="42"/>
                  </a:lnTo>
                  <a:lnTo>
                    <a:pt x="14" y="46"/>
                  </a:lnTo>
                  <a:lnTo>
                    <a:pt x="16" y="54"/>
                  </a:lnTo>
                  <a:lnTo>
                    <a:pt x="16" y="54"/>
                  </a:lnTo>
                  <a:lnTo>
                    <a:pt x="16" y="58"/>
                  </a:lnTo>
                  <a:lnTo>
                    <a:pt x="16" y="62"/>
                  </a:lnTo>
                  <a:lnTo>
                    <a:pt x="16" y="66"/>
                  </a:lnTo>
                  <a:lnTo>
                    <a:pt x="16" y="70"/>
                  </a:lnTo>
                  <a:lnTo>
                    <a:pt x="16" y="72"/>
                  </a:lnTo>
                  <a:lnTo>
                    <a:pt x="14" y="74"/>
                  </a:lnTo>
                  <a:lnTo>
                    <a:pt x="14" y="74"/>
                  </a:lnTo>
                  <a:lnTo>
                    <a:pt x="14" y="76"/>
                  </a:lnTo>
                  <a:lnTo>
                    <a:pt x="14" y="78"/>
                  </a:lnTo>
                  <a:lnTo>
                    <a:pt x="14" y="80"/>
                  </a:lnTo>
                  <a:lnTo>
                    <a:pt x="16" y="82"/>
                  </a:lnTo>
                  <a:lnTo>
                    <a:pt x="20" y="84"/>
                  </a:lnTo>
                  <a:lnTo>
                    <a:pt x="26" y="84"/>
                  </a:lnTo>
                  <a:lnTo>
                    <a:pt x="30" y="82"/>
                  </a:lnTo>
                  <a:lnTo>
                    <a:pt x="42" y="78"/>
                  </a:lnTo>
                  <a:lnTo>
                    <a:pt x="54" y="72"/>
                  </a:lnTo>
                  <a:lnTo>
                    <a:pt x="62" y="66"/>
                  </a:lnTo>
                  <a:lnTo>
                    <a:pt x="66" y="62"/>
                  </a:lnTo>
                  <a:lnTo>
                    <a:pt x="68" y="56"/>
                  </a:lnTo>
                  <a:lnTo>
                    <a:pt x="70" y="52"/>
                  </a:lnTo>
                  <a:lnTo>
                    <a:pt x="70" y="50"/>
                  </a:lnTo>
                  <a:lnTo>
                    <a:pt x="68" y="48"/>
                  </a:lnTo>
                  <a:lnTo>
                    <a:pt x="68" y="46"/>
                  </a:lnTo>
                  <a:lnTo>
                    <a:pt x="66" y="42"/>
                  </a:lnTo>
                  <a:lnTo>
                    <a:pt x="64" y="38"/>
                  </a:lnTo>
                  <a:lnTo>
                    <a:pt x="64" y="34"/>
                  </a:lnTo>
                  <a:lnTo>
                    <a:pt x="62" y="32"/>
                  </a:lnTo>
                  <a:lnTo>
                    <a:pt x="62" y="3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3" name="Freeform 234"/>
            <p:cNvSpPr>
              <a:spLocks/>
            </p:cNvSpPr>
            <p:nvPr/>
          </p:nvSpPr>
          <p:spPr bwMode="gray">
            <a:xfrm>
              <a:off x="779" y="2164"/>
              <a:ext cx="108" cy="200"/>
            </a:xfrm>
            <a:custGeom>
              <a:avLst/>
              <a:gdLst>
                <a:gd name="T0" fmla="*/ 38 w 108"/>
                <a:gd name="T1" fmla="*/ 2 h 200"/>
                <a:gd name="T2" fmla="*/ 32 w 108"/>
                <a:gd name="T3" fmla="*/ 0 h 200"/>
                <a:gd name="T4" fmla="*/ 24 w 108"/>
                <a:gd name="T5" fmla="*/ 2 h 200"/>
                <a:gd name="T6" fmla="*/ 14 w 108"/>
                <a:gd name="T7" fmla="*/ 16 h 200"/>
                <a:gd name="T8" fmla="*/ 16 w 108"/>
                <a:gd name="T9" fmla="*/ 22 h 200"/>
                <a:gd name="T10" fmla="*/ 14 w 108"/>
                <a:gd name="T11" fmla="*/ 32 h 200"/>
                <a:gd name="T12" fmla="*/ 10 w 108"/>
                <a:gd name="T13" fmla="*/ 36 h 200"/>
                <a:gd name="T14" fmla="*/ 6 w 108"/>
                <a:gd name="T15" fmla="*/ 44 h 200"/>
                <a:gd name="T16" fmla="*/ 4 w 108"/>
                <a:gd name="T17" fmla="*/ 52 h 200"/>
                <a:gd name="T18" fmla="*/ 14 w 108"/>
                <a:gd name="T19" fmla="*/ 54 h 200"/>
                <a:gd name="T20" fmla="*/ 12 w 108"/>
                <a:gd name="T21" fmla="*/ 58 h 200"/>
                <a:gd name="T22" fmla="*/ 12 w 108"/>
                <a:gd name="T23" fmla="*/ 64 h 200"/>
                <a:gd name="T24" fmla="*/ 14 w 108"/>
                <a:gd name="T25" fmla="*/ 70 h 200"/>
                <a:gd name="T26" fmla="*/ 24 w 108"/>
                <a:gd name="T27" fmla="*/ 76 h 200"/>
                <a:gd name="T28" fmla="*/ 24 w 108"/>
                <a:gd name="T29" fmla="*/ 82 h 200"/>
                <a:gd name="T30" fmla="*/ 22 w 108"/>
                <a:gd name="T31" fmla="*/ 86 h 200"/>
                <a:gd name="T32" fmla="*/ 18 w 108"/>
                <a:gd name="T33" fmla="*/ 94 h 200"/>
                <a:gd name="T34" fmla="*/ 20 w 108"/>
                <a:gd name="T35" fmla="*/ 98 h 200"/>
                <a:gd name="T36" fmla="*/ 32 w 108"/>
                <a:gd name="T37" fmla="*/ 92 h 200"/>
                <a:gd name="T38" fmla="*/ 36 w 108"/>
                <a:gd name="T39" fmla="*/ 102 h 200"/>
                <a:gd name="T40" fmla="*/ 40 w 108"/>
                <a:gd name="T41" fmla="*/ 114 h 200"/>
                <a:gd name="T42" fmla="*/ 22 w 108"/>
                <a:gd name="T43" fmla="*/ 128 h 200"/>
                <a:gd name="T44" fmla="*/ 28 w 108"/>
                <a:gd name="T45" fmla="*/ 140 h 200"/>
                <a:gd name="T46" fmla="*/ 20 w 108"/>
                <a:gd name="T47" fmla="*/ 154 h 200"/>
                <a:gd name="T48" fmla="*/ 18 w 108"/>
                <a:gd name="T49" fmla="*/ 156 h 200"/>
                <a:gd name="T50" fmla="*/ 18 w 108"/>
                <a:gd name="T51" fmla="*/ 160 h 200"/>
                <a:gd name="T52" fmla="*/ 38 w 108"/>
                <a:gd name="T53" fmla="*/ 164 h 200"/>
                <a:gd name="T54" fmla="*/ 52 w 108"/>
                <a:gd name="T55" fmla="*/ 158 h 200"/>
                <a:gd name="T56" fmla="*/ 52 w 108"/>
                <a:gd name="T57" fmla="*/ 162 h 200"/>
                <a:gd name="T58" fmla="*/ 44 w 108"/>
                <a:gd name="T59" fmla="*/ 166 h 200"/>
                <a:gd name="T60" fmla="*/ 0 w 108"/>
                <a:gd name="T61" fmla="*/ 196 h 200"/>
                <a:gd name="T62" fmla="*/ 28 w 108"/>
                <a:gd name="T63" fmla="*/ 190 h 200"/>
                <a:gd name="T64" fmla="*/ 58 w 108"/>
                <a:gd name="T65" fmla="*/ 188 h 200"/>
                <a:gd name="T66" fmla="*/ 108 w 108"/>
                <a:gd name="T67" fmla="*/ 174 h 200"/>
                <a:gd name="T68" fmla="*/ 98 w 108"/>
                <a:gd name="T69" fmla="*/ 164 h 200"/>
                <a:gd name="T70" fmla="*/ 102 w 108"/>
                <a:gd name="T71" fmla="*/ 158 h 200"/>
                <a:gd name="T72" fmla="*/ 102 w 108"/>
                <a:gd name="T73" fmla="*/ 150 h 200"/>
                <a:gd name="T74" fmla="*/ 100 w 108"/>
                <a:gd name="T75" fmla="*/ 146 h 200"/>
                <a:gd name="T76" fmla="*/ 94 w 108"/>
                <a:gd name="T77" fmla="*/ 140 h 200"/>
                <a:gd name="T78" fmla="*/ 88 w 108"/>
                <a:gd name="T79" fmla="*/ 136 h 200"/>
                <a:gd name="T80" fmla="*/ 84 w 108"/>
                <a:gd name="T81" fmla="*/ 120 h 200"/>
                <a:gd name="T82" fmla="*/ 66 w 108"/>
                <a:gd name="T83" fmla="*/ 100 h 200"/>
                <a:gd name="T84" fmla="*/ 64 w 108"/>
                <a:gd name="T85" fmla="*/ 84 h 200"/>
                <a:gd name="T86" fmla="*/ 56 w 108"/>
                <a:gd name="T87" fmla="*/ 68 h 200"/>
                <a:gd name="T88" fmla="*/ 56 w 108"/>
                <a:gd name="T89" fmla="*/ 44 h 200"/>
                <a:gd name="T90" fmla="*/ 56 w 108"/>
                <a:gd name="T91" fmla="*/ 42 h 200"/>
                <a:gd name="T92" fmla="*/ 52 w 108"/>
                <a:gd name="T93" fmla="*/ 36 h 200"/>
                <a:gd name="T94" fmla="*/ 48 w 108"/>
                <a:gd name="T95" fmla="*/ 34 h 200"/>
                <a:gd name="T96" fmla="*/ 44 w 108"/>
                <a:gd name="T97" fmla="*/ 32 h 200"/>
                <a:gd name="T98" fmla="*/ 36 w 108"/>
                <a:gd name="T99" fmla="*/ 28 h 200"/>
                <a:gd name="T100" fmla="*/ 34 w 108"/>
                <a:gd name="T101" fmla="*/ 26 h 200"/>
                <a:gd name="T102" fmla="*/ 34 w 108"/>
                <a:gd name="T103" fmla="*/ 20 h 200"/>
                <a:gd name="T104" fmla="*/ 38 w 108"/>
                <a:gd name="T105" fmla="*/ 14 h 200"/>
                <a:gd name="T106" fmla="*/ 40 w 108"/>
                <a:gd name="T107" fmla="*/ 8 h 200"/>
                <a:gd name="T108" fmla="*/ 40 w 108"/>
                <a:gd name="T109"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200">
                  <a:moveTo>
                    <a:pt x="40" y="2"/>
                  </a:moveTo>
                  <a:lnTo>
                    <a:pt x="38" y="2"/>
                  </a:lnTo>
                  <a:lnTo>
                    <a:pt x="36" y="2"/>
                  </a:lnTo>
                  <a:lnTo>
                    <a:pt x="32" y="0"/>
                  </a:lnTo>
                  <a:lnTo>
                    <a:pt x="28" y="0"/>
                  </a:lnTo>
                  <a:lnTo>
                    <a:pt x="24" y="2"/>
                  </a:lnTo>
                  <a:lnTo>
                    <a:pt x="14" y="16"/>
                  </a:lnTo>
                  <a:lnTo>
                    <a:pt x="14" y="16"/>
                  </a:lnTo>
                  <a:lnTo>
                    <a:pt x="16" y="18"/>
                  </a:lnTo>
                  <a:lnTo>
                    <a:pt x="16" y="22"/>
                  </a:lnTo>
                  <a:lnTo>
                    <a:pt x="16" y="26"/>
                  </a:lnTo>
                  <a:lnTo>
                    <a:pt x="14" y="32"/>
                  </a:lnTo>
                  <a:lnTo>
                    <a:pt x="14" y="32"/>
                  </a:lnTo>
                  <a:lnTo>
                    <a:pt x="10" y="36"/>
                  </a:lnTo>
                  <a:lnTo>
                    <a:pt x="8" y="38"/>
                  </a:lnTo>
                  <a:lnTo>
                    <a:pt x="6" y="44"/>
                  </a:lnTo>
                  <a:lnTo>
                    <a:pt x="4" y="48"/>
                  </a:lnTo>
                  <a:lnTo>
                    <a:pt x="4" y="52"/>
                  </a:lnTo>
                  <a:lnTo>
                    <a:pt x="6" y="56"/>
                  </a:lnTo>
                  <a:lnTo>
                    <a:pt x="14" y="54"/>
                  </a:lnTo>
                  <a:lnTo>
                    <a:pt x="14" y="56"/>
                  </a:lnTo>
                  <a:lnTo>
                    <a:pt x="12" y="58"/>
                  </a:lnTo>
                  <a:lnTo>
                    <a:pt x="12" y="60"/>
                  </a:lnTo>
                  <a:lnTo>
                    <a:pt x="12" y="64"/>
                  </a:lnTo>
                  <a:lnTo>
                    <a:pt x="12" y="66"/>
                  </a:lnTo>
                  <a:lnTo>
                    <a:pt x="14" y="70"/>
                  </a:lnTo>
                  <a:lnTo>
                    <a:pt x="16" y="72"/>
                  </a:lnTo>
                  <a:lnTo>
                    <a:pt x="24" y="76"/>
                  </a:lnTo>
                  <a:lnTo>
                    <a:pt x="24" y="80"/>
                  </a:lnTo>
                  <a:lnTo>
                    <a:pt x="24" y="82"/>
                  </a:lnTo>
                  <a:lnTo>
                    <a:pt x="22" y="84"/>
                  </a:lnTo>
                  <a:lnTo>
                    <a:pt x="22" y="86"/>
                  </a:lnTo>
                  <a:lnTo>
                    <a:pt x="20" y="90"/>
                  </a:lnTo>
                  <a:lnTo>
                    <a:pt x="18" y="94"/>
                  </a:lnTo>
                  <a:lnTo>
                    <a:pt x="18" y="96"/>
                  </a:lnTo>
                  <a:lnTo>
                    <a:pt x="20" y="98"/>
                  </a:lnTo>
                  <a:lnTo>
                    <a:pt x="22" y="100"/>
                  </a:lnTo>
                  <a:lnTo>
                    <a:pt x="32" y="92"/>
                  </a:lnTo>
                  <a:lnTo>
                    <a:pt x="44" y="94"/>
                  </a:lnTo>
                  <a:lnTo>
                    <a:pt x="36" y="102"/>
                  </a:lnTo>
                  <a:lnTo>
                    <a:pt x="34" y="114"/>
                  </a:lnTo>
                  <a:lnTo>
                    <a:pt x="40" y="114"/>
                  </a:lnTo>
                  <a:lnTo>
                    <a:pt x="40" y="128"/>
                  </a:lnTo>
                  <a:lnTo>
                    <a:pt x="22" y="128"/>
                  </a:lnTo>
                  <a:lnTo>
                    <a:pt x="22" y="138"/>
                  </a:lnTo>
                  <a:lnTo>
                    <a:pt x="28" y="140"/>
                  </a:lnTo>
                  <a:lnTo>
                    <a:pt x="20" y="152"/>
                  </a:lnTo>
                  <a:lnTo>
                    <a:pt x="20" y="154"/>
                  </a:lnTo>
                  <a:lnTo>
                    <a:pt x="18" y="154"/>
                  </a:lnTo>
                  <a:lnTo>
                    <a:pt x="18" y="156"/>
                  </a:lnTo>
                  <a:lnTo>
                    <a:pt x="18" y="158"/>
                  </a:lnTo>
                  <a:lnTo>
                    <a:pt x="18" y="160"/>
                  </a:lnTo>
                  <a:lnTo>
                    <a:pt x="20" y="160"/>
                  </a:lnTo>
                  <a:lnTo>
                    <a:pt x="38" y="164"/>
                  </a:lnTo>
                  <a:lnTo>
                    <a:pt x="48" y="160"/>
                  </a:lnTo>
                  <a:lnTo>
                    <a:pt x="52" y="158"/>
                  </a:lnTo>
                  <a:lnTo>
                    <a:pt x="52" y="160"/>
                  </a:lnTo>
                  <a:lnTo>
                    <a:pt x="52" y="162"/>
                  </a:lnTo>
                  <a:lnTo>
                    <a:pt x="48" y="164"/>
                  </a:lnTo>
                  <a:lnTo>
                    <a:pt x="44" y="166"/>
                  </a:lnTo>
                  <a:lnTo>
                    <a:pt x="20" y="176"/>
                  </a:lnTo>
                  <a:lnTo>
                    <a:pt x="0" y="196"/>
                  </a:lnTo>
                  <a:lnTo>
                    <a:pt x="10" y="200"/>
                  </a:lnTo>
                  <a:lnTo>
                    <a:pt x="28" y="190"/>
                  </a:lnTo>
                  <a:lnTo>
                    <a:pt x="36" y="188"/>
                  </a:lnTo>
                  <a:lnTo>
                    <a:pt x="58" y="188"/>
                  </a:lnTo>
                  <a:lnTo>
                    <a:pt x="84" y="182"/>
                  </a:lnTo>
                  <a:lnTo>
                    <a:pt x="108" y="174"/>
                  </a:lnTo>
                  <a:lnTo>
                    <a:pt x="96" y="164"/>
                  </a:lnTo>
                  <a:lnTo>
                    <a:pt x="98" y="164"/>
                  </a:lnTo>
                  <a:lnTo>
                    <a:pt x="100" y="162"/>
                  </a:lnTo>
                  <a:lnTo>
                    <a:pt x="102" y="158"/>
                  </a:lnTo>
                  <a:lnTo>
                    <a:pt x="102" y="154"/>
                  </a:lnTo>
                  <a:lnTo>
                    <a:pt x="102" y="150"/>
                  </a:lnTo>
                  <a:lnTo>
                    <a:pt x="102" y="148"/>
                  </a:lnTo>
                  <a:lnTo>
                    <a:pt x="100" y="146"/>
                  </a:lnTo>
                  <a:lnTo>
                    <a:pt x="98" y="142"/>
                  </a:lnTo>
                  <a:lnTo>
                    <a:pt x="94" y="140"/>
                  </a:lnTo>
                  <a:lnTo>
                    <a:pt x="90" y="138"/>
                  </a:lnTo>
                  <a:lnTo>
                    <a:pt x="88" y="136"/>
                  </a:lnTo>
                  <a:lnTo>
                    <a:pt x="86" y="132"/>
                  </a:lnTo>
                  <a:lnTo>
                    <a:pt x="84" y="120"/>
                  </a:lnTo>
                  <a:lnTo>
                    <a:pt x="78" y="108"/>
                  </a:lnTo>
                  <a:lnTo>
                    <a:pt x="66" y="100"/>
                  </a:lnTo>
                  <a:lnTo>
                    <a:pt x="66" y="94"/>
                  </a:lnTo>
                  <a:lnTo>
                    <a:pt x="64" y="84"/>
                  </a:lnTo>
                  <a:lnTo>
                    <a:pt x="60" y="72"/>
                  </a:lnTo>
                  <a:lnTo>
                    <a:pt x="56" y="68"/>
                  </a:lnTo>
                  <a:lnTo>
                    <a:pt x="48" y="62"/>
                  </a:lnTo>
                  <a:lnTo>
                    <a:pt x="56" y="44"/>
                  </a:lnTo>
                  <a:lnTo>
                    <a:pt x="56" y="44"/>
                  </a:lnTo>
                  <a:lnTo>
                    <a:pt x="56" y="42"/>
                  </a:lnTo>
                  <a:lnTo>
                    <a:pt x="54" y="38"/>
                  </a:lnTo>
                  <a:lnTo>
                    <a:pt x="52" y="36"/>
                  </a:lnTo>
                  <a:lnTo>
                    <a:pt x="52" y="34"/>
                  </a:lnTo>
                  <a:lnTo>
                    <a:pt x="48" y="34"/>
                  </a:lnTo>
                  <a:lnTo>
                    <a:pt x="46" y="32"/>
                  </a:lnTo>
                  <a:lnTo>
                    <a:pt x="44" y="32"/>
                  </a:lnTo>
                  <a:lnTo>
                    <a:pt x="44" y="30"/>
                  </a:lnTo>
                  <a:lnTo>
                    <a:pt x="36" y="28"/>
                  </a:lnTo>
                  <a:lnTo>
                    <a:pt x="34" y="28"/>
                  </a:lnTo>
                  <a:lnTo>
                    <a:pt x="34" y="26"/>
                  </a:lnTo>
                  <a:lnTo>
                    <a:pt x="34" y="22"/>
                  </a:lnTo>
                  <a:lnTo>
                    <a:pt x="34" y="20"/>
                  </a:lnTo>
                  <a:lnTo>
                    <a:pt x="36" y="16"/>
                  </a:lnTo>
                  <a:lnTo>
                    <a:pt x="38" y="14"/>
                  </a:lnTo>
                  <a:lnTo>
                    <a:pt x="40" y="12"/>
                  </a:lnTo>
                  <a:lnTo>
                    <a:pt x="40" y="8"/>
                  </a:lnTo>
                  <a:lnTo>
                    <a:pt x="42" y="6"/>
                  </a:lnTo>
                  <a:lnTo>
                    <a:pt x="40" y="4"/>
                  </a:lnTo>
                  <a:lnTo>
                    <a:pt x="40"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4" name="Freeform 235"/>
            <p:cNvSpPr>
              <a:spLocks/>
            </p:cNvSpPr>
            <p:nvPr/>
          </p:nvSpPr>
          <p:spPr bwMode="gray">
            <a:xfrm>
              <a:off x="757" y="2246"/>
              <a:ext cx="36" cy="32"/>
            </a:xfrm>
            <a:custGeom>
              <a:avLst/>
              <a:gdLst>
                <a:gd name="T0" fmla="*/ 16 w 36"/>
                <a:gd name="T1" fmla="*/ 0 h 32"/>
                <a:gd name="T2" fmla="*/ 16 w 36"/>
                <a:gd name="T3" fmla="*/ 0 h 32"/>
                <a:gd name="T4" fmla="*/ 18 w 36"/>
                <a:gd name="T5" fmla="*/ 0 h 32"/>
                <a:gd name="T6" fmla="*/ 20 w 36"/>
                <a:gd name="T7" fmla="*/ 0 h 32"/>
                <a:gd name="T8" fmla="*/ 24 w 36"/>
                <a:gd name="T9" fmla="*/ 0 h 32"/>
                <a:gd name="T10" fmla="*/ 28 w 36"/>
                <a:gd name="T11" fmla="*/ 0 h 32"/>
                <a:gd name="T12" fmla="*/ 30 w 36"/>
                <a:gd name="T13" fmla="*/ 2 h 32"/>
                <a:gd name="T14" fmla="*/ 32 w 36"/>
                <a:gd name="T15" fmla="*/ 6 h 32"/>
                <a:gd name="T16" fmla="*/ 32 w 36"/>
                <a:gd name="T17" fmla="*/ 6 h 32"/>
                <a:gd name="T18" fmla="*/ 34 w 36"/>
                <a:gd name="T19" fmla="*/ 8 h 32"/>
                <a:gd name="T20" fmla="*/ 36 w 36"/>
                <a:gd name="T21" fmla="*/ 12 h 32"/>
                <a:gd name="T22" fmla="*/ 36 w 36"/>
                <a:gd name="T23" fmla="*/ 16 h 32"/>
                <a:gd name="T24" fmla="*/ 36 w 36"/>
                <a:gd name="T25" fmla="*/ 22 h 32"/>
                <a:gd name="T26" fmla="*/ 32 w 36"/>
                <a:gd name="T27" fmla="*/ 28 h 32"/>
                <a:gd name="T28" fmla="*/ 32 w 36"/>
                <a:gd name="T29" fmla="*/ 28 h 32"/>
                <a:gd name="T30" fmla="*/ 30 w 36"/>
                <a:gd name="T31" fmla="*/ 30 h 32"/>
                <a:gd name="T32" fmla="*/ 28 w 36"/>
                <a:gd name="T33" fmla="*/ 32 h 32"/>
                <a:gd name="T34" fmla="*/ 26 w 36"/>
                <a:gd name="T35" fmla="*/ 30 h 32"/>
                <a:gd name="T36" fmla="*/ 24 w 36"/>
                <a:gd name="T37" fmla="*/ 30 h 32"/>
                <a:gd name="T38" fmla="*/ 20 w 36"/>
                <a:gd name="T39" fmla="*/ 30 h 32"/>
                <a:gd name="T40" fmla="*/ 18 w 36"/>
                <a:gd name="T41" fmla="*/ 28 h 32"/>
                <a:gd name="T42" fmla="*/ 16 w 36"/>
                <a:gd name="T43" fmla="*/ 26 h 32"/>
                <a:gd name="T44" fmla="*/ 16 w 36"/>
                <a:gd name="T45" fmla="*/ 24 h 32"/>
                <a:gd name="T46" fmla="*/ 16 w 36"/>
                <a:gd name="T47" fmla="*/ 20 h 32"/>
                <a:gd name="T48" fmla="*/ 14 w 36"/>
                <a:gd name="T49" fmla="*/ 18 h 32"/>
                <a:gd name="T50" fmla="*/ 14 w 36"/>
                <a:gd name="T51" fmla="*/ 18 h 32"/>
                <a:gd name="T52" fmla="*/ 14 w 36"/>
                <a:gd name="T53" fmla="*/ 18 h 32"/>
                <a:gd name="T54" fmla="*/ 12 w 36"/>
                <a:gd name="T55" fmla="*/ 20 h 32"/>
                <a:gd name="T56" fmla="*/ 10 w 36"/>
                <a:gd name="T57" fmla="*/ 22 h 32"/>
                <a:gd name="T58" fmla="*/ 8 w 36"/>
                <a:gd name="T59" fmla="*/ 22 h 32"/>
                <a:gd name="T60" fmla="*/ 6 w 36"/>
                <a:gd name="T61" fmla="*/ 20 h 32"/>
                <a:gd name="T62" fmla="*/ 4 w 36"/>
                <a:gd name="T63" fmla="*/ 18 h 32"/>
                <a:gd name="T64" fmla="*/ 2 w 36"/>
                <a:gd name="T65" fmla="*/ 18 h 32"/>
                <a:gd name="T66" fmla="*/ 0 w 36"/>
                <a:gd name="T67" fmla="*/ 14 h 32"/>
                <a:gd name="T68" fmla="*/ 0 w 36"/>
                <a:gd name="T69" fmla="*/ 12 h 32"/>
                <a:gd name="T70" fmla="*/ 2 w 36"/>
                <a:gd name="T71" fmla="*/ 8 h 32"/>
                <a:gd name="T72" fmla="*/ 16 w 36"/>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2">
                  <a:moveTo>
                    <a:pt x="16" y="0"/>
                  </a:moveTo>
                  <a:lnTo>
                    <a:pt x="16" y="0"/>
                  </a:lnTo>
                  <a:lnTo>
                    <a:pt x="18" y="0"/>
                  </a:lnTo>
                  <a:lnTo>
                    <a:pt x="20" y="0"/>
                  </a:lnTo>
                  <a:lnTo>
                    <a:pt x="24" y="0"/>
                  </a:lnTo>
                  <a:lnTo>
                    <a:pt x="28" y="0"/>
                  </a:lnTo>
                  <a:lnTo>
                    <a:pt x="30" y="2"/>
                  </a:lnTo>
                  <a:lnTo>
                    <a:pt x="32" y="6"/>
                  </a:lnTo>
                  <a:lnTo>
                    <a:pt x="32" y="6"/>
                  </a:lnTo>
                  <a:lnTo>
                    <a:pt x="34" y="8"/>
                  </a:lnTo>
                  <a:lnTo>
                    <a:pt x="36" y="12"/>
                  </a:lnTo>
                  <a:lnTo>
                    <a:pt x="36" y="16"/>
                  </a:lnTo>
                  <a:lnTo>
                    <a:pt x="36" y="22"/>
                  </a:lnTo>
                  <a:lnTo>
                    <a:pt x="32" y="28"/>
                  </a:lnTo>
                  <a:lnTo>
                    <a:pt x="32" y="28"/>
                  </a:lnTo>
                  <a:lnTo>
                    <a:pt x="30" y="30"/>
                  </a:lnTo>
                  <a:lnTo>
                    <a:pt x="28" y="32"/>
                  </a:lnTo>
                  <a:lnTo>
                    <a:pt x="26" y="30"/>
                  </a:lnTo>
                  <a:lnTo>
                    <a:pt x="24" y="30"/>
                  </a:lnTo>
                  <a:lnTo>
                    <a:pt x="20" y="30"/>
                  </a:lnTo>
                  <a:lnTo>
                    <a:pt x="18" y="28"/>
                  </a:lnTo>
                  <a:lnTo>
                    <a:pt x="16" y="26"/>
                  </a:lnTo>
                  <a:lnTo>
                    <a:pt x="16" y="24"/>
                  </a:lnTo>
                  <a:lnTo>
                    <a:pt x="16" y="20"/>
                  </a:lnTo>
                  <a:lnTo>
                    <a:pt x="14" y="18"/>
                  </a:lnTo>
                  <a:lnTo>
                    <a:pt x="14" y="18"/>
                  </a:lnTo>
                  <a:lnTo>
                    <a:pt x="14" y="18"/>
                  </a:lnTo>
                  <a:lnTo>
                    <a:pt x="12" y="20"/>
                  </a:lnTo>
                  <a:lnTo>
                    <a:pt x="10" y="22"/>
                  </a:lnTo>
                  <a:lnTo>
                    <a:pt x="8" y="22"/>
                  </a:lnTo>
                  <a:lnTo>
                    <a:pt x="6" y="20"/>
                  </a:lnTo>
                  <a:lnTo>
                    <a:pt x="4" y="18"/>
                  </a:lnTo>
                  <a:lnTo>
                    <a:pt x="2" y="18"/>
                  </a:lnTo>
                  <a:lnTo>
                    <a:pt x="0" y="14"/>
                  </a:lnTo>
                  <a:lnTo>
                    <a:pt x="0" y="12"/>
                  </a:lnTo>
                  <a:lnTo>
                    <a:pt x="2" y="8"/>
                  </a:lnTo>
                  <a:lnTo>
                    <a:pt x="1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5" name="Freeform 236"/>
            <p:cNvSpPr>
              <a:spLocks/>
            </p:cNvSpPr>
            <p:nvPr/>
          </p:nvSpPr>
          <p:spPr bwMode="gray">
            <a:xfrm>
              <a:off x="961" y="2194"/>
              <a:ext cx="36" cy="62"/>
            </a:xfrm>
            <a:custGeom>
              <a:avLst/>
              <a:gdLst>
                <a:gd name="T0" fmla="*/ 30 w 36"/>
                <a:gd name="T1" fmla="*/ 58 h 62"/>
                <a:gd name="T2" fmla="*/ 30 w 36"/>
                <a:gd name="T3" fmla="*/ 46 h 62"/>
                <a:gd name="T4" fmla="*/ 30 w 36"/>
                <a:gd name="T5" fmla="*/ 44 h 62"/>
                <a:gd name="T6" fmla="*/ 30 w 36"/>
                <a:gd name="T7" fmla="*/ 42 h 62"/>
                <a:gd name="T8" fmla="*/ 28 w 36"/>
                <a:gd name="T9" fmla="*/ 38 h 62"/>
                <a:gd name="T10" fmla="*/ 30 w 36"/>
                <a:gd name="T11" fmla="*/ 36 h 62"/>
                <a:gd name="T12" fmla="*/ 30 w 36"/>
                <a:gd name="T13" fmla="*/ 32 h 62"/>
                <a:gd name="T14" fmla="*/ 32 w 36"/>
                <a:gd name="T15" fmla="*/ 30 h 62"/>
                <a:gd name="T16" fmla="*/ 36 w 36"/>
                <a:gd name="T17" fmla="*/ 28 h 62"/>
                <a:gd name="T18" fmla="*/ 36 w 36"/>
                <a:gd name="T19" fmla="*/ 28 h 62"/>
                <a:gd name="T20" fmla="*/ 36 w 36"/>
                <a:gd name="T21" fmla="*/ 24 h 62"/>
                <a:gd name="T22" fmla="*/ 34 w 36"/>
                <a:gd name="T23" fmla="*/ 22 h 62"/>
                <a:gd name="T24" fmla="*/ 34 w 36"/>
                <a:gd name="T25" fmla="*/ 18 h 62"/>
                <a:gd name="T26" fmla="*/ 32 w 36"/>
                <a:gd name="T27" fmla="*/ 16 h 62"/>
                <a:gd name="T28" fmla="*/ 32 w 36"/>
                <a:gd name="T29" fmla="*/ 16 h 62"/>
                <a:gd name="T30" fmla="*/ 30 w 36"/>
                <a:gd name="T31" fmla="*/ 12 h 62"/>
                <a:gd name="T32" fmla="*/ 30 w 36"/>
                <a:gd name="T33" fmla="*/ 8 h 62"/>
                <a:gd name="T34" fmla="*/ 30 w 36"/>
                <a:gd name="T35" fmla="*/ 4 h 62"/>
                <a:gd name="T36" fmla="*/ 28 w 36"/>
                <a:gd name="T37" fmla="*/ 0 h 62"/>
                <a:gd name="T38" fmla="*/ 28 w 36"/>
                <a:gd name="T39" fmla="*/ 0 h 62"/>
                <a:gd name="T40" fmla="*/ 24 w 36"/>
                <a:gd name="T41" fmla="*/ 0 h 62"/>
                <a:gd name="T42" fmla="*/ 2 w 36"/>
                <a:gd name="T43" fmla="*/ 20 h 62"/>
                <a:gd name="T44" fmla="*/ 2 w 36"/>
                <a:gd name="T45" fmla="*/ 22 h 62"/>
                <a:gd name="T46" fmla="*/ 0 w 36"/>
                <a:gd name="T47" fmla="*/ 26 h 62"/>
                <a:gd name="T48" fmla="*/ 0 w 36"/>
                <a:gd name="T49" fmla="*/ 32 h 62"/>
                <a:gd name="T50" fmla="*/ 0 w 36"/>
                <a:gd name="T51" fmla="*/ 36 h 62"/>
                <a:gd name="T52" fmla="*/ 2 w 36"/>
                <a:gd name="T53" fmla="*/ 40 h 62"/>
                <a:gd name="T54" fmla="*/ 2 w 36"/>
                <a:gd name="T55" fmla="*/ 44 h 62"/>
                <a:gd name="T56" fmla="*/ 2 w 36"/>
                <a:gd name="T57" fmla="*/ 46 h 62"/>
                <a:gd name="T58" fmla="*/ 10 w 36"/>
                <a:gd name="T59" fmla="*/ 54 h 62"/>
                <a:gd name="T60" fmla="*/ 10 w 36"/>
                <a:gd name="T61" fmla="*/ 62 h 62"/>
                <a:gd name="T62" fmla="*/ 30 w 36"/>
                <a:gd name="T63" fmla="*/ 5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62">
                  <a:moveTo>
                    <a:pt x="30" y="58"/>
                  </a:moveTo>
                  <a:lnTo>
                    <a:pt x="30" y="46"/>
                  </a:lnTo>
                  <a:lnTo>
                    <a:pt x="30" y="44"/>
                  </a:lnTo>
                  <a:lnTo>
                    <a:pt x="30" y="42"/>
                  </a:lnTo>
                  <a:lnTo>
                    <a:pt x="28" y="38"/>
                  </a:lnTo>
                  <a:lnTo>
                    <a:pt x="30" y="36"/>
                  </a:lnTo>
                  <a:lnTo>
                    <a:pt x="30" y="32"/>
                  </a:lnTo>
                  <a:lnTo>
                    <a:pt x="32" y="30"/>
                  </a:lnTo>
                  <a:lnTo>
                    <a:pt x="36" y="28"/>
                  </a:lnTo>
                  <a:lnTo>
                    <a:pt x="36" y="28"/>
                  </a:lnTo>
                  <a:lnTo>
                    <a:pt x="36" y="24"/>
                  </a:lnTo>
                  <a:lnTo>
                    <a:pt x="34" y="22"/>
                  </a:lnTo>
                  <a:lnTo>
                    <a:pt x="34" y="18"/>
                  </a:lnTo>
                  <a:lnTo>
                    <a:pt x="32" y="16"/>
                  </a:lnTo>
                  <a:lnTo>
                    <a:pt x="32" y="16"/>
                  </a:lnTo>
                  <a:lnTo>
                    <a:pt x="30" y="12"/>
                  </a:lnTo>
                  <a:lnTo>
                    <a:pt x="30" y="8"/>
                  </a:lnTo>
                  <a:lnTo>
                    <a:pt x="30" y="4"/>
                  </a:lnTo>
                  <a:lnTo>
                    <a:pt x="28" y="0"/>
                  </a:lnTo>
                  <a:lnTo>
                    <a:pt x="28" y="0"/>
                  </a:lnTo>
                  <a:lnTo>
                    <a:pt x="24" y="0"/>
                  </a:lnTo>
                  <a:lnTo>
                    <a:pt x="2" y="20"/>
                  </a:lnTo>
                  <a:lnTo>
                    <a:pt x="2" y="22"/>
                  </a:lnTo>
                  <a:lnTo>
                    <a:pt x="0" y="26"/>
                  </a:lnTo>
                  <a:lnTo>
                    <a:pt x="0" y="32"/>
                  </a:lnTo>
                  <a:lnTo>
                    <a:pt x="0" y="36"/>
                  </a:lnTo>
                  <a:lnTo>
                    <a:pt x="2" y="40"/>
                  </a:lnTo>
                  <a:lnTo>
                    <a:pt x="2" y="44"/>
                  </a:lnTo>
                  <a:lnTo>
                    <a:pt x="2" y="46"/>
                  </a:lnTo>
                  <a:lnTo>
                    <a:pt x="10" y="54"/>
                  </a:lnTo>
                  <a:lnTo>
                    <a:pt x="10" y="62"/>
                  </a:lnTo>
                  <a:lnTo>
                    <a:pt x="30" y="5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6" name="Freeform 237"/>
            <p:cNvSpPr>
              <a:spLocks/>
            </p:cNvSpPr>
            <p:nvPr/>
          </p:nvSpPr>
          <p:spPr bwMode="gray">
            <a:xfrm>
              <a:off x="1011" y="1856"/>
              <a:ext cx="168" cy="390"/>
            </a:xfrm>
            <a:custGeom>
              <a:avLst/>
              <a:gdLst>
                <a:gd name="T0" fmla="*/ 0 w 168"/>
                <a:gd name="T1" fmla="*/ 286 h 390"/>
                <a:gd name="T2" fmla="*/ 0 w 168"/>
                <a:gd name="T3" fmla="*/ 300 h 390"/>
                <a:gd name="T4" fmla="*/ 0 w 168"/>
                <a:gd name="T5" fmla="*/ 312 h 390"/>
                <a:gd name="T6" fmla="*/ 0 w 168"/>
                <a:gd name="T7" fmla="*/ 322 h 390"/>
                <a:gd name="T8" fmla="*/ 16 w 168"/>
                <a:gd name="T9" fmla="*/ 388 h 390"/>
                <a:gd name="T10" fmla="*/ 38 w 168"/>
                <a:gd name="T11" fmla="*/ 382 h 390"/>
                <a:gd name="T12" fmla="*/ 50 w 168"/>
                <a:gd name="T13" fmla="*/ 372 h 390"/>
                <a:gd name="T14" fmla="*/ 60 w 168"/>
                <a:gd name="T15" fmla="*/ 360 h 390"/>
                <a:gd name="T16" fmla="*/ 66 w 168"/>
                <a:gd name="T17" fmla="*/ 328 h 390"/>
                <a:gd name="T18" fmla="*/ 88 w 168"/>
                <a:gd name="T19" fmla="*/ 296 h 390"/>
                <a:gd name="T20" fmla="*/ 94 w 168"/>
                <a:gd name="T21" fmla="*/ 282 h 390"/>
                <a:gd name="T22" fmla="*/ 92 w 168"/>
                <a:gd name="T23" fmla="*/ 272 h 390"/>
                <a:gd name="T24" fmla="*/ 82 w 168"/>
                <a:gd name="T25" fmla="*/ 264 h 390"/>
                <a:gd name="T26" fmla="*/ 76 w 168"/>
                <a:gd name="T27" fmla="*/ 262 h 390"/>
                <a:gd name="T28" fmla="*/ 78 w 168"/>
                <a:gd name="T29" fmla="*/ 230 h 390"/>
                <a:gd name="T30" fmla="*/ 78 w 168"/>
                <a:gd name="T31" fmla="*/ 232 h 390"/>
                <a:gd name="T32" fmla="*/ 80 w 168"/>
                <a:gd name="T33" fmla="*/ 218 h 390"/>
                <a:gd name="T34" fmla="*/ 86 w 168"/>
                <a:gd name="T35" fmla="*/ 204 h 390"/>
                <a:gd name="T36" fmla="*/ 94 w 168"/>
                <a:gd name="T37" fmla="*/ 194 h 390"/>
                <a:gd name="T38" fmla="*/ 106 w 168"/>
                <a:gd name="T39" fmla="*/ 184 h 390"/>
                <a:gd name="T40" fmla="*/ 116 w 168"/>
                <a:gd name="T41" fmla="*/ 176 h 390"/>
                <a:gd name="T42" fmla="*/ 122 w 168"/>
                <a:gd name="T43" fmla="*/ 158 h 390"/>
                <a:gd name="T44" fmla="*/ 122 w 168"/>
                <a:gd name="T45" fmla="*/ 140 h 390"/>
                <a:gd name="T46" fmla="*/ 156 w 168"/>
                <a:gd name="T47" fmla="*/ 118 h 390"/>
                <a:gd name="T48" fmla="*/ 168 w 168"/>
                <a:gd name="T49" fmla="*/ 118 h 390"/>
                <a:gd name="T50" fmla="*/ 162 w 168"/>
                <a:gd name="T51" fmla="*/ 106 h 390"/>
                <a:gd name="T52" fmla="*/ 152 w 168"/>
                <a:gd name="T53" fmla="*/ 80 h 390"/>
                <a:gd name="T54" fmla="*/ 152 w 168"/>
                <a:gd name="T55" fmla="*/ 72 h 390"/>
                <a:gd name="T56" fmla="*/ 156 w 168"/>
                <a:gd name="T57" fmla="*/ 68 h 390"/>
                <a:gd name="T58" fmla="*/ 156 w 168"/>
                <a:gd name="T59" fmla="*/ 56 h 390"/>
                <a:gd name="T60" fmla="*/ 140 w 168"/>
                <a:gd name="T61" fmla="*/ 38 h 390"/>
                <a:gd name="T62" fmla="*/ 130 w 168"/>
                <a:gd name="T63" fmla="*/ 24 h 390"/>
                <a:gd name="T64" fmla="*/ 122 w 168"/>
                <a:gd name="T65" fmla="*/ 20 h 390"/>
                <a:gd name="T66" fmla="*/ 114 w 168"/>
                <a:gd name="T67" fmla="*/ 4 h 390"/>
                <a:gd name="T68" fmla="*/ 102 w 168"/>
                <a:gd name="T69" fmla="*/ 14 h 390"/>
                <a:gd name="T70" fmla="*/ 92 w 168"/>
                <a:gd name="T71" fmla="*/ 24 h 390"/>
                <a:gd name="T72" fmla="*/ 86 w 168"/>
                <a:gd name="T73" fmla="*/ 32 h 390"/>
                <a:gd name="T74" fmla="*/ 80 w 168"/>
                <a:gd name="T75" fmla="*/ 44 h 390"/>
                <a:gd name="T76" fmla="*/ 76 w 168"/>
                <a:gd name="T77" fmla="*/ 56 h 390"/>
                <a:gd name="T78" fmla="*/ 70 w 168"/>
                <a:gd name="T79" fmla="*/ 82 h 390"/>
                <a:gd name="T80" fmla="*/ 64 w 168"/>
                <a:gd name="T81" fmla="*/ 92 h 390"/>
                <a:gd name="T82" fmla="*/ 54 w 168"/>
                <a:gd name="T83" fmla="*/ 104 h 390"/>
                <a:gd name="T84" fmla="*/ 46 w 168"/>
                <a:gd name="T85" fmla="*/ 122 h 390"/>
                <a:gd name="T86" fmla="*/ 12 w 168"/>
                <a:gd name="T87" fmla="*/ 178 h 390"/>
                <a:gd name="T88" fmla="*/ 14 w 168"/>
                <a:gd name="T89" fmla="*/ 260 h 390"/>
                <a:gd name="T90" fmla="*/ 14 w 168"/>
                <a:gd name="T91" fmla="*/ 266 h 390"/>
                <a:gd name="T92" fmla="*/ 8 w 168"/>
                <a:gd name="T93" fmla="*/ 278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390">
                  <a:moveTo>
                    <a:pt x="0" y="280"/>
                  </a:moveTo>
                  <a:lnTo>
                    <a:pt x="0" y="282"/>
                  </a:lnTo>
                  <a:lnTo>
                    <a:pt x="0" y="286"/>
                  </a:lnTo>
                  <a:lnTo>
                    <a:pt x="0" y="292"/>
                  </a:lnTo>
                  <a:lnTo>
                    <a:pt x="0" y="296"/>
                  </a:lnTo>
                  <a:lnTo>
                    <a:pt x="0" y="300"/>
                  </a:lnTo>
                  <a:lnTo>
                    <a:pt x="0" y="302"/>
                  </a:lnTo>
                  <a:lnTo>
                    <a:pt x="0" y="308"/>
                  </a:lnTo>
                  <a:lnTo>
                    <a:pt x="0" y="312"/>
                  </a:lnTo>
                  <a:lnTo>
                    <a:pt x="0" y="318"/>
                  </a:lnTo>
                  <a:lnTo>
                    <a:pt x="0" y="322"/>
                  </a:lnTo>
                  <a:lnTo>
                    <a:pt x="0" y="322"/>
                  </a:lnTo>
                  <a:lnTo>
                    <a:pt x="0" y="350"/>
                  </a:lnTo>
                  <a:lnTo>
                    <a:pt x="12" y="368"/>
                  </a:lnTo>
                  <a:lnTo>
                    <a:pt x="16" y="388"/>
                  </a:lnTo>
                  <a:lnTo>
                    <a:pt x="24" y="390"/>
                  </a:lnTo>
                  <a:lnTo>
                    <a:pt x="36" y="386"/>
                  </a:lnTo>
                  <a:lnTo>
                    <a:pt x="38" y="382"/>
                  </a:lnTo>
                  <a:lnTo>
                    <a:pt x="42" y="378"/>
                  </a:lnTo>
                  <a:lnTo>
                    <a:pt x="46" y="374"/>
                  </a:lnTo>
                  <a:lnTo>
                    <a:pt x="50" y="372"/>
                  </a:lnTo>
                  <a:lnTo>
                    <a:pt x="54" y="372"/>
                  </a:lnTo>
                  <a:lnTo>
                    <a:pt x="54" y="370"/>
                  </a:lnTo>
                  <a:lnTo>
                    <a:pt x="60" y="360"/>
                  </a:lnTo>
                  <a:lnTo>
                    <a:pt x="64" y="346"/>
                  </a:lnTo>
                  <a:lnTo>
                    <a:pt x="66" y="334"/>
                  </a:lnTo>
                  <a:lnTo>
                    <a:pt x="66" y="328"/>
                  </a:lnTo>
                  <a:lnTo>
                    <a:pt x="66" y="320"/>
                  </a:lnTo>
                  <a:lnTo>
                    <a:pt x="84" y="300"/>
                  </a:lnTo>
                  <a:lnTo>
                    <a:pt x="88" y="296"/>
                  </a:lnTo>
                  <a:lnTo>
                    <a:pt x="92" y="290"/>
                  </a:lnTo>
                  <a:lnTo>
                    <a:pt x="92" y="286"/>
                  </a:lnTo>
                  <a:lnTo>
                    <a:pt x="94" y="282"/>
                  </a:lnTo>
                  <a:lnTo>
                    <a:pt x="94" y="278"/>
                  </a:lnTo>
                  <a:lnTo>
                    <a:pt x="92" y="278"/>
                  </a:lnTo>
                  <a:lnTo>
                    <a:pt x="92" y="272"/>
                  </a:lnTo>
                  <a:lnTo>
                    <a:pt x="90" y="268"/>
                  </a:lnTo>
                  <a:lnTo>
                    <a:pt x="86" y="266"/>
                  </a:lnTo>
                  <a:lnTo>
                    <a:pt x="82" y="264"/>
                  </a:lnTo>
                  <a:lnTo>
                    <a:pt x="80" y="264"/>
                  </a:lnTo>
                  <a:lnTo>
                    <a:pt x="78" y="262"/>
                  </a:lnTo>
                  <a:lnTo>
                    <a:pt x="76" y="262"/>
                  </a:lnTo>
                  <a:lnTo>
                    <a:pt x="78" y="228"/>
                  </a:lnTo>
                  <a:lnTo>
                    <a:pt x="78" y="230"/>
                  </a:lnTo>
                  <a:lnTo>
                    <a:pt x="78" y="230"/>
                  </a:lnTo>
                  <a:lnTo>
                    <a:pt x="78" y="232"/>
                  </a:lnTo>
                  <a:lnTo>
                    <a:pt x="78" y="232"/>
                  </a:lnTo>
                  <a:lnTo>
                    <a:pt x="78" y="232"/>
                  </a:lnTo>
                  <a:lnTo>
                    <a:pt x="78" y="230"/>
                  </a:lnTo>
                  <a:lnTo>
                    <a:pt x="80" y="226"/>
                  </a:lnTo>
                  <a:lnTo>
                    <a:pt x="80" y="218"/>
                  </a:lnTo>
                  <a:lnTo>
                    <a:pt x="82" y="212"/>
                  </a:lnTo>
                  <a:lnTo>
                    <a:pt x="84" y="208"/>
                  </a:lnTo>
                  <a:lnTo>
                    <a:pt x="86" y="204"/>
                  </a:lnTo>
                  <a:lnTo>
                    <a:pt x="88" y="200"/>
                  </a:lnTo>
                  <a:lnTo>
                    <a:pt x="90" y="196"/>
                  </a:lnTo>
                  <a:lnTo>
                    <a:pt x="94" y="194"/>
                  </a:lnTo>
                  <a:lnTo>
                    <a:pt x="98" y="190"/>
                  </a:lnTo>
                  <a:lnTo>
                    <a:pt x="104" y="188"/>
                  </a:lnTo>
                  <a:lnTo>
                    <a:pt x="106" y="184"/>
                  </a:lnTo>
                  <a:lnTo>
                    <a:pt x="110" y="184"/>
                  </a:lnTo>
                  <a:lnTo>
                    <a:pt x="110" y="182"/>
                  </a:lnTo>
                  <a:lnTo>
                    <a:pt x="116" y="176"/>
                  </a:lnTo>
                  <a:lnTo>
                    <a:pt x="120" y="170"/>
                  </a:lnTo>
                  <a:lnTo>
                    <a:pt x="122" y="164"/>
                  </a:lnTo>
                  <a:lnTo>
                    <a:pt x="122" y="158"/>
                  </a:lnTo>
                  <a:lnTo>
                    <a:pt x="122" y="156"/>
                  </a:lnTo>
                  <a:lnTo>
                    <a:pt x="122" y="154"/>
                  </a:lnTo>
                  <a:lnTo>
                    <a:pt x="122" y="140"/>
                  </a:lnTo>
                  <a:lnTo>
                    <a:pt x="134" y="130"/>
                  </a:lnTo>
                  <a:lnTo>
                    <a:pt x="144" y="120"/>
                  </a:lnTo>
                  <a:lnTo>
                    <a:pt x="156" y="118"/>
                  </a:lnTo>
                  <a:lnTo>
                    <a:pt x="166" y="120"/>
                  </a:lnTo>
                  <a:lnTo>
                    <a:pt x="166" y="120"/>
                  </a:lnTo>
                  <a:lnTo>
                    <a:pt x="168" y="118"/>
                  </a:lnTo>
                  <a:lnTo>
                    <a:pt x="168" y="116"/>
                  </a:lnTo>
                  <a:lnTo>
                    <a:pt x="166" y="114"/>
                  </a:lnTo>
                  <a:lnTo>
                    <a:pt x="162" y="106"/>
                  </a:lnTo>
                  <a:lnTo>
                    <a:pt x="158" y="96"/>
                  </a:lnTo>
                  <a:lnTo>
                    <a:pt x="154" y="86"/>
                  </a:lnTo>
                  <a:lnTo>
                    <a:pt x="152" y="80"/>
                  </a:lnTo>
                  <a:lnTo>
                    <a:pt x="152" y="78"/>
                  </a:lnTo>
                  <a:lnTo>
                    <a:pt x="152" y="76"/>
                  </a:lnTo>
                  <a:lnTo>
                    <a:pt x="152" y="72"/>
                  </a:lnTo>
                  <a:lnTo>
                    <a:pt x="152" y="72"/>
                  </a:lnTo>
                  <a:lnTo>
                    <a:pt x="154" y="70"/>
                  </a:lnTo>
                  <a:lnTo>
                    <a:pt x="156" y="68"/>
                  </a:lnTo>
                  <a:lnTo>
                    <a:pt x="158" y="64"/>
                  </a:lnTo>
                  <a:lnTo>
                    <a:pt x="158" y="60"/>
                  </a:lnTo>
                  <a:lnTo>
                    <a:pt x="156" y="56"/>
                  </a:lnTo>
                  <a:lnTo>
                    <a:pt x="152" y="50"/>
                  </a:lnTo>
                  <a:lnTo>
                    <a:pt x="142" y="42"/>
                  </a:lnTo>
                  <a:lnTo>
                    <a:pt x="140" y="38"/>
                  </a:lnTo>
                  <a:lnTo>
                    <a:pt x="136" y="32"/>
                  </a:lnTo>
                  <a:lnTo>
                    <a:pt x="132" y="28"/>
                  </a:lnTo>
                  <a:lnTo>
                    <a:pt x="130" y="24"/>
                  </a:lnTo>
                  <a:lnTo>
                    <a:pt x="126" y="22"/>
                  </a:lnTo>
                  <a:lnTo>
                    <a:pt x="124" y="20"/>
                  </a:lnTo>
                  <a:lnTo>
                    <a:pt x="122" y="20"/>
                  </a:lnTo>
                  <a:lnTo>
                    <a:pt x="118" y="0"/>
                  </a:lnTo>
                  <a:lnTo>
                    <a:pt x="116" y="2"/>
                  </a:lnTo>
                  <a:lnTo>
                    <a:pt x="114" y="4"/>
                  </a:lnTo>
                  <a:lnTo>
                    <a:pt x="110" y="6"/>
                  </a:lnTo>
                  <a:lnTo>
                    <a:pt x="106" y="10"/>
                  </a:lnTo>
                  <a:lnTo>
                    <a:pt x="102" y="14"/>
                  </a:lnTo>
                  <a:lnTo>
                    <a:pt x="98" y="18"/>
                  </a:lnTo>
                  <a:lnTo>
                    <a:pt x="94" y="22"/>
                  </a:lnTo>
                  <a:lnTo>
                    <a:pt x="92" y="24"/>
                  </a:lnTo>
                  <a:lnTo>
                    <a:pt x="90" y="26"/>
                  </a:lnTo>
                  <a:lnTo>
                    <a:pt x="88" y="28"/>
                  </a:lnTo>
                  <a:lnTo>
                    <a:pt x="86" y="32"/>
                  </a:lnTo>
                  <a:lnTo>
                    <a:pt x="84" y="36"/>
                  </a:lnTo>
                  <a:lnTo>
                    <a:pt x="82" y="40"/>
                  </a:lnTo>
                  <a:lnTo>
                    <a:pt x="80" y="44"/>
                  </a:lnTo>
                  <a:lnTo>
                    <a:pt x="78" y="48"/>
                  </a:lnTo>
                  <a:lnTo>
                    <a:pt x="78" y="52"/>
                  </a:lnTo>
                  <a:lnTo>
                    <a:pt x="76" y="56"/>
                  </a:lnTo>
                  <a:lnTo>
                    <a:pt x="72" y="60"/>
                  </a:lnTo>
                  <a:lnTo>
                    <a:pt x="72" y="82"/>
                  </a:lnTo>
                  <a:lnTo>
                    <a:pt x="70" y="82"/>
                  </a:lnTo>
                  <a:lnTo>
                    <a:pt x="70" y="84"/>
                  </a:lnTo>
                  <a:lnTo>
                    <a:pt x="66" y="88"/>
                  </a:lnTo>
                  <a:lnTo>
                    <a:pt x="64" y="92"/>
                  </a:lnTo>
                  <a:lnTo>
                    <a:pt x="60" y="96"/>
                  </a:lnTo>
                  <a:lnTo>
                    <a:pt x="56" y="100"/>
                  </a:lnTo>
                  <a:lnTo>
                    <a:pt x="54" y="104"/>
                  </a:lnTo>
                  <a:lnTo>
                    <a:pt x="50" y="106"/>
                  </a:lnTo>
                  <a:lnTo>
                    <a:pt x="48" y="106"/>
                  </a:lnTo>
                  <a:lnTo>
                    <a:pt x="46" y="122"/>
                  </a:lnTo>
                  <a:lnTo>
                    <a:pt x="36" y="140"/>
                  </a:lnTo>
                  <a:lnTo>
                    <a:pt x="34" y="164"/>
                  </a:lnTo>
                  <a:lnTo>
                    <a:pt x="12" y="178"/>
                  </a:lnTo>
                  <a:lnTo>
                    <a:pt x="16" y="184"/>
                  </a:lnTo>
                  <a:lnTo>
                    <a:pt x="16" y="234"/>
                  </a:lnTo>
                  <a:lnTo>
                    <a:pt x="14" y="260"/>
                  </a:lnTo>
                  <a:lnTo>
                    <a:pt x="14" y="262"/>
                  </a:lnTo>
                  <a:lnTo>
                    <a:pt x="14" y="264"/>
                  </a:lnTo>
                  <a:lnTo>
                    <a:pt x="14" y="266"/>
                  </a:lnTo>
                  <a:lnTo>
                    <a:pt x="12" y="270"/>
                  </a:lnTo>
                  <a:lnTo>
                    <a:pt x="12" y="274"/>
                  </a:lnTo>
                  <a:lnTo>
                    <a:pt x="8" y="278"/>
                  </a:lnTo>
                  <a:lnTo>
                    <a:pt x="4" y="280"/>
                  </a:lnTo>
                  <a:lnTo>
                    <a:pt x="0" y="28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7" name="Freeform 238"/>
            <p:cNvSpPr>
              <a:spLocks/>
            </p:cNvSpPr>
            <p:nvPr/>
          </p:nvSpPr>
          <p:spPr bwMode="gray">
            <a:xfrm>
              <a:off x="1129" y="1828"/>
              <a:ext cx="124" cy="310"/>
            </a:xfrm>
            <a:custGeom>
              <a:avLst/>
              <a:gdLst>
                <a:gd name="T0" fmla="*/ 102 w 124"/>
                <a:gd name="T1" fmla="*/ 62 h 310"/>
                <a:gd name="T2" fmla="*/ 122 w 124"/>
                <a:gd name="T3" fmla="*/ 112 h 310"/>
                <a:gd name="T4" fmla="*/ 112 w 124"/>
                <a:gd name="T5" fmla="*/ 128 h 310"/>
                <a:gd name="T6" fmla="*/ 114 w 124"/>
                <a:gd name="T7" fmla="*/ 134 h 310"/>
                <a:gd name="T8" fmla="*/ 118 w 124"/>
                <a:gd name="T9" fmla="*/ 144 h 310"/>
                <a:gd name="T10" fmla="*/ 118 w 124"/>
                <a:gd name="T11" fmla="*/ 152 h 310"/>
                <a:gd name="T12" fmla="*/ 114 w 124"/>
                <a:gd name="T13" fmla="*/ 182 h 310"/>
                <a:gd name="T14" fmla="*/ 114 w 124"/>
                <a:gd name="T15" fmla="*/ 212 h 310"/>
                <a:gd name="T16" fmla="*/ 122 w 124"/>
                <a:gd name="T17" fmla="*/ 222 h 310"/>
                <a:gd name="T18" fmla="*/ 124 w 124"/>
                <a:gd name="T19" fmla="*/ 254 h 310"/>
                <a:gd name="T20" fmla="*/ 124 w 124"/>
                <a:gd name="T21" fmla="*/ 260 h 310"/>
                <a:gd name="T22" fmla="*/ 90 w 124"/>
                <a:gd name="T23" fmla="*/ 292 h 310"/>
                <a:gd name="T24" fmla="*/ 92 w 124"/>
                <a:gd name="T25" fmla="*/ 294 h 310"/>
                <a:gd name="T26" fmla="*/ 88 w 124"/>
                <a:gd name="T27" fmla="*/ 294 h 310"/>
                <a:gd name="T28" fmla="*/ 80 w 124"/>
                <a:gd name="T29" fmla="*/ 292 h 310"/>
                <a:gd name="T30" fmla="*/ 72 w 124"/>
                <a:gd name="T31" fmla="*/ 296 h 310"/>
                <a:gd name="T32" fmla="*/ 54 w 124"/>
                <a:gd name="T33" fmla="*/ 302 h 310"/>
                <a:gd name="T34" fmla="*/ 48 w 124"/>
                <a:gd name="T35" fmla="*/ 304 h 310"/>
                <a:gd name="T36" fmla="*/ 38 w 124"/>
                <a:gd name="T37" fmla="*/ 306 h 310"/>
                <a:gd name="T38" fmla="*/ 24 w 124"/>
                <a:gd name="T39" fmla="*/ 306 h 310"/>
                <a:gd name="T40" fmla="*/ 20 w 124"/>
                <a:gd name="T41" fmla="*/ 304 h 310"/>
                <a:gd name="T42" fmla="*/ 12 w 124"/>
                <a:gd name="T43" fmla="*/ 298 h 310"/>
                <a:gd name="T44" fmla="*/ 6 w 124"/>
                <a:gd name="T45" fmla="*/ 292 h 310"/>
                <a:gd name="T46" fmla="*/ 4 w 124"/>
                <a:gd name="T47" fmla="*/ 286 h 310"/>
                <a:gd name="T48" fmla="*/ 4 w 124"/>
                <a:gd name="T49" fmla="*/ 278 h 310"/>
                <a:gd name="T50" fmla="*/ 4 w 124"/>
                <a:gd name="T51" fmla="*/ 268 h 310"/>
                <a:gd name="T52" fmla="*/ 4 w 124"/>
                <a:gd name="T53" fmla="*/ 230 h 310"/>
                <a:gd name="T54" fmla="*/ 6 w 124"/>
                <a:gd name="T55" fmla="*/ 224 h 310"/>
                <a:gd name="T56" fmla="*/ 12 w 124"/>
                <a:gd name="T57" fmla="*/ 212 h 310"/>
                <a:gd name="T58" fmla="*/ 42 w 124"/>
                <a:gd name="T59" fmla="*/ 186 h 310"/>
                <a:gd name="T60" fmla="*/ 50 w 124"/>
                <a:gd name="T61" fmla="*/ 178 h 310"/>
                <a:gd name="T62" fmla="*/ 56 w 124"/>
                <a:gd name="T63" fmla="*/ 158 h 310"/>
                <a:gd name="T64" fmla="*/ 48 w 124"/>
                <a:gd name="T65" fmla="*/ 148 h 310"/>
                <a:gd name="T66" fmla="*/ 50 w 124"/>
                <a:gd name="T67" fmla="*/ 146 h 310"/>
                <a:gd name="T68" fmla="*/ 48 w 124"/>
                <a:gd name="T69" fmla="*/ 142 h 310"/>
                <a:gd name="T70" fmla="*/ 38 w 124"/>
                <a:gd name="T71" fmla="*/ 122 h 310"/>
                <a:gd name="T72" fmla="*/ 34 w 124"/>
                <a:gd name="T73" fmla="*/ 100 h 310"/>
                <a:gd name="T74" fmla="*/ 36 w 124"/>
                <a:gd name="T75" fmla="*/ 98 h 310"/>
                <a:gd name="T76" fmla="*/ 40 w 124"/>
                <a:gd name="T77" fmla="*/ 94 h 310"/>
                <a:gd name="T78" fmla="*/ 38 w 124"/>
                <a:gd name="T79" fmla="*/ 86 h 310"/>
                <a:gd name="T80" fmla="*/ 32 w 124"/>
                <a:gd name="T81" fmla="*/ 76 h 310"/>
                <a:gd name="T82" fmla="*/ 22 w 124"/>
                <a:gd name="T83" fmla="*/ 68 h 310"/>
                <a:gd name="T84" fmla="*/ 18 w 124"/>
                <a:gd name="T85" fmla="*/ 62 h 310"/>
                <a:gd name="T86" fmla="*/ 10 w 124"/>
                <a:gd name="T87" fmla="*/ 52 h 310"/>
                <a:gd name="T88" fmla="*/ 0 w 124"/>
                <a:gd name="T89" fmla="*/ 28 h 310"/>
                <a:gd name="T90" fmla="*/ 10 w 124"/>
                <a:gd name="T91" fmla="*/ 20 h 310"/>
                <a:gd name="T92" fmla="*/ 28 w 124"/>
                <a:gd name="T93" fmla="*/ 16 h 310"/>
                <a:gd name="T94" fmla="*/ 40 w 124"/>
                <a:gd name="T95" fmla="*/ 24 h 310"/>
                <a:gd name="T96" fmla="*/ 58 w 124"/>
                <a:gd name="T97" fmla="*/ 22 h 310"/>
                <a:gd name="T98" fmla="*/ 72 w 124"/>
                <a:gd name="T99" fmla="*/ 14 h 310"/>
                <a:gd name="T100" fmla="*/ 72 w 124"/>
                <a:gd name="T101" fmla="*/ 12 h 310"/>
                <a:gd name="T102" fmla="*/ 76 w 124"/>
                <a:gd name="T103" fmla="*/ 6 h 310"/>
                <a:gd name="T104" fmla="*/ 82 w 124"/>
                <a:gd name="T105" fmla="*/ 2 h 310"/>
                <a:gd name="T106" fmla="*/ 92 w 124"/>
                <a:gd name="T107" fmla="*/ 2 h 310"/>
                <a:gd name="T108" fmla="*/ 120 w 124"/>
                <a:gd name="T109" fmla="*/ 20 h 310"/>
                <a:gd name="T110" fmla="*/ 116 w 124"/>
                <a:gd name="T111" fmla="*/ 26 h 310"/>
                <a:gd name="T112" fmla="*/ 102 w 124"/>
                <a:gd name="T113" fmla="*/ 4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4" h="310">
                  <a:moveTo>
                    <a:pt x="102" y="46"/>
                  </a:moveTo>
                  <a:lnTo>
                    <a:pt x="102" y="62"/>
                  </a:lnTo>
                  <a:lnTo>
                    <a:pt x="122" y="82"/>
                  </a:lnTo>
                  <a:lnTo>
                    <a:pt x="122" y="112"/>
                  </a:lnTo>
                  <a:lnTo>
                    <a:pt x="110" y="126"/>
                  </a:lnTo>
                  <a:lnTo>
                    <a:pt x="112" y="128"/>
                  </a:lnTo>
                  <a:lnTo>
                    <a:pt x="112" y="130"/>
                  </a:lnTo>
                  <a:lnTo>
                    <a:pt x="114" y="134"/>
                  </a:lnTo>
                  <a:lnTo>
                    <a:pt x="116" y="140"/>
                  </a:lnTo>
                  <a:lnTo>
                    <a:pt x="118" y="144"/>
                  </a:lnTo>
                  <a:lnTo>
                    <a:pt x="118" y="146"/>
                  </a:lnTo>
                  <a:lnTo>
                    <a:pt x="118" y="152"/>
                  </a:lnTo>
                  <a:lnTo>
                    <a:pt x="116" y="164"/>
                  </a:lnTo>
                  <a:lnTo>
                    <a:pt x="114" y="182"/>
                  </a:lnTo>
                  <a:lnTo>
                    <a:pt x="114" y="200"/>
                  </a:lnTo>
                  <a:lnTo>
                    <a:pt x="114" y="212"/>
                  </a:lnTo>
                  <a:lnTo>
                    <a:pt x="118" y="218"/>
                  </a:lnTo>
                  <a:lnTo>
                    <a:pt x="122" y="222"/>
                  </a:lnTo>
                  <a:lnTo>
                    <a:pt x="124" y="234"/>
                  </a:lnTo>
                  <a:lnTo>
                    <a:pt x="124" y="254"/>
                  </a:lnTo>
                  <a:lnTo>
                    <a:pt x="124" y="258"/>
                  </a:lnTo>
                  <a:lnTo>
                    <a:pt x="124" y="260"/>
                  </a:lnTo>
                  <a:lnTo>
                    <a:pt x="122" y="260"/>
                  </a:lnTo>
                  <a:lnTo>
                    <a:pt x="90" y="292"/>
                  </a:lnTo>
                  <a:lnTo>
                    <a:pt x="90" y="294"/>
                  </a:lnTo>
                  <a:lnTo>
                    <a:pt x="92" y="294"/>
                  </a:lnTo>
                  <a:lnTo>
                    <a:pt x="90" y="294"/>
                  </a:lnTo>
                  <a:lnTo>
                    <a:pt x="88" y="294"/>
                  </a:lnTo>
                  <a:lnTo>
                    <a:pt x="84" y="292"/>
                  </a:lnTo>
                  <a:lnTo>
                    <a:pt x="80" y="292"/>
                  </a:lnTo>
                  <a:lnTo>
                    <a:pt x="76" y="294"/>
                  </a:lnTo>
                  <a:lnTo>
                    <a:pt x="72" y="296"/>
                  </a:lnTo>
                  <a:lnTo>
                    <a:pt x="68" y="298"/>
                  </a:lnTo>
                  <a:lnTo>
                    <a:pt x="54" y="302"/>
                  </a:lnTo>
                  <a:lnTo>
                    <a:pt x="52" y="302"/>
                  </a:lnTo>
                  <a:lnTo>
                    <a:pt x="48" y="304"/>
                  </a:lnTo>
                  <a:lnTo>
                    <a:pt x="44" y="304"/>
                  </a:lnTo>
                  <a:lnTo>
                    <a:pt x="38" y="306"/>
                  </a:lnTo>
                  <a:lnTo>
                    <a:pt x="34" y="310"/>
                  </a:lnTo>
                  <a:lnTo>
                    <a:pt x="24" y="306"/>
                  </a:lnTo>
                  <a:lnTo>
                    <a:pt x="22" y="304"/>
                  </a:lnTo>
                  <a:lnTo>
                    <a:pt x="20" y="304"/>
                  </a:lnTo>
                  <a:lnTo>
                    <a:pt x="16" y="300"/>
                  </a:lnTo>
                  <a:lnTo>
                    <a:pt x="12" y="298"/>
                  </a:lnTo>
                  <a:lnTo>
                    <a:pt x="8" y="294"/>
                  </a:lnTo>
                  <a:lnTo>
                    <a:pt x="6" y="292"/>
                  </a:lnTo>
                  <a:lnTo>
                    <a:pt x="4" y="288"/>
                  </a:lnTo>
                  <a:lnTo>
                    <a:pt x="4" y="286"/>
                  </a:lnTo>
                  <a:lnTo>
                    <a:pt x="4" y="284"/>
                  </a:lnTo>
                  <a:lnTo>
                    <a:pt x="4" y="278"/>
                  </a:lnTo>
                  <a:lnTo>
                    <a:pt x="4" y="272"/>
                  </a:lnTo>
                  <a:lnTo>
                    <a:pt x="4" y="268"/>
                  </a:lnTo>
                  <a:lnTo>
                    <a:pt x="4" y="262"/>
                  </a:lnTo>
                  <a:lnTo>
                    <a:pt x="4" y="230"/>
                  </a:lnTo>
                  <a:lnTo>
                    <a:pt x="4" y="228"/>
                  </a:lnTo>
                  <a:lnTo>
                    <a:pt x="6" y="224"/>
                  </a:lnTo>
                  <a:lnTo>
                    <a:pt x="8" y="218"/>
                  </a:lnTo>
                  <a:lnTo>
                    <a:pt x="12" y="212"/>
                  </a:lnTo>
                  <a:lnTo>
                    <a:pt x="20" y="206"/>
                  </a:lnTo>
                  <a:lnTo>
                    <a:pt x="42" y="186"/>
                  </a:lnTo>
                  <a:lnTo>
                    <a:pt x="46" y="184"/>
                  </a:lnTo>
                  <a:lnTo>
                    <a:pt x="50" y="178"/>
                  </a:lnTo>
                  <a:lnTo>
                    <a:pt x="56" y="170"/>
                  </a:lnTo>
                  <a:lnTo>
                    <a:pt x="56" y="158"/>
                  </a:lnTo>
                  <a:lnTo>
                    <a:pt x="48" y="148"/>
                  </a:lnTo>
                  <a:lnTo>
                    <a:pt x="48" y="148"/>
                  </a:lnTo>
                  <a:lnTo>
                    <a:pt x="50" y="146"/>
                  </a:lnTo>
                  <a:lnTo>
                    <a:pt x="50" y="146"/>
                  </a:lnTo>
                  <a:lnTo>
                    <a:pt x="50" y="144"/>
                  </a:lnTo>
                  <a:lnTo>
                    <a:pt x="48" y="142"/>
                  </a:lnTo>
                  <a:lnTo>
                    <a:pt x="42" y="132"/>
                  </a:lnTo>
                  <a:lnTo>
                    <a:pt x="38" y="122"/>
                  </a:lnTo>
                  <a:lnTo>
                    <a:pt x="34" y="110"/>
                  </a:lnTo>
                  <a:lnTo>
                    <a:pt x="34" y="100"/>
                  </a:lnTo>
                  <a:lnTo>
                    <a:pt x="34" y="100"/>
                  </a:lnTo>
                  <a:lnTo>
                    <a:pt x="36" y="98"/>
                  </a:lnTo>
                  <a:lnTo>
                    <a:pt x="38" y="96"/>
                  </a:lnTo>
                  <a:lnTo>
                    <a:pt x="40" y="94"/>
                  </a:lnTo>
                  <a:lnTo>
                    <a:pt x="40" y="90"/>
                  </a:lnTo>
                  <a:lnTo>
                    <a:pt x="38" y="86"/>
                  </a:lnTo>
                  <a:lnTo>
                    <a:pt x="36" y="82"/>
                  </a:lnTo>
                  <a:lnTo>
                    <a:pt x="32" y="76"/>
                  </a:lnTo>
                  <a:lnTo>
                    <a:pt x="24" y="70"/>
                  </a:lnTo>
                  <a:lnTo>
                    <a:pt x="22" y="68"/>
                  </a:lnTo>
                  <a:lnTo>
                    <a:pt x="22" y="66"/>
                  </a:lnTo>
                  <a:lnTo>
                    <a:pt x="18" y="62"/>
                  </a:lnTo>
                  <a:lnTo>
                    <a:pt x="16" y="56"/>
                  </a:lnTo>
                  <a:lnTo>
                    <a:pt x="10" y="52"/>
                  </a:lnTo>
                  <a:lnTo>
                    <a:pt x="4" y="48"/>
                  </a:lnTo>
                  <a:lnTo>
                    <a:pt x="0" y="28"/>
                  </a:lnTo>
                  <a:lnTo>
                    <a:pt x="2" y="26"/>
                  </a:lnTo>
                  <a:lnTo>
                    <a:pt x="10" y="20"/>
                  </a:lnTo>
                  <a:lnTo>
                    <a:pt x="18" y="16"/>
                  </a:lnTo>
                  <a:lnTo>
                    <a:pt x="28" y="16"/>
                  </a:lnTo>
                  <a:lnTo>
                    <a:pt x="38" y="22"/>
                  </a:lnTo>
                  <a:lnTo>
                    <a:pt x="40" y="24"/>
                  </a:lnTo>
                  <a:lnTo>
                    <a:pt x="48" y="24"/>
                  </a:lnTo>
                  <a:lnTo>
                    <a:pt x="58" y="22"/>
                  </a:lnTo>
                  <a:lnTo>
                    <a:pt x="66" y="20"/>
                  </a:lnTo>
                  <a:lnTo>
                    <a:pt x="72" y="14"/>
                  </a:lnTo>
                  <a:lnTo>
                    <a:pt x="72" y="14"/>
                  </a:lnTo>
                  <a:lnTo>
                    <a:pt x="72" y="12"/>
                  </a:lnTo>
                  <a:lnTo>
                    <a:pt x="74" y="8"/>
                  </a:lnTo>
                  <a:lnTo>
                    <a:pt x="76" y="6"/>
                  </a:lnTo>
                  <a:lnTo>
                    <a:pt x="78" y="2"/>
                  </a:lnTo>
                  <a:lnTo>
                    <a:pt x="82" y="2"/>
                  </a:lnTo>
                  <a:lnTo>
                    <a:pt x="86" y="0"/>
                  </a:lnTo>
                  <a:lnTo>
                    <a:pt x="92" y="2"/>
                  </a:lnTo>
                  <a:lnTo>
                    <a:pt x="122" y="18"/>
                  </a:lnTo>
                  <a:lnTo>
                    <a:pt x="120" y="20"/>
                  </a:lnTo>
                  <a:lnTo>
                    <a:pt x="120" y="22"/>
                  </a:lnTo>
                  <a:lnTo>
                    <a:pt x="116" y="26"/>
                  </a:lnTo>
                  <a:lnTo>
                    <a:pt x="110" y="28"/>
                  </a:lnTo>
                  <a:lnTo>
                    <a:pt x="102" y="4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8" name="Freeform 239"/>
            <p:cNvSpPr>
              <a:spLocks/>
            </p:cNvSpPr>
            <p:nvPr/>
          </p:nvSpPr>
          <p:spPr bwMode="gray">
            <a:xfrm>
              <a:off x="989" y="2266"/>
              <a:ext cx="54" cy="84"/>
            </a:xfrm>
            <a:custGeom>
              <a:avLst/>
              <a:gdLst>
                <a:gd name="T0" fmla="*/ 18 w 54"/>
                <a:gd name="T1" fmla="*/ 80 h 84"/>
                <a:gd name="T2" fmla="*/ 4 w 54"/>
                <a:gd name="T3" fmla="*/ 82 h 84"/>
                <a:gd name="T4" fmla="*/ 0 w 54"/>
                <a:gd name="T5" fmla="*/ 78 h 84"/>
                <a:gd name="T6" fmla="*/ 2 w 54"/>
                <a:gd name="T7" fmla="*/ 74 h 84"/>
                <a:gd name="T8" fmla="*/ 4 w 54"/>
                <a:gd name="T9" fmla="*/ 72 h 84"/>
                <a:gd name="T10" fmla="*/ 4 w 54"/>
                <a:gd name="T11" fmla="*/ 62 h 84"/>
                <a:gd name="T12" fmla="*/ 10 w 54"/>
                <a:gd name="T13" fmla="*/ 56 h 84"/>
                <a:gd name="T14" fmla="*/ 14 w 54"/>
                <a:gd name="T15" fmla="*/ 54 h 84"/>
                <a:gd name="T16" fmla="*/ 10 w 54"/>
                <a:gd name="T17" fmla="*/ 48 h 84"/>
                <a:gd name="T18" fmla="*/ 10 w 54"/>
                <a:gd name="T19" fmla="*/ 46 h 84"/>
                <a:gd name="T20" fmla="*/ 12 w 54"/>
                <a:gd name="T21" fmla="*/ 44 h 84"/>
                <a:gd name="T22" fmla="*/ 16 w 54"/>
                <a:gd name="T23" fmla="*/ 40 h 84"/>
                <a:gd name="T24" fmla="*/ 16 w 54"/>
                <a:gd name="T25" fmla="*/ 36 h 84"/>
                <a:gd name="T26" fmla="*/ 12 w 54"/>
                <a:gd name="T27" fmla="*/ 30 h 84"/>
                <a:gd name="T28" fmla="*/ 16 w 54"/>
                <a:gd name="T29" fmla="*/ 28 h 84"/>
                <a:gd name="T30" fmla="*/ 20 w 54"/>
                <a:gd name="T31" fmla="*/ 28 h 84"/>
                <a:gd name="T32" fmla="*/ 20 w 54"/>
                <a:gd name="T33" fmla="*/ 28 h 84"/>
                <a:gd name="T34" fmla="*/ 14 w 54"/>
                <a:gd name="T35" fmla="*/ 26 h 84"/>
                <a:gd name="T36" fmla="*/ 10 w 54"/>
                <a:gd name="T37" fmla="*/ 26 h 84"/>
                <a:gd name="T38" fmla="*/ 10 w 54"/>
                <a:gd name="T39" fmla="*/ 20 h 84"/>
                <a:gd name="T40" fmla="*/ 10 w 54"/>
                <a:gd name="T41" fmla="*/ 14 h 84"/>
                <a:gd name="T42" fmla="*/ 14 w 54"/>
                <a:gd name="T43" fmla="*/ 14 h 84"/>
                <a:gd name="T44" fmla="*/ 20 w 54"/>
                <a:gd name="T45" fmla="*/ 10 h 84"/>
                <a:gd name="T46" fmla="*/ 38 w 54"/>
                <a:gd name="T47" fmla="*/ 2 h 84"/>
                <a:gd name="T48" fmla="*/ 46 w 54"/>
                <a:gd name="T49" fmla="*/ 12 h 84"/>
                <a:gd name="T50" fmla="*/ 46 w 54"/>
                <a:gd name="T51" fmla="*/ 20 h 84"/>
                <a:gd name="T52" fmla="*/ 46 w 54"/>
                <a:gd name="T53" fmla="*/ 28 h 84"/>
                <a:gd name="T54" fmla="*/ 46 w 54"/>
                <a:gd name="T55" fmla="*/ 30 h 84"/>
                <a:gd name="T56" fmla="*/ 46 w 54"/>
                <a:gd name="T57" fmla="*/ 34 h 84"/>
                <a:gd name="T58" fmla="*/ 42 w 54"/>
                <a:gd name="T59" fmla="*/ 36 h 84"/>
                <a:gd name="T60" fmla="*/ 46 w 54"/>
                <a:gd name="T61" fmla="*/ 40 h 84"/>
                <a:gd name="T62" fmla="*/ 50 w 54"/>
                <a:gd name="T63" fmla="*/ 42 h 84"/>
                <a:gd name="T64" fmla="*/ 52 w 54"/>
                <a:gd name="T65" fmla="*/ 46 h 84"/>
                <a:gd name="T66" fmla="*/ 54 w 54"/>
                <a:gd name="T67" fmla="*/ 50 h 84"/>
                <a:gd name="T68" fmla="*/ 52 w 54"/>
                <a:gd name="T69" fmla="*/ 52 h 84"/>
                <a:gd name="T70" fmla="*/ 48 w 54"/>
                <a:gd name="T71" fmla="*/ 56 h 84"/>
                <a:gd name="T72" fmla="*/ 48 w 54"/>
                <a:gd name="T73" fmla="*/ 58 h 84"/>
                <a:gd name="T74" fmla="*/ 50 w 54"/>
                <a:gd name="T75" fmla="*/ 60 h 84"/>
                <a:gd name="T76" fmla="*/ 50 w 54"/>
                <a:gd name="T77" fmla="*/ 64 h 84"/>
                <a:gd name="T78" fmla="*/ 48 w 54"/>
                <a:gd name="T79" fmla="*/ 68 h 84"/>
                <a:gd name="T80" fmla="*/ 48 w 54"/>
                <a:gd name="T81" fmla="*/ 70 h 84"/>
                <a:gd name="T82" fmla="*/ 50 w 54"/>
                <a:gd name="T83" fmla="*/ 74 h 84"/>
                <a:gd name="T84" fmla="*/ 50 w 54"/>
                <a:gd name="T85" fmla="*/ 78 h 84"/>
                <a:gd name="T86" fmla="*/ 48 w 54"/>
                <a:gd name="T87" fmla="*/ 80 h 84"/>
                <a:gd name="T88" fmla="*/ 44 w 54"/>
                <a:gd name="T89" fmla="*/ 76 h 84"/>
                <a:gd name="T90" fmla="*/ 46 w 54"/>
                <a:gd name="T91" fmla="*/ 80 h 84"/>
                <a:gd name="T92" fmla="*/ 42 w 54"/>
                <a:gd name="T93" fmla="*/ 80 h 84"/>
                <a:gd name="T94" fmla="*/ 38 w 54"/>
                <a:gd name="T95" fmla="*/ 82 h 84"/>
                <a:gd name="T96" fmla="*/ 34 w 54"/>
                <a:gd name="T97" fmla="*/ 82 h 84"/>
                <a:gd name="T98" fmla="*/ 32 w 54"/>
                <a:gd name="T99" fmla="*/ 84 h 84"/>
                <a:gd name="T100" fmla="*/ 28 w 54"/>
                <a:gd name="T10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 h="84">
                  <a:moveTo>
                    <a:pt x="26" y="84"/>
                  </a:moveTo>
                  <a:lnTo>
                    <a:pt x="18" y="80"/>
                  </a:lnTo>
                  <a:lnTo>
                    <a:pt x="12" y="80"/>
                  </a:lnTo>
                  <a:lnTo>
                    <a:pt x="4" y="82"/>
                  </a:lnTo>
                  <a:lnTo>
                    <a:pt x="2" y="80"/>
                  </a:lnTo>
                  <a:lnTo>
                    <a:pt x="0" y="78"/>
                  </a:lnTo>
                  <a:lnTo>
                    <a:pt x="2" y="76"/>
                  </a:lnTo>
                  <a:lnTo>
                    <a:pt x="2" y="74"/>
                  </a:lnTo>
                  <a:lnTo>
                    <a:pt x="4" y="72"/>
                  </a:lnTo>
                  <a:lnTo>
                    <a:pt x="4" y="72"/>
                  </a:lnTo>
                  <a:lnTo>
                    <a:pt x="4" y="64"/>
                  </a:lnTo>
                  <a:lnTo>
                    <a:pt x="4" y="62"/>
                  </a:lnTo>
                  <a:lnTo>
                    <a:pt x="8" y="58"/>
                  </a:lnTo>
                  <a:lnTo>
                    <a:pt x="10" y="56"/>
                  </a:lnTo>
                  <a:lnTo>
                    <a:pt x="12" y="54"/>
                  </a:lnTo>
                  <a:lnTo>
                    <a:pt x="14" y="54"/>
                  </a:lnTo>
                  <a:lnTo>
                    <a:pt x="10" y="52"/>
                  </a:lnTo>
                  <a:lnTo>
                    <a:pt x="10" y="48"/>
                  </a:lnTo>
                  <a:lnTo>
                    <a:pt x="10" y="46"/>
                  </a:lnTo>
                  <a:lnTo>
                    <a:pt x="10" y="46"/>
                  </a:lnTo>
                  <a:lnTo>
                    <a:pt x="10" y="44"/>
                  </a:lnTo>
                  <a:lnTo>
                    <a:pt x="12" y="44"/>
                  </a:lnTo>
                  <a:lnTo>
                    <a:pt x="14" y="42"/>
                  </a:lnTo>
                  <a:lnTo>
                    <a:pt x="16" y="40"/>
                  </a:lnTo>
                  <a:lnTo>
                    <a:pt x="16" y="38"/>
                  </a:lnTo>
                  <a:lnTo>
                    <a:pt x="16" y="36"/>
                  </a:lnTo>
                  <a:lnTo>
                    <a:pt x="16" y="36"/>
                  </a:lnTo>
                  <a:lnTo>
                    <a:pt x="12" y="30"/>
                  </a:lnTo>
                  <a:lnTo>
                    <a:pt x="12" y="28"/>
                  </a:lnTo>
                  <a:lnTo>
                    <a:pt x="16" y="28"/>
                  </a:lnTo>
                  <a:lnTo>
                    <a:pt x="18" y="28"/>
                  </a:lnTo>
                  <a:lnTo>
                    <a:pt x="20" y="28"/>
                  </a:lnTo>
                  <a:lnTo>
                    <a:pt x="22" y="28"/>
                  </a:lnTo>
                  <a:lnTo>
                    <a:pt x="20" y="28"/>
                  </a:lnTo>
                  <a:lnTo>
                    <a:pt x="16" y="26"/>
                  </a:lnTo>
                  <a:lnTo>
                    <a:pt x="14" y="26"/>
                  </a:lnTo>
                  <a:lnTo>
                    <a:pt x="12" y="26"/>
                  </a:lnTo>
                  <a:lnTo>
                    <a:pt x="10" y="26"/>
                  </a:lnTo>
                  <a:lnTo>
                    <a:pt x="10" y="24"/>
                  </a:lnTo>
                  <a:lnTo>
                    <a:pt x="10" y="20"/>
                  </a:lnTo>
                  <a:lnTo>
                    <a:pt x="10" y="14"/>
                  </a:lnTo>
                  <a:lnTo>
                    <a:pt x="10" y="14"/>
                  </a:lnTo>
                  <a:lnTo>
                    <a:pt x="12" y="16"/>
                  </a:lnTo>
                  <a:lnTo>
                    <a:pt x="14" y="14"/>
                  </a:lnTo>
                  <a:lnTo>
                    <a:pt x="16" y="14"/>
                  </a:lnTo>
                  <a:lnTo>
                    <a:pt x="20" y="10"/>
                  </a:lnTo>
                  <a:lnTo>
                    <a:pt x="32" y="0"/>
                  </a:lnTo>
                  <a:lnTo>
                    <a:pt x="38" y="2"/>
                  </a:lnTo>
                  <a:lnTo>
                    <a:pt x="46" y="12"/>
                  </a:lnTo>
                  <a:lnTo>
                    <a:pt x="46" y="12"/>
                  </a:lnTo>
                  <a:lnTo>
                    <a:pt x="46" y="16"/>
                  </a:lnTo>
                  <a:lnTo>
                    <a:pt x="46" y="20"/>
                  </a:lnTo>
                  <a:lnTo>
                    <a:pt x="46" y="24"/>
                  </a:lnTo>
                  <a:lnTo>
                    <a:pt x="46" y="28"/>
                  </a:lnTo>
                  <a:lnTo>
                    <a:pt x="46" y="28"/>
                  </a:lnTo>
                  <a:lnTo>
                    <a:pt x="46" y="30"/>
                  </a:lnTo>
                  <a:lnTo>
                    <a:pt x="46" y="32"/>
                  </a:lnTo>
                  <a:lnTo>
                    <a:pt x="46" y="34"/>
                  </a:lnTo>
                  <a:lnTo>
                    <a:pt x="42" y="34"/>
                  </a:lnTo>
                  <a:lnTo>
                    <a:pt x="42" y="36"/>
                  </a:lnTo>
                  <a:lnTo>
                    <a:pt x="44" y="36"/>
                  </a:lnTo>
                  <a:lnTo>
                    <a:pt x="46" y="40"/>
                  </a:lnTo>
                  <a:lnTo>
                    <a:pt x="48" y="42"/>
                  </a:lnTo>
                  <a:lnTo>
                    <a:pt x="50" y="42"/>
                  </a:lnTo>
                  <a:lnTo>
                    <a:pt x="50" y="44"/>
                  </a:lnTo>
                  <a:lnTo>
                    <a:pt x="52" y="46"/>
                  </a:lnTo>
                  <a:lnTo>
                    <a:pt x="54" y="48"/>
                  </a:lnTo>
                  <a:lnTo>
                    <a:pt x="54" y="50"/>
                  </a:lnTo>
                  <a:lnTo>
                    <a:pt x="52" y="52"/>
                  </a:lnTo>
                  <a:lnTo>
                    <a:pt x="52" y="52"/>
                  </a:lnTo>
                  <a:lnTo>
                    <a:pt x="50" y="54"/>
                  </a:lnTo>
                  <a:lnTo>
                    <a:pt x="48" y="56"/>
                  </a:lnTo>
                  <a:lnTo>
                    <a:pt x="48" y="56"/>
                  </a:lnTo>
                  <a:lnTo>
                    <a:pt x="48" y="58"/>
                  </a:lnTo>
                  <a:lnTo>
                    <a:pt x="48" y="58"/>
                  </a:lnTo>
                  <a:lnTo>
                    <a:pt x="50" y="60"/>
                  </a:lnTo>
                  <a:lnTo>
                    <a:pt x="50" y="62"/>
                  </a:lnTo>
                  <a:lnTo>
                    <a:pt x="50" y="64"/>
                  </a:lnTo>
                  <a:lnTo>
                    <a:pt x="48" y="66"/>
                  </a:lnTo>
                  <a:lnTo>
                    <a:pt x="48" y="68"/>
                  </a:lnTo>
                  <a:lnTo>
                    <a:pt x="50" y="70"/>
                  </a:lnTo>
                  <a:lnTo>
                    <a:pt x="48" y="70"/>
                  </a:lnTo>
                  <a:lnTo>
                    <a:pt x="48" y="72"/>
                  </a:lnTo>
                  <a:lnTo>
                    <a:pt x="50" y="74"/>
                  </a:lnTo>
                  <a:lnTo>
                    <a:pt x="50" y="76"/>
                  </a:lnTo>
                  <a:lnTo>
                    <a:pt x="50" y="78"/>
                  </a:lnTo>
                  <a:lnTo>
                    <a:pt x="48" y="80"/>
                  </a:lnTo>
                  <a:lnTo>
                    <a:pt x="48" y="80"/>
                  </a:lnTo>
                  <a:lnTo>
                    <a:pt x="46" y="76"/>
                  </a:lnTo>
                  <a:lnTo>
                    <a:pt x="44" y="76"/>
                  </a:lnTo>
                  <a:lnTo>
                    <a:pt x="44" y="76"/>
                  </a:lnTo>
                  <a:lnTo>
                    <a:pt x="46" y="80"/>
                  </a:lnTo>
                  <a:lnTo>
                    <a:pt x="44" y="80"/>
                  </a:lnTo>
                  <a:lnTo>
                    <a:pt x="42" y="80"/>
                  </a:lnTo>
                  <a:lnTo>
                    <a:pt x="40" y="82"/>
                  </a:lnTo>
                  <a:lnTo>
                    <a:pt x="38" y="82"/>
                  </a:lnTo>
                  <a:lnTo>
                    <a:pt x="38" y="82"/>
                  </a:lnTo>
                  <a:lnTo>
                    <a:pt x="34" y="82"/>
                  </a:lnTo>
                  <a:lnTo>
                    <a:pt x="32" y="82"/>
                  </a:lnTo>
                  <a:lnTo>
                    <a:pt x="32" y="84"/>
                  </a:lnTo>
                  <a:lnTo>
                    <a:pt x="30" y="84"/>
                  </a:lnTo>
                  <a:lnTo>
                    <a:pt x="28" y="84"/>
                  </a:lnTo>
                  <a:lnTo>
                    <a:pt x="26" y="8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59" name="Freeform 240"/>
            <p:cNvSpPr>
              <a:spLocks/>
            </p:cNvSpPr>
            <p:nvPr/>
          </p:nvSpPr>
          <p:spPr bwMode="gray">
            <a:xfrm>
              <a:off x="1191" y="2508"/>
              <a:ext cx="224" cy="110"/>
            </a:xfrm>
            <a:custGeom>
              <a:avLst/>
              <a:gdLst>
                <a:gd name="T0" fmla="*/ 194 w 224"/>
                <a:gd name="T1" fmla="*/ 34 h 110"/>
                <a:gd name="T2" fmla="*/ 204 w 224"/>
                <a:gd name="T3" fmla="*/ 40 h 110"/>
                <a:gd name="T4" fmla="*/ 216 w 224"/>
                <a:gd name="T5" fmla="*/ 58 h 110"/>
                <a:gd name="T6" fmla="*/ 224 w 224"/>
                <a:gd name="T7" fmla="*/ 80 h 110"/>
                <a:gd name="T8" fmla="*/ 220 w 224"/>
                <a:gd name="T9" fmla="*/ 82 h 110"/>
                <a:gd name="T10" fmla="*/ 208 w 224"/>
                <a:gd name="T11" fmla="*/ 80 h 110"/>
                <a:gd name="T12" fmla="*/ 194 w 224"/>
                <a:gd name="T13" fmla="*/ 82 h 110"/>
                <a:gd name="T14" fmla="*/ 182 w 224"/>
                <a:gd name="T15" fmla="*/ 88 h 110"/>
                <a:gd name="T16" fmla="*/ 174 w 224"/>
                <a:gd name="T17" fmla="*/ 92 h 110"/>
                <a:gd name="T18" fmla="*/ 168 w 224"/>
                <a:gd name="T19" fmla="*/ 92 h 110"/>
                <a:gd name="T20" fmla="*/ 162 w 224"/>
                <a:gd name="T21" fmla="*/ 98 h 110"/>
                <a:gd name="T22" fmla="*/ 152 w 224"/>
                <a:gd name="T23" fmla="*/ 102 h 110"/>
                <a:gd name="T24" fmla="*/ 136 w 224"/>
                <a:gd name="T25" fmla="*/ 102 h 110"/>
                <a:gd name="T26" fmla="*/ 128 w 224"/>
                <a:gd name="T27" fmla="*/ 98 h 110"/>
                <a:gd name="T28" fmla="*/ 124 w 224"/>
                <a:gd name="T29" fmla="*/ 102 h 110"/>
                <a:gd name="T30" fmla="*/ 118 w 224"/>
                <a:gd name="T31" fmla="*/ 110 h 110"/>
                <a:gd name="T32" fmla="*/ 114 w 224"/>
                <a:gd name="T33" fmla="*/ 110 h 110"/>
                <a:gd name="T34" fmla="*/ 114 w 224"/>
                <a:gd name="T35" fmla="*/ 106 h 110"/>
                <a:gd name="T36" fmla="*/ 116 w 224"/>
                <a:gd name="T37" fmla="*/ 104 h 110"/>
                <a:gd name="T38" fmla="*/ 116 w 224"/>
                <a:gd name="T39" fmla="*/ 100 h 110"/>
                <a:gd name="T40" fmla="*/ 98 w 224"/>
                <a:gd name="T41" fmla="*/ 104 h 110"/>
                <a:gd name="T42" fmla="*/ 92 w 224"/>
                <a:gd name="T43" fmla="*/ 106 h 110"/>
                <a:gd name="T44" fmla="*/ 82 w 224"/>
                <a:gd name="T45" fmla="*/ 108 h 110"/>
                <a:gd name="T46" fmla="*/ 70 w 224"/>
                <a:gd name="T47" fmla="*/ 104 h 110"/>
                <a:gd name="T48" fmla="*/ 58 w 224"/>
                <a:gd name="T49" fmla="*/ 104 h 110"/>
                <a:gd name="T50" fmla="*/ 52 w 224"/>
                <a:gd name="T51" fmla="*/ 110 h 110"/>
                <a:gd name="T52" fmla="*/ 46 w 224"/>
                <a:gd name="T53" fmla="*/ 110 h 110"/>
                <a:gd name="T54" fmla="*/ 34 w 224"/>
                <a:gd name="T55" fmla="*/ 106 h 110"/>
                <a:gd name="T56" fmla="*/ 26 w 224"/>
                <a:gd name="T57" fmla="*/ 102 h 110"/>
                <a:gd name="T58" fmla="*/ 14 w 224"/>
                <a:gd name="T59" fmla="*/ 94 h 110"/>
                <a:gd name="T60" fmla="*/ 12 w 224"/>
                <a:gd name="T61" fmla="*/ 86 h 110"/>
                <a:gd name="T62" fmla="*/ 8 w 224"/>
                <a:gd name="T63" fmla="*/ 76 h 110"/>
                <a:gd name="T64" fmla="*/ 2 w 224"/>
                <a:gd name="T65" fmla="*/ 66 h 110"/>
                <a:gd name="T66" fmla="*/ 0 w 224"/>
                <a:gd name="T67" fmla="*/ 54 h 110"/>
                <a:gd name="T68" fmla="*/ 4 w 224"/>
                <a:gd name="T69" fmla="*/ 50 h 110"/>
                <a:gd name="T70" fmla="*/ 14 w 224"/>
                <a:gd name="T71" fmla="*/ 44 h 110"/>
                <a:gd name="T72" fmla="*/ 20 w 224"/>
                <a:gd name="T73" fmla="*/ 46 h 110"/>
                <a:gd name="T74" fmla="*/ 30 w 224"/>
                <a:gd name="T75" fmla="*/ 44 h 110"/>
                <a:gd name="T76" fmla="*/ 38 w 224"/>
                <a:gd name="T77" fmla="*/ 40 h 110"/>
                <a:gd name="T78" fmla="*/ 50 w 224"/>
                <a:gd name="T79" fmla="*/ 40 h 110"/>
                <a:gd name="T80" fmla="*/ 40 w 224"/>
                <a:gd name="T81" fmla="*/ 36 h 110"/>
                <a:gd name="T82" fmla="*/ 38 w 224"/>
                <a:gd name="T83" fmla="*/ 32 h 110"/>
                <a:gd name="T84" fmla="*/ 42 w 224"/>
                <a:gd name="T85" fmla="*/ 20 h 110"/>
                <a:gd name="T86" fmla="*/ 52 w 224"/>
                <a:gd name="T87" fmla="*/ 16 h 110"/>
                <a:gd name="T88" fmla="*/ 62 w 224"/>
                <a:gd name="T89" fmla="*/ 16 h 110"/>
                <a:gd name="T90" fmla="*/ 72 w 224"/>
                <a:gd name="T91" fmla="*/ 14 h 110"/>
                <a:gd name="T92" fmla="*/ 86 w 224"/>
                <a:gd name="T93" fmla="*/ 4 h 110"/>
                <a:gd name="T94" fmla="*/ 88 w 224"/>
                <a:gd name="T95" fmla="*/ 2 h 110"/>
                <a:gd name="T96" fmla="*/ 98 w 224"/>
                <a:gd name="T97" fmla="*/ 0 h 110"/>
                <a:gd name="T98" fmla="*/ 112 w 224"/>
                <a:gd name="T99" fmla="*/ 4 h 110"/>
                <a:gd name="T100" fmla="*/ 122 w 224"/>
                <a:gd name="T101" fmla="*/ 12 h 110"/>
                <a:gd name="T102" fmla="*/ 132 w 224"/>
                <a:gd name="T103" fmla="*/ 14 h 110"/>
                <a:gd name="T104" fmla="*/ 140 w 224"/>
                <a:gd name="T105" fmla="*/ 12 h 110"/>
                <a:gd name="T106" fmla="*/ 152 w 224"/>
                <a:gd name="T107" fmla="*/ 12 h 110"/>
                <a:gd name="T108" fmla="*/ 158 w 224"/>
                <a:gd name="T109" fmla="*/ 16 h 110"/>
                <a:gd name="T110" fmla="*/ 170 w 224"/>
                <a:gd name="T111" fmla="*/ 24 h 110"/>
                <a:gd name="T112" fmla="*/ 182 w 224"/>
                <a:gd name="T113"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110">
                  <a:moveTo>
                    <a:pt x="188" y="30"/>
                  </a:moveTo>
                  <a:lnTo>
                    <a:pt x="192" y="32"/>
                  </a:lnTo>
                  <a:lnTo>
                    <a:pt x="194" y="34"/>
                  </a:lnTo>
                  <a:lnTo>
                    <a:pt x="198" y="36"/>
                  </a:lnTo>
                  <a:lnTo>
                    <a:pt x="202" y="38"/>
                  </a:lnTo>
                  <a:lnTo>
                    <a:pt x="204" y="40"/>
                  </a:lnTo>
                  <a:lnTo>
                    <a:pt x="204" y="40"/>
                  </a:lnTo>
                  <a:lnTo>
                    <a:pt x="210" y="46"/>
                  </a:lnTo>
                  <a:lnTo>
                    <a:pt x="216" y="58"/>
                  </a:lnTo>
                  <a:lnTo>
                    <a:pt x="220" y="70"/>
                  </a:lnTo>
                  <a:lnTo>
                    <a:pt x="224" y="78"/>
                  </a:lnTo>
                  <a:lnTo>
                    <a:pt x="224" y="80"/>
                  </a:lnTo>
                  <a:lnTo>
                    <a:pt x="222" y="82"/>
                  </a:lnTo>
                  <a:lnTo>
                    <a:pt x="222" y="82"/>
                  </a:lnTo>
                  <a:lnTo>
                    <a:pt x="220" y="82"/>
                  </a:lnTo>
                  <a:lnTo>
                    <a:pt x="220" y="82"/>
                  </a:lnTo>
                  <a:lnTo>
                    <a:pt x="218" y="78"/>
                  </a:lnTo>
                  <a:lnTo>
                    <a:pt x="208" y="80"/>
                  </a:lnTo>
                  <a:lnTo>
                    <a:pt x="204" y="80"/>
                  </a:lnTo>
                  <a:lnTo>
                    <a:pt x="200" y="80"/>
                  </a:lnTo>
                  <a:lnTo>
                    <a:pt x="194" y="82"/>
                  </a:lnTo>
                  <a:lnTo>
                    <a:pt x="190" y="84"/>
                  </a:lnTo>
                  <a:lnTo>
                    <a:pt x="184" y="86"/>
                  </a:lnTo>
                  <a:lnTo>
                    <a:pt x="182" y="88"/>
                  </a:lnTo>
                  <a:lnTo>
                    <a:pt x="180" y="88"/>
                  </a:lnTo>
                  <a:lnTo>
                    <a:pt x="178" y="90"/>
                  </a:lnTo>
                  <a:lnTo>
                    <a:pt x="174" y="92"/>
                  </a:lnTo>
                  <a:lnTo>
                    <a:pt x="172" y="92"/>
                  </a:lnTo>
                  <a:lnTo>
                    <a:pt x="170" y="92"/>
                  </a:lnTo>
                  <a:lnTo>
                    <a:pt x="168" y="92"/>
                  </a:lnTo>
                  <a:lnTo>
                    <a:pt x="166" y="94"/>
                  </a:lnTo>
                  <a:lnTo>
                    <a:pt x="164" y="96"/>
                  </a:lnTo>
                  <a:lnTo>
                    <a:pt x="162" y="98"/>
                  </a:lnTo>
                  <a:lnTo>
                    <a:pt x="162" y="98"/>
                  </a:lnTo>
                  <a:lnTo>
                    <a:pt x="158" y="100"/>
                  </a:lnTo>
                  <a:lnTo>
                    <a:pt x="152" y="102"/>
                  </a:lnTo>
                  <a:lnTo>
                    <a:pt x="146" y="102"/>
                  </a:lnTo>
                  <a:lnTo>
                    <a:pt x="140" y="102"/>
                  </a:lnTo>
                  <a:lnTo>
                    <a:pt x="136" y="102"/>
                  </a:lnTo>
                  <a:lnTo>
                    <a:pt x="132" y="100"/>
                  </a:lnTo>
                  <a:lnTo>
                    <a:pt x="132" y="100"/>
                  </a:lnTo>
                  <a:lnTo>
                    <a:pt x="128" y="98"/>
                  </a:lnTo>
                  <a:lnTo>
                    <a:pt x="126" y="98"/>
                  </a:lnTo>
                  <a:lnTo>
                    <a:pt x="124" y="100"/>
                  </a:lnTo>
                  <a:lnTo>
                    <a:pt x="124" y="102"/>
                  </a:lnTo>
                  <a:lnTo>
                    <a:pt x="124" y="102"/>
                  </a:lnTo>
                  <a:lnTo>
                    <a:pt x="120" y="108"/>
                  </a:lnTo>
                  <a:lnTo>
                    <a:pt x="118" y="110"/>
                  </a:lnTo>
                  <a:lnTo>
                    <a:pt x="116" y="110"/>
                  </a:lnTo>
                  <a:lnTo>
                    <a:pt x="114" y="110"/>
                  </a:lnTo>
                  <a:lnTo>
                    <a:pt x="114" y="110"/>
                  </a:lnTo>
                  <a:lnTo>
                    <a:pt x="112" y="108"/>
                  </a:lnTo>
                  <a:lnTo>
                    <a:pt x="112" y="108"/>
                  </a:lnTo>
                  <a:lnTo>
                    <a:pt x="114" y="106"/>
                  </a:lnTo>
                  <a:lnTo>
                    <a:pt x="114" y="106"/>
                  </a:lnTo>
                  <a:lnTo>
                    <a:pt x="116" y="104"/>
                  </a:lnTo>
                  <a:lnTo>
                    <a:pt x="116" y="104"/>
                  </a:lnTo>
                  <a:lnTo>
                    <a:pt x="116" y="102"/>
                  </a:lnTo>
                  <a:lnTo>
                    <a:pt x="116" y="100"/>
                  </a:lnTo>
                  <a:lnTo>
                    <a:pt x="116" y="100"/>
                  </a:lnTo>
                  <a:lnTo>
                    <a:pt x="108" y="102"/>
                  </a:lnTo>
                  <a:lnTo>
                    <a:pt x="102" y="106"/>
                  </a:lnTo>
                  <a:lnTo>
                    <a:pt x="98" y="104"/>
                  </a:lnTo>
                  <a:lnTo>
                    <a:pt x="96" y="104"/>
                  </a:lnTo>
                  <a:lnTo>
                    <a:pt x="94" y="104"/>
                  </a:lnTo>
                  <a:lnTo>
                    <a:pt x="92" y="106"/>
                  </a:lnTo>
                  <a:lnTo>
                    <a:pt x="88" y="108"/>
                  </a:lnTo>
                  <a:lnTo>
                    <a:pt x="84" y="108"/>
                  </a:lnTo>
                  <a:lnTo>
                    <a:pt x="82" y="108"/>
                  </a:lnTo>
                  <a:lnTo>
                    <a:pt x="80" y="106"/>
                  </a:lnTo>
                  <a:lnTo>
                    <a:pt x="76" y="104"/>
                  </a:lnTo>
                  <a:lnTo>
                    <a:pt x="70" y="104"/>
                  </a:lnTo>
                  <a:lnTo>
                    <a:pt x="64" y="102"/>
                  </a:lnTo>
                  <a:lnTo>
                    <a:pt x="60" y="102"/>
                  </a:lnTo>
                  <a:lnTo>
                    <a:pt x="58" y="104"/>
                  </a:lnTo>
                  <a:lnTo>
                    <a:pt x="58" y="106"/>
                  </a:lnTo>
                  <a:lnTo>
                    <a:pt x="54" y="108"/>
                  </a:lnTo>
                  <a:lnTo>
                    <a:pt x="52" y="110"/>
                  </a:lnTo>
                  <a:lnTo>
                    <a:pt x="48" y="110"/>
                  </a:lnTo>
                  <a:lnTo>
                    <a:pt x="48" y="110"/>
                  </a:lnTo>
                  <a:lnTo>
                    <a:pt x="46" y="110"/>
                  </a:lnTo>
                  <a:lnTo>
                    <a:pt x="42" y="108"/>
                  </a:lnTo>
                  <a:lnTo>
                    <a:pt x="38" y="106"/>
                  </a:lnTo>
                  <a:lnTo>
                    <a:pt x="34" y="106"/>
                  </a:lnTo>
                  <a:lnTo>
                    <a:pt x="32" y="106"/>
                  </a:lnTo>
                  <a:lnTo>
                    <a:pt x="30" y="104"/>
                  </a:lnTo>
                  <a:lnTo>
                    <a:pt x="26" y="102"/>
                  </a:lnTo>
                  <a:lnTo>
                    <a:pt x="22" y="100"/>
                  </a:lnTo>
                  <a:lnTo>
                    <a:pt x="18" y="96"/>
                  </a:lnTo>
                  <a:lnTo>
                    <a:pt x="14" y="94"/>
                  </a:lnTo>
                  <a:lnTo>
                    <a:pt x="12" y="90"/>
                  </a:lnTo>
                  <a:lnTo>
                    <a:pt x="12" y="90"/>
                  </a:lnTo>
                  <a:lnTo>
                    <a:pt x="12" y="86"/>
                  </a:lnTo>
                  <a:lnTo>
                    <a:pt x="10" y="82"/>
                  </a:lnTo>
                  <a:lnTo>
                    <a:pt x="10" y="78"/>
                  </a:lnTo>
                  <a:lnTo>
                    <a:pt x="8" y="76"/>
                  </a:lnTo>
                  <a:lnTo>
                    <a:pt x="2" y="70"/>
                  </a:lnTo>
                  <a:lnTo>
                    <a:pt x="2" y="68"/>
                  </a:lnTo>
                  <a:lnTo>
                    <a:pt x="2" y="66"/>
                  </a:lnTo>
                  <a:lnTo>
                    <a:pt x="0" y="62"/>
                  </a:lnTo>
                  <a:lnTo>
                    <a:pt x="0" y="58"/>
                  </a:lnTo>
                  <a:lnTo>
                    <a:pt x="0" y="54"/>
                  </a:lnTo>
                  <a:lnTo>
                    <a:pt x="2" y="54"/>
                  </a:lnTo>
                  <a:lnTo>
                    <a:pt x="2" y="52"/>
                  </a:lnTo>
                  <a:lnTo>
                    <a:pt x="4" y="50"/>
                  </a:lnTo>
                  <a:lnTo>
                    <a:pt x="6" y="48"/>
                  </a:lnTo>
                  <a:lnTo>
                    <a:pt x="8" y="44"/>
                  </a:lnTo>
                  <a:lnTo>
                    <a:pt x="14" y="44"/>
                  </a:lnTo>
                  <a:lnTo>
                    <a:pt x="14" y="44"/>
                  </a:lnTo>
                  <a:lnTo>
                    <a:pt x="18" y="44"/>
                  </a:lnTo>
                  <a:lnTo>
                    <a:pt x="20" y="46"/>
                  </a:lnTo>
                  <a:lnTo>
                    <a:pt x="26" y="46"/>
                  </a:lnTo>
                  <a:lnTo>
                    <a:pt x="30" y="44"/>
                  </a:lnTo>
                  <a:lnTo>
                    <a:pt x="30" y="44"/>
                  </a:lnTo>
                  <a:lnTo>
                    <a:pt x="32" y="42"/>
                  </a:lnTo>
                  <a:lnTo>
                    <a:pt x="36" y="40"/>
                  </a:lnTo>
                  <a:lnTo>
                    <a:pt x="38" y="40"/>
                  </a:lnTo>
                  <a:lnTo>
                    <a:pt x="42" y="40"/>
                  </a:lnTo>
                  <a:lnTo>
                    <a:pt x="50" y="40"/>
                  </a:lnTo>
                  <a:lnTo>
                    <a:pt x="50" y="40"/>
                  </a:lnTo>
                  <a:lnTo>
                    <a:pt x="46" y="38"/>
                  </a:lnTo>
                  <a:lnTo>
                    <a:pt x="42" y="38"/>
                  </a:lnTo>
                  <a:lnTo>
                    <a:pt x="40" y="36"/>
                  </a:lnTo>
                  <a:lnTo>
                    <a:pt x="40" y="36"/>
                  </a:lnTo>
                  <a:lnTo>
                    <a:pt x="38" y="34"/>
                  </a:lnTo>
                  <a:lnTo>
                    <a:pt x="38" y="32"/>
                  </a:lnTo>
                  <a:lnTo>
                    <a:pt x="38" y="28"/>
                  </a:lnTo>
                  <a:lnTo>
                    <a:pt x="40" y="24"/>
                  </a:lnTo>
                  <a:lnTo>
                    <a:pt x="42" y="20"/>
                  </a:lnTo>
                  <a:lnTo>
                    <a:pt x="48" y="16"/>
                  </a:lnTo>
                  <a:lnTo>
                    <a:pt x="50" y="16"/>
                  </a:lnTo>
                  <a:lnTo>
                    <a:pt x="52" y="16"/>
                  </a:lnTo>
                  <a:lnTo>
                    <a:pt x="56" y="16"/>
                  </a:lnTo>
                  <a:lnTo>
                    <a:pt x="60" y="16"/>
                  </a:lnTo>
                  <a:lnTo>
                    <a:pt x="62" y="16"/>
                  </a:lnTo>
                  <a:lnTo>
                    <a:pt x="64" y="16"/>
                  </a:lnTo>
                  <a:lnTo>
                    <a:pt x="66" y="16"/>
                  </a:lnTo>
                  <a:lnTo>
                    <a:pt x="72" y="14"/>
                  </a:lnTo>
                  <a:lnTo>
                    <a:pt x="76" y="10"/>
                  </a:lnTo>
                  <a:lnTo>
                    <a:pt x="82" y="8"/>
                  </a:lnTo>
                  <a:lnTo>
                    <a:pt x="86" y="4"/>
                  </a:lnTo>
                  <a:lnTo>
                    <a:pt x="86" y="4"/>
                  </a:lnTo>
                  <a:lnTo>
                    <a:pt x="88" y="4"/>
                  </a:lnTo>
                  <a:lnTo>
                    <a:pt x="88" y="2"/>
                  </a:lnTo>
                  <a:lnTo>
                    <a:pt x="90" y="0"/>
                  </a:lnTo>
                  <a:lnTo>
                    <a:pt x="94" y="0"/>
                  </a:lnTo>
                  <a:lnTo>
                    <a:pt x="98" y="0"/>
                  </a:lnTo>
                  <a:lnTo>
                    <a:pt x="104" y="2"/>
                  </a:lnTo>
                  <a:lnTo>
                    <a:pt x="112" y="4"/>
                  </a:lnTo>
                  <a:lnTo>
                    <a:pt x="112" y="4"/>
                  </a:lnTo>
                  <a:lnTo>
                    <a:pt x="114" y="6"/>
                  </a:lnTo>
                  <a:lnTo>
                    <a:pt x="118" y="8"/>
                  </a:lnTo>
                  <a:lnTo>
                    <a:pt x="122" y="12"/>
                  </a:lnTo>
                  <a:lnTo>
                    <a:pt x="128" y="16"/>
                  </a:lnTo>
                  <a:lnTo>
                    <a:pt x="128" y="14"/>
                  </a:lnTo>
                  <a:lnTo>
                    <a:pt x="132" y="14"/>
                  </a:lnTo>
                  <a:lnTo>
                    <a:pt x="136" y="14"/>
                  </a:lnTo>
                  <a:lnTo>
                    <a:pt x="138" y="12"/>
                  </a:lnTo>
                  <a:lnTo>
                    <a:pt x="140" y="12"/>
                  </a:lnTo>
                  <a:lnTo>
                    <a:pt x="142" y="12"/>
                  </a:lnTo>
                  <a:lnTo>
                    <a:pt x="146" y="12"/>
                  </a:lnTo>
                  <a:lnTo>
                    <a:pt x="152" y="12"/>
                  </a:lnTo>
                  <a:lnTo>
                    <a:pt x="156" y="14"/>
                  </a:lnTo>
                  <a:lnTo>
                    <a:pt x="158" y="16"/>
                  </a:lnTo>
                  <a:lnTo>
                    <a:pt x="158" y="16"/>
                  </a:lnTo>
                  <a:lnTo>
                    <a:pt x="162" y="18"/>
                  </a:lnTo>
                  <a:lnTo>
                    <a:pt x="166" y="22"/>
                  </a:lnTo>
                  <a:lnTo>
                    <a:pt x="170" y="24"/>
                  </a:lnTo>
                  <a:lnTo>
                    <a:pt x="180" y="26"/>
                  </a:lnTo>
                  <a:lnTo>
                    <a:pt x="180" y="26"/>
                  </a:lnTo>
                  <a:lnTo>
                    <a:pt x="182" y="28"/>
                  </a:lnTo>
                  <a:lnTo>
                    <a:pt x="186" y="28"/>
                  </a:lnTo>
                  <a:lnTo>
                    <a:pt x="188" y="3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0" name="Freeform 241"/>
            <p:cNvSpPr>
              <a:spLocks/>
            </p:cNvSpPr>
            <p:nvPr/>
          </p:nvSpPr>
          <p:spPr bwMode="gray">
            <a:xfrm>
              <a:off x="1119" y="2438"/>
              <a:ext cx="110" cy="90"/>
            </a:xfrm>
            <a:custGeom>
              <a:avLst/>
              <a:gdLst>
                <a:gd name="T0" fmla="*/ 28 w 110"/>
                <a:gd name="T1" fmla="*/ 74 h 90"/>
                <a:gd name="T2" fmla="*/ 30 w 110"/>
                <a:gd name="T3" fmla="*/ 60 h 90"/>
                <a:gd name="T4" fmla="*/ 32 w 110"/>
                <a:gd name="T5" fmla="*/ 58 h 90"/>
                <a:gd name="T6" fmla="*/ 32 w 110"/>
                <a:gd name="T7" fmla="*/ 54 h 90"/>
                <a:gd name="T8" fmla="*/ 30 w 110"/>
                <a:gd name="T9" fmla="*/ 50 h 90"/>
                <a:gd name="T10" fmla="*/ 26 w 110"/>
                <a:gd name="T11" fmla="*/ 44 h 90"/>
                <a:gd name="T12" fmla="*/ 22 w 110"/>
                <a:gd name="T13" fmla="*/ 36 h 90"/>
                <a:gd name="T14" fmla="*/ 18 w 110"/>
                <a:gd name="T15" fmla="*/ 24 h 90"/>
                <a:gd name="T16" fmla="*/ 14 w 110"/>
                <a:gd name="T17" fmla="*/ 22 h 90"/>
                <a:gd name="T18" fmla="*/ 4 w 110"/>
                <a:gd name="T19" fmla="*/ 12 h 90"/>
                <a:gd name="T20" fmla="*/ 4 w 110"/>
                <a:gd name="T21" fmla="*/ 6 h 90"/>
                <a:gd name="T22" fmla="*/ 0 w 110"/>
                <a:gd name="T23" fmla="*/ 0 h 90"/>
                <a:gd name="T24" fmla="*/ 2 w 110"/>
                <a:gd name="T25" fmla="*/ 0 h 90"/>
                <a:gd name="T26" fmla="*/ 10 w 110"/>
                <a:gd name="T27" fmla="*/ 0 h 90"/>
                <a:gd name="T28" fmla="*/ 18 w 110"/>
                <a:gd name="T29" fmla="*/ 4 h 90"/>
                <a:gd name="T30" fmla="*/ 24 w 110"/>
                <a:gd name="T31" fmla="*/ 10 h 90"/>
                <a:gd name="T32" fmla="*/ 32 w 110"/>
                <a:gd name="T33" fmla="*/ 16 h 90"/>
                <a:gd name="T34" fmla="*/ 44 w 110"/>
                <a:gd name="T35" fmla="*/ 18 h 90"/>
                <a:gd name="T36" fmla="*/ 58 w 110"/>
                <a:gd name="T37" fmla="*/ 12 h 90"/>
                <a:gd name="T38" fmla="*/ 84 w 110"/>
                <a:gd name="T39" fmla="*/ 18 h 90"/>
                <a:gd name="T40" fmla="*/ 100 w 110"/>
                <a:gd name="T41" fmla="*/ 24 h 90"/>
                <a:gd name="T42" fmla="*/ 104 w 110"/>
                <a:gd name="T43" fmla="*/ 26 h 90"/>
                <a:gd name="T44" fmla="*/ 110 w 110"/>
                <a:gd name="T45" fmla="*/ 30 h 90"/>
                <a:gd name="T46" fmla="*/ 110 w 110"/>
                <a:gd name="T47" fmla="*/ 34 h 90"/>
                <a:gd name="T48" fmla="*/ 108 w 110"/>
                <a:gd name="T49" fmla="*/ 42 h 90"/>
                <a:gd name="T50" fmla="*/ 106 w 110"/>
                <a:gd name="T51" fmla="*/ 46 h 90"/>
                <a:gd name="T52" fmla="*/ 104 w 110"/>
                <a:gd name="T53" fmla="*/ 52 h 90"/>
                <a:gd name="T54" fmla="*/ 100 w 110"/>
                <a:gd name="T55" fmla="*/ 56 h 90"/>
                <a:gd name="T56" fmla="*/ 98 w 110"/>
                <a:gd name="T57" fmla="*/ 58 h 90"/>
                <a:gd name="T58" fmla="*/ 94 w 110"/>
                <a:gd name="T59" fmla="*/ 66 h 90"/>
                <a:gd name="T60" fmla="*/ 94 w 110"/>
                <a:gd name="T61" fmla="*/ 68 h 90"/>
                <a:gd name="T62" fmla="*/ 90 w 110"/>
                <a:gd name="T63" fmla="*/ 70 h 90"/>
                <a:gd name="T64" fmla="*/ 82 w 110"/>
                <a:gd name="T65" fmla="*/ 72 h 90"/>
                <a:gd name="T66" fmla="*/ 74 w 110"/>
                <a:gd name="T67" fmla="*/ 82 h 90"/>
                <a:gd name="T68" fmla="*/ 70 w 110"/>
                <a:gd name="T69" fmla="*/ 88 h 90"/>
                <a:gd name="T70" fmla="*/ 62 w 110"/>
                <a:gd name="T71" fmla="*/ 88 h 90"/>
                <a:gd name="T72" fmla="*/ 56 w 110"/>
                <a:gd name="T73" fmla="*/ 88 h 90"/>
                <a:gd name="T74" fmla="*/ 36 w 110"/>
                <a:gd name="T7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0" h="90">
                  <a:moveTo>
                    <a:pt x="36" y="90"/>
                  </a:moveTo>
                  <a:lnTo>
                    <a:pt x="28" y="74"/>
                  </a:lnTo>
                  <a:lnTo>
                    <a:pt x="24" y="66"/>
                  </a:lnTo>
                  <a:lnTo>
                    <a:pt x="30" y="60"/>
                  </a:lnTo>
                  <a:lnTo>
                    <a:pt x="30" y="60"/>
                  </a:lnTo>
                  <a:lnTo>
                    <a:pt x="32" y="58"/>
                  </a:lnTo>
                  <a:lnTo>
                    <a:pt x="32" y="56"/>
                  </a:lnTo>
                  <a:lnTo>
                    <a:pt x="32" y="54"/>
                  </a:lnTo>
                  <a:lnTo>
                    <a:pt x="30" y="50"/>
                  </a:lnTo>
                  <a:lnTo>
                    <a:pt x="30" y="50"/>
                  </a:lnTo>
                  <a:lnTo>
                    <a:pt x="28" y="48"/>
                  </a:lnTo>
                  <a:lnTo>
                    <a:pt x="26" y="44"/>
                  </a:lnTo>
                  <a:lnTo>
                    <a:pt x="24" y="40"/>
                  </a:lnTo>
                  <a:lnTo>
                    <a:pt x="22" y="36"/>
                  </a:lnTo>
                  <a:lnTo>
                    <a:pt x="22" y="30"/>
                  </a:lnTo>
                  <a:lnTo>
                    <a:pt x="18" y="24"/>
                  </a:lnTo>
                  <a:lnTo>
                    <a:pt x="18" y="20"/>
                  </a:lnTo>
                  <a:lnTo>
                    <a:pt x="14" y="22"/>
                  </a:lnTo>
                  <a:lnTo>
                    <a:pt x="4" y="14"/>
                  </a:lnTo>
                  <a:lnTo>
                    <a:pt x="4" y="12"/>
                  </a:lnTo>
                  <a:lnTo>
                    <a:pt x="4" y="10"/>
                  </a:lnTo>
                  <a:lnTo>
                    <a:pt x="4" y="6"/>
                  </a:lnTo>
                  <a:lnTo>
                    <a:pt x="2" y="2"/>
                  </a:lnTo>
                  <a:lnTo>
                    <a:pt x="0" y="0"/>
                  </a:lnTo>
                  <a:lnTo>
                    <a:pt x="0" y="0"/>
                  </a:lnTo>
                  <a:lnTo>
                    <a:pt x="2" y="0"/>
                  </a:lnTo>
                  <a:lnTo>
                    <a:pt x="4" y="0"/>
                  </a:lnTo>
                  <a:lnTo>
                    <a:pt x="10" y="0"/>
                  </a:lnTo>
                  <a:lnTo>
                    <a:pt x="18" y="2"/>
                  </a:lnTo>
                  <a:lnTo>
                    <a:pt x="18" y="4"/>
                  </a:lnTo>
                  <a:lnTo>
                    <a:pt x="20" y="6"/>
                  </a:lnTo>
                  <a:lnTo>
                    <a:pt x="24" y="10"/>
                  </a:lnTo>
                  <a:lnTo>
                    <a:pt x="28" y="12"/>
                  </a:lnTo>
                  <a:lnTo>
                    <a:pt x="32" y="16"/>
                  </a:lnTo>
                  <a:lnTo>
                    <a:pt x="38" y="18"/>
                  </a:lnTo>
                  <a:lnTo>
                    <a:pt x="44" y="18"/>
                  </a:lnTo>
                  <a:lnTo>
                    <a:pt x="48" y="16"/>
                  </a:lnTo>
                  <a:lnTo>
                    <a:pt x="58" y="12"/>
                  </a:lnTo>
                  <a:lnTo>
                    <a:pt x="70" y="12"/>
                  </a:lnTo>
                  <a:lnTo>
                    <a:pt x="84" y="18"/>
                  </a:lnTo>
                  <a:lnTo>
                    <a:pt x="98" y="22"/>
                  </a:lnTo>
                  <a:lnTo>
                    <a:pt x="100" y="24"/>
                  </a:lnTo>
                  <a:lnTo>
                    <a:pt x="102" y="24"/>
                  </a:lnTo>
                  <a:lnTo>
                    <a:pt x="104" y="26"/>
                  </a:lnTo>
                  <a:lnTo>
                    <a:pt x="108" y="28"/>
                  </a:lnTo>
                  <a:lnTo>
                    <a:pt x="110" y="30"/>
                  </a:lnTo>
                  <a:lnTo>
                    <a:pt x="110" y="32"/>
                  </a:lnTo>
                  <a:lnTo>
                    <a:pt x="110" y="34"/>
                  </a:lnTo>
                  <a:lnTo>
                    <a:pt x="108" y="36"/>
                  </a:lnTo>
                  <a:lnTo>
                    <a:pt x="108" y="42"/>
                  </a:lnTo>
                  <a:lnTo>
                    <a:pt x="106" y="46"/>
                  </a:lnTo>
                  <a:lnTo>
                    <a:pt x="106" y="46"/>
                  </a:lnTo>
                  <a:lnTo>
                    <a:pt x="104" y="48"/>
                  </a:lnTo>
                  <a:lnTo>
                    <a:pt x="104" y="52"/>
                  </a:lnTo>
                  <a:lnTo>
                    <a:pt x="102" y="54"/>
                  </a:lnTo>
                  <a:lnTo>
                    <a:pt x="100" y="56"/>
                  </a:lnTo>
                  <a:lnTo>
                    <a:pt x="98" y="56"/>
                  </a:lnTo>
                  <a:lnTo>
                    <a:pt x="98" y="58"/>
                  </a:lnTo>
                  <a:lnTo>
                    <a:pt x="96" y="62"/>
                  </a:lnTo>
                  <a:lnTo>
                    <a:pt x="94" y="66"/>
                  </a:lnTo>
                  <a:lnTo>
                    <a:pt x="96" y="68"/>
                  </a:lnTo>
                  <a:lnTo>
                    <a:pt x="94" y="68"/>
                  </a:lnTo>
                  <a:lnTo>
                    <a:pt x="92" y="68"/>
                  </a:lnTo>
                  <a:lnTo>
                    <a:pt x="90" y="70"/>
                  </a:lnTo>
                  <a:lnTo>
                    <a:pt x="86" y="70"/>
                  </a:lnTo>
                  <a:lnTo>
                    <a:pt x="82" y="72"/>
                  </a:lnTo>
                  <a:lnTo>
                    <a:pt x="78" y="76"/>
                  </a:lnTo>
                  <a:lnTo>
                    <a:pt x="74" y="82"/>
                  </a:lnTo>
                  <a:lnTo>
                    <a:pt x="72" y="88"/>
                  </a:lnTo>
                  <a:lnTo>
                    <a:pt x="70" y="88"/>
                  </a:lnTo>
                  <a:lnTo>
                    <a:pt x="68" y="88"/>
                  </a:lnTo>
                  <a:lnTo>
                    <a:pt x="62" y="88"/>
                  </a:lnTo>
                  <a:lnTo>
                    <a:pt x="58" y="88"/>
                  </a:lnTo>
                  <a:lnTo>
                    <a:pt x="56" y="88"/>
                  </a:lnTo>
                  <a:lnTo>
                    <a:pt x="54" y="86"/>
                  </a:lnTo>
                  <a:lnTo>
                    <a:pt x="36" y="9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1" name="Freeform 242"/>
            <p:cNvSpPr>
              <a:spLocks/>
            </p:cNvSpPr>
            <p:nvPr/>
          </p:nvSpPr>
          <p:spPr bwMode="gray">
            <a:xfrm>
              <a:off x="1107" y="2524"/>
              <a:ext cx="84" cy="84"/>
            </a:xfrm>
            <a:custGeom>
              <a:avLst/>
              <a:gdLst>
                <a:gd name="T0" fmla="*/ 84 w 84"/>
                <a:gd name="T1" fmla="*/ 2 h 84"/>
                <a:gd name="T2" fmla="*/ 72 w 84"/>
                <a:gd name="T3" fmla="*/ 4 h 84"/>
                <a:gd name="T4" fmla="*/ 72 w 84"/>
                <a:gd name="T5" fmla="*/ 4 h 84"/>
                <a:gd name="T6" fmla="*/ 70 w 84"/>
                <a:gd name="T7" fmla="*/ 4 h 84"/>
                <a:gd name="T8" fmla="*/ 68 w 84"/>
                <a:gd name="T9" fmla="*/ 2 h 84"/>
                <a:gd name="T10" fmla="*/ 66 w 84"/>
                <a:gd name="T11" fmla="*/ 0 h 84"/>
                <a:gd name="T12" fmla="*/ 48 w 84"/>
                <a:gd name="T13" fmla="*/ 4 h 84"/>
                <a:gd name="T14" fmla="*/ 34 w 84"/>
                <a:gd name="T15" fmla="*/ 6 h 84"/>
                <a:gd name="T16" fmla="*/ 20 w 84"/>
                <a:gd name="T17" fmla="*/ 8 h 84"/>
                <a:gd name="T18" fmla="*/ 20 w 84"/>
                <a:gd name="T19" fmla="*/ 10 h 84"/>
                <a:gd name="T20" fmla="*/ 18 w 84"/>
                <a:gd name="T21" fmla="*/ 12 h 84"/>
                <a:gd name="T22" fmla="*/ 18 w 84"/>
                <a:gd name="T23" fmla="*/ 16 h 84"/>
                <a:gd name="T24" fmla="*/ 18 w 84"/>
                <a:gd name="T25" fmla="*/ 16 h 84"/>
                <a:gd name="T26" fmla="*/ 16 w 84"/>
                <a:gd name="T27" fmla="*/ 18 h 84"/>
                <a:gd name="T28" fmla="*/ 12 w 84"/>
                <a:gd name="T29" fmla="*/ 20 h 84"/>
                <a:gd name="T30" fmla="*/ 8 w 84"/>
                <a:gd name="T31" fmla="*/ 22 h 84"/>
                <a:gd name="T32" fmla="*/ 6 w 84"/>
                <a:gd name="T33" fmla="*/ 26 h 84"/>
                <a:gd name="T34" fmla="*/ 2 w 84"/>
                <a:gd name="T35" fmla="*/ 30 h 84"/>
                <a:gd name="T36" fmla="*/ 0 w 84"/>
                <a:gd name="T37" fmla="*/ 36 h 84"/>
                <a:gd name="T38" fmla="*/ 0 w 84"/>
                <a:gd name="T39" fmla="*/ 36 h 84"/>
                <a:gd name="T40" fmla="*/ 0 w 84"/>
                <a:gd name="T41" fmla="*/ 38 h 84"/>
                <a:gd name="T42" fmla="*/ 0 w 84"/>
                <a:gd name="T43" fmla="*/ 40 h 84"/>
                <a:gd name="T44" fmla="*/ 2 w 84"/>
                <a:gd name="T45" fmla="*/ 44 h 84"/>
                <a:gd name="T46" fmla="*/ 4 w 84"/>
                <a:gd name="T47" fmla="*/ 48 h 84"/>
                <a:gd name="T48" fmla="*/ 10 w 84"/>
                <a:gd name="T49" fmla="*/ 56 h 84"/>
                <a:gd name="T50" fmla="*/ 18 w 84"/>
                <a:gd name="T51" fmla="*/ 66 h 84"/>
                <a:gd name="T52" fmla="*/ 26 w 84"/>
                <a:gd name="T53" fmla="*/ 76 h 84"/>
                <a:gd name="T54" fmla="*/ 30 w 84"/>
                <a:gd name="T55" fmla="*/ 84 h 84"/>
                <a:gd name="T56" fmla="*/ 42 w 84"/>
                <a:gd name="T57" fmla="*/ 84 h 84"/>
                <a:gd name="T58" fmla="*/ 44 w 84"/>
                <a:gd name="T59" fmla="*/ 66 h 84"/>
                <a:gd name="T60" fmla="*/ 46 w 84"/>
                <a:gd name="T61" fmla="*/ 66 h 84"/>
                <a:gd name="T62" fmla="*/ 48 w 84"/>
                <a:gd name="T63" fmla="*/ 64 h 84"/>
                <a:gd name="T64" fmla="*/ 50 w 84"/>
                <a:gd name="T65" fmla="*/ 62 h 84"/>
                <a:gd name="T66" fmla="*/ 54 w 84"/>
                <a:gd name="T67" fmla="*/ 56 h 84"/>
                <a:gd name="T68" fmla="*/ 60 w 84"/>
                <a:gd name="T69" fmla="*/ 48 h 84"/>
                <a:gd name="T70" fmla="*/ 58 w 84"/>
                <a:gd name="T71" fmla="*/ 48 h 84"/>
                <a:gd name="T72" fmla="*/ 58 w 84"/>
                <a:gd name="T73" fmla="*/ 46 h 84"/>
                <a:gd name="T74" fmla="*/ 58 w 84"/>
                <a:gd name="T75" fmla="*/ 42 h 84"/>
                <a:gd name="T76" fmla="*/ 58 w 84"/>
                <a:gd name="T77" fmla="*/ 38 h 84"/>
                <a:gd name="T78" fmla="*/ 60 w 84"/>
                <a:gd name="T79" fmla="*/ 32 h 84"/>
                <a:gd name="T80" fmla="*/ 64 w 84"/>
                <a:gd name="T81" fmla="*/ 26 h 84"/>
                <a:gd name="T82" fmla="*/ 64 w 84"/>
                <a:gd name="T83" fmla="*/ 24 h 84"/>
                <a:gd name="T84" fmla="*/ 64 w 84"/>
                <a:gd name="T85" fmla="*/ 22 h 84"/>
                <a:gd name="T86" fmla="*/ 68 w 84"/>
                <a:gd name="T87" fmla="*/ 20 h 84"/>
                <a:gd name="T88" fmla="*/ 70 w 84"/>
                <a:gd name="T89" fmla="*/ 18 h 84"/>
                <a:gd name="T90" fmla="*/ 74 w 84"/>
                <a:gd name="T91" fmla="*/ 16 h 84"/>
                <a:gd name="T92" fmla="*/ 78 w 84"/>
                <a:gd name="T93" fmla="*/ 16 h 84"/>
                <a:gd name="T94" fmla="*/ 84 w 84"/>
                <a:gd name="T95" fmla="*/ 18 h 84"/>
                <a:gd name="T96" fmla="*/ 84 w 84"/>
                <a:gd name="T97"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84">
                  <a:moveTo>
                    <a:pt x="84" y="2"/>
                  </a:moveTo>
                  <a:lnTo>
                    <a:pt x="72" y="4"/>
                  </a:lnTo>
                  <a:lnTo>
                    <a:pt x="72" y="4"/>
                  </a:lnTo>
                  <a:lnTo>
                    <a:pt x="70" y="4"/>
                  </a:lnTo>
                  <a:lnTo>
                    <a:pt x="68" y="2"/>
                  </a:lnTo>
                  <a:lnTo>
                    <a:pt x="66" y="0"/>
                  </a:lnTo>
                  <a:lnTo>
                    <a:pt x="48" y="4"/>
                  </a:lnTo>
                  <a:lnTo>
                    <a:pt x="34" y="6"/>
                  </a:lnTo>
                  <a:lnTo>
                    <a:pt x="20" y="8"/>
                  </a:lnTo>
                  <a:lnTo>
                    <a:pt x="20" y="10"/>
                  </a:lnTo>
                  <a:lnTo>
                    <a:pt x="18" y="12"/>
                  </a:lnTo>
                  <a:lnTo>
                    <a:pt x="18" y="16"/>
                  </a:lnTo>
                  <a:lnTo>
                    <a:pt x="18" y="16"/>
                  </a:lnTo>
                  <a:lnTo>
                    <a:pt x="16" y="18"/>
                  </a:lnTo>
                  <a:lnTo>
                    <a:pt x="12" y="20"/>
                  </a:lnTo>
                  <a:lnTo>
                    <a:pt x="8" y="22"/>
                  </a:lnTo>
                  <a:lnTo>
                    <a:pt x="6" y="26"/>
                  </a:lnTo>
                  <a:lnTo>
                    <a:pt x="2" y="30"/>
                  </a:lnTo>
                  <a:lnTo>
                    <a:pt x="0" y="36"/>
                  </a:lnTo>
                  <a:lnTo>
                    <a:pt x="0" y="36"/>
                  </a:lnTo>
                  <a:lnTo>
                    <a:pt x="0" y="38"/>
                  </a:lnTo>
                  <a:lnTo>
                    <a:pt x="0" y="40"/>
                  </a:lnTo>
                  <a:lnTo>
                    <a:pt x="2" y="44"/>
                  </a:lnTo>
                  <a:lnTo>
                    <a:pt x="4" y="48"/>
                  </a:lnTo>
                  <a:lnTo>
                    <a:pt x="10" y="56"/>
                  </a:lnTo>
                  <a:lnTo>
                    <a:pt x="18" y="66"/>
                  </a:lnTo>
                  <a:lnTo>
                    <a:pt x="26" y="76"/>
                  </a:lnTo>
                  <a:lnTo>
                    <a:pt x="30" y="84"/>
                  </a:lnTo>
                  <a:lnTo>
                    <a:pt x="42" y="84"/>
                  </a:lnTo>
                  <a:lnTo>
                    <a:pt x="44" y="66"/>
                  </a:lnTo>
                  <a:lnTo>
                    <a:pt x="46" y="66"/>
                  </a:lnTo>
                  <a:lnTo>
                    <a:pt x="48" y="64"/>
                  </a:lnTo>
                  <a:lnTo>
                    <a:pt x="50" y="62"/>
                  </a:lnTo>
                  <a:lnTo>
                    <a:pt x="54" y="56"/>
                  </a:lnTo>
                  <a:lnTo>
                    <a:pt x="60" y="48"/>
                  </a:lnTo>
                  <a:lnTo>
                    <a:pt x="58" y="48"/>
                  </a:lnTo>
                  <a:lnTo>
                    <a:pt x="58" y="46"/>
                  </a:lnTo>
                  <a:lnTo>
                    <a:pt x="58" y="42"/>
                  </a:lnTo>
                  <a:lnTo>
                    <a:pt x="58" y="38"/>
                  </a:lnTo>
                  <a:lnTo>
                    <a:pt x="60" y="32"/>
                  </a:lnTo>
                  <a:lnTo>
                    <a:pt x="64" y="26"/>
                  </a:lnTo>
                  <a:lnTo>
                    <a:pt x="64" y="24"/>
                  </a:lnTo>
                  <a:lnTo>
                    <a:pt x="64" y="22"/>
                  </a:lnTo>
                  <a:lnTo>
                    <a:pt x="68" y="20"/>
                  </a:lnTo>
                  <a:lnTo>
                    <a:pt x="70" y="18"/>
                  </a:lnTo>
                  <a:lnTo>
                    <a:pt x="74" y="16"/>
                  </a:lnTo>
                  <a:lnTo>
                    <a:pt x="78" y="16"/>
                  </a:lnTo>
                  <a:lnTo>
                    <a:pt x="84" y="18"/>
                  </a:lnTo>
                  <a:lnTo>
                    <a:pt x="84"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2" name="Freeform 243"/>
            <p:cNvSpPr>
              <a:spLocks/>
            </p:cNvSpPr>
            <p:nvPr/>
          </p:nvSpPr>
          <p:spPr bwMode="gray">
            <a:xfrm>
              <a:off x="1099" y="2496"/>
              <a:ext cx="28" cy="64"/>
            </a:xfrm>
            <a:custGeom>
              <a:avLst/>
              <a:gdLst>
                <a:gd name="T0" fmla="*/ 0 w 28"/>
                <a:gd name="T1" fmla="*/ 20 h 64"/>
                <a:gd name="T2" fmla="*/ 8 w 28"/>
                <a:gd name="T3" fmla="*/ 28 h 64"/>
                <a:gd name="T4" fmla="*/ 10 w 28"/>
                <a:gd name="T5" fmla="*/ 28 h 64"/>
                <a:gd name="T6" fmla="*/ 10 w 28"/>
                <a:gd name="T7" fmla="*/ 32 h 64"/>
                <a:gd name="T8" fmla="*/ 12 w 28"/>
                <a:gd name="T9" fmla="*/ 36 h 64"/>
                <a:gd name="T10" fmla="*/ 12 w 28"/>
                <a:gd name="T11" fmla="*/ 40 h 64"/>
                <a:gd name="T12" fmla="*/ 10 w 28"/>
                <a:gd name="T13" fmla="*/ 40 h 64"/>
                <a:gd name="T14" fmla="*/ 10 w 28"/>
                <a:gd name="T15" fmla="*/ 40 h 64"/>
                <a:gd name="T16" fmla="*/ 10 w 28"/>
                <a:gd name="T17" fmla="*/ 44 h 64"/>
                <a:gd name="T18" fmla="*/ 8 w 28"/>
                <a:gd name="T19" fmla="*/ 48 h 64"/>
                <a:gd name="T20" fmla="*/ 8 w 28"/>
                <a:gd name="T21" fmla="*/ 54 h 64"/>
                <a:gd name="T22" fmla="*/ 8 w 28"/>
                <a:gd name="T23" fmla="*/ 54 h 64"/>
                <a:gd name="T24" fmla="*/ 8 w 28"/>
                <a:gd name="T25" fmla="*/ 58 h 64"/>
                <a:gd name="T26" fmla="*/ 8 w 28"/>
                <a:gd name="T27" fmla="*/ 60 h 64"/>
                <a:gd name="T28" fmla="*/ 8 w 28"/>
                <a:gd name="T29" fmla="*/ 64 h 64"/>
                <a:gd name="T30" fmla="*/ 8 w 28"/>
                <a:gd name="T31" fmla="*/ 62 h 64"/>
                <a:gd name="T32" fmla="*/ 8 w 28"/>
                <a:gd name="T33" fmla="*/ 60 h 64"/>
                <a:gd name="T34" fmla="*/ 10 w 28"/>
                <a:gd name="T35" fmla="*/ 58 h 64"/>
                <a:gd name="T36" fmla="*/ 14 w 28"/>
                <a:gd name="T37" fmla="*/ 54 h 64"/>
                <a:gd name="T38" fmla="*/ 18 w 28"/>
                <a:gd name="T39" fmla="*/ 50 h 64"/>
                <a:gd name="T40" fmla="*/ 26 w 28"/>
                <a:gd name="T41" fmla="*/ 44 h 64"/>
                <a:gd name="T42" fmla="*/ 26 w 28"/>
                <a:gd name="T43" fmla="*/ 42 h 64"/>
                <a:gd name="T44" fmla="*/ 26 w 28"/>
                <a:gd name="T45" fmla="*/ 40 h 64"/>
                <a:gd name="T46" fmla="*/ 28 w 28"/>
                <a:gd name="T47" fmla="*/ 38 h 64"/>
                <a:gd name="T48" fmla="*/ 28 w 28"/>
                <a:gd name="T49" fmla="*/ 36 h 64"/>
                <a:gd name="T50" fmla="*/ 28 w 28"/>
                <a:gd name="T51" fmla="*/ 36 h 64"/>
                <a:gd name="T52" fmla="*/ 26 w 28"/>
                <a:gd name="T53" fmla="*/ 34 h 64"/>
                <a:gd name="T54" fmla="*/ 26 w 28"/>
                <a:gd name="T55" fmla="*/ 32 h 64"/>
                <a:gd name="T56" fmla="*/ 26 w 28"/>
                <a:gd name="T57" fmla="*/ 28 h 64"/>
                <a:gd name="T58" fmla="*/ 26 w 28"/>
                <a:gd name="T59" fmla="*/ 24 h 64"/>
                <a:gd name="T60" fmla="*/ 26 w 28"/>
                <a:gd name="T61" fmla="*/ 22 h 64"/>
                <a:gd name="T62" fmla="*/ 26 w 28"/>
                <a:gd name="T63" fmla="*/ 18 h 64"/>
                <a:gd name="T64" fmla="*/ 24 w 28"/>
                <a:gd name="T65" fmla="*/ 14 h 64"/>
                <a:gd name="T66" fmla="*/ 22 w 28"/>
                <a:gd name="T67" fmla="*/ 8 h 64"/>
                <a:gd name="T68" fmla="*/ 20 w 28"/>
                <a:gd name="T69" fmla="*/ 4 h 64"/>
                <a:gd name="T70" fmla="*/ 20 w 28"/>
                <a:gd name="T71" fmla="*/ 4 h 64"/>
                <a:gd name="T72" fmla="*/ 18 w 28"/>
                <a:gd name="T73" fmla="*/ 2 h 64"/>
                <a:gd name="T74" fmla="*/ 16 w 28"/>
                <a:gd name="T75" fmla="*/ 0 h 64"/>
                <a:gd name="T76" fmla="*/ 12 w 28"/>
                <a:gd name="T77" fmla="*/ 0 h 64"/>
                <a:gd name="T78" fmla="*/ 8 w 28"/>
                <a:gd name="T79" fmla="*/ 0 h 64"/>
                <a:gd name="T80" fmla="*/ 8 w 28"/>
                <a:gd name="T81" fmla="*/ 0 h 64"/>
                <a:gd name="T82" fmla="*/ 6 w 28"/>
                <a:gd name="T83" fmla="*/ 2 h 64"/>
                <a:gd name="T84" fmla="*/ 6 w 28"/>
                <a:gd name="T85" fmla="*/ 2 h 64"/>
                <a:gd name="T86" fmla="*/ 0 w 28"/>
                <a:gd name="T87" fmla="*/ 2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64">
                  <a:moveTo>
                    <a:pt x="0" y="20"/>
                  </a:moveTo>
                  <a:lnTo>
                    <a:pt x="8" y="28"/>
                  </a:lnTo>
                  <a:lnTo>
                    <a:pt x="10" y="28"/>
                  </a:lnTo>
                  <a:lnTo>
                    <a:pt x="10" y="32"/>
                  </a:lnTo>
                  <a:lnTo>
                    <a:pt x="12" y="36"/>
                  </a:lnTo>
                  <a:lnTo>
                    <a:pt x="12" y="40"/>
                  </a:lnTo>
                  <a:lnTo>
                    <a:pt x="10" y="40"/>
                  </a:lnTo>
                  <a:lnTo>
                    <a:pt x="10" y="40"/>
                  </a:lnTo>
                  <a:lnTo>
                    <a:pt x="10" y="44"/>
                  </a:lnTo>
                  <a:lnTo>
                    <a:pt x="8" y="48"/>
                  </a:lnTo>
                  <a:lnTo>
                    <a:pt x="8" y="54"/>
                  </a:lnTo>
                  <a:lnTo>
                    <a:pt x="8" y="54"/>
                  </a:lnTo>
                  <a:lnTo>
                    <a:pt x="8" y="58"/>
                  </a:lnTo>
                  <a:lnTo>
                    <a:pt x="8" y="60"/>
                  </a:lnTo>
                  <a:lnTo>
                    <a:pt x="8" y="64"/>
                  </a:lnTo>
                  <a:lnTo>
                    <a:pt x="8" y="62"/>
                  </a:lnTo>
                  <a:lnTo>
                    <a:pt x="8" y="60"/>
                  </a:lnTo>
                  <a:lnTo>
                    <a:pt x="10" y="58"/>
                  </a:lnTo>
                  <a:lnTo>
                    <a:pt x="14" y="54"/>
                  </a:lnTo>
                  <a:lnTo>
                    <a:pt x="18" y="50"/>
                  </a:lnTo>
                  <a:lnTo>
                    <a:pt x="26" y="44"/>
                  </a:lnTo>
                  <a:lnTo>
                    <a:pt x="26" y="42"/>
                  </a:lnTo>
                  <a:lnTo>
                    <a:pt x="26" y="40"/>
                  </a:lnTo>
                  <a:lnTo>
                    <a:pt x="28" y="38"/>
                  </a:lnTo>
                  <a:lnTo>
                    <a:pt x="28" y="36"/>
                  </a:lnTo>
                  <a:lnTo>
                    <a:pt x="28" y="36"/>
                  </a:lnTo>
                  <a:lnTo>
                    <a:pt x="26" y="34"/>
                  </a:lnTo>
                  <a:lnTo>
                    <a:pt x="26" y="32"/>
                  </a:lnTo>
                  <a:lnTo>
                    <a:pt x="26" y="28"/>
                  </a:lnTo>
                  <a:lnTo>
                    <a:pt x="26" y="24"/>
                  </a:lnTo>
                  <a:lnTo>
                    <a:pt x="26" y="22"/>
                  </a:lnTo>
                  <a:lnTo>
                    <a:pt x="26" y="18"/>
                  </a:lnTo>
                  <a:lnTo>
                    <a:pt x="24" y="14"/>
                  </a:lnTo>
                  <a:lnTo>
                    <a:pt x="22" y="8"/>
                  </a:lnTo>
                  <a:lnTo>
                    <a:pt x="20" y="4"/>
                  </a:lnTo>
                  <a:lnTo>
                    <a:pt x="20" y="4"/>
                  </a:lnTo>
                  <a:lnTo>
                    <a:pt x="18" y="2"/>
                  </a:lnTo>
                  <a:lnTo>
                    <a:pt x="16" y="0"/>
                  </a:lnTo>
                  <a:lnTo>
                    <a:pt x="12" y="0"/>
                  </a:lnTo>
                  <a:lnTo>
                    <a:pt x="8" y="0"/>
                  </a:lnTo>
                  <a:lnTo>
                    <a:pt x="8" y="0"/>
                  </a:lnTo>
                  <a:lnTo>
                    <a:pt x="6" y="2"/>
                  </a:lnTo>
                  <a:lnTo>
                    <a:pt x="6" y="2"/>
                  </a:lnTo>
                  <a:lnTo>
                    <a:pt x="0" y="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3" name="Freeform 244"/>
            <p:cNvSpPr>
              <a:spLocks/>
            </p:cNvSpPr>
            <p:nvPr/>
          </p:nvSpPr>
          <p:spPr bwMode="gray">
            <a:xfrm>
              <a:off x="1013" y="2418"/>
              <a:ext cx="142" cy="114"/>
            </a:xfrm>
            <a:custGeom>
              <a:avLst/>
              <a:gdLst>
                <a:gd name="T0" fmla="*/ 20 w 142"/>
                <a:gd name="T1" fmla="*/ 42 h 114"/>
                <a:gd name="T2" fmla="*/ 20 w 142"/>
                <a:gd name="T3" fmla="*/ 40 h 114"/>
                <a:gd name="T4" fmla="*/ 18 w 142"/>
                <a:gd name="T5" fmla="*/ 38 h 114"/>
                <a:gd name="T6" fmla="*/ 20 w 142"/>
                <a:gd name="T7" fmla="*/ 36 h 114"/>
                <a:gd name="T8" fmla="*/ 14 w 142"/>
                <a:gd name="T9" fmla="*/ 34 h 114"/>
                <a:gd name="T10" fmla="*/ 6 w 142"/>
                <a:gd name="T11" fmla="*/ 30 h 114"/>
                <a:gd name="T12" fmla="*/ 0 w 142"/>
                <a:gd name="T13" fmla="*/ 26 h 114"/>
                <a:gd name="T14" fmla="*/ 2 w 142"/>
                <a:gd name="T15" fmla="*/ 24 h 114"/>
                <a:gd name="T16" fmla="*/ 20 w 142"/>
                <a:gd name="T17" fmla="*/ 16 h 114"/>
                <a:gd name="T18" fmla="*/ 32 w 142"/>
                <a:gd name="T19" fmla="*/ 12 h 114"/>
                <a:gd name="T20" fmla="*/ 54 w 142"/>
                <a:gd name="T21" fmla="*/ 6 h 114"/>
                <a:gd name="T22" fmla="*/ 58 w 142"/>
                <a:gd name="T23" fmla="*/ 2 h 114"/>
                <a:gd name="T24" fmla="*/ 60 w 142"/>
                <a:gd name="T25" fmla="*/ 0 h 114"/>
                <a:gd name="T26" fmla="*/ 68 w 142"/>
                <a:gd name="T27" fmla="*/ 24 h 114"/>
                <a:gd name="T28" fmla="*/ 86 w 142"/>
                <a:gd name="T29" fmla="*/ 24 h 114"/>
                <a:gd name="T30" fmla="*/ 92 w 142"/>
                <a:gd name="T31" fmla="*/ 22 h 114"/>
                <a:gd name="T32" fmla="*/ 102 w 142"/>
                <a:gd name="T33" fmla="*/ 18 h 114"/>
                <a:gd name="T34" fmla="*/ 108 w 142"/>
                <a:gd name="T35" fmla="*/ 20 h 114"/>
                <a:gd name="T36" fmla="*/ 110 w 142"/>
                <a:gd name="T37" fmla="*/ 26 h 114"/>
                <a:gd name="T38" fmla="*/ 110 w 142"/>
                <a:gd name="T39" fmla="*/ 32 h 114"/>
                <a:gd name="T40" fmla="*/ 120 w 142"/>
                <a:gd name="T41" fmla="*/ 42 h 114"/>
                <a:gd name="T42" fmla="*/ 124 w 142"/>
                <a:gd name="T43" fmla="*/ 44 h 114"/>
                <a:gd name="T44" fmla="*/ 128 w 142"/>
                <a:gd name="T45" fmla="*/ 56 h 114"/>
                <a:gd name="T46" fmla="*/ 132 w 142"/>
                <a:gd name="T47" fmla="*/ 64 h 114"/>
                <a:gd name="T48" fmla="*/ 136 w 142"/>
                <a:gd name="T49" fmla="*/ 70 h 114"/>
                <a:gd name="T50" fmla="*/ 138 w 142"/>
                <a:gd name="T51" fmla="*/ 74 h 114"/>
                <a:gd name="T52" fmla="*/ 138 w 142"/>
                <a:gd name="T53" fmla="*/ 78 h 114"/>
                <a:gd name="T54" fmla="*/ 136 w 142"/>
                <a:gd name="T55" fmla="*/ 80 h 114"/>
                <a:gd name="T56" fmla="*/ 134 w 142"/>
                <a:gd name="T57" fmla="*/ 94 h 114"/>
                <a:gd name="T58" fmla="*/ 128 w 142"/>
                <a:gd name="T59" fmla="*/ 112 h 114"/>
                <a:gd name="T60" fmla="*/ 112 w 142"/>
                <a:gd name="T61" fmla="*/ 110 h 114"/>
                <a:gd name="T62" fmla="*/ 112 w 142"/>
                <a:gd name="T63" fmla="*/ 104 h 114"/>
                <a:gd name="T64" fmla="*/ 112 w 142"/>
                <a:gd name="T65" fmla="*/ 102 h 114"/>
                <a:gd name="T66" fmla="*/ 110 w 142"/>
                <a:gd name="T67" fmla="*/ 92 h 114"/>
                <a:gd name="T68" fmla="*/ 108 w 142"/>
                <a:gd name="T69" fmla="*/ 86 h 114"/>
                <a:gd name="T70" fmla="*/ 106 w 142"/>
                <a:gd name="T71" fmla="*/ 82 h 114"/>
                <a:gd name="T72" fmla="*/ 98 w 142"/>
                <a:gd name="T73" fmla="*/ 78 h 114"/>
                <a:gd name="T74" fmla="*/ 94 w 142"/>
                <a:gd name="T75" fmla="*/ 80 h 114"/>
                <a:gd name="T76" fmla="*/ 92 w 142"/>
                <a:gd name="T77" fmla="*/ 80 h 114"/>
                <a:gd name="T78" fmla="*/ 64 w 142"/>
                <a:gd name="T79" fmla="*/ 76 h 114"/>
                <a:gd name="T80" fmla="*/ 58 w 142"/>
                <a:gd name="T81" fmla="*/ 74 h 114"/>
                <a:gd name="T82" fmla="*/ 52 w 142"/>
                <a:gd name="T83" fmla="*/ 70 h 114"/>
                <a:gd name="T84" fmla="*/ 46 w 142"/>
                <a:gd name="T85" fmla="*/ 60 h 114"/>
                <a:gd name="T86" fmla="*/ 38 w 142"/>
                <a:gd name="T87" fmla="*/ 6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2" h="114">
                  <a:moveTo>
                    <a:pt x="26" y="52"/>
                  </a:moveTo>
                  <a:lnTo>
                    <a:pt x="20" y="42"/>
                  </a:lnTo>
                  <a:lnTo>
                    <a:pt x="20" y="40"/>
                  </a:lnTo>
                  <a:lnTo>
                    <a:pt x="20" y="40"/>
                  </a:lnTo>
                  <a:lnTo>
                    <a:pt x="18" y="38"/>
                  </a:lnTo>
                  <a:lnTo>
                    <a:pt x="18" y="38"/>
                  </a:lnTo>
                  <a:lnTo>
                    <a:pt x="18" y="38"/>
                  </a:lnTo>
                  <a:lnTo>
                    <a:pt x="20" y="36"/>
                  </a:lnTo>
                  <a:lnTo>
                    <a:pt x="18" y="34"/>
                  </a:lnTo>
                  <a:lnTo>
                    <a:pt x="14" y="34"/>
                  </a:lnTo>
                  <a:lnTo>
                    <a:pt x="10" y="32"/>
                  </a:lnTo>
                  <a:lnTo>
                    <a:pt x="6" y="30"/>
                  </a:lnTo>
                  <a:lnTo>
                    <a:pt x="2" y="28"/>
                  </a:lnTo>
                  <a:lnTo>
                    <a:pt x="0" y="26"/>
                  </a:lnTo>
                  <a:lnTo>
                    <a:pt x="0" y="26"/>
                  </a:lnTo>
                  <a:lnTo>
                    <a:pt x="2" y="24"/>
                  </a:lnTo>
                  <a:lnTo>
                    <a:pt x="10" y="20"/>
                  </a:lnTo>
                  <a:lnTo>
                    <a:pt x="20" y="16"/>
                  </a:lnTo>
                  <a:lnTo>
                    <a:pt x="28" y="14"/>
                  </a:lnTo>
                  <a:lnTo>
                    <a:pt x="32" y="12"/>
                  </a:lnTo>
                  <a:lnTo>
                    <a:pt x="56" y="10"/>
                  </a:lnTo>
                  <a:lnTo>
                    <a:pt x="54" y="6"/>
                  </a:lnTo>
                  <a:lnTo>
                    <a:pt x="56" y="4"/>
                  </a:lnTo>
                  <a:lnTo>
                    <a:pt x="58" y="2"/>
                  </a:lnTo>
                  <a:lnTo>
                    <a:pt x="58" y="0"/>
                  </a:lnTo>
                  <a:lnTo>
                    <a:pt x="60" y="0"/>
                  </a:lnTo>
                  <a:lnTo>
                    <a:pt x="62" y="10"/>
                  </a:lnTo>
                  <a:lnTo>
                    <a:pt x="68" y="24"/>
                  </a:lnTo>
                  <a:lnTo>
                    <a:pt x="84" y="24"/>
                  </a:lnTo>
                  <a:lnTo>
                    <a:pt x="86" y="24"/>
                  </a:lnTo>
                  <a:lnTo>
                    <a:pt x="88" y="22"/>
                  </a:lnTo>
                  <a:lnTo>
                    <a:pt x="92" y="22"/>
                  </a:lnTo>
                  <a:lnTo>
                    <a:pt x="96" y="20"/>
                  </a:lnTo>
                  <a:lnTo>
                    <a:pt x="102" y="18"/>
                  </a:lnTo>
                  <a:lnTo>
                    <a:pt x="106" y="18"/>
                  </a:lnTo>
                  <a:lnTo>
                    <a:pt x="108" y="20"/>
                  </a:lnTo>
                  <a:lnTo>
                    <a:pt x="110" y="24"/>
                  </a:lnTo>
                  <a:lnTo>
                    <a:pt x="110" y="26"/>
                  </a:lnTo>
                  <a:lnTo>
                    <a:pt x="110" y="30"/>
                  </a:lnTo>
                  <a:lnTo>
                    <a:pt x="110" y="32"/>
                  </a:lnTo>
                  <a:lnTo>
                    <a:pt x="110" y="34"/>
                  </a:lnTo>
                  <a:lnTo>
                    <a:pt x="120" y="42"/>
                  </a:lnTo>
                  <a:lnTo>
                    <a:pt x="124" y="40"/>
                  </a:lnTo>
                  <a:lnTo>
                    <a:pt x="124" y="44"/>
                  </a:lnTo>
                  <a:lnTo>
                    <a:pt x="128" y="50"/>
                  </a:lnTo>
                  <a:lnTo>
                    <a:pt x="128" y="56"/>
                  </a:lnTo>
                  <a:lnTo>
                    <a:pt x="130" y="60"/>
                  </a:lnTo>
                  <a:lnTo>
                    <a:pt x="132" y="64"/>
                  </a:lnTo>
                  <a:lnTo>
                    <a:pt x="134" y="68"/>
                  </a:lnTo>
                  <a:lnTo>
                    <a:pt x="136" y="70"/>
                  </a:lnTo>
                  <a:lnTo>
                    <a:pt x="136" y="70"/>
                  </a:lnTo>
                  <a:lnTo>
                    <a:pt x="138" y="74"/>
                  </a:lnTo>
                  <a:lnTo>
                    <a:pt x="138" y="76"/>
                  </a:lnTo>
                  <a:lnTo>
                    <a:pt x="138" y="78"/>
                  </a:lnTo>
                  <a:lnTo>
                    <a:pt x="136" y="80"/>
                  </a:lnTo>
                  <a:lnTo>
                    <a:pt x="136" y="80"/>
                  </a:lnTo>
                  <a:lnTo>
                    <a:pt x="130" y="86"/>
                  </a:lnTo>
                  <a:lnTo>
                    <a:pt x="134" y="94"/>
                  </a:lnTo>
                  <a:lnTo>
                    <a:pt x="142" y="110"/>
                  </a:lnTo>
                  <a:lnTo>
                    <a:pt x="128" y="112"/>
                  </a:lnTo>
                  <a:lnTo>
                    <a:pt x="114" y="114"/>
                  </a:lnTo>
                  <a:lnTo>
                    <a:pt x="112" y="110"/>
                  </a:lnTo>
                  <a:lnTo>
                    <a:pt x="112" y="108"/>
                  </a:lnTo>
                  <a:lnTo>
                    <a:pt x="112" y="104"/>
                  </a:lnTo>
                  <a:lnTo>
                    <a:pt x="112" y="102"/>
                  </a:lnTo>
                  <a:lnTo>
                    <a:pt x="112" y="102"/>
                  </a:lnTo>
                  <a:lnTo>
                    <a:pt x="112" y="98"/>
                  </a:lnTo>
                  <a:lnTo>
                    <a:pt x="110" y="92"/>
                  </a:lnTo>
                  <a:lnTo>
                    <a:pt x="110" y="88"/>
                  </a:lnTo>
                  <a:lnTo>
                    <a:pt x="108" y="86"/>
                  </a:lnTo>
                  <a:lnTo>
                    <a:pt x="106" y="82"/>
                  </a:lnTo>
                  <a:lnTo>
                    <a:pt x="106" y="82"/>
                  </a:lnTo>
                  <a:lnTo>
                    <a:pt x="102" y="78"/>
                  </a:lnTo>
                  <a:lnTo>
                    <a:pt x="98" y="78"/>
                  </a:lnTo>
                  <a:lnTo>
                    <a:pt x="96" y="78"/>
                  </a:lnTo>
                  <a:lnTo>
                    <a:pt x="94" y="80"/>
                  </a:lnTo>
                  <a:lnTo>
                    <a:pt x="92" y="80"/>
                  </a:lnTo>
                  <a:lnTo>
                    <a:pt x="92" y="80"/>
                  </a:lnTo>
                  <a:lnTo>
                    <a:pt x="86" y="98"/>
                  </a:lnTo>
                  <a:lnTo>
                    <a:pt x="64" y="76"/>
                  </a:lnTo>
                  <a:lnTo>
                    <a:pt x="58" y="76"/>
                  </a:lnTo>
                  <a:lnTo>
                    <a:pt x="58" y="74"/>
                  </a:lnTo>
                  <a:lnTo>
                    <a:pt x="54" y="72"/>
                  </a:lnTo>
                  <a:lnTo>
                    <a:pt x="52" y="70"/>
                  </a:lnTo>
                  <a:lnTo>
                    <a:pt x="48" y="66"/>
                  </a:lnTo>
                  <a:lnTo>
                    <a:pt x="46" y="60"/>
                  </a:lnTo>
                  <a:lnTo>
                    <a:pt x="44" y="56"/>
                  </a:lnTo>
                  <a:lnTo>
                    <a:pt x="38" y="60"/>
                  </a:lnTo>
                  <a:lnTo>
                    <a:pt x="26" y="5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4" name="Freeform 245"/>
            <p:cNvSpPr>
              <a:spLocks/>
            </p:cNvSpPr>
            <p:nvPr/>
          </p:nvSpPr>
          <p:spPr bwMode="gray">
            <a:xfrm>
              <a:off x="1073" y="2384"/>
              <a:ext cx="76" cy="58"/>
            </a:xfrm>
            <a:custGeom>
              <a:avLst/>
              <a:gdLst>
                <a:gd name="T0" fmla="*/ 40 w 76"/>
                <a:gd name="T1" fmla="*/ 18 h 58"/>
                <a:gd name="T2" fmla="*/ 34 w 76"/>
                <a:gd name="T3" fmla="*/ 20 h 58"/>
                <a:gd name="T4" fmla="*/ 28 w 76"/>
                <a:gd name="T5" fmla="*/ 22 h 58"/>
                <a:gd name="T6" fmla="*/ 26 w 76"/>
                <a:gd name="T7" fmla="*/ 22 h 58"/>
                <a:gd name="T8" fmla="*/ 12 w 76"/>
                <a:gd name="T9" fmla="*/ 22 h 58"/>
                <a:gd name="T10" fmla="*/ 10 w 76"/>
                <a:gd name="T11" fmla="*/ 20 h 58"/>
                <a:gd name="T12" fmla="*/ 6 w 76"/>
                <a:gd name="T13" fmla="*/ 16 h 58"/>
                <a:gd name="T14" fmla="*/ 4 w 76"/>
                <a:gd name="T15" fmla="*/ 18 h 58"/>
                <a:gd name="T16" fmla="*/ 0 w 76"/>
                <a:gd name="T17" fmla="*/ 24 h 58"/>
                <a:gd name="T18" fmla="*/ 0 w 76"/>
                <a:gd name="T19" fmla="*/ 32 h 58"/>
                <a:gd name="T20" fmla="*/ 0 w 76"/>
                <a:gd name="T21" fmla="*/ 34 h 58"/>
                <a:gd name="T22" fmla="*/ 2 w 76"/>
                <a:gd name="T23" fmla="*/ 42 h 58"/>
                <a:gd name="T24" fmla="*/ 4 w 76"/>
                <a:gd name="T25" fmla="*/ 52 h 58"/>
                <a:gd name="T26" fmla="*/ 8 w 76"/>
                <a:gd name="T27" fmla="*/ 58 h 58"/>
                <a:gd name="T28" fmla="*/ 26 w 76"/>
                <a:gd name="T29" fmla="*/ 58 h 58"/>
                <a:gd name="T30" fmla="*/ 32 w 76"/>
                <a:gd name="T31" fmla="*/ 56 h 58"/>
                <a:gd name="T32" fmla="*/ 38 w 76"/>
                <a:gd name="T33" fmla="*/ 54 h 58"/>
                <a:gd name="T34" fmla="*/ 46 w 76"/>
                <a:gd name="T35" fmla="*/ 52 h 58"/>
                <a:gd name="T36" fmla="*/ 52 w 76"/>
                <a:gd name="T37" fmla="*/ 54 h 58"/>
                <a:gd name="T38" fmla="*/ 56 w 76"/>
                <a:gd name="T39" fmla="*/ 54 h 58"/>
                <a:gd name="T40" fmla="*/ 58 w 76"/>
                <a:gd name="T41" fmla="*/ 52 h 58"/>
                <a:gd name="T42" fmla="*/ 62 w 76"/>
                <a:gd name="T43" fmla="*/ 48 h 58"/>
                <a:gd name="T44" fmla="*/ 68 w 76"/>
                <a:gd name="T45" fmla="*/ 42 h 58"/>
                <a:gd name="T46" fmla="*/ 72 w 76"/>
                <a:gd name="T47" fmla="*/ 30 h 58"/>
                <a:gd name="T48" fmla="*/ 72 w 76"/>
                <a:gd name="T49" fmla="*/ 24 h 58"/>
                <a:gd name="T50" fmla="*/ 74 w 76"/>
                <a:gd name="T51" fmla="*/ 16 h 58"/>
                <a:gd name="T52" fmla="*/ 76 w 76"/>
                <a:gd name="T53" fmla="*/ 10 h 58"/>
                <a:gd name="T54" fmla="*/ 70 w 76"/>
                <a:gd name="T55" fmla="*/ 0 h 58"/>
                <a:gd name="T56" fmla="*/ 66 w 76"/>
                <a:gd name="T57" fmla="*/ 2 h 58"/>
                <a:gd name="T58" fmla="*/ 56 w 76"/>
                <a:gd name="T59" fmla="*/ 2 h 58"/>
                <a:gd name="T60" fmla="*/ 54 w 76"/>
                <a:gd name="T61" fmla="*/ 4 h 58"/>
                <a:gd name="T62" fmla="*/ 46 w 76"/>
                <a:gd name="T63" fmla="*/ 8 h 58"/>
                <a:gd name="T64" fmla="*/ 46 w 76"/>
                <a:gd name="T65" fmla="*/ 12 h 58"/>
                <a:gd name="T66" fmla="*/ 44 w 76"/>
                <a:gd name="T67" fmla="*/ 16 h 58"/>
                <a:gd name="T68" fmla="*/ 42 w 76"/>
                <a:gd name="T69"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8">
                  <a:moveTo>
                    <a:pt x="42" y="18"/>
                  </a:moveTo>
                  <a:lnTo>
                    <a:pt x="40" y="18"/>
                  </a:lnTo>
                  <a:lnTo>
                    <a:pt x="36" y="18"/>
                  </a:lnTo>
                  <a:lnTo>
                    <a:pt x="34" y="20"/>
                  </a:lnTo>
                  <a:lnTo>
                    <a:pt x="30" y="22"/>
                  </a:lnTo>
                  <a:lnTo>
                    <a:pt x="28" y="22"/>
                  </a:lnTo>
                  <a:lnTo>
                    <a:pt x="28" y="22"/>
                  </a:lnTo>
                  <a:lnTo>
                    <a:pt x="26" y="22"/>
                  </a:lnTo>
                  <a:lnTo>
                    <a:pt x="20" y="24"/>
                  </a:lnTo>
                  <a:lnTo>
                    <a:pt x="12" y="22"/>
                  </a:lnTo>
                  <a:lnTo>
                    <a:pt x="12" y="22"/>
                  </a:lnTo>
                  <a:lnTo>
                    <a:pt x="10" y="20"/>
                  </a:lnTo>
                  <a:lnTo>
                    <a:pt x="8" y="18"/>
                  </a:lnTo>
                  <a:lnTo>
                    <a:pt x="6" y="16"/>
                  </a:lnTo>
                  <a:lnTo>
                    <a:pt x="6" y="18"/>
                  </a:lnTo>
                  <a:lnTo>
                    <a:pt x="4" y="18"/>
                  </a:lnTo>
                  <a:lnTo>
                    <a:pt x="2" y="20"/>
                  </a:lnTo>
                  <a:lnTo>
                    <a:pt x="0" y="24"/>
                  </a:lnTo>
                  <a:lnTo>
                    <a:pt x="0" y="28"/>
                  </a:lnTo>
                  <a:lnTo>
                    <a:pt x="0" y="32"/>
                  </a:lnTo>
                  <a:lnTo>
                    <a:pt x="0" y="34"/>
                  </a:lnTo>
                  <a:lnTo>
                    <a:pt x="0" y="34"/>
                  </a:lnTo>
                  <a:lnTo>
                    <a:pt x="0" y="38"/>
                  </a:lnTo>
                  <a:lnTo>
                    <a:pt x="2" y="42"/>
                  </a:lnTo>
                  <a:lnTo>
                    <a:pt x="4" y="48"/>
                  </a:lnTo>
                  <a:lnTo>
                    <a:pt x="4" y="52"/>
                  </a:lnTo>
                  <a:lnTo>
                    <a:pt x="6" y="56"/>
                  </a:lnTo>
                  <a:lnTo>
                    <a:pt x="8" y="58"/>
                  </a:lnTo>
                  <a:lnTo>
                    <a:pt x="24" y="58"/>
                  </a:lnTo>
                  <a:lnTo>
                    <a:pt x="26" y="58"/>
                  </a:lnTo>
                  <a:lnTo>
                    <a:pt x="28" y="58"/>
                  </a:lnTo>
                  <a:lnTo>
                    <a:pt x="32" y="56"/>
                  </a:lnTo>
                  <a:lnTo>
                    <a:pt x="36" y="54"/>
                  </a:lnTo>
                  <a:lnTo>
                    <a:pt x="38" y="54"/>
                  </a:lnTo>
                  <a:lnTo>
                    <a:pt x="46" y="52"/>
                  </a:lnTo>
                  <a:lnTo>
                    <a:pt x="46" y="52"/>
                  </a:lnTo>
                  <a:lnTo>
                    <a:pt x="48" y="54"/>
                  </a:lnTo>
                  <a:lnTo>
                    <a:pt x="52" y="54"/>
                  </a:lnTo>
                  <a:lnTo>
                    <a:pt x="54" y="54"/>
                  </a:lnTo>
                  <a:lnTo>
                    <a:pt x="56" y="54"/>
                  </a:lnTo>
                  <a:lnTo>
                    <a:pt x="56" y="52"/>
                  </a:lnTo>
                  <a:lnTo>
                    <a:pt x="58" y="52"/>
                  </a:lnTo>
                  <a:lnTo>
                    <a:pt x="60" y="52"/>
                  </a:lnTo>
                  <a:lnTo>
                    <a:pt x="62" y="48"/>
                  </a:lnTo>
                  <a:lnTo>
                    <a:pt x="66" y="46"/>
                  </a:lnTo>
                  <a:lnTo>
                    <a:pt x="68" y="42"/>
                  </a:lnTo>
                  <a:lnTo>
                    <a:pt x="70" y="36"/>
                  </a:lnTo>
                  <a:lnTo>
                    <a:pt x="72" y="30"/>
                  </a:lnTo>
                  <a:lnTo>
                    <a:pt x="72" y="28"/>
                  </a:lnTo>
                  <a:lnTo>
                    <a:pt x="72" y="24"/>
                  </a:lnTo>
                  <a:lnTo>
                    <a:pt x="72" y="20"/>
                  </a:lnTo>
                  <a:lnTo>
                    <a:pt x="74" y="16"/>
                  </a:lnTo>
                  <a:lnTo>
                    <a:pt x="74" y="12"/>
                  </a:lnTo>
                  <a:lnTo>
                    <a:pt x="76" y="10"/>
                  </a:lnTo>
                  <a:lnTo>
                    <a:pt x="70" y="0"/>
                  </a:lnTo>
                  <a:lnTo>
                    <a:pt x="70" y="0"/>
                  </a:lnTo>
                  <a:lnTo>
                    <a:pt x="68" y="2"/>
                  </a:lnTo>
                  <a:lnTo>
                    <a:pt x="66" y="2"/>
                  </a:lnTo>
                  <a:lnTo>
                    <a:pt x="62" y="2"/>
                  </a:lnTo>
                  <a:lnTo>
                    <a:pt x="56" y="2"/>
                  </a:lnTo>
                  <a:lnTo>
                    <a:pt x="56" y="2"/>
                  </a:lnTo>
                  <a:lnTo>
                    <a:pt x="54" y="4"/>
                  </a:lnTo>
                  <a:lnTo>
                    <a:pt x="52" y="4"/>
                  </a:lnTo>
                  <a:lnTo>
                    <a:pt x="46" y="8"/>
                  </a:lnTo>
                  <a:lnTo>
                    <a:pt x="46" y="10"/>
                  </a:lnTo>
                  <a:lnTo>
                    <a:pt x="46" y="12"/>
                  </a:lnTo>
                  <a:lnTo>
                    <a:pt x="46" y="14"/>
                  </a:lnTo>
                  <a:lnTo>
                    <a:pt x="44" y="16"/>
                  </a:lnTo>
                  <a:lnTo>
                    <a:pt x="44" y="18"/>
                  </a:lnTo>
                  <a:lnTo>
                    <a:pt x="42" y="1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5" name="Freeform 246"/>
            <p:cNvSpPr>
              <a:spLocks/>
            </p:cNvSpPr>
            <p:nvPr/>
          </p:nvSpPr>
          <p:spPr bwMode="gray">
            <a:xfrm>
              <a:off x="1015" y="2342"/>
              <a:ext cx="138" cy="66"/>
            </a:xfrm>
            <a:custGeom>
              <a:avLst/>
              <a:gdLst>
                <a:gd name="T0" fmla="*/ 134 w 138"/>
                <a:gd name="T1" fmla="*/ 22 h 66"/>
                <a:gd name="T2" fmla="*/ 130 w 138"/>
                <a:gd name="T3" fmla="*/ 18 h 66"/>
                <a:gd name="T4" fmla="*/ 126 w 138"/>
                <a:gd name="T5" fmla="*/ 16 h 66"/>
                <a:gd name="T6" fmla="*/ 118 w 138"/>
                <a:gd name="T7" fmla="*/ 12 h 66"/>
                <a:gd name="T8" fmla="*/ 110 w 138"/>
                <a:gd name="T9" fmla="*/ 14 h 66"/>
                <a:gd name="T10" fmla="*/ 106 w 138"/>
                <a:gd name="T11" fmla="*/ 18 h 66"/>
                <a:gd name="T12" fmla="*/ 104 w 138"/>
                <a:gd name="T13" fmla="*/ 20 h 66"/>
                <a:gd name="T14" fmla="*/ 104 w 138"/>
                <a:gd name="T15" fmla="*/ 24 h 66"/>
                <a:gd name="T16" fmla="*/ 100 w 138"/>
                <a:gd name="T17" fmla="*/ 22 h 66"/>
                <a:gd name="T18" fmla="*/ 94 w 138"/>
                <a:gd name="T19" fmla="*/ 24 h 66"/>
                <a:gd name="T20" fmla="*/ 90 w 138"/>
                <a:gd name="T21" fmla="*/ 24 h 66"/>
                <a:gd name="T22" fmla="*/ 84 w 138"/>
                <a:gd name="T23" fmla="*/ 22 h 66"/>
                <a:gd name="T24" fmla="*/ 76 w 138"/>
                <a:gd name="T25" fmla="*/ 20 h 66"/>
                <a:gd name="T26" fmla="*/ 60 w 138"/>
                <a:gd name="T27" fmla="*/ 14 h 66"/>
                <a:gd name="T28" fmla="*/ 46 w 138"/>
                <a:gd name="T29" fmla="*/ 8 h 66"/>
                <a:gd name="T30" fmla="*/ 36 w 138"/>
                <a:gd name="T31" fmla="*/ 4 h 66"/>
                <a:gd name="T32" fmla="*/ 30 w 138"/>
                <a:gd name="T33" fmla="*/ 0 h 66"/>
                <a:gd name="T34" fmla="*/ 28 w 138"/>
                <a:gd name="T35" fmla="*/ 2 h 66"/>
                <a:gd name="T36" fmla="*/ 28 w 138"/>
                <a:gd name="T37" fmla="*/ 4 h 66"/>
                <a:gd name="T38" fmla="*/ 26 w 138"/>
                <a:gd name="T39" fmla="*/ 6 h 66"/>
                <a:gd name="T40" fmla="*/ 24 w 138"/>
                <a:gd name="T41" fmla="*/ 4 h 66"/>
                <a:gd name="T42" fmla="*/ 22 w 138"/>
                <a:gd name="T43" fmla="*/ 4 h 66"/>
                <a:gd name="T44" fmla="*/ 20 w 138"/>
                <a:gd name="T45" fmla="*/ 0 h 66"/>
                <a:gd name="T46" fmla="*/ 18 w 138"/>
                <a:gd name="T47" fmla="*/ 0 h 66"/>
                <a:gd name="T48" fmla="*/ 18 w 138"/>
                <a:gd name="T49" fmla="*/ 4 h 66"/>
                <a:gd name="T50" fmla="*/ 14 w 138"/>
                <a:gd name="T51" fmla="*/ 6 h 66"/>
                <a:gd name="T52" fmla="*/ 12 w 138"/>
                <a:gd name="T53" fmla="*/ 6 h 66"/>
                <a:gd name="T54" fmla="*/ 6 w 138"/>
                <a:gd name="T55" fmla="*/ 6 h 66"/>
                <a:gd name="T56" fmla="*/ 4 w 138"/>
                <a:gd name="T57" fmla="*/ 8 h 66"/>
                <a:gd name="T58" fmla="*/ 0 w 138"/>
                <a:gd name="T59" fmla="*/ 8 h 66"/>
                <a:gd name="T60" fmla="*/ 8 w 138"/>
                <a:gd name="T61" fmla="*/ 20 h 66"/>
                <a:gd name="T62" fmla="*/ 16 w 138"/>
                <a:gd name="T63" fmla="*/ 42 h 66"/>
                <a:gd name="T64" fmla="*/ 18 w 138"/>
                <a:gd name="T65" fmla="*/ 42 h 66"/>
                <a:gd name="T66" fmla="*/ 18 w 138"/>
                <a:gd name="T67" fmla="*/ 44 h 66"/>
                <a:gd name="T68" fmla="*/ 20 w 138"/>
                <a:gd name="T69" fmla="*/ 46 h 66"/>
                <a:gd name="T70" fmla="*/ 24 w 138"/>
                <a:gd name="T71" fmla="*/ 46 h 66"/>
                <a:gd name="T72" fmla="*/ 30 w 138"/>
                <a:gd name="T73" fmla="*/ 46 h 66"/>
                <a:gd name="T74" fmla="*/ 34 w 138"/>
                <a:gd name="T75" fmla="*/ 42 h 66"/>
                <a:gd name="T76" fmla="*/ 42 w 138"/>
                <a:gd name="T77" fmla="*/ 44 h 66"/>
                <a:gd name="T78" fmla="*/ 42 w 138"/>
                <a:gd name="T79" fmla="*/ 46 h 66"/>
                <a:gd name="T80" fmla="*/ 44 w 138"/>
                <a:gd name="T81" fmla="*/ 48 h 66"/>
                <a:gd name="T82" fmla="*/ 52 w 138"/>
                <a:gd name="T83" fmla="*/ 50 h 66"/>
                <a:gd name="T84" fmla="*/ 60 w 138"/>
                <a:gd name="T85" fmla="*/ 52 h 66"/>
                <a:gd name="T86" fmla="*/ 62 w 138"/>
                <a:gd name="T87" fmla="*/ 58 h 66"/>
                <a:gd name="T88" fmla="*/ 68 w 138"/>
                <a:gd name="T89" fmla="*/ 64 h 66"/>
                <a:gd name="T90" fmla="*/ 72 w 138"/>
                <a:gd name="T91" fmla="*/ 64 h 66"/>
                <a:gd name="T92" fmla="*/ 78 w 138"/>
                <a:gd name="T93" fmla="*/ 66 h 66"/>
                <a:gd name="T94" fmla="*/ 86 w 138"/>
                <a:gd name="T95" fmla="*/ 64 h 66"/>
                <a:gd name="T96" fmla="*/ 90 w 138"/>
                <a:gd name="T97" fmla="*/ 62 h 66"/>
                <a:gd name="T98" fmla="*/ 98 w 138"/>
                <a:gd name="T99" fmla="*/ 60 h 66"/>
                <a:gd name="T100" fmla="*/ 102 w 138"/>
                <a:gd name="T101" fmla="*/ 58 h 66"/>
                <a:gd name="T102" fmla="*/ 104 w 138"/>
                <a:gd name="T103" fmla="*/ 54 h 66"/>
                <a:gd name="T104" fmla="*/ 104 w 138"/>
                <a:gd name="T105" fmla="*/ 50 h 66"/>
                <a:gd name="T106" fmla="*/ 108 w 138"/>
                <a:gd name="T107" fmla="*/ 48 h 66"/>
                <a:gd name="T108" fmla="*/ 112 w 138"/>
                <a:gd name="T109" fmla="*/ 44 h 66"/>
                <a:gd name="T110" fmla="*/ 118 w 138"/>
                <a:gd name="T111" fmla="*/ 46 h 66"/>
                <a:gd name="T112" fmla="*/ 126 w 138"/>
                <a:gd name="T113" fmla="*/ 44 h 66"/>
                <a:gd name="T114" fmla="*/ 130 w 138"/>
                <a:gd name="T115" fmla="*/ 40 h 66"/>
                <a:gd name="T116" fmla="*/ 136 w 138"/>
                <a:gd name="T117" fmla="*/ 38 h 66"/>
                <a:gd name="T118" fmla="*/ 138 w 138"/>
                <a:gd name="T119" fmla="*/ 38 h 66"/>
                <a:gd name="T120" fmla="*/ 136 w 138"/>
                <a:gd name="T121" fmla="*/ 36 h 66"/>
                <a:gd name="T122" fmla="*/ 136 w 138"/>
                <a:gd name="T123" fmla="*/ 30 h 66"/>
                <a:gd name="T124" fmla="*/ 138 w 138"/>
                <a:gd name="T1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 h="66">
                  <a:moveTo>
                    <a:pt x="138" y="24"/>
                  </a:moveTo>
                  <a:lnTo>
                    <a:pt x="134" y="22"/>
                  </a:lnTo>
                  <a:lnTo>
                    <a:pt x="132" y="20"/>
                  </a:lnTo>
                  <a:lnTo>
                    <a:pt x="130" y="18"/>
                  </a:lnTo>
                  <a:lnTo>
                    <a:pt x="128" y="16"/>
                  </a:lnTo>
                  <a:lnTo>
                    <a:pt x="126" y="16"/>
                  </a:lnTo>
                  <a:lnTo>
                    <a:pt x="122" y="12"/>
                  </a:lnTo>
                  <a:lnTo>
                    <a:pt x="118" y="12"/>
                  </a:lnTo>
                  <a:lnTo>
                    <a:pt x="114" y="14"/>
                  </a:lnTo>
                  <a:lnTo>
                    <a:pt x="110" y="14"/>
                  </a:lnTo>
                  <a:lnTo>
                    <a:pt x="108" y="16"/>
                  </a:lnTo>
                  <a:lnTo>
                    <a:pt x="106" y="18"/>
                  </a:lnTo>
                  <a:lnTo>
                    <a:pt x="104" y="18"/>
                  </a:lnTo>
                  <a:lnTo>
                    <a:pt x="104" y="20"/>
                  </a:lnTo>
                  <a:lnTo>
                    <a:pt x="104" y="22"/>
                  </a:lnTo>
                  <a:lnTo>
                    <a:pt x="104" y="24"/>
                  </a:lnTo>
                  <a:lnTo>
                    <a:pt x="102" y="24"/>
                  </a:lnTo>
                  <a:lnTo>
                    <a:pt x="100" y="22"/>
                  </a:lnTo>
                  <a:lnTo>
                    <a:pt x="96" y="22"/>
                  </a:lnTo>
                  <a:lnTo>
                    <a:pt x="94" y="24"/>
                  </a:lnTo>
                  <a:lnTo>
                    <a:pt x="92" y="24"/>
                  </a:lnTo>
                  <a:lnTo>
                    <a:pt x="90" y="24"/>
                  </a:lnTo>
                  <a:lnTo>
                    <a:pt x="84" y="26"/>
                  </a:lnTo>
                  <a:lnTo>
                    <a:pt x="84" y="22"/>
                  </a:lnTo>
                  <a:lnTo>
                    <a:pt x="80" y="22"/>
                  </a:lnTo>
                  <a:lnTo>
                    <a:pt x="76" y="20"/>
                  </a:lnTo>
                  <a:lnTo>
                    <a:pt x="68" y="14"/>
                  </a:lnTo>
                  <a:lnTo>
                    <a:pt x="60" y="14"/>
                  </a:lnTo>
                  <a:lnTo>
                    <a:pt x="58" y="8"/>
                  </a:lnTo>
                  <a:lnTo>
                    <a:pt x="46" y="8"/>
                  </a:lnTo>
                  <a:lnTo>
                    <a:pt x="42" y="4"/>
                  </a:lnTo>
                  <a:lnTo>
                    <a:pt x="36" y="4"/>
                  </a:lnTo>
                  <a:lnTo>
                    <a:pt x="34" y="0"/>
                  </a:lnTo>
                  <a:lnTo>
                    <a:pt x="30" y="0"/>
                  </a:lnTo>
                  <a:lnTo>
                    <a:pt x="30" y="2"/>
                  </a:lnTo>
                  <a:lnTo>
                    <a:pt x="28" y="2"/>
                  </a:lnTo>
                  <a:lnTo>
                    <a:pt x="28" y="4"/>
                  </a:lnTo>
                  <a:lnTo>
                    <a:pt x="28" y="4"/>
                  </a:lnTo>
                  <a:lnTo>
                    <a:pt x="28" y="6"/>
                  </a:lnTo>
                  <a:lnTo>
                    <a:pt x="26" y="6"/>
                  </a:lnTo>
                  <a:lnTo>
                    <a:pt x="24" y="6"/>
                  </a:lnTo>
                  <a:lnTo>
                    <a:pt x="24" y="4"/>
                  </a:lnTo>
                  <a:lnTo>
                    <a:pt x="22" y="4"/>
                  </a:lnTo>
                  <a:lnTo>
                    <a:pt x="22" y="4"/>
                  </a:lnTo>
                  <a:lnTo>
                    <a:pt x="22" y="2"/>
                  </a:lnTo>
                  <a:lnTo>
                    <a:pt x="20" y="0"/>
                  </a:lnTo>
                  <a:lnTo>
                    <a:pt x="18" y="0"/>
                  </a:lnTo>
                  <a:lnTo>
                    <a:pt x="18" y="0"/>
                  </a:lnTo>
                  <a:lnTo>
                    <a:pt x="20" y="4"/>
                  </a:lnTo>
                  <a:lnTo>
                    <a:pt x="18" y="4"/>
                  </a:lnTo>
                  <a:lnTo>
                    <a:pt x="16" y="4"/>
                  </a:lnTo>
                  <a:lnTo>
                    <a:pt x="14" y="6"/>
                  </a:lnTo>
                  <a:lnTo>
                    <a:pt x="12" y="6"/>
                  </a:lnTo>
                  <a:lnTo>
                    <a:pt x="12" y="6"/>
                  </a:lnTo>
                  <a:lnTo>
                    <a:pt x="8" y="6"/>
                  </a:lnTo>
                  <a:lnTo>
                    <a:pt x="6" y="6"/>
                  </a:lnTo>
                  <a:lnTo>
                    <a:pt x="6" y="8"/>
                  </a:lnTo>
                  <a:lnTo>
                    <a:pt x="4" y="8"/>
                  </a:lnTo>
                  <a:lnTo>
                    <a:pt x="2" y="8"/>
                  </a:lnTo>
                  <a:lnTo>
                    <a:pt x="0" y="8"/>
                  </a:lnTo>
                  <a:lnTo>
                    <a:pt x="0" y="18"/>
                  </a:lnTo>
                  <a:lnTo>
                    <a:pt x="8" y="20"/>
                  </a:lnTo>
                  <a:lnTo>
                    <a:pt x="12" y="26"/>
                  </a:lnTo>
                  <a:lnTo>
                    <a:pt x="16" y="42"/>
                  </a:lnTo>
                  <a:lnTo>
                    <a:pt x="16" y="42"/>
                  </a:lnTo>
                  <a:lnTo>
                    <a:pt x="18" y="42"/>
                  </a:lnTo>
                  <a:lnTo>
                    <a:pt x="18" y="44"/>
                  </a:lnTo>
                  <a:lnTo>
                    <a:pt x="18" y="44"/>
                  </a:lnTo>
                  <a:lnTo>
                    <a:pt x="18" y="46"/>
                  </a:lnTo>
                  <a:lnTo>
                    <a:pt x="20" y="46"/>
                  </a:lnTo>
                  <a:lnTo>
                    <a:pt x="22" y="46"/>
                  </a:lnTo>
                  <a:lnTo>
                    <a:pt x="24" y="46"/>
                  </a:lnTo>
                  <a:lnTo>
                    <a:pt x="26" y="48"/>
                  </a:lnTo>
                  <a:lnTo>
                    <a:pt x="30" y="46"/>
                  </a:lnTo>
                  <a:lnTo>
                    <a:pt x="32" y="46"/>
                  </a:lnTo>
                  <a:lnTo>
                    <a:pt x="34" y="42"/>
                  </a:lnTo>
                  <a:lnTo>
                    <a:pt x="42" y="42"/>
                  </a:lnTo>
                  <a:lnTo>
                    <a:pt x="42" y="44"/>
                  </a:lnTo>
                  <a:lnTo>
                    <a:pt x="42" y="44"/>
                  </a:lnTo>
                  <a:lnTo>
                    <a:pt x="42" y="46"/>
                  </a:lnTo>
                  <a:lnTo>
                    <a:pt x="42" y="48"/>
                  </a:lnTo>
                  <a:lnTo>
                    <a:pt x="44" y="48"/>
                  </a:lnTo>
                  <a:lnTo>
                    <a:pt x="46" y="50"/>
                  </a:lnTo>
                  <a:lnTo>
                    <a:pt x="52" y="50"/>
                  </a:lnTo>
                  <a:lnTo>
                    <a:pt x="58" y="50"/>
                  </a:lnTo>
                  <a:lnTo>
                    <a:pt x="60" y="52"/>
                  </a:lnTo>
                  <a:lnTo>
                    <a:pt x="60" y="54"/>
                  </a:lnTo>
                  <a:lnTo>
                    <a:pt x="62" y="58"/>
                  </a:lnTo>
                  <a:lnTo>
                    <a:pt x="66" y="60"/>
                  </a:lnTo>
                  <a:lnTo>
                    <a:pt x="68" y="64"/>
                  </a:lnTo>
                  <a:lnTo>
                    <a:pt x="70" y="64"/>
                  </a:lnTo>
                  <a:lnTo>
                    <a:pt x="72" y="64"/>
                  </a:lnTo>
                  <a:lnTo>
                    <a:pt x="74" y="66"/>
                  </a:lnTo>
                  <a:lnTo>
                    <a:pt x="78" y="66"/>
                  </a:lnTo>
                  <a:lnTo>
                    <a:pt x="82" y="66"/>
                  </a:lnTo>
                  <a:lnTo>
                    <a:pt x="86" y="64"/>
                  </a:lnTo>
                  <a:lnTo>
                    <a:pt x="86" y="64"/>
                  </a:lnTo>
                  <a:lnTo>
                    <a:pt x="90" y="62"/>
                  </a:lnTo>
                  <a:lnTo>
                    <a:pt x="94" y="60"/>
                  </a:lnTo>
                  <a:lnTo>
                    <a:pt x="98" y="60"/>
                  </a:lnTo>
                  <a:lnTo>
                    <a:pt x="102" y="60"/>
                  </a:lnTo>
                  <a:lnTo>
                    <a:pt x="102" y="58"/>
                  </a:lnTo>
                  <a:lnTo>
                    <a:pt x="104" y="56"/>
                  </a:lnTo>
                  <a:lnTo>
                    <a:pt x="104" y="54"/>
                  </a:lnTo>
                  <a:lnTo>
                    <a:pt x="104" y="52"/>
                  </a:lnTo>
                  <a:lnTo>
                    <a:pt x="104" y="50"/>
                  </a:lnTo>
                  <a:lnTo>
                    <a:pt x="106" y="50"/>
                  </a:lnTo>
                  <a:lnTo>
                    <a:pt x="108" y="48"/>
                  </a:lnTo>
                  <a:lnTo>
                    <a:pt x="110" y="46"/>
                  </a:lnTo>
                  <a:lnTo>
                    <a:pt x="112" y="44"/>
                  </a:lnTo>
                  <a:lnTo>
                    <a:pt x="114" y="44"/>
                  </a:lnTo>
                  <a:lnTo>
                    <a:pt x="118" y="46"/>
                  </a:lnTo>
                  <a:lnTo>
                    <a:pt x="122" y="44"/>
                  </a:lnTo>
                  <a:lnTo>
                    <a:pt x="126" y="44"/>
                  </a:lnTo>
                  <a:lnTo>
                    <a:pt x="128" y="42"/>
                  </a:lnTo>
                  <a:lnTo>
                    <a:pt x="130" y="40"/>
                  </a:lnTo>
                  <a:lnTo>
                    <a:pt x="132" y="38"/>
                  </a:lnTo>
                  <a:lnTo>
                    <a:pt x="136" y="38"/>
                  </a:lnTo>
                  <a:lnTo>
                    <a:pt x="138" y="38"/>
                  </a:lnTo>
                  <a:lnTo>
                    <a:pt x="138" y="38"/>
                  </a:lnTo>
                  <a:lnTo>
                    <a:pt x="138" y="38"/>
                  </a:lnTo>
                  <a:lnTo>
                    <a:pt x="136" y="36"/>
                  </a:lnTo>
                  <a:lnTo>
                    <a:pt x="136" y="34"/>
                  </a:lnTo>
                  <a:lnTo>
                    <a:pt x="136" y="30"/>
                  </a:lnTo>
                  <a:lnTo>
                    <a:pt x="138" y="26"/>
                  </a:lnTo>
                  <a:lnTo>
                    <a:pt x="138" y="2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6" name="Freeform 247"/>
            <p:cNvSpPr>
              <a:spLocks/>
            </p:cNvSpPr>
            <p:nvPr/>
          </p:nvSpPr>
          <p:spPr bwMode="gray">
            <a:xfrm>
              <a:off x="1031" y="2246"/>
              <a:ext cx="152" cy="122"/>
            </a:xfrm>
            <a:custGeom>
              <a:avLst/>
              <a:gdLst>
                <a:gd name="T0" fmla="*/ 84 w 152"/>
                <a:gd name="T1" fmla="*/ 2 h 122"/>
                <a:gd name="T2" fmla="*/ 80 w 152"/>
                <a:gd name="T3" fmla="*/ 10 h 122"/>
                <a:gd name="T4" fmla="*/ 60 w 152"/>
                <a:gd name="T5" fmla="*/ 18 h 122"/>
                <a:gd name="T6" fmla="*/ 52 w 152"/>
                <a:gd name="T7" fmla="*/ 18 h 122"/>
                <a:gd name="T8" fmla="*/ 46 w 152"/>
                <a:gd name="T9" fmla="*/ 16 h 122"/>
                <a:gd name="T10" fmla="*/ 36 w 152"/>
                <a:gd name="T11" fmla="*/ 22 h 122"/>
                <a:gd name="T12" fmla="*/ 30 w 152"/>
                <a:gd name="T13" fmla="*/ 28 h 122"/>
                <a:gd name="T14" fmla="*/ 4 w 152"/>
                <a:gd name="T15" fmla="*/ 36 h 122"/>
                <a:gd name="T16" fmla="*/ 4 w 152"/>
                <a:gd name="T17" fmla="*/ 48 h 122"/>
                <a:gd name="T18" fmla="*/ 4 w 152"/>
                <a:gd name="T19" fmla="*/ 52 h 122"/>
                <a:gd name="T20" fmla="*/ 0 w 152"/>
                <a:gd name="T21" fmla="*/ 56 h 122"/>
                <a:gd name="T22" fmla="*/ 6 w 152"/>
                <a:gd name="T23" fmla="*/ 62 h 122"/>
                <a:gd name="T24" fmla="*/ 10 w 152"/>
                <a:gd name="T25" fmla="*/ 66 h 122"/>
                <a:gd name="T26" fmla="*/ 10 w 152"/>
                <a:gd name="T27" fmla="*/ 72 h 122"/>
                <a:gd name="T28" fmla="*/ 6 w 152"/>
                <a:gd name="T29" fmla="*/ 76 h 122"/>
                <a:gd name="T30" fmla="*/ 6 w 152"/>
                <a:gd name="T31" fmla="*/ 78 h 122"/>
                <a:gd name="T32" fmla="*/ 8 w 152"/>
                <a:gd name="T33" fmla="*/ 84 h 122"/>
                <a:gd name="T34" fmla="*/ 8 w 152"/>
                <a:gd name="T35" fmla="*/ 90 h 122"/>
                <a:gd name="T36" fmla="*/ 8 w 152"/>
                <a:gd name="T37" fmla="*/ 94 h 122"/>
                <a:gd name="T38" fmla="*/ 6 w 152"/>
                <a:gd name="T39" fmla="*/ 100 h 122"/>
                <a:gd name="T40" fmla="*/ 8 w 152"/>
                <a:gd name="T41" fmla="*/ 100 h 122"/>
                <a:gd name="T42" fmla="*/ 12 w 152"/>
                <a:gd name="T43" fmla="*/ 102 h 122"/>
                <a:gd name="T44" fmla="*/ 12 w 152"/>
                <a:gd name="T45" fmla="*/ 98 h 122"/>
                <a:gd name="T46" fmla="*/ 18 w 152"/>
                <a:gd name="T47" fmla="*/ 96 h 122"/>
                <a:gd name="T48" fmla="*/ 30 w 152"/>
                <a:gd name="T49" fmla="*/ 104 h 122"/>
                <a:gd name="T50" fmla="*/ 52 w 152"/>
                <a:gd name="T51" fmla="*/ 110 h 122"/>
                <a:gd name="T52" fmla="*/ 68 w 152"/>
                <a:gd name="T53" fmla="*/ 118 h 122"/>
                <a:gd name="T54" fmla="*/ 76 w 152"/>
                <a:gd name="T55" fmla="*/ 120 h 122"/>
                <a:gd name="T56" fmla="*/ 84 w 152"/>
                <a:gd name="T57" fmla="*/ 118 h 122"/>
                <a:gd name="T58" fmla="*/ 88 w 152"/>
                <a:gd name="T59" fmla="*/ 118 h 122"/>
                <a:gd name="T60" fmla="*/ 90 w 152"/>
                <a:gd name="T61" fmla="*/ 114 h 122"/>
                <a:gd name="T62" fmla="*/ 98 w 152"/>
                <a:gd name="T63" fmla="*/ 110 h 122"/>
                <a:gd name="T64" fmla="*/ 110 w 152"/>
                <a:gd name="T65" fmla="*/ 112 h 122"/>
                <a:gd name="T66" fmla="*/ 116 w 152"/>
                <a:gd name="T67" fmla="*/ 116 h 122"/>
                <a:gd name="T68" fmla="*/ 124 w 152"/>
                <a:gd name="T69" fmla="*/ 120 h 122"/>
                <a:gd name="T70" fmla="*/ 128 w 152"/>
                <a:gd name="T71" fmla="*/ 118 h 122"/>
                <a:gd name="T72" fmla="*/ 150 w 152"/>
                <a:gd name="T73" fmla="*/ 104 h 122"/>
                <a:gd name="T74" fmla="*/ 152 w 152"/>
                <a:gd name="T75" fmla="*/ 100 h 122"/>
                <a:gd name="T76" fmla="*/ 146 w 152"/>
                <a:gd name="T77" fmla="*/ 86 h 122"/>
                <a:gd name="T78" fmla="*/ 142 w 152"/>
                <a:gd name="T79" fmla="*/ 78 h 122"/>
                <a:gd name="T80" fmla="*/ 132 w 152"/>
                <a:gd name="T81" fmla="*/ 64 h 122"/>
                <a:gd name="T82" fmla="*/ 126 w 152"/>
                <a:gd name="T83" fmla="*/ 58 h 122"/>
                <a:gd name="T84" fmla="*/ 132 w 152"/>
                <a:gd name="T85" fmla="*/ 54 h 122"/>
                <a:gd name="T86" fmla="*/ 134 w 152"/>
                <a:gd name="T87" fmla="*/ 40 h 122"/>
                <a:gd name="T88" fmla="*/ 130 w 152"/>
                <a:gd name="T89" fmla="*/ 32 h 122"/>
                <a:gd name="T90" fmla="*/ 124 w 152"/>
                <a:gd name="T91" fmla="*/ 18 h 122"/>
                <a:gd name="T92" fmla="*/ 116 w 152"/>
                <a:gd name="T93" fmla="*/ 12 h 122"/>
                <a:gd name="T94" fmla="*/ 112 w 152"/>
                <a:gd name="T95" fmla="*/ 6 h 122"/>
                <a:gd name="T96" fmla="*/ 104 w 152"/>
                <a:gd name="T97" fmla="*/ 8 h 122"/>
                <a:gd name="T98" fmla="*/ 94 w 152"/>
                <a:gd name="T9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122">
                  <a:moveTo>
                    <a:pt x="90" y="4"/>
                  </a:moveTo>
                  <a:lnTo>
                    <a:pt x="84" y="0"/>
                  </a:lnTo>
                  <a:lnTo>
                    <a:pt x="84" y="2"/>
                  </a:lnTo>
                  <a:lnTo>
                    <a:pt x="82" y="4"/>
                  </a:lnTo>
                  <a:lnTo>
                    <a:pt x="82" y="8"/>
                  </a:lnTo>
                  <a:lnTo>
                    <a:pt x="80" y="10"/>
                  </a:lnTo>
                  <a:lnTo>
                    <a:pt x="78" y="12"/>
                  </a:lnTo>
                  <a:lnTo>
                    <a:pt x="78" y="12"/>
                  </a:lnTo>
                  <a:lnTo>
                    <a:pt x="60" y="18"/>
                  </a:lnTo>
                  <a:lnTo>
                    <a:pt x="56" y="18"/>
                  </a:lnTo>
                  <a:lnTo>
                    <a:pt x="52" y="18"/>
                  </a:lnTo>
                  <a:lnTo>
                    <a:pt x="52" y="18"/>
                  </a:lnTo>
                  <a:lnTo>
                    <a:pt x="52" y="16"/>
                  </a:lnTo>
                  <a:lnTo>
                    <a:pt x="48" y="16"/>
                  </a:lnTo>
                  <a:lnTo>
                    <a:pt x="46" y="16"/>
                  </a:lnTo>
                  <a:lnTo>
                    <a:pt x="42" y="16"/>
                  </a:lnTo>
                  <a:lnTo>
                    <a:pt x="38" y="20"/>
                  </a:lnTo>
                  <a:lnTo>
                    <a:pt x="36" y="22"/>
                  </a:lnTo>
                  <a:lnTo>
                    <a:pt x="32" y="24"/>
                  </a:lnTo>
                  <a:lnTo>
                    <a:pt x="30" y="26"/>
                  </a:lnTo>
                  <a:lnTo>
                    <a:pt x="30" y="28"/>
                  </a:lnTo>
                  <a:lnTo>
                    <a:pt x="4" y="32"/>
                  </a:lnTo>
                  <a:lnTo>
                    <a:pt x="4" y="32"/>
                  </a:lnTo>
                  <a:lnTo>
                    <a:pt x="4" y="36"/>
                  </a:lnTo>
                  <a:lnTo>
                    <a:pt x="4" y="40"/>
                  </a:lnTo>
                  <a:lnTo>
                    <a:pt x="4" y="44"/>
                  </a:lnTo>
                  <a:lnTo>
                    <a:pt x="4" y="48"/>
                  </a:lnTo>
                  <a:lnTo>
                    <a:pt x="4" y="48"/>
                  </a:lnTo>
                  <a:lnTo>
                    <a:pt x="4" y="50"/>
                  </a:lnTo>
                  <a:lnTo>
                    <a:pt x="4" y="52"/>
                  </a:lnTo>
                  <a:lnTo>
                    <a:pt x="4" y="54"/>
                  </a:lnTo>
                  <a:lnTo>
                    <a:pt x="0" y="54"/>
                  </a:lnTo>
                  <a:lnTo>
                    <a:pt x="0" y="56"/>
                  </a:lnTo>
                  <a:lnTo>
                    <a:pt x="2" y="56"/>
                  </a:lnTo>
                  <a:lnTo>
                    <a:pt x="4" y="60"/>
                  </a:lnTo>
                  <a:lnTo>
                    <a:pt x="6" y="62"/>
                  </a:lnTo>
                  <a:lnTo>
                    <a:pt x="8" y="62"/>
                  </a:lnTo>
                  <a:lnTo>
                    <a:pt x="8" y="64"/>
                  </a:lnTo>
                  <a:lnTo>
                    <a:pt x="10" y="66"/>
                  </a:lnTo>
                  <a:lnTo>
                    <a:pt x="12" y="68"/>
                  </a:lnTo>
                  <a:lnTo>
                    <a:pt x="12" y="70"/>
                  </a:lnTo>
                  <a:lnTo>
                    <a:pt x="10" y="72"/>
                  </a:lnTo>
                  <a:lnTo>
                    <a:pt x="10" y="72"/>
                  </a:lnTo>
                  <a:lnTo>
                    <a:pt x="8" y="74"/>
                  </a:lnTo>
                  <a:lnTo>
                    <a:pt x="6" y="76"/>
                  </a:lnTo>
                  <a:lnTo>
                    <a:pt x="6" y="76"/>
                  </a:lnTo>
                  <a:lnTo>
                    <a:pt x="6" y="78"/>
                  </a:lnTo>
                  <a:lnTo>
                    <a:pt x="6" y="78"/>
                  </a:lnTo>
                  <a:lnTo>
                    <a:pt x="8" y="80"/>
                  </a:lnTo>
                  <a:lnTo>
                    <a:pt x="8" y="82"/>
                  </a:lnTo>
                  <a:lnTo>
                    <a:pt x="8" y="84"/>
                  </a:lnTo>
                  <a:lnTo>
                    <a:pt x="6" y="86"/>
                  </a:lnTo>
                  <a:lnTo>
                    <a:pt x="6" y="88"/>
                  </a:lnTo>
                  <a:lnTo>
                    <a:pt x="8" y="90"/>
                  </a:lnTo>
                  <a:lnTo>
                    <a:pt x="6" y="90"/>
                  </a:lnTo>
                  <a:lnTo>
                    <a:pt x="6" y="92"/>
                  </a:lnTo>
                  <a:lnTo>
                    <a:pt x="8" y="94"/>
                  </a:lnTo>
                  <a:lnTo>
                    <a:pt x="8" y="96"/>
                  </a:lnTo>
                  <a:lnTo>
                    <a:pt x="8" y="98"/>
                  </a:lnTo>
                  <a:lnTo>
                    <a:pt x="6" y="100"/>
                  </a:lnTo>
                  <a:lnTo>
                    <a:pt x="6" y="100"/>
                  </a:lnTo>
                  <a:lnTo>
                    <a:pt x="6" y="100"/>
                  </a:lnTo>
                  <a:lnTo>
                    <a:pt x="8" y="100"/>
                  </a:lnTo>
                  <a:lnTo>
                    <a:pt x="8" y="102"/>
                  </a:lnTo>
                  <a:lnTo>
                    <a:pt x="10" y="102"/>
                  </a:lnTo>
                  <a:lnTo>
                    <a:pt x="12" y="102"/>
                  </a:lnTo>
                  <a:lnTo>
                    <a:pt x="12" y="100"/>
                  </a:lnTo>
                  <a:lnTo>
                    <a:pt x="12" y="100"/>
                  </a:lnTo>
                  <a:lnTo>
                    <a:pt x="12" y="98"/>
                  </a:lnTo>
                  <a:lnTo>
                    <a:pt x="14" y="98"/>
                  </a:lnTo>
                  <a:lnTo>
                    <a:pt x="14" y="96"/>
                  </a:lnTo>
                  <a:lnTo>
                    <a:pt x="18" y="96"/>
                  </a:lnTo>
                  <a:lnTo>
                    <a:pt x="20" y="100"/>
                  </a:lnTo>
                  <a:lnTo>
                    <a:pt x="26" y="100"/>
                  </a:lnTo>
                  <a:lnTo>
                    <a:pt x="30" y="104"/>
                  </a:lnTo>
                  <a:lnTo>
                    <a:pt x="42" y="104"/>
                  </a:lnTo>
                  <a:lnTo>
                    <a:pt x="44" y="110"/>
                  </a:lnTo>
                  <a:lnTo>
                    <a:pt x="52" y="110"/>
                  </a:lnTo>
                  <a:lnTo>
                    <a:pt x="60" y="116"/>
                  </a:lnTo>
                  <a:lnTo>
                    <a:pt x="64" y="118"/>
                  </a:lnTo>
                  <a:lnTo>
                    <a:pt x="68" y="118"/>
                  </a:lnTo>
                  <a:lnTo>
                    <a:pt x="68" y="122"/>
                  </a:lnTo>
                  <a:lnTo>
                    <a:pt x="74" y="120"/>
                  </a:lnTo>
                  <a:lnTo>
                    <a:pt x="76" y="120"/>
                  </a:lnTo>
                  <a:lnTo>
                    <a:pt x="78" y="120"/>
                  </a:lnTo>
                  <a:lnTo>
                    <a:pt x="80" y="118"/>
                  </a:lnTo>
                  <a:lnTo>
                    <a:pt x="84" y="118"/>
                  </a:lnTo>
                  <a:lnTo>
                    <a:pt x="86" y="120"/>
                  </a:lnTo>
                  <a:lnTo>
                    <a:pt x="88" y="120"/>
                  </a:lnTo>
                  <a:lnTo>
                    <a:pt x="88" y="118"/>
                  </a:lnTo>
                  <a:lnTo>
                    <a:pt x="88" y="116"/>
                  </a:lnTo>
                  <a:lnTo>
                    <a:pt x="88" y="114"/>
                  </a:lnTo>
                  <a:lnTo>
                    <a:pt x="90" y="114"/>
                  </a:lnTo>
                  <a:lnTo>
                    <a:pt x="92" y="112"/>
                  </a:lnTo>
                  <a:lnTo>
                    <a:pt x="94" y="110"/>
                  </a:lnTo>
                  <a:lnTo>
                    <a:pt x="98" y="110"/>
                  </a:lnTo>
                  <a:lnTo>
                    <a:pt x="102" y="108"/>
                  </a:lnTo>
                  <a:lnTo>
                    <a:pt x="106" y="108"/>
                  </a:lnTo>
                  <a:lnTo>
                    <a:pt x="110" y="112"/>
                  </a:lnTo>
                  <a:lnTo>
                    <a:pt x="112" y="112"/>
                  </a:lnTo>
                  <a:lnTo>
                    <a:pt x="114" y="114"/>
                  </a:lnTo>
                  <a:lnTo>
                    <a:pt x="116" y="116"/>
                  </a:lnTo>
                  <a:lnTo>
                    <a:pt x="118" y="118"/>
                  </a:lnTo>
                  <a:lnTo>
                    <a:pt x="122" y="120"/>
                  </a:lnTo>
                  <a:lnTo>
                    <a:pt x="124" y="120"/>
                  </a:lnTo>
                  <a:lnTo>
                    <a:pt x="126" y="120"/>
                  </a:lnTo>
                  <a:lnTo>
                    <a:pt x="128" y="120"/>
                  </a:lnTo>
                  <a:lnTo>
                    <a:pt x="128" y="118"/>
                  </a:lnTo>
                  <a:lnTo>
                    <a:pt x="150" y="104"/>
                  </a:lnTo>
                  <a:lnTo>
                    <a:pt x="150" y="104"/>
                  </a:lnTo>
                  <a:lnTo>
                    <a:pt x="150" y="104"/>
                  </a:lnTo>
                  <a:lnTo>
                    <a:pt x="150" y="104"/>
                  </a:lnTo>
                  <a:lnTo>
                    <a:pt x="152" y="102"/>
                  </a:lnTo>
                  <a:lnTo>
                    <a:pt x="152" y="100"/>
                  </a:lnTo>
                  <a:lnTo>
                    <a:pt x="150" y="98"/>
                  </a:lnTo>
                  <a:lnTo>
                    <a:pt x="148" y="92"/>
                  </a:lnTo>
                  <a:lnTo>
                    <a:pt x="146" y="86"/>
                  </a:lnTo>
                  <a:lnTo>
                    <a:pt x="146" y="84"/>
                  </a:lnTo>
                  <a:lnTo>
                    <a:pt x="144" y="82"/>
                  </a:lnTo>
                  <a:lnTo>
                    <a:pt x="142" y="78"/>
                  </a:lnTo>
                  <a:lnTo>
                    <a:pt x="140" y="72"/>
                  </a:lnTo>
                  <a:lnTo>
                    <a:pt x="136" y="68"/>
                  </a:lnTo>
                  <a:lnTo>
                    <a:pt x="132" y="64"/>
                  </a:lnTo>
                  <a:lnTo>
                    <a:pt x="130" y="60"/>
                  </a:lnTo>
                  <a:lnTo>
                    <a:pt x="126" y="58"/>
                  </a:lnTo>
                  <a:lnTo>
                    <a:pt x="126" y="58"/>
                  </a:lnTo>
                  <a:lnTo>
                    <a:pt x="128" y="58"/>
                  </a:lnTo>
                  <a:lnTo>
                    <a:pt x="130" y="56"/>
                  </a:lnTo>
                  <a:lnTo>
                    <a:pt x="132" y="54"/>
                  </a:lnTo>
                  <a:lnTo>
                    <a:pt x="134" y="50"/>
                  </a:lnTo>
                  <a:lnTo>
                    <a:pt x="136" y="46"/>
                  </a:lnTo>
                  <a:lnTo>
                    <a:pt x="134" y="40"/>
                  </a:lnTo>
                  <a:lnTo>
                    <a:pt x="134" y="40"/>
                  </a:lnTo>
                  <a:lnTo>
                    <a:pt x="132" y="36"/>
                  </a:lnTo>
                  <a:lnTo>
                    <a:pt x="130" y="32"/>
                  </a:lnTo>
                  <a:lnTo>
                    <a:pt x="128" y="28"/>
                  </a:lnTo>
                  <a:lnTo>
                    <a:pt x="126" y="22"/>
                  </a:lnTo>
                  <a:lnTo>
                    <a:pt x="124" y="18"/>
                  </a:lnTo>
                  <a:lnTo>
                    <a:pt x="122" y="16"/>
                  </a:lnTo>
                  <a:lnTo>
                    <a:pt x="120" y="14"/>
                  </a:lnTo>
                  <a:lnTo>
                    <a:pt x="116" y="12"/>
                  </a:lnTo>
                  <a:lnTo>
                    <a:pt x="114" y="10"/>
                  </a:lnTo>
                  <a:lnTo>
                    <a:pt x="112" y="8"/>
                  </a:lnTo>
                  <a:lnTo>
                    <a:pt x="112" y="6"/>
                  </a:lnTo>
                  <a:lnTo>
                    <a:pt x="110" y="6"/>
                  </a:lnTo>
                  <a:lnTo>
                    <a:pt x="108" y="8"/>
                  </a:lnTo>
                  <a:lnTo>
                    <a:pt x="104" y="8"/>
                  </a:lnTo>
                  <a:lnTo>
                    <a:pt x="98" y="8"/>
                  </a:lnTo>
                  <a:lnTo>
                    <a:pt x="98" y="8"/>
                  </a:lnTo>
                  <a:lnTo>
                    <a:pt x="94" y="8"/>
                  </a:lnTo>
                  <a:lnTo>
                    <a:pt x="92" y="6"/>
                  </a:lnTo>
                  <a:lnTo>
                    <a:pt x="90"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7" name="Freeform 248"/>
            <p:cNvSpPr>
              <a:spLocks/>
            </p:cNvSpPr>
            <p:nvPr/>
          </p:nvSpPr>
          <p:spPr bwMode="gray">
            <a:xfrm>
              <a:off x="1129" y="2384"/>
              <a:ext cx="102" cy="84"/>
            </a:xfrm>
            <a:custGeom>
              <a:avLst/>
              <a:gdLst>
                <a:gd name="T0" fmla="*/ 20 w 102"/>
                <a:gd name="T1" fmla="*/ 6 h 84"/>
                <a:gd name="T2" fmla="*/ 26 w 102"/>
                <a:gd name="T3" fmla="*/ 2 h 84"/>
                <a:gd name="T4" fmla="*/ 38 w 102"/>
                <a:gd name="T5" fmla="*/ 2 h 84"/>
                <a:gd name="T6" fmla="*/ 48 w 102"/>
                <a:gd name="T7" fmla="*/ 4 h 84"/>
                <a:gd name="T8" fmla="*/ 52 w 102"/>
                <a:gd name="T9" fmla="*/ 6 h 84"/>
                <a:gd name="T10" fmla="*/ 60 w 102"/>
                <a:gd name="T11" fmla="*/ 6 h 84"/>
                <a:gd name="T12" fmla="*/ 68 w 102"/>
                <a:gd name="T13" fmla="*/ 4 h 84"/>
                <a:gd name="T14" fmla="*/ 72 w 102"/>
                <a:gd name="T15" fmla="*/ 0 h 84"/>
                <a:gd name="T16" fmla="*/ 76 w 102"/>
                <a:gd name="T17" fmla="*/ 2 h 84"/>
                <a:gd name="T18" fmla="*/ 84 w 102"/>
                <a:gd name="T19" fmla="*/ 6 h 84"/>
                <a:gd name="T20" fmla="*/ 92 w 102"/>
                <a:gd name="T21" fmla="*/ 14 h 84"/>
                <a:gd name="T22" fmla="*/ 94 w 102"/>
                <a:gd name="T23" fmla="*/ 20 h 84"/>
                <a:gd name="T24" fmla="*/ 96 w 102"/>
                <a:gd name="T25" fmla="*/ 30 h 84"/>
                <a:gd name="T26" fmla="*/ 98 w 102"/>
                <a:gd name="T27" fmla="*/ 40 h 84"/>
                <a:gd name="T28" fmla="*/ 96 w 102"/>
                <a:gd name="T29" fmla="*/ 54 h 84"/>
                <a:gd name="T30" fmla="*/ 98 w 102"/>
                <a:gd name="T31" fmla="*/ 60 h 84"/>
                <a:gd name="T32" fmla="*/ 102 w 102"/>
                <a:gd name="T33" fmla="*/ 64 h 84"/>
                <a:gd name="T34" fmla="*/ 100 w 102"/>
                <a:gd name="T35" fmla="*/ 66 h 84"/>
                <a:gd name="T36" fmla="*/ 100 w 102"/>
                <a:gd name="T37" fmla="*/ 70 h 84"/>
                <a:gd name="T38" fmla="*/ 100 w 102"/>
                <a:gd name="T39" fmla="*/ 74 h 84"/>
                <a:gd name="T40" fmla="*/ 100 w 102"/>
                <a:gd name="T41" fmla="*/ 82 h 84"/>
                <a:gd name="T42" fmla="*/ 100 w 102"/>
                <a:gd name="T43" fmla="*/ 84 h 84"/>
                <a:gd name="T44" fmla="*/ 94 w 102"/>
                <a:gd name="T45" fmla="*/ 80 h 84"/>
                <a:gd name="T46" fmla="*/ 88 w 102"/>
                <a:gd name="T47" fmla="*/ 76 h 84"/>
                <a:gd name="T48" fmla="*/ 74 w 102"/>
                <a:gd name="T49" fmla="*/ 72 h 84"/>
                <a:gd name="T50" fmla="*/ 72 w 102"/>
                <a:gd name="T51" fmla="*/ 70 h 84"/>
                <a:gd name="T52" fmla="*/ 64 w 102"/>
                <a:gd name="T53" fmla="*/ 66 h 84"/>
                <a:gd name="T54" fmla="*/ 60 w 102"/>
                <a:gd name="T55" fmla="*/ 66 h 84"/>
                <a:gd name="T56" fmla="*/ 48 w 102"/>
                <a:gd name="T57" fmla="*/ 66 h 84"/>
                <a:gd name="T58" fmla="*/ 34 w 102"/>
                <a:gd name="T59" fmla="*/ 72 h 84"/>
                <a:gd name="T60" fmla="*/ 32 w 102"/>
                <a:gd name="T61" fmla="*/ 72 h 84"/>
                <a:gd name="T62" fmla="*/ 26 w 102"/>
                <a:gd name="T63" fmla="*/ 72 h 84"/>
                <a:gd name="T64" fmla="*/ 16 w 102"/>
                <a:gd name="T65" fmla="*/ 64 h 84"/>
                <a:gd name="T66" fmla="*/ 8 w 102"/>
                <a:gd name="T67" fmla="*/ 58 h 84"/>
                <a:gd name="T68" fmla="*/ 0 w 102"/>
                <a:gd name="T69" fmla="*/ 54 h 84"/>
                <a:gd name="T70" fmla="*/ 4 w 102"/>
                <a:gd name="T71" fmla="*/ 52 h 84"/>
                <a:gd name="T72" fmla="*/ 10 w 102"/>
                <a:gd name="T73" fmla="*/ 44 h 84"/>
                <a:gd name="T74" fmla="*/ 16 w 102"/>
                <a:gd name="T75" fmla="*/ 36 h 84"/>
                <a:gd name="T76" fmla="*/ 16 w 102"/>
                <a:gd name="T77" fmla="*/ 32 h 84"/>
                <a:gd name="T78" fmla="*/ 18 w 102"/>
                <a:gd name="T79" fmla="*/ 20 h 84"/>
                <a:gd name="T80" fmla="*/ 18 w 102"/>
                <a:gd name="T81" fmla="*/ 12 h 84"/>
                <a:gd name="T82" fmla="*/ 20 w 102"/>
                <a:gd name="T83"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84">
                  <a:moveTo>
                    <a:pt x="20" y="6"/>
                  </a:moveTo>
                  <a:lnTo>
                    <a:pt x="20" y="6"/>
                  </a:lnTo>
                  <a:lnTo>
                    <a:pt x="22" y="4"/>
                  </a:lnTo>
                  <a:lnTo>
                    <a:pt x="26" y="2"/>
                  </a:lnTo>
                  <a:lnTo>
                    <a:pt x="32" y="2"/>
                  </a:lnTo>
                  <a:lnTo>
                    <a:pt x="38" y="2"/>
                  </a:lnTo>
                  <a:lnTo>
                    <a:pt x="42" y="2"/>
                  </a:lnTo>
                  <a:lnTo>
                    <a:pt x="48" y="4"/>
                  </a:lnTo>
                  <a:lnTo>
                    <a:pt x="50" y="4"/>
                  </a:lnTo>
                  <a:lnTo>
                    <a:pt x="52" y="6"/>
                  </a:lnTo>
                  <a:lnTo>
                    <a:pt x="56" y="6"/>
                  </a:lnTo>
                  <a:lnTo>
                    <a:pt x="60" y="6"/>
                  </a:lnTo>
                  <a:lnTo>
                    <a:pt x="66" y="6"/>
                  </a:lnTo>
                  <a:lnTo>
                    <a:pt x="68" y="4"/>
                  </a:lnTo>
                  <a:lnTo>
                    <a:pt x="70" y="4"/>
                  </a:lnTo>
                  <a:lnTo>
                    <a:pt x="72" y="0"/>
                  </a:lnTo>
                  <a:lnTo>
                    <a:pt x="72" y="0"/>
                  </a:lnTo>
                  <a:lnTo>
                    <a:pt x="76" y="2"/>
                  </a:lnTo>
                  <a:lnTo>
                    <a:pt x="80" y="4"/>
                  </a:lnTo>
                  <a:lnTo>
                    <a:pt x="84" y="6"/>
                  </a:lnTo>
                  <a:lnTo>
                    <a:pt x="88" y="10"/>
                  </a:lnTo>
                  <a:lnTo>
                    <a:pt x="92" y="14"/>
                  </a:lnTo>
                  <a:lnTo>
                    <a:pt x="92" y="16"/>
                  </a:lnTo>
                  <a:lnTo>
                    <a:pt x="94" y="20"/>
                  </a:lnTo>
                  <a:lnTo>
                    <a:pt x="96" y="24"/>
                  </a:lnTo>
                  <a:lnTo>
                    <a:pt x="96" y="30"/>
                  </a:lnTo>
                  <a:lnTo>
                    <a:pt x="98" y="34"/>
                  </a:lnTo>
                  <a:lnTo>
                    <a:pt x="98" y="40"/>
                  </a:lnTo>
                  <a:lnTo>
                    <a:pt x="96" y="48"/>
                  </a:lnTo>
                  <a:lnTo>
                    <a:pt x="96" y="54"/>
                  </a:lnTo>
                  <a:lnTo>
                    <a:pt x="96" y="58"/>
                  </a:lnTo>
                  <a:lnTo>
                    <a:pt x="98" y="60"/>
                  </a:lnTo>
                  <a:lnTo>
                    <a:pt x="100" y="62"/>
                  </a:lnTo>
                  <a:lnTo>
                    <a:pt x="102" y="64"/>
                  </a:lnTo>
                  <a:lnTo>
                    <a:pt x="102" y="64"/>
                  </a:lnTo>
                  <a:lnTo>
                    <a:pt x="100" y="66"/>
                  </a:lnTo>
                  <a:lnTo>
                    <a:pt x="100" y="68"/>
                  </a:lnTo>
                  <a:lnTo>
                    <a:pt x="100" y="70"/>
                  </a:lnTo>
                  <a:lnTo>
                    <a:pt x="100" y="72"/>
                  </a:lnTo>
                  <a:lnTo>
                    <a:pt x="100" y="74"/>
                  </a:lnTo>
                  <a:lnTo>
                    <a:pt x="100" y="78"/>
                  </a:lnTo>
                  <a:lnTo>
                    <a:pt x="100" y="82"/>
                  </a:lnTo>
                  <a:lnTo>
                    <a:pt x="100" y="84"/>
                  </a:lnTo>
                  <a:lnTo>
                    <a:pt x="100" y="84"/>
                  </a:lnTo>
                  <a:lnTo>
                    <a:pt x="98" y="82"/>
                  </a:lnTo>
                  <a:lnTo>
                    <a:pt x="94" y="80"/>
                  </a:lnTo>
                  <a:lnTo>
                    <a:pt x="92" y="78"/>
                  </a:lnTo>
                  <a:lnTo>
                    <a:pt x="88" y="76"/>
                  </a:lnTo>
                  <a:lnTo>
                    <a:pt x="84" y="76"/>
                  </a:lnTo>
                  <a:lnTo>
                    <a:pt x="74" y="72"/>
                  </a:lnTo>
                  <a:lnTo>
                    <a:pt x="74" y="70"/>
                  </a:lnTo>
                  <a:lnTo>
                    <a:pt x="72" y="70"/>
                  </a:lnTo>
                  <a:lnTo>
                    <a:pt x="68" y="68"/>
                  </a:lnTo>
                  <a:lnTo>
                    <a:pt x="64" y="66"/>
                  </a:lnTo>
                  <a:lnTo>
                    <a:pt x="60" y="66"/>
                  </a:lnTo>
                  <a:lnTo>
                    <a:pt x="60" y="66"/>
                  </a:lnTo>
                  <a:lnTo>
                    <a:pt x="54" y="66"/>
                  </a:lnTo>
                  <a:lnTo>
                    <a:pt x="48" y="66"/>
                  </a:lnTo>
                  <a:lnTo>
                    <a:pt x="42" y="68"/>
                  </a:lnTo>
                  <a:lnTo>
                    <a:pt x="34" y="72"/>
                  </a:lnTo>
                  <a:lnTo>
                    <a:pt x="34" y="72"/>
                  </a:lnTo>
                  <a:lnTo>
                    <a:pt x="32" y="72"/>
                  </a:lnTo>
                  <a:lnTo>
                    <a:pt x="30" y="72"/>
                  </a:lnTo>
                  <a:lnTo>
                    <a:pt x="26" y="72"/>
                  </a:lnTo>
                  <a:lnTo>
                    <a:pt x="22" y="68"/>
                  </a:lnTo>
                  <a:lnTo>
                    <a:pt x="16" y="64"/>
                  </a:lnTo>
                  <a:lnTo>
                    <a:pt x="8" y="58"/>
                  </a:lnTo>
                  <a:lnTo>
                    <a:pt x="8" y="58"/>
                  </a:lnTo>
                  <a:lnTo>
                    <a:pt x="4" y="56"/>
                  </a:lnTo>
                  <a:lnTo>
                    <a:pt x="0" y="54"/>
                  </a:lnTo>
                  <a:lnTo>
                    <a:pt x="2" y="54"/>
                  </a:lnTo>
                  <a:lnTo>
                    <a:pt x="4" y="52"/>
                  </a:lnTo>
                  <a:lnTo>
                    <a:pt x="8" y="48"/>
                  </a:lnTo>
                  <a:lnTo>
                    <a:pt x="10" y="44"/>
                  </a:lnTo>
                  <a:lnTo>
                    <a:pt x="14" y="40"/>
                  </a:lnTo>
                  <a:lnTo>
                    <a:pt x="16" y="36"/>
                  </a:lnTo>
                  <a:lnTo>
                    <a:pt x="16" y="34"/>
                  </a:lnTo>
                  <a:lnTo>
                    <a:pt x="16" y="32"/>
                  </a:lnTo>
                  <a:lnTo>
                    <a:pt x="16" y="26"/>
                  </a:lnTo>
                  <a:lnTo>
                    <a:pt x="18" y="20"/>
                  </a:lnTo>
                  <a:lnTo>
                    <a:pt x="18" y="14"/>
                  </a:lnTo>
                  <a:lnTo>
                    <a:pt x="18" y="12"/>
                  </a:lnTo>
                  <a:lnTo>
                    <a:pt x="20" y="10"/>
                  </a:lnTo>
                  <a:lnTo>
                    <a:pt x="20" y="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8" name="Freeform 249"/>
            <p:cNvSpPr>
              <a:spLocks/>
            </p:cNvSpPr>
            <p:nvPr/>
          </p:nvSpPr>
          <p:spPr bwMode="gray">
            <a:xfrm>
              <a:off x="1189" y="2506"/>
              <a:ext cx="42" cy="44"/>
            </a:xfrm>
            <a:custGeom>
              <a:avLst/>
              <a:gdLst>
                <a:gd name="T0" fmla="*/ 26 w 42"/>
                <a:gd name="T1" fmla="*/ 0 h 44"/>
                <a:gd name="T2" fmla="*/ 26 w 42"/>
                <a:gd name="T3" fmla="*/ 2 h 44"/>
                <a:gd name="T4" fmla="*/ 26 w 42"/>
                <a:gd name="T5" fmla="*/ 2 h 44"/>
                <a:gd name="T6" fmla="*/ 26 w 42"/>
                <a:gd name="T7" fmla="*/ 4 h 44"/>
                <a:gd name="T8" fmla="*/ 28 w 42"/>
                <a:gd name="T9" fmla="*/ 6 h 44"/>
                <a:gd name="T10" fmla="*/ 32 w 42"/>
                <a:gd name="T11" fmla="*/ 10 h 44"/>
                <a:gd name="T12" fmla="*/ 36 w 42"/>
                <a:gd name="T13" fmla="*/ 14 h 44"/>
                <a:gd name="T14" fmla="*/ 42 w 42"/>
                <a:gd name="T15" fmla="*/ 22 h 44"/>
                <a:gd name="T16" fmla="*/ 40 w 42"/>
                <a:gd name="T17" fmla="*/ 22 h 44"/>
                <a:gd name="T18" fmla="*/ 40 w 42"/>
                <a:gd name="T19" fmla="*/ 24 h 44"/>
                <a:gd name="T20" fmla="*/ 38 w 42"/>
                <a:gd name="T21" fmla="*/ 28 h 44"/>
                <a:gd name="T22" fmla="*/ 36 w 42"/>
                <a:gd name="T23" fmla="*/ 30 h 44"/>
                <a:gd name="T24" fmla="*/ 34 w 42"/>
                <a:gd name="T25" fmla="*/ 30 h 44"/>
                <a:gd name="T26" fmla="*/ 34 w 42"/>
                <a:gd name="T27" fmla="*/ 30 h 44"/>
                <a:gd name="T28" fmla="*/ 30 w 42"/>
                <a:gd name="T29" fmla="*/ 30 h 44"/>
                <a:gd name="T30" fmla="*/ 28 w 42"/>
                <a:gd name="T31" fmla="*/ 32 h 44"/>
                <a:gd name="T32" fmla="*/ 24 w 42"/>
                <a:gd name="T33" fmla="*/ 32 h 44"/>
                <a:gd name="T34" fmla="*/ 22 w 42"/>
                <a:gd name="T35" fmla="*/ 32 h 44"/>
                <a:gd name="T36" fmla="*/ 22 w 42"/>
                <a:gd name="T37" fmla="*/ 32 h 44"/>
                <a:gd name="T38" fmla="*/ 20 w 42"/>
                <a:gd name="T39" fmla="*/ 34 h 44"/>
                <a:gd name="T40" fmla="*/ 18 w 42"/>
                <a:gd name="T41" fmla="*/ 36 h 44"/>
                <a:gd name="T42" fmla="*/ 16 w 42"/>
                <a:gd name="T43" fmla="*/ 38 h 44"/>
                <a:gd name="T44" fmla="*/ 16 w 42"/>
                <a:gd name="T45" fmla="*/ 38 h 44"/>
                <a:gd name="T46" fmla="*/ 14 w 42"/>
                <a:gd name="T47" fmla="*/ 40 h 44"/>
                <a:gd name="T48" fmla="*/ 12 w 42"/>
                <a:gd name="T49" fmla="*/ 42 h 44"/>
                <a:gd name="T50" fmla="*/ 10 w 42"/>
                <a:gd name="T51" fmla="*/ 42 h 44"/>
                <a:gd name="T52" fmla="*/ 10 w 42"/>
                <a:gd name="T53" fmla="*/ 42 h 44"/>
                <a:gd name="T54" fmla="*/ 8 w 42"/>
                <a:gd name="T55" fmla="*/ 44 h 44"/>
                <a:gd name="T56" fmla="*/ 4 w 42"/>
                <a:gd name="T57" fmla="*/ 44 h 44"/>
                <a:gd name="T58" fmla="*/ 2 w 42"/>
                <a:gd name="T59" fmla="*/ 44 h 44"/>
                <a:gd name="T60" fmla="*/ 0 w 42"/>
                <a:gd name="T61" fmla="*/ 44 h 44"/>
                <a:gd name="T62" fmla="*/ 2 w 42"/>
                <a:gd name="T63" fmla="*/ 36 h 44"/>
                <a:gd name="T64" fmla="*/ 2 w 42"/>
                <a:gd name="T65" fmla="*/ 20 h 44"/>
                <a:gd name="T66" fmla="*/ 2 w 42"/>
                <a:gd name="T67" fmla="*/ 20 h 44"/>
                <a:gd name="T68" fmla="*/ 4 w 42"/>
                <a:gd name="T69" fmla="*/ 16 h 44"/>
                <a:gd name="T70" fmla="*/ 4 w 42"/>
                <a:gd name="T71" fmla="*/ 12 h 44"/>
                <a:gd name="T72" fmla="*/ 8 w 42"/>
                <a:gd name="T73" fmla="*/ 8 h 44"/>
                <a:gd name="T74" fmla="*/ 12 w 42"/>
                <a:gd name="T75" fmla="*/ 4 h 44"/>
                <a:gd name="T76" fmla="*/ 14 w 42"/>
                <a:gd name="T77" fmla="*/ 4 h 44"/>
                <a:gd name="T78" fmla="*/ 16 w 42"/>
                <a:gd name="T79" fmla="*/ 2 h 44"/>
                <a:gd name="T80" fmla="*/ 20 w 42"/>
                <a:gd name="T81" fmla="*/ 0 h 44"/>
                <a:gd name="T82" fmla="*/ 26 w 42"/>
                <a:gd name="T8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4">
                  <a:moveTo>
                    <a:pt x="26" y="0"/>
                  </a:moveTo>
                  <a:lnTo>
                    <a:pt x="26" y="2"/>
                  </a:lnTo>
                  <a:lnTo>
                    <a:pt x="26" y="2"/>
                  </a:lnTo>
                  <a:lnTo>
                    <a:pt x="26" y="4"/>
                  </a:lnTo>
                  <a:lnTo>
                    <a:pt x="28" y="6"/>
                  </a:lnTo>
                  <a:lnTo>
                    <a:pt x="32" y="10"/>
                  </a:lnTo>
                  <a:lnTo>
                    <a:pt x="36" y="14"/>
                  </a:lnTo>
                  <a:lnTo>
                    <a:pt x="42" y="22"/>
                  </a:lnTo>
                  <a:lnTo>
                    <a:pt x="40" y="22"/>
                  </a:lnTo>
                  <a:lnTo>
                    <a:pt x="40" y="24"/>
                  </a:lnTo>
                  <a:lnTo>
                    <a:pt x="38" y="28"/>
                  </a:lnTo>
                  <a:lnTo>
                    <a:pt x="36" y="30"/>
                  </a:lnTo>
                  <a:lnTo>
                    <a:pt x="34" y="30"/>
                  </a:lnTo>
                  <a:lnTo>
                    <a:pt x="34" y="30"/>
                  </a:lnTo>
                  <a:lnTo>
                    <a:pt x="30" y="30"/>
                  </a:lnTo>
                  <a:lnTo>
                    <a:pt x="28" y="32"/>
                  </a:lnTo>
                  <a:lnTo>
                    <a:pt x="24" y="32"/>
                  </a:lnTo>
                  <a:lnTo>
                    <a:pt x="22" y="32"/>
                  </a:lnTo>
                  <a:lnTo>
                    <a:pt x="22" y="32"/>
                  </a:lnTo>
                  <a:lnTo>
                    <a:pt x="20" y="34"/>
                  </a:lnTo>
                  <a:lnTo>
                    <a:pt x="18" y="36"/>
                  </a:lnTo>
                  <a:lnTo>
                    <a:pt x="16" y="38"/>
                  </a:lnTo>
                  <a:lnTo>
                    <a:pt x="16" y="38"/>
                  </a:lnTo>
                  <a:lnTo>
                    <a:pt x="14" y="40"/>
                  </a:lnTo>
                  <a:lnTo>
                    <a:pt x="12" y="42"/>
                  </a:lnTo>
                  <a:lnTo>
                    <a:pt x="10" y="42"/>
                  </a:lnTo>
                  <a:lnTo>
                    <a:pt x="10" y="42"/>
                  </a:lnTo>
                  <a:lnTo>
                    <a:pt x="8" y="44"/>
                  </a:lnTo>
                  <a:lnTo>
                    <a:pt x="4" y="44"/>
                  </a:lnTo>
                  <a:lnTo>
                    <a:pt x="2" y="44"/>
                  </a:lnTo>
                  <a:lnTo>
                    <a:pt x="0" y="44"/>
                  </a:lnTo>
                  <a:lnTo>
                    <a:pt x="2" y="36"/>
                  </a:lnTo>
                  <a:lnTo>
                    <a:pt x="2" y="20"/>
                  </a:lnTo>
                  <a:lnTo>
                    <a:pt x="2" y="20"/>
                  </a:lnTo>
                  <a:lnTo>
                    <a:pt x="4" y="16"/>
                  </a:lnTo>
                  <a:lnTo>
                    <a:pt x="4" y="12"/>
                  </a:lnTo>
                  <a:lnTo>
                    <a:pt x="8" y="8"/>
                  </a:lnTo>
                  <a:lnTo>
                    <a:pt x="12" y="4"/>
                  </a:lnTo>
                  <a:lnTo>
                    <a:pt x="14" y="4"/>
                  </a:lnTo>
                  <a:lnTo>
                    <a:pt x="16" y="2"/>
                  </a:lnTo>
                  <a:lnTo>
                    <a:pt x="20" y="0"/>
                  </a:lnTo>
                  <a:lnTo>
                    <a:pt x="2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69" name="Freeform 250"/>
            <p:cNvSpPr>
              <a:spLocks/>
            </p:cNvSpPr>
            <p:nvPr/>
          </p:nvSpPr>
          <p:spPr bwMode="gray">
            <a:xfrm>
              <a:off x="1295" y="2684"/>
              <a:ext cx="270" cy="232"/>
            </a:xfrm>
            <a:custGeom>
              <a:avLst/>
              <a:gdLst>
                <a:gd name="T0" fmla="*/ 34 w 270"/>
                <a:gd name="T1" fmla="*/ 8 h 232"/>
                <a:gd name="T2" fmla="*/ 42 w 270"/>
                <a:gd name="T3" fmla="*/ 24 h 232"/>
                <a:gd name="T4" fmla="*/ 36 w 270"/>
                <a:gd name="T5" fmla="*/ 30 h 232"/>
                <a:gd name="T6" fmla="*/ 30 w 270"/>
                <a:gd name="T7" fmla="*/ 36 h 232"/>
                <a:gd name="T8" fmla="*/ 26 w 270"/>
                <a:gd name="T9" fmla="*/ 40 h 232"/>
                <a:gd name="T10" fmla="*/ 0 w 270"/>
                <a:gd name="T11" fmla="*/ 40 h 232"/>
                <a:gd name="T12" fmla="*/ 6 w 270"/>
                <a:gd name="T13" fmla="*/ 56 h 232"/>
                <a:gd name="T14" fmla="*/ 8 w 270"/>
                <a:gd name="T15" fmla="*/ 60 h 232"/>
                <a:gd name="T16" fmla="*/ 12 w 270"/>
                <a:gd name="T17" fmla="*/ 68 h 232"/>
                <a:gd name="T18" fmla="*/ 18 w 270"/>
                <a:gd name="T19" fmla="*/ 78 h 232"/>
                <a:gd name="T20" fmla="*/ 26 w 270"/>
                <a:gd name="T21" fmla="*/ 90 h 232"/>
                <a:gd name="T22" fmla="*/ 38 w 270"/>
                <a:gd name="T23" fmla="*/ 110 h 232"/>
                <a:gd name="T24" fmla="*/ 42 w 270"/>
                <a:gd name="T25" fmla="*/ 118 h 232"/>
                <a:gd name="T26" fmla="*/ 52 w 270"/>
                <a:gd name="T27" fmla="*/ 140 h 232"/>
                <a:gd name="T28" fmla="*/ 68 w 270"/>
                <a:gd name="T29" fmla="*/ 170 h 232"/>
                <a:gd name="T30" fmla="*/ 80 w 270"/>
                <a:gd name="T31" fmla="*/ 188 h 232"/>
                <a:gd name="T32" fmla="*/ 92 w 270"/>
                <a:gd name="T33" fmla="*/ 212 h 232"/>
                <a:gd name="T34" fmla="*/ 96 w 270"/>
                <a:gd name="T35" fmla="*/ 212 h 232"/>
                <a:gd name="T36" fmla="*/ 100 w 270"/>
                <a:gd name="T37" fmla="*/ 210 h 232"/>
                <a:gd name="T38" fmla="*/ 104 w 270"/>
                <a:gd name="T39" fmla="*/ 206 h 232"/>
                <a:gd name="T40" fmla="*/ 104 w 270"/>
                <a:gd name="T41" fmla="*/ 202 h 232"/>
                <a:gd name="T42" fmla="*/ 106 w 270"/>
                <a:gd name="T43" fmla="*/ 204 h 232"/>
                <a:gd name="T44" fmla="*/ 110 w 270"/>
                <a:gd name="T45" fmla="*/ 204 h 232"/>
                <a:gd name="T46" fmla="*/ 136 w 270"/>
                <a:gd name="T47" fmla="*/ 232 h 232"/>
                <a:gd name="T48" fmla="*/ 140 w 270"/>
                <a:gd name="T49" fmla="*/ 228 h 232"/>
                <a:gd name="T50" fmla="*/ 146 w 270"/>
                <a:gd name="T51" fmla="*/ 220 h 232"/>
                <a:gd name="T52" fmla="*/ 152 w 270"/>
                <a:gd name="T53" fmla="*/ 212 h 232"/>
                <a:gd name="T54" fmla="*/ 158 w 270"/>
                <a:gd name="T55" fmla="*/ 204 h 232"/>
                <a:gd name="T56" fmla="*/ 166 w 270"/>
                <a:gd name="T57" fmla="*/ 200 h 232"/>
                <a:gd name="T58" fmla="*/ 194 w 270"/>
                <a:gd name="T59" fmla="*/ 188 h 232"/>
                <a:gd name="T60" fmla="*/ 220 w 270"/>
                <a:gd name="T61" fmla="*/ 184 h 232"/>
                <a:gd name="T62" fmla="*/ 224 w 270"/>
                <a:gd name="T63" fmla="*/ 182 h 232"/>
                <a:gd name="T64" fmla="*/ 248 w 270"/>
                <a:gd name="T65" fmla="*/ 170 h 232"/>
                <a:gd name="T66" fmla="*/ 268 w 270"/>
                <a:gd name="T67" fmla="*/ 148 h 232"/>
                <a:gd name="T68" fmla="*/ 268 w 270"/>
                <a:gd name="T69" fmla="*/ 132 h 232"/>
                <a:gd name="T70" fmla="*/ 268 w 270"/>
                <a:gd name="T71" fmla="*/ 126 h 232"/>
                <a:gd name="T72" fmla="*/ 270 w 270"/>
                <a:gd name="T73" fmla="*/ 122 h 232"/>
                <a:gd name="T74" fmla="*/ 234 w 270"/>
                <a:gd name="T75" fmla="*/ 124 h 232"/>
                <a:gd name="T76" fmla="*/ 232 w 270"/>
                <a:gd name="T77" fmla="*/ 122 h 232"/>
                <a:gd name="T78" fmla="*/ 228 w 270"/>
                <a:gd name="T79" fmla="*/ 120 h 232"/>
                <a:gd name="T80" fmla="*/ 228 w 270"/>
                <a:gd name="T81" fmla="*/ 116 h 232"/>
                <a:gd name="T82" fmla="*/ 220 w 270"/>
                <a:gd name="T83" fmla="*/ 108 h 232"/>
                <a:gd name="T84" fmla="*/ 216 w 270"/>
                <a:gd name="T85" fmla="*/ 110 h 232"/>
                <a:gd name="T86" fmla="*/ 210 w 270"/>
                <a:gd name="T87" fmla="*/ 110 h 232"/>
                <a:gd name="T88" fmla="*/ 206 w 270"/>
                <a:gd name="T89" fmla="*/ 106 h 232"/>
                <a:gd name="T90" fmla="*/ 202 w 270"/>
                <a:gd name="T91" fmla="*/ 98 h 232"/>
                <a:gd name="T92" fmla="*/ 196 w 270"/>
                <a:gd name="T93" fmla="*/ 88 h 232"/>
                <a:gd name="T94" fmla="*/ 192 w 270"/>
                <a:gd name="T95" fmla="*/ 80 h 232"/>
                <a:gd name="T96" fmla="*/ 172 w 270"/>
                <a:gd name="T97" fmla="*/ 54 h 232"/>
                <a:gd name="T98" fmla="*/ 154 w 270"/>
                <a:gd name="T99" fmla="*/ 52 h 232"/>
                <a:gd name="T100" fmla="*/ 150 w 270"/>
                <a:gd name="T101" fmla="*/ 48 h 232"/>
                <a:gd name="T102" fmla="*/ 144 w 270"/>
                <a:gd name="T103" fmla="*/ 46 h 232"/>
                <a:gd name="T104" fmla="*/ 138 w 270"/>
                <a:gd name="T105" fmla="*/ 40 h 232"/>
                <a:gd name="T106" fmla="*/ 130 w 270"/>
                <a:gd name="T107" fmla="*/ 34 h 232"/>
                <a:gd name="T108" fmla="*/ 120 w 270"/>
                <a:gd name="T109" fmla="*/ 28 h 232"/>
                <a:gd name="T110" fmla="*/ 102 w 270"/>
                <a:gd name="T111" fmla="*/ 16 h 232"/>
                <a:gd name="T112" fmla="*/ 68 w 270"/>
                <a:gd name="T113" fmla="*/ 4 h 232"/>
                <a:gd name="T114" fmla="*/ 62 w 270"/>
                <a:gd name="T115" fmla="*/ 0 h 232"/>
                <a:gd name="T116" fmla="*/ 58 w 270"/>
                <a:gd name="T117" fmla="*/ 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232">
                  <a:moveTo>
                    <a:pt x="54" y="4"/>
                  </a:moveTo>
                  <a:lnTo>
                    <a:pt x="34" y="8"/>
                  </a:lnTo>
                  <a:lnTo>
                    <a:pt x="42" y="22"/>
                  </a:lnTo>
                  <a:lnTo>
                    <a:pt x="42" y="24"/>
                  </a:lnTo>
                  <a:lnTo>
                    <a:pt x="40" y="26"/>
                  </a:lnTo>
                  <a:lnTo>
                    <a:pt x="36" y="30"/>
                  </a:lnTo>
                  <a:lnTo>
                    <a:pt x="34" y="34"/>
                  </a:lnTo>
                  <a:lnTo>
                    <a:pt x="30" y="36"/>
                  </a:lnTo>
                  <a:lnTo>
                    <a:pt x="28" y="38"/>
                  </a:lnTo>
                  <a:lnTo>
                    <a:pt x="26" y="40"/>
                  </a:lnTo>
                  <a:lnTo>
                    <a:pt x="24" y="42"/>
                  </a:lnTo>
                  <a:lnTo>
                    <a:pt x="0" y="40"/>
                  </a:lnTo>
                  <a:lnTo>
                    <a:pt x="2" y="46"/>
                  </a:lnTo>
                  <a:lnTo>
                    <a:pt x="6" y="56"/>
                  </a:lnTo>
                  <a:lnTo>
                    <a:pt x="6" y="58"/>
                  </a:lnTo>
                  <a:lnTo>
                    <a:pt x="8" y="60"/>
                  </a:lnTo>
                  <a:lnTo>
                    <a:pt x="10" y="64"/>
                  </a:lnTo>
                  <a:lnTo>
                    <a:pt x="12" y="68"/>
                  </a:lnTo>
                  <a:lnTo>
                    <a:pt x="16" y="74"/>
                  </a:lnTo>
                  <a:lnTo>
                    <a:pt x="18" y="78"/>
                  </a:lnTo>
                  <a:lnTo>
                    <a:pt x="22" y="82"/>
                  </a:lnTo>
                  <a:lnTo>
                    <a:pt x="26" y="90"/>
                  </a:lnTo>
                  <a:lnTo>
                    <a:pt x="34" y="100"/>
                  </a:lnTo>
                  <a:lnTo>
                    <a:pt x="38" y="110"/>
                  </a:lnTo>
                  <a:lnTo>
                    <a:pt x="42" y="114"/>
                  </a:lnTo>
                  <a:lnTo>
                    <a:pt x="42" y="118"/>
                  </a:lnTo>
                  <a:lnTo>
                    <a:pt x="46" y="128"/>
                  </a:lnTo>
                  <a:lnTo>
                    <a:pt x="52" y="140"/>
                  </a:lnTo>
                  <a:lnTo>
                    <a:pt x="58" y="152"/>
                  </a:lnTo>
                  <a:lnTo>
                    <a:pt x="68" y="170"/>
                  </a:lnTo>
                  <a:lnTo>
                    <a:pt x="72" y="176"/>
                  </a:lnTo>
                  <a:lnTo>
                    <a:pt x="80" y="188"/>
                  </a:lnTo>
                  <a:lnTo>
                    <a:pt x="86" y="202"/>
                  </a:lnTo>
                  <a:lnTo>
                    <a:pt x="92" y="212"/>
                  </a:lnTo>
                  <a:lnTo>
                    <a:pt x="94" y="216"/>
                  </a:lnTo>
                  <a:lnTo>
                    <a:pt x="96" y="212"/>
                  </a:lnTo>
                  <a:lnTo>
                    <a:pt x="98" y="212"/>
                  </a:lnTo>
                  <a:lnTo>
                    <a:pt x="100" y="210"/>
                  </a:lnTo>
                  <a:lnTo>
                    <a:pt x="102" y="210"/>
                  </a:lnTo>
                  <a:lnTo>
                    <a:pt x="104" y="206"/>
                  </a:lnTo>
                  <a:lnTo>
                    <a:pt x="104" y="202"/>
                  </a:lnTo>
                  <a:lnTo>
                    <a:pt x="104" y="202"/>
                  </a:lnTo>
                  <a:lnTo>
                    <a:pt x="104" y="202"/>
                  </a:lnTo>
                  <a:lnTo>
                    <a:pt x="106" y="204"/>
                  </a:lnTo>
                  <a:lnTo>
                    <a:pt x="108" y="204"/>
                  </a:lnTo>
                  <a:lnTo>
                    <a:pt x="110" y="204"/>
                  </a:lnTo>
                  <a:lnTo>
                    <a:pt x="114" y="204"/>
                  </a:lnTo>
                  <a:lnTo>
                    <a:pt x="136" y="232"/>
                  </a:lnTo>
                  <a:lnTo>
                    <a:pt x="140" y="228"/>
                  </a:lnTo>
                  <a:lnTo>
                    <a:pt x="140" y="228"/>
                  </a:lnTo>
                  <a:lnTo>
                    <a:pt x="142" y="224"/>
                  </a:lnTo>
                  <a:lnTo>
                    <a:pt x="146" y="220"/>
                  </a:lnTo>
                  <a:lnTo>
                    <a:pt x="148" y="216"/>
                  </a:lnTo>
                  <a:lnTo>
                    <a:pt x="152" y="212"/>
                  </a:lnTo>
                  <a:lnTo>
                    <a:pt x="156" y="206"/>
                  </a:lnTo>
                  <a:lnTo>
                    <a:pt x="158" y="204"/>
                  </a:lnTo>
                  <a:lnTo>
                    <a:pt x="160" y="202"/>
                  </a:lnTo>
                  <a:lnTo>
                    <a:pt x="166" y="200"/>
                  </a:lnTo>
                  <a:lnTo>
                    <a:pt x="178" y="194"/>
                  </a:lnTo>
                  <a:lnTo>
                    <a:pt x="194" y="188"/>
                  </a:lnTo>
                  <a:lnTo>
                    <a:pt x="208" y="184"/>
                  </a:lnTo>
                  <a:lnTo>
                    <a:pt x="220" y="184"/>
                  </a:lnTo>
                  <a:lnTo>
                    <a:pt x="220" y="182"/>
                  </a:lnTo>
                  <a:lnTo>
                    <a:pt x="224" y="182"/>
                  </a:lnTo>
                  <a:lnTo>
                    <a:pt x="236" y="178"/>
                  </a:lnTo>
                  <a:lnTo>
                    <a:pt x="248" y="170"/>
                  </a:lnTo>
                  <a:lnTo>
                    <a:pt x="260" y="160"/>
                  </a:lnTo>
                  <a:lnTo>
                    <a:pt x="268" y="148"/>
                  </a:lnTo>
                  <a:lnTo>
                    <a:pt x="270" y="132"/>
                  </a:lnTo>
                  <a:lnTo>
                    <a:pt x="268" y="132"/>
                  </a:lnTo>
                  <a:lnTo>
                    <a:pt x="268" y="130"/>
                  </a:lnTo>
                  <a:lnTo>
                    <a:pt x="268" y="126"/>
                  </a:lnTo>
                  <a:lnTo>
                    <a:pt x="268" y="124"/>
                  </a:lnTo>
                  <a:lnTo>
                    <a:pt x="270" y="122"/>
                  </a:lnTo>
                  <a:lnTo>
                    <a:pt x="254" y="124"/>
                  </a:lnTo>
                  <a:lnTo>
                    <a:pt x="234" y="124"/>
                  </a:lnTo>
                  <a:lnTo>
                    <a:pt x="234" y="124"/>
                  </a:lnTo>
                  <a:lnTo>
                    <a:pt x="232" y="122"/>
                  </a:lnTo>
                  <a:lnTo>
                    <a:pt x="230" y="122"/>
                  </a:lnTo>
                  <a:lnTo>
                    <a:pt x="228" y="120"/>
                  </a:lnTo>
                  <a:lnTo>
                    <a:pt x="228" y="118"/>
                  </a:lnTo>
                  <a:lnTo>
                    <a:pt x="228" y="116"/>
                  </a:lnTo>
                  <a:lnTo>
                    <a:pt x="230" y="110"/>
                  </a:lnTo>
                  <a:lnTo>
                    <a:pt x="220" y="108"/>
                  </a:lnTo>
                  <a:lnTo>
                    <a:pt x="218" y="108"/>
                  </a:lnTo>
                  <a:lnTo>
                    <a:pt x="216" y="110"/>
                  </a:lnTo>
                  <a:lnTo>
                    <a:pt x="214" y="110"/>
                  </a:lnTo>
                  <a:lnTo>
                    <a:pt x="210" y="110"/>
                  </a:lnTo>
                  <a:lnTo>
                    <a:pt x="206" y="108"/>
                  </a:lnTo>
                  <a:lnTo>
                    <a:pt x="206" y="106"/>
                  </a:lnTo>
                  <a:lnTo>
                    <a:pt x="204" y="102"/>
                  </a:lnTo>
                  <a:lnTo>
                    <a:pt x="202" y="98"/>
                  </a:lnTo>
                  <a:lnTo>
                    <a:pt x="200" y="92"/>
                  </a:lnTo>
                  <a:lnTo>
                    <a:pt x="196" y="88"/>
                  </a:lnTo>
                  <a:lnTo>
                    <a:pt x="194" y="84"/>
                  </a:lnTo>
                  <a:lnTo>
                    <a:pt x="192" y="80"/>
                  </a:lnTo>
                  <a:lnTo>
                    <a:pt x="192" y="80"/>
                  </a:lnTo>
                  <a:lnTo>
                    <a:pt x="172" y="54"/>
                  </a:lnTo>
                  <a:lnTo>
                    <a:pt x="154" y="54"/>
                  </a:lnTo>
                  <a:lnTo>
                    <a:pt x="154" y="52"/>
                  </a:lnTo>
                  <a:lnTo>
                    <a:pt x="152" y="50"/>
                  </a:lnTo>
                  <a:lnTo>
                    <a:pt x="150" y="48"/>
                  </a:lnTo>
                  <a:lnTo>
                    <a:pt x="144" y="46"/>
                  </a:lnTo>
                  <a:lnTo>
                    <a:pt x="144" y="46"/>
                  </a:lnTo>
                  <a:lnTo>
                    <a:pt x="142" y="44"/>
                  </a:lnTo>
                  <a:lnTo>
                    <a:pt x="138" y="40"/>
                  </a:lnTo>
                  <a:lnTo>
                    <a:pt x="134" y="38"/>
                  </a:lnTo>
                  <a:lnTo>
                    <a:pt x="130" y="34"/>
                  </a:lnTo>
                  <a:lnTo>
                    <a:pt x="124" y="30"/>
                  </a:lnTo>
                  <a:lnTo>
                    <a:pt x="120" y="28"/>
                  </a:lnTo>
                  <a:lnTo>
                    <a:pt x="114" y="26"/>
                  </a:lnTo>
                  <a:lnTo>
                    <a:pt x="102" y="16"/>
                  </a:lnTo>
                  <a:lnTo>
                    <a:pt x="94" y="16"/>
                  </a:lnTo>
                  <a:lnTo>
                    <a:pt x="68" y="4"/>
                  </a:lnTo>
                  <a:lnTo>
                    <a:pt x="62" y="0"/>
                  </a:lnTo>
                  <a:lnTo>
                    <a:pt x="62" y="0"/>
                  </a:lnTo>
                  <a:lnTo>
                    <a:pt x="60" y="2"/>
                  </a:lnTo>
                  <a:lnTo>
                    <a:pt x="58" y="2"/>
                  </a:lnTo>
                  <a:lnTo>
                    <a:pt x="54"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0" name="Freeform 251"/>
            <p:cNvSpPr>
              <a:spLocks/>
            </p:cNvSpPr>
            <p:nvPr/>
          </p:nvSpPr>
          <p:spPr bwMode="gray">
            <a:xfrm>
              <a:off x="1389" y="2886"/>
              <a:ext cx="42" cy="66"/>
            </a:xfrm>
            <a:custGeom>
              <a:avLst/>
              <a:gdLst>
                <a:gd name="T0" fmla="*/ 20 w 42"/>
                <a:gd name="T1" fmla="*/ 66 h 66"/>
                <a:gd name="T2" fmla="*/ 16 w 42"/>
                <a:gd name="T3" fmla="*/ 64 h 66"/>
                <a:gd name="T4" fmla="*/ 12 w 42"/>
                <a:gd name="T5" fmla="*/ 62 h 66"/>
                <a:gd name="T6" fmla="*/ 10 w 42"/>
                <a:gd name="T7" fmla="*/ 62 h 66"/>
                <a:gd name="T8" fmla="*/ 10 w 42"/>
                <a:gd name="T9" fmla="*/ 60 h 66"/>
                <a:gd name="T10" fmla="*/ 8 w 42"/>
                <a:gd name="T11" fmla="*/ 46 h 66"/>
                <a:gd name="T12" fmla="*/ 2 w 42"/>
                <a:gd name="T13" fmla="*/ 38 h 66"/>
                <a:gd name="T14" fmla="*/ 2 w 42"/>
                <a:gd name="T15" fmla="*/ 36 h 66"/>
                <a:gd name="T16" fmla="*/ 2 w 42"/>
                <a:gd name="T17" fmla="*/ 32 h 66"/>
                <a:gd name="T18" fmla="*/ 2 w 42"/>
                <a:gd name="T19" fmla="*/ 26 h 66"/>
                <a:gd name="T20" fmla="*/ 2 w 42"/>
                <a:gd name="T21" fmla="*/ 20 h 66"/>
                <a:gd name="T22" fmla="*/ 0 w 42"/>
                <a:gd name="T23" fmla="*/ 14 h 66"/>
                <a:gd name="T24" fmla="*/ 0 w 42"/>
                <a:gd name="T25" fmla="*/ 14 h 66"/>
                <a:gd name="T26" fmla="*/ 2 w 42"/>
                <a:gd name="T27" fmla="*/ 12 h 66"/>
                <a:gd name="T28" fmla="*/ 4 w 42"/>
                <a:gd name="T29" fmla="*/ 10 h 66"/>
                <a:gd name="T30" fmla="*/ 6 w 42"/>
                <a:gd name="T31" fmla="*/ 8 h 66"/>
                <a:gd name="T32" fmla="*/ 8 w 42"/>
                <a:gd name="T33" fmla="*/ 8 h 66"/>
                <a:gd name="T34" fmla="*/ 8 w 42"/>
                <a:gd name="T35" fmla="*/ 8 h 66"/>
                <a:gd name="T36" fmla="*/ 8 w 42"/>
                <a:gd name="T37" fmla="*/ 6 h 66"/>
                <a:gd name="T38" fmla="*/ 10 w 42"/>
                <a:gd name="T39" fmla="*/ 4 h 66"/>
                <a:gd name="T40" fmla="*/ 10 w 42"/>
                <a:gd name="T41" fmla="*/ 2 h 66"/>
                <a:gd name="T42" fmla="*/ 10 w 42"/>
                <a:gd name="T43" fmla="*/ 2 h 66"/>
                <a:gd name="T44" fmla="*/ 10 w 42"/>
                <a:gd name="T45" fmla="*/ 0 h 66"/>
                <a:gd name="T46" fmla="*/ 10 w 42"/>
                <a:gd name="T47" fmla="*/ 0 h 66"/>
                <a:gd name="T48" fmla="*/ 14 w 42"/>
                <a:gd name="T49" fmla="*/ 2 h 66"/>
                <a:gd name="T50" fmla="*/ 14 w 42"/>
                <a:gd name="T51" fmla="*/ 2 h 66"/>
                <a:gd name="T52" fmla="*/ 18 w 42"/>
                <a:gd name="T53" fmla="*/ 2 h 66"/>
                <a:gd name="T54" fmla="*/ 20 w 42"/>
                <a:gd name="T55" fmla="*/ 2 h 66"/>
                <a:gd name="T56" fmla="*/ 42 w 42"/>
                <a:gd name="T57" fmla="*/ 30 h 66"/>
                <a:gd name="T58" fmla="*/ 42 w 42"/>
                <a:gd name="T59" fmla="*/ 30 h 66"/>
                <a:gd name="T60" fmla="*/ 40 w 42"/>
                <a:gd name="T61" fmla="*/ 32 h 66"/>
                <a:gd name="T62" fmla="*/ 38 w 42"/>
                <a:gd name="T63" fmla="*/ 34 h 66"/>
                <a:gd name="T64" fmla="*/ 38 w 42"/>
                <a:gd name="T65" fmla="*/ 36 h 66"/>
                <a:gd name="T66" fmla="*/ 38 w 42"/>
                <a:gd name="T67" fmla="*/ 40 h 66"/>
                <a:gd name="T68" fmla="*/ 40 w 42"/>
                <a:gd name="T69" fmla="*/ 40 h 66"/>
                <a:gd name="T70" fmla="*/ 40 w 42"/>
                <a:gd name="T71" fmla="*/ 42 h 66"/>
                <a:gd name="T72" fmla="*/ 40 w 42"/>
                <a:gd name="T73" fmla="*/ 44 h 66"/>
                <a:gd name="T74" fmla="*/ 40 w 42"/>
                <a:gd name="T75" fmla="*/ 46 h 66"/>
                <a:gd name="T76" fmla="*/ 40 w 42"/>
                <a:gd name="T77" fmla="*/ 48 h 66"/>
                <a:gd name="T78" fmla="*/ 38 w 42"/>
                <a:gd name="T79" fmla="*/ 48 h 66"/>
                <a:gd name="T80" fmla="*/ 36 w 42"/>
                <a:gd name="T81" fmla="*/ 48 h 66"/>
                <a:gd name="T82" fmla="*/ 36 w 42"/>
                <a:gd name="T83" fmla="*/ 48 h 66"/>
                <a:gd name="T84" fmla="*/ 34 w 42"/>
                <a:gd name="T85" fmla="*/ 48 h 66"/>
                <a:gd name="T86" fmla="*/ 34 w 42"/>
                <a:gd name="T87" fmla="*/ 50 h 66"/>
                <a:gd name="T88" fmla="*/ 32 w 42"/>
                <a:gd name="T89" fmla="*/ 52 h 66"/>
                <a:gd name="T90" fmla="*/ 30 w 42"/>
                <a:gd name="T91" fmla="*/ 54 h 66"/>
                <a:gd name="T92" fmla="*/ 28 w 42"/>
                <a:gd name="T93" fmla="*/ 56 h 66"/>
                <a:gd name="T94" fmla="*/ 28 w 42"/>
                <a:gd name="T95" fmla="*/ 56 h 66"/>
                <a:gd name="T96" fmla="*/ 30 w 42"/>
                <a:gd name="T97" fmla="*/ 60 h 66"/>
                <a:gd name="T98" fmla="*/ 28 w 42"/>
                <a:gd name="T99" fmla="*/ 62 h 66"/>
                <a:gd name="T100" fmla="*/ 28 w 42"/>
                <a:gd name="T101" fmla="*/ 62 h 66"/>
                <a:gd name="T102" fmla="*/ 26 w 42"/>
                <a:gd name="T103" fmla="*/ 60 h 66"/>
                <a:gd name="T104" fmla="*/ 24 w 42"/>
                <a:gd name="T105" fmla="*/ 60 h 66"/>
                <a:gd name="T106" fmla="*/ 24 w 42"/>
                <a:gd name="T107" fmla="*/ 62 h 66"/>
                <a:gd name="T108" fmla="*/ 22 w 42"/>
                <a:gd name="T109" fmla="*/ 64 h 66"/>
                <a:gd name="T110" fmla="*/ 20 w 42"/>
                <a:gd name="T111" fmla="*/ 66 h 66"/>
                <a:gd name="T112" fmla="*/ 20 w 42"/>
                <a:gd name="T11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66">
                  <a:moveTo>
                    <a:pt x="20" y="66"/>
                  </a:moveTo>
                  <a:lnTo>
                    <a:pt x="16" y="64"/>
                  </a:lnTo>
                  <a:lnTo>
                    <a:pt x="12" y="62"/>
                  </a:lnTo>
                  <a:lnTo>
                    <a:pt x="10" y="62"/>
                  </a:lnTo>
                  <a:lnTo>
                    <a:pt x="10" y="60"/>
                  </a:lnTo>
                  <a:lnTo>
                    <a:pt x="8" y="46"/>
                  </a:lnTo>
                  <a:lnTo>
                    <a:pt x="2" y="38"/>
                  </a:lnTo>
                  <a:lnTo>
                    <a:pt x="2" y="36"/>
                  </a:lnTo>
                  <a:lnTo>
                    <a:pt x="2" y="32"/>
                  </a:lnTo>
                  <a:lnTo>
                    <a:pt x="2" y="26"/>
                  </a:lnTo>
                  <a:lnTo>
                    <a:pt x="2" y="20"/>
                  </a:lnTo>
                  <a:lnTo>
                    <a:pt x="0" y="14"/>
                  </a:lnTo>
                  <a:lnTo>
                    <a:pt x="0" y="14"/>
                  </a:lnTo>
                  <a:lnTo>
                    <a:pt x="2" y="12"/>
                  </a:lnTo>
                  <a:lnTo>
                    <a:pt x="4" y="10"/>
                  </a:lnTo>
                  <a:lnTo>
                    <a:pt x="6" y="8"/>
                  </a:lnTo>
                  <a:lnTo>
                    <a:pt x="8" y="8"/>
                  </a:lnTo>
                  <a:lnTo>
                    <a:pt x="8" y="8"/>
                  </a:lnTo>
                  <a:lnTo>
                    <a:pt x="8" y="6"/>
                  </a:lnTo>
                  <a:lnTo>
                    <a:pt x="10" y="4"/>
                  </a:lnTo>
                  <a:lnTo>
                    <a:pt x="10" y="2"/>
                  </a:lnTo>
                  <a:lnTo>
                    <a:pt x="10" y="2"/>
                  </a:lnTo>
                  <a:lnTo>
                    <a:pt x="10" y="0"/>
                  </a:lnTo>
                  <a:lnTo>
                    <a:pt x="10" y="0"/>
                  </a:lnTo>
                  <a:lnTo>
                    <a:pt x="14" y="2"/>
                  </a:lnTo>
                  <a:lnTo>
                    <a:pt x="14" y="2"/>
                  </a:lnTo>
                  <a:lnTo>
                    <a:pt x="18" y="2"/>
                  </a:lnTo>
                  <a:lnTo>
                    <a:pt x="20" y="2"/>
                  </a:lnTo>
                  <a:lnTo>
                    <a:pt x="42" y="30"/>
                  </a:lnTo>
                  <a:lnTo>
                    <a:pt x="42" y="30"/>
                  </a:lnTo>
                  <a:lnTo>
                    <a:pt x="40" y="32"/>
                  </a:lnTo>
                  <a:lnTo>
                    <a:pt x="38" y="34"/>
                  </a:lnTo>
                  <a:lnTo>
                    <a:pt x="38" y="36"/>
                  </a:lnTo>
                  <a:lnTo>
                    <a:pt x="38" y="40"/>
                  </a:lnTo>
                  <a:lnTo>
                    <a:pt x="40" y="40"/>
                  </a:lnTo>
                  <a:lnTo>
                    <a:pt x="40" y="42"/>
                  </a:lnTo>
                  <a:lnTo>
                    <a:pt x="40" y="44"/>
                  </a:lnTo>
                  <a:lnTo>
                    <a:pt x="40" y="46"/>
                  </a:lnTo>
                  <a:lnTo>
                    <a:pt x="40" y="48"/>
                  </a:lnTo>
                  <a:lnTo>
                    <a:pt x="38" y="48"/>
                  </a:lnTo>
                  <a:lnTo>
                    <a:pt x="36" y="48"/>
                  </a:lnTo>
                  <a:lnTo>
                    <a:pt x="36" y="48"/>
                  </a:lnTo>
                  <a:lnTo>
                    <a:pt x="34" y="48"/>
                  </a:lnTo>
                  <a:lnTo>
                    <a:pt x="34" y="50"/>
                  </a:lnTo>
                  <a:lnTo>
                    <a:pt x="32" y="52"/>
                  </a:lnTo>
                  <a:lnTo>
                    <a:pt x="30" y="54"/>
                  </a:lnTo>
                  <a:lnTo>
                    <a:pt x="28" y="56"/>
                  </a:lnTo>
                  <a:lnTo>
                    <a:pt x="28" y="56"/>
                  </a:lnTo>
                  <a:lnTo>
                    <a:pt x="30" y="60"/>
                  </a:lnTo>
                  <a:lnTo>
                    <a:pt x="28" y="62"/>
                  </a:lnTo>
                  <a:lnTo>
                    <a:pt x="28" y="62"/>
                  </a:lnTo>
                  <a:lnTo>
                    <a:pt x="26" y="60"/>
                  </a:lnTo>
                  <a:lnTo>
                    <a:pt x="24" y="60"/>
                  </a:lnTo>
                  <a:lnTo>
                    <a:pt x="24" y="62"/>
                  </a:lnTo>
                  <a:lnTo>
                    <a:pt x="22" y="64"/>
                  </a:lnTo>
                  <a:lnTo>
                    <a:pt x="20" y="66"/>
                  </a:lnTo>
                  <a:lnTo>
                    <a:pt x="20" y="6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1" name="Freeform 252"/>
            <p:cNvSpPr>
              <a:spLocks/>
            </p:cNvSpPr>
            <p:nvPr/>
          </p:nvSpPr>
          <p:spPr bwMode="gray">
            <a:xfrm>
              <a:off x="1409" y="2868"/>
              <a:ext cx="118" cy="86"/>
            </a:xfrm>
            <a:custGeom>
              <a:avLst/>
              <a:gdLst>
                <a:gd name="T0" fmla="*/ 118 w 118"/>
                <a:gd name="T1" fmla="*/ 28 h 86"/>
                <a:gd name="T2" fmla="*/ 102 w 118"/>
                <a:gd name="T3" fmla="*/ 32 h 86"/>
                <a:gd name="T4" fmla="*/ 94 w 118"/>
                <a:gd name="T5" fmla="*/ 38 h 86"/>
                <a:gd name="T6" fmla="*/ 86 w 118"/>
                <a:gd name="T7" fmla="*/ 46 h 86"/>
                <a:gd name="T8" fmla="*/ 80 w 118"/>
                <a:gd name="T9" fmla="*/ 54 h 86"/>
                <a:gd name="T10" fmla="*/ 74 w 118"/>
                <a:gd name="T11" fmla="*/ 58 h 86"/>
                <a:gd name="T12" fmla="*/ 68 w 118"/>
                <a:gd name="T13" fmla="*/ 60 h 86"/>
                <a:gd name="T14" fmla="*/ 62 w 118"/>
                <a:gd name="T15" fmla="*/ 62 h 86"/>
                <a:gd name="T16" fmla="*/ 58 w 118"/>
                <a:gd name="T17" fmla="*/ 64 h 86"/>
                <a:gd name="T18" fmla="*/ 54 w 118"/>
                <a:gd name="T19" fmla="*/ 64 h 86"/>
                <a:gd name="T20" fmla="*/ 52 w 118"/>
                <a:gd name="T21" fmla="*/ 64 h 86"/>
                <a:gd name="T22" fmla="*/ 36 w 118"/>
                <a:gd name="T23" fmla="*/ 78 h 86"/>
                <a:gd name="T24" fmla="*/ 6 w 118"/>
                <a:gd name="T25" fmla="*/ 86 h 86"/>
                <a:gd name="T26" fmla="*/ 2 w 118"/>
                <a:gd name="T27" fmla="*/ 84 h 86"/>
                <a:gd name="T28" fmla="*/ 0 w 118"/>
                <a:gd name="T29" fmla="*/ 84 h 86"/>
                <a:gd name="T30" fmla="*/ 0 w 118"/>
                <a:gd name="T31" fmla="*/ 84 h 86"/>
                <a:gd name="T32" fmla="*/ 2 w 118"/>
                <a:gd name="T33" fmla="*/ 84 h 86"/>
                <a:gd name="T34" fmla="*/ 4 w 118"/>
                <a:gd name="T35" fmla="*/ 80 h 86"/>
                <a:gd name="T36" fmla="*/ 4 w 118"/>
                <a:gd name="T37" fmla="*/ 80 h 86"/>
                <a:gd name="T38" fmla="*/ 6 w 118"/>
                <a:gd name="T39" fmla="*/ 80 h 86"/>
                <a:gd name="T40" fmla="*/ 8 w 118"/>
                <a:gd name="T41" fmla="*/ 80 h 86"/>
                <a:gd name="T42" fmla="*/ 10 w 118"/>
                <a:gd name="T43" fmla="*/ 78 h 86"/>
                <a:gd name="T44" fmla="*/ 8 w 118"/>
                <a:gd name="T45" fmla="*/ 74 h 86"/>
                <a:gd name="T46" fmla="*/ 12 w 118"/>
                <a:gd name="T47" fmla="*/ 68 h 86"/>
                <a:gd name="T48" fmla="*/ 14 w 118"/>
                <a:gd name="T49" fmla="*/ 68 h 86"/>
                <a:gd name="T50" fmla="*/ 14 w 118"/>
                <a:gd name="T51" fmla="*/ 66 h 86"/>
                <a:gd name="T52" fmla="*/ 16 w 118"/>
                <a:gd name="T53" fmla="*/ 66 h 86"/>
                <a:gd name="T54" fmla="*/ 18 w 118"/>
                <a:gd name="T55" fmla="*/ 66 h 86"/>
                <a:gd name="T56" fmla="*/ 20 w 118"/>
                <a:gd name="T57" fmla="*/ 66 h 86"/>
                <a:gd name="T58" fmla="*/ 20 w 118"/>
                <a:gd name="T59" fmla="*/ 66 h 86"/>
                <a:gd name="T60" fmla="*/ 22 w 118"/>
                <a:gd name="T61" fmla="*/ 64 h 86"/>
                <a:gd name="T62" fmla="*/ 20 w 118"/>
                <a:gd name="T63" fmla="*/ 62 h 86"/>
                <a:gd name="T64" fmla="*/ 20 w 118"/>
                <a:gd name="T65" fmla="*/ 60 h 86"/>
                <a:gd name="T66" fmla="*/ 20 w 118"/>
                <a:gd name="T67" fmla="*/ 58 h 86"/>
                <a:gd name="T68" fmla="*/ 18 w 118"/>
                <a:gd name="T69" fmla="*/ 56 h 86"/>
                <a:gd name="T70" fmla="*/ 18 w 118"/>
                <a:gd name="T71" fmla="*/ 54 h 86"/>
                <a:gd name="T72" fmla="*/ 18 w 118"/>
                <a:gd name="T73" fmla="*/ 50 h 86"/>
                <a:gd name="T74" fmla="*/ 22 w 118"/>
                <a:gd name="T75" fmla="*/ 48 h 86"/>
                <a:gd name="T76" fmla="*/ 22 w 118"/>
                <a:gd name="T77" fmla="*/ 48 h 86"/>
                <a:gd name="T78" fmla="*/ 24 w 118"/>
                <a:gd name="T79" fmla="*/ 46 h 86"/>
                <a:gd name="T80" fmla="*/ 26 w 118"/>
                <a:gd name="T81" fmla="*/ 44 h 86"/>
                <a:gd name="T82" fmla="*/ 26 w 118"/>
                <a:gd name="T83" fmla="*/ 44 h 86"/>
                <a:gd name="T84" fmla="*/ 28 w 118"/>
                <a:gd name="T85" fmla="*/ 42 h 86"/>
                <a:gd name="T86" fmla="*/ 30 w 118"/>
                <a:gd name="T87" fmla="*/ 38 h 86"/>
                <a:gd name="T88" fmla="*/ 34 w 118"/>
                <a:gd name="T89" fmla="*/ 34 h 86"/>
                <a:gd name="T90" fmla="*/ 38 w 118"/>
                <a:gd name="T91" fmla="*/ 30 h 86"/>
                <a:gd name="T92" fmla="*/ 40 w 118"/>
                <a:gd name="T93" fmla="*/ 24 h 86"/>
                <a:gd name="T94" fmla="*/ 44 w 118"/>
                <a:gd name="T95" fmla="*/ 20 h 86"/>
                <a:gd name="T96" fmla="*/ 48 w 118"/>
                <a:gd name="T97" fmla="*/ 18 h 86"/>
                <a:gd name="T98" fmla="*/ 50 w 118"/>
                <a:gd name="T99" fmla="*/ 16 h 86"/>
                <a:gd name="T100" fmla="*/ 54 w 118"/>
                <a:gd name="T101" fmla="*/ 14 h 86"/>
                <a:gd name="T102" fmla="*/ 66 w 118"/>
                <a:gd name="T103" fmla="*/ 10 h 86"/>
                <a:gd name="T104" fmla="*/ 80 w 118"/>
                <a:gd name="T105" fmla="*/ 6 h 86"/>
                <a:gd name="T106" fmla="*/ 94 w 118"/>
                <a:gd name="T107" fmla="*/ 0 h 86"/>
                <a:gd name="T108" fmla="*/ 104 w 118"/>
                <a:gd name="T109" fmla="*/ 0 h 86"/>
                <a:gd name="T110" fmla="*/ 104 w 118"/>
                <a:gd name="T111" fmla="*/ 0 h 86"/>
                <a:gd name="T112" fmla="*/ 106 w 118"/>
                <a:gd name="T113" fmla="*/ 0 h 86"/>
                <a:gd name="T114" fmla="*/ 108 w 118"/>
                <a:gd name="T115" fmla="*/ 2 h 86"/>
                <a:gd name="T116" fmla="*/ 118 w 118"/>
                <a:gd name="T117"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8" h="86">
                  <a:moveTo>
                    <a:pt x="118" y="28"/>
                  </a:moveTo>
                  <a:lnTo>
                    <a:pt x="102" y="32"/>
                  </a:lnTo>
                  <a:lnTo>
                    <a:pt x="94" y="38"/>
                  </a:lnTo>
                  <a:lnTo>
                    <a:pt x="86" y="46"/>
                  </a:lnTo>
                  <a:lnTo>
                    <a:pt x="80" y="54"/>
                  </a:lnTo>
                  <a:lnTo>
                    <a:pt x="74" y="58"/>
                  </a:lnTo>
                  <a:lnTo>
                    <a:pt x="68" y="60"/>
                  </a:lnTo>
                  <a:lnTo>
                    <a:pt x="62" y="62"/>
                  </a:lnTo>
                  <a:lnTo>
                    <a:pt x="58" y="64"/>
                  </a:lnTo>
                  <a:lnTo>
                    <a:pt x="54" y="64"/>
                  </a:lnTo>
                  <a:lnTo>
                    <a:pt x="52" y="64"/>
                  </a:lnTo>
                  <a:lnTo>
                    <a:pt x="36" y="78"/>
                  </a:lnTo>
                  <a:lnTo>
                    <a:pt x="6" y="86"/>
                  </a:lnTo>
                  <a:lnTo>
                    <a:pt x="2" y="84"/>
                  </a:lnTo>
                  <a:lnTo>
                    <a:pt x="0" y="84"/>
                  </a:lnTo>
                  <a:lnTo>
                    <a:pt x="0" y="84"/>
                  </a:lnTo>
                  <a:lnTo>
                    <a:pt x="2" y="84"/>
                  </a:lnTo>
                  <a:lnTo>
                    <a:pt x="4" y="80"/>
                  </a:lnTo>
                  <a:lnTo>
                    <a:pt x="4" y="80"/>
                  </a:lnTo>
                  <a:lnTo>
                    <a:pt x="6" y="80"/>
                  </a:lnTo>
                  <a:lnTo>
                    <a:pt x="8" y="80"/>
                  </a:lnTo>
                  <a:lnTo>
                    <a:pt x="10" y="78"/>
                  </a:lnTo>
                  <a:lnTo>
                    <a:pt x="8" y="74"/>
                  </a:lnTo>
                  <a:lnTo>
                    <a:pt x="12" y="68"/>
                  </a:lnTo>
                  <a:lnTo>
                    <a:pt x="14" y="68"/>
                  </a:lnTo>
                  <a:lnTo>
                    <a:pt x="14" y="66"/>
                  </a:lnTo>
                  <a:lnTo>
                    <a:pt x="16" y="66"/>
                  </a:lnTo>
                  <a:lnTo>
                    <a:pt x="18" y="66"/>
                  </a:lnTo>
                  <a:lnTo>
                    <a:pt x="20" y="66"/>
                  </a:lnTo>
                  <a:lnTo>
                    <a:pt x="20" y="66"/>
                  </a:lnTo>
                  <a:lnTo>
                    <a:pt x="22" y="64"/>
                  </a:lnTo>
                  <a:lnTo>
                    <a:pt x="20" y="62"/>
                  </a:lnTo>
                  <a:lnTo>
                    <a:pt x="20" y="60"/>
                  </a:lnTo>
                  <a:lnTo>
                    <a:pt x="20" y="58"/>
                  </a:lnTo>
                  <a:lnTo>
                    <a:pt x="18" y="56"/>
                  </a:lnTo>
                  <a:lnTo>
                    <a:pt x="18" y="54"/>
                  </a:lnTo>
                  <a:lnTo>
                    <a:pt x="18" y="50"/>
                  </a:lnTo>
                  <a:lnTo>
                    <a:pt x="22" y="48"/>
                  </a:lnTo>
                  <a:lnTo>
                    <a:pt x="22" y="48"/>
                  </a:lnTo>
                  <a:lnTo>
                    <a:pt x="24" y="46"/>
                  </a:lnTo>
                  <a:lnTo>
                    <a:pt x="26" y="44"/>
                  </a:lnTo>
                  <a:lnTo>
                    <a:pt x="26" y="44"/>
                  </a:lnTo>
                  <a:lnTo>
                    <a:pt x="28" y="42"/>
                  </a:lnTo>
                  <a:lnTo>
                    <a:pt x="30" y="38"/>
                  </a:lnTo>
                  <a:lnTo>
                    <a:pt x="34" y="34"/>
                  </a:lnTo>
                  <a:lnTo>
                    <a:pt x="38" y="30"/>
                  </a:lnTo>
                  <a:lnTo>
                    <a:pt x="40" y="24"/>
                  </a:lnTo>
                  <a:lnTo>
                    <a:pt x="44" y="20"/>
                  </a:lnTo>
                  <a:lnTo>
                    <a:pt x="48" y="18"/>
                  </a:lnTo>
                  <a:lnTo>
                    <a:pt x="50" y="16"/>
                  </a:lnTo>
                  <a:lnTo>
                    <a:pt x="54" y="14"/>
                  </a:lnTo>
                  <a:lnTo>
                    <a:pt x="66" y="10"/>
                  </a:lnTo>
                  <a:lnTo>
                    <a:pt x="80" y="6"/>
                  </a:lnTo>
                  <a:lnTo>
                    <a:pt x="94" y="0"/>
                  </a:lnTo>
                  <a:lnTo>
                    <a:pt x="104" y="0"/>
                  </a:lnTo>
                  <a:lnTo>
                    <a:pt x="104" y="0"/>
                  </a:lnTo>
                  <a:lnTo>
                    <a:pt x="106" y="0"/>
                  </a:lnTo>
                  <a:lnTo>
                    <a:pt x="108" y="2"/>
                  </a:lnTo>
                  <a:lnTo>
                    <a:pt x="118" y="2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2" name="Freeform 253"/>
            <p:cNvSpPr>
              <a:spLocks/>
            </p:cNvSpPr>
            <p:nvPr/>
          </p:nvSpPr>
          <p:spPr bwMode="gray">
            <a:xfrm>
              <a:off x="1515" y="2794"/>
              <a:ext cx="92" cy="102"/>
            </a:xfrm>
            <a:custGeom>
              <a:avLst/>
              <a:gdLst>
                <a:gd name="T0" fmla="*/ 72 w 92"/>
                <a:gd name="T1" fmla="*/ 0 h 102"/>
                <a:gd name="T2" fmla="*/ 72 w 92"/>
                <a:gd name="T3" fmla="*/ 4 h 102"/>
                <a:gd name="T4" fmla="*/ 72 w 92"/>
                <a:gd name="T5" fmla="*/ 8 h 102"/>
                <a:gd name="T6" fmla="*/ 72 w 92"/>
                <a:gd name="T7" fmla="*/ 8 h 102"/>
                <a:gd name="T8" fmla="*/ 76 w 92"/>
                <a:gd name="T9" fmla="*/ 14 h 102"/>
                <a:gd name="T10" fmla="*/ 80 w 92"/>
                <a:gd name="T11" fmla="*/ 18 h 102"/>
                <a:gd name="T12" fmla="*/ 84 w 92"/>
                <a:gd name="T13" fmla="*/ 22 h 102"/>
                <a:gd name="T14" fmla="*/ 88 w 92"/>
                <a:gd name="T15" fmla="*/ 22 h 102"/>
                <a:gd name="T16" fmla="*/ 90 w 92"/>
                <a:gd name="T17" fmla="*/ 24 h 102"/>
                <a:gd name="T18" fmla="*/ 90 w 92"/>
                <a:gd name="T19" fmla="*/ 24 h 102"/>
                <a:gd name="T20" fmla="*/ 92 w 92"/>
                <a:gd name="T21" fmla="*/ 30 h 102"/>
                <a:gd name="T22" fmla="*/ 92 w 92"/>
                <a:gd name="T23" fmla="*/ 34 h 102"/>
                <a:gd name="T24" fmla="*/ 90 w 92"/>
                <a:gd name="T25" fmla="*/ 40 h 102"/>
                <a:gd name="T26" fmla="*/ 86 w 92"/>
                <a:gd name="T27" fmla="*/ 44 h 102"/>
                <a:gd name="T28" fmla="*/ 82 w 92"/>
                <a:gd name="T29" fmla="*/ 46 h 102"/>
                <a:gd name="T30" fmla="*/ 78 w 92"/>
                <a:gd name="T31" fmla="*/ 50 h 102"/>
                <a:gd name="T32" fmla="*/ 76 w 92"/>
                <a:gd name="T33" fmla="*/ 50 h 102"/>
                <a:gd name="T34" fmla="*/ 74 w 92"/>
                <a:gd name="T35" fmla="*/ 50 h 102"/>
                <a:gd name="T36" fmla="*/ 74 w 92"/>
                <a:gd name="T37" fmla="*/ 56 h 102"/>
                <a:gd name="T38" fmla="*/ 72 w 92"/>
                <a:gd name="T39" fmla="*/ 58 h 102"/>
                <a:gd name="T40" fmla="*/ 70 w 92"/>
                <a:gd name="T41" fmla="*/ 62 h 102"/>
                <a:gd name="T42" fmla="*/ 66 w 92"/>
                <a:gd name="T43" fmla="*/ 64 h 102"/>
                <a:gd name="T44" fmla="*/ 64 w 92"/>
                <a:gd name="T45" fmla="*/ 64 h 102"/>
                <a:gd name="T46" fmla="*/ 64 w 92"/>
                <a:gd name="T47" fmla="*/ 66 h 102"/>
                <a:gd name="T48" fmla="*/ 58 w 92"/>
                <a:gd name="T49" fmla="*/ 66 h 102"/>
                <a:gd name="T50" fmla="*/ 54 w 92"/>
                <a:gd name="T51" fmla="*/ 68 h 102"/>
                <a:gd name="T52" fmla="*/ 52 w 92"/>
                <a:gd name="T53" fmla="*/ 72 h 102"/>
                <a:gd name="T54" fmla="*/ 50 w 92"/>
                <a:gd name="T55" fmla="*/ 74 h 102"/>
                <a:gd name="T56" fmla="*/ 50 w 92"/>
                <a:gd name="T57" fmla="*/ 76 h 102"/>
                <a:gd name="T58" fmla="*/ 50 w 92"/>
                <a:gd name="T59" fmla="*/ 78 h 102"/>
                <a:gd name="T60" fmla="*/ 50 w 92"/>
                <a:gd name="T61" fmla="*/ 80 h 102"/>
                <a:gd name="T62" fmla="*/ 48 w 92"/>
                <a:gd name="T63" fmla="*/ 82 h 102"/>
                <a:gd name="T64" fmla="*/ 42 w 92"/>
                <a:gd name="T65" fmla="*/ 90 h 102"/>
                <a:gd name="T66" fmla="*/ 30 w 92"/>
                <a:gd name="T67" fmla="*/ 98 h 102"/>
                <a:gd name="T68" fmla="*/ 12 w 92"/>
                <a:gd name="T69" fmla="*/ 102 h 102"/>
                <a:gd name="T70" fmla="*/ 2 w 92"/>
                <a:gd name="T71" fmla="*/ 76 h 102"/>
                <a:gd name="T72" fmla="*/ 0 w 92"/>
                <a:gd name="T73" fmla="*/ 74 h 102"/>
                <a:gd name="T74" fmla="*/ 0 w 92"/>
                <a:gd name="T75" fmla="*/ 74 h 102"/>
                <a:gd name="T76" fmla="*/ 0 w 92"/>
                <a:gd name="T77" fmla="*/ 74 h 102"/>
                <a:gd name="T78" fmla="*/ 2 w 92"/>
                <a:gd name="T79" fmla="*/ 72 h 102"/>
                <a:gd name="T80" fmla="*/ 12 w 92"/>
                <a:gd name="T81" fmla="*/ 68 h 102"/>
                <a:gd name="T82" fmla="*/ 26 w 92"/>
                <a:gd name="T83" fmla="*/ 62 h 102"/>
                <a:gd name="T84" fmla="*/ 38 w 92"/>
                <a:gd name="T85" fmla="*/ 54 h 102"/>
                <a:gd name="T86" fmla="*/ 46 w 92"/>
                <a:gd name="T87" fmla="*/ 42 h 102"/>
                <a:gd name="T88" fmla="*/ 50 w 92"/>
                <a:gd name="T89" fmla="*/ 28 h 102"/>
                <a:gd name="T90" fmla="*/ 50 w 92"/>
                <a:gd name="T91" fmla="*/ 26 h 102"/>
                <a:gd name="T92" fmla="*/ 50 w 92"/>
                <a:gd name="T93" fmla="*/ 24 h 102"/>
                <a:gd name="T94" fmla="*/ 48 w 92"/>
                <a:gd name="T95" fmla="*/ 20 h 102"/>
                <a:gd name="T96" fmla="*/ 48 w 92"/>
                <a:gd name="T97" fmla="*/ 18 h 102"/>
                <a:gd name="T98" fmla="*/ 48 w 92"/>
                <a:gd name="T99" fmla="*/ 16 h 102"/>
                <a:gd name="T100" fmla="*/ 48 w 92"/>
                <a:gd name="T101" fmla="*/ 14 h 102"/>
                <a:gd name="T102" fmla="*/ 48 w 92"/>
                <a:gd name="T103" fmla="*/ 12 h 102"/>
                <a:gd name="T104" fmla="*/ 50 w 92"/>
                <a:gd name="T105" fmla="*/ 12 h 102"/>
                <a:gd name="T106" fmla="*/ 52 w 92"/>
                <a:gd name="T107" fmla="*/ 12 h 102"/>
                <a:gd name="T108" fmla="*/ 54 w 92"/>
                <a:gd name="T109" fmla="*/ 12 h 102"/>
                <a:gd name="T110" fmla="*/ 58 w 92"/>
                <a:gd name="T111" fmla="*/ 10 h 102"/>
                <a:gd name="T112" fmla="*/ 60 w 92"/>
                <a:gd name="T113" fmla="*/ 8 h 102"/>
                <a:gd name="T114" fmla="*/ 60 w 92"/>
                <a:gd name="T115" fmla="*/ 8 h 102"/>
                <a:gd name="T116" fmla="*/ 60 w 92"/>
                <a:gd name="T117" fmla="*/ 6 h 102"/>
                <a:gd name="T118" fmla="*/ 62 w 92"/>
                <a:gd name="T119" fmla="*/ 4 h 102"/>
                <a:gd name="T120" fmla="*/ 64 w 92"/>
                <a:gd name="T121" fmla="*/ 4 h 102"/>
                <a:gd name="T122" fmla="*/ 64 w 92"/>
                <a:gd name="T123" fmla="*/ 4 h 102"/>
                <a:gd name="T124" fmla="*/ 72 w 92"/>
                <a:gd name="T1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 h="102">
                  <a:moveTo>
                    <a:pt x="72" y="0"/>
                  </a:moveTo>
                  <a:lnTo>
                    <a:pt x="72" y="4"/>
                  </a:lnTo>
                  <a:lnTo>
                    <a:pt x="72" y="8"/>
                  </a:lnTo>
                  <a:lnTo>
                    <a:pt x="72" y="8"/>
                  </a:lnTo>
                  <a:lnTo>
                    <a:pt x="76" y="14"/>
                  </a:lnTo>
                  <a:lnTo>
                    <a:pt x="80" y="18"/>
                  </a:lnTo>
                  <a:lnTo>
                    <a:pt x="84" y="22"/>
                  </a:lnTo>
                  <a:lnTo>
                    <a:pt x="88" y="22"/>
                  </a:lnTo>
                  <a:lnTo>
                    <a:pt x="90" y="24"/>
                  </a:lnTo>
                  <a:lnTo>
                    <a:pt x="90" y="24"/>
                  </a:lnTo>
                  <a:lnTo>
                    <a:pt x="92" y="30"/>
                  </a:lnTo>
                  <a:lnTo>
                    <a:pt x="92" y="34"/>
                  </a:lnTo>
                  <a:lnTo>
                    <a:pt x="90" y="40"/>
                  </a:lnTo>
                  <a:lnTo>
                    <a:pt x="86" y="44"/>
                  </a:lnTo>
                  <a:lnTo>
                    <a:pt x="82" y="46"/>
                  </a:lnTo>
                  <a:lnTo>
                    <a:pt x="78" y="50"/>
                  </a:lnTo>
                  <a:lnTo>
                    <a:pt x="76" y="50"/>
                  </a:lnTo>
                  <a:lnTo>
                    <a:pt x="74" y="50"/>
                  </a:lnTo>
                  <a:lnTo>
                    <a:pt x="74" y="56"/>
                  </a:lnTo>
                  <a:lnTo>
                    <a:pt x="72" y="58"/>
                  </a:lnTo>
                  <a:lnTo>
                    <a:pt x="70" y="62"/>
                  </a:lnTo>
                  <a:lnTo>
                    <a:pt x="66" y="64"/>
                  </a:lnTo>
                  <a:lnTo>
                    <a:pt x="64" y="64"/>
                  </a:lnTo>
                  <a:lnTo>
                    <a:pt x="64" y="66"/>
                  </a:lnTo>
                  <a:lnTo>
                    <a:pt x="58" y="66"/>
                  </a:lnTo>
                  <a:lnTo>
                    <a:pt x="54" y="68"/>
                  </a:lnTo>
                  <a:lnTo>
                    <a:pt x="52" y="72"/>
                  </a:lnTo>
                  <a:lnTo>
                    <a:pt x="50" y="74"/>
                  </a:lnTo>
                  <a:lnTo>
                    <a:pt x="50" y="76"/>
                  </a:lnTo>
                  <a:lnTo>
                    <a:pt x="50" y="78"/>
                  </a:lnTo>
                  <a:lnTo>
                    <a:pt x="50" y="80"/>
                  </a:lnTo>
                  <a:lnTo>
                    <a:pt x="48" y="82"/>
                  </a:lnTo>
                  <a:lnTo>
                    <a:pt x="42" y="90"/>
                  </a:lnTo>
                  <a:lnTo>
                    <a:pt x="30" y="98"/>
                  </a:lnTo>
                  <a:lnTo>
                    <a:pt x="12" y="102"/>
                  </a:lnTo>
                  <a:lnTo>
                    <a:pt x="2" y="76"/>
                  </a:lnTo>
                  <a:lnTo>
                    <a:pt x="0" y="74"/>
                  </a:lnTo>
                  <a:lnTo>
                    <a:pt x="0" y="74"/>
                  </a:lnTo>
                  <a:lnTo>
                    <a:pt x="0" y="74"/>
                  </a:lnTo>
                  <a:lnTo>
                    <a:pt x="2" y="72"/>
                  </a:lnTo>
                  <a:lnTo>
                    <a:pt x="12" y="68"/>
                  </a:lnTo>
                  <a:lnTo>
                    <a:pt x="26" y="62"/>
                  </a:lnTo>
                  <a:lnTo>
                    <a:pt x="38" y="54"/>
                  </a:lnTo>
                  <a:lnTo>
                    <a:pt x="46" y="42"/>
                  </a:lnTo>
                  <a:lnTo>
                    <a:pt x="50" y="28"/>
                  </a:lnTo>
                  <a:lnTo>
                    <a:pt x="50" y="26"/>
                  </a:lnTo>
                  <a:lnTo>
                    <a:pt x="50" y="24"/>
                  </a:lnTo>
                  <a:lnTo>
                    <a:pt x="48" y="20"/>
                  </a:lnTo>
                  <a:lnTo>
                    <a:pt x="48" y="18"/>
                  </a:lnTo>
                  <a:lnTo>
                    <a:pt x="48" y="16"/>
                  </a:lnTo>
                  <a:lnTo>
                    <a:pt x="48" y="14"/>
                  </a:lnTo>
                  <a:lnTo>
                    <a:pt x="48" y="12"/>
                  </a:lnTo>
                  <a:lnTo>
                    <a:pt x="50" y="12"/>
                  </a:lnTo>
                  <a:lnTo>
                    <a:pt x="52" y="12"/>
                  </a:lnTo>
                  <a:lnTo>
                    <a:pt x="54" y="12"/>
                  </a:lnTo>
                  <a:lnTo>
                    <a:pt x="58" y="10"/>
                  </a:lnTo>
                  <a:lnTo>
                    <a:pt x="60" y="8"/>
                  </a:lnTo>
                  <a:lnTo>
                    <a:pt x="60" y="8"/>
                  </a:lnTo>
                  <a:lnTo>
                    <a:pt x="60" y="6"/>
                  </a:lnTo>
                  <a:lnTo>
                    <a:pt x="62" y="4"/>
                  </a:lnTo>
                  <a:lnTo>
                    <a:pt x="64" y="4"/>
                  </a:lnTo>
                  <a:lnTo>
                    <a:pt x="64" y="4"/>
                  </a:lnTo>
                  <a:lnTo>
                    <a:pt x="7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3" name="Freeform 254"/>
            <p:cNvSpPr>
              <a:spLocks/>
            </p:cNvSpPr>
            <p:nvPr/>
          </p:nvSpPr>
          <p:spPr bwMode="gray">
            <a:xfrm>
              <a:off x="1339" y="2586"/>
              <a:ext cx="116" cy="134"/>
            </a:xfrm>
            <a:custGeom>
              <a:avLst/>
              <a:gdLst>
                <a:gd name="T0" fmla="*/ 86 w 116"/>
                <a:gd name="T1" fmla="*/ 132 h 134"/>
                <a:gd name="T2" fmla="*/ 80 w 116"/>
                <a:gd name="T3" fmla="*/ 130 h 134"/>
                <a:gd name="T4" fmla="*/ 70 w 116"/>
                <a:gd name="T5" fmla="*/ 124 h 134"/>
                <a:gd name="T6" fmla="*/ 50 w 116"/>
                <a:gd name="T7" fmla="*/ 114 h 134"/>
                <a:gd name="T8" fmla="*/ 18 w 116"/>
                <a:gd name="T9" fmla="*/ 98 h 134"/>
                <a:gd name="T10" fmla="*/ 16 w 116"/>
                <a:gd name="T11" fmla="*/ 92 h 134"/>
                <a:gd name="T12" fmla="*/ 0 w 116"/>
                <a:gd name="T13" fmla="*/ 68 h 134"/>
                <a:gd name="T14" fmla="*/ 26 w 116"/>
                <a:gd name="T15" fmla="*/ 44 h 134"/>
                <a:gd name="T16" fmla="*/ 26 w 116"/>
                <a:gd name="T17" fmla="*/ 40 h 134"/>
                <a:gd name="T18" fmla="*/ 26 w 116"/>
                <a:gd name="T19" fmla="*/ 36 h 134"/>
                <a:gd name="T20" fmla="*/ 26 w 116"/>
                <a:gd name="T21" fmla="*/ 32 h 134"/>
                <a:gd name="T22" fmla="*/ 28 w 116"/>
                <a:gd name="T23" fmla="*/ 30 h 134"/>
                <a:gd name="T24" fmla="*/ 30 w 116"/>
                <a:gd name="T25" fmla="*/ 26 h 134"/>
                <a:gd name="T26" fmla="*/ 34 w 116"/>
                <a:gd name="T27" fmla="*/ 22 h 134"/>
                <a:gd name="T28" fmla="*/ 36 w 116"/>
                <a:gd name="T29" fmla="*/ 16 h 134"/>
                <a:gd name="T30" fmla="*/ 38 w 116"/>
                <a:gd name="T31" fmla="*/ 10 h 134"/>
                <a:gd name="T32" fmla="*/ 40 w 116"/>
                <a:gd name="T33" fmla="*/ 6 h 134"/>
                <a:gd name="T34" fmla="*/ 46 w 116"/>
                <a:gd name="T35" fmla="*/ 4 h 134"/>
                <a:gd name="T36" fmla="*/ 54 w 116"/>
                <a:gd name="T37" fmla="*/ 2 h 134"/>
                <a:gd name="T38" fmla="*/ 70 w 116"/>
                <a:gd name="T39" fmla="*/ 0 h 134"/>
                <a:gd name="T40" fmla="*/ 70 w 116"/>
                <a:gd name="T41" fmla="*/ 2 h 134"/>
                <a:gd name="T42" fmla="*/ 74 w 116"/>
                <a:gd name="T43" fmla="*/ 4 h 134"/>
                <a:gd name="T44" fmla="*/ 78 w 116"/>
                <a:gd name="T45" fmla="*/ 2 h 134"/>
                <a:gd name="T46" fmla="*/ 82 w 116"/>
                <a:gd name="T47" fmla="*/ 4 h 134"/>
                <a:gd name="T48" fmla="*/ 84 w 116"/>
                <a:gd name="T49" fmla="*/ 10 h 134"/>
                <a:gd name="T50" fmla="*/ 82 w 116"/>
                <a:gd name="T51" fmla="*/ 12 h 134"/>
                <a:gd name="T52" fmla="*/ 80 w 116"/>
                <a:gd name="T53" fmla="*/ 16 h 134"/>
                <a:gd name="T54" fmla="*/ 84 w 116"/>
                <a:gd name="T55" fmla="*/ 18 h 134"/>
                <a:gd name="T56" fmla="*/ 88 w 116"/>
                <a:gd name="T57" fmla="*/ 22 h 134"/>
                <a:gd name="T58" fmla="*/ 90 w 116"/>
                <a:gd name="T59" fmla="*/ 26 h 134"/>
                <a:gd name="T60" fmla="*/ 96 w 116"/>
                <a:gd name="T61" fmla="*/ 32 h 134"/>
                <a:gd name="T62" fmla="*/ 98 w 116"/>
                <a:gd name="T63" fmla="*/ 38 h 134"/>
                <a:gd name="T64" fmla="*/ 96 w 116"/>
                <a:gd name="T65" fmla="*/ 42 h 134"/>
                <a:gd name="T66" fmla="*/ 92 w 116"/>
                <a:gd name="T67" fmla="*/ 52 h 134"/>
                <a:gd name="T68" fmla="*/ 90 w 116"/>
                <a:gd name="T69" fmla="*/ 60 h 134"/>
                <a:gd name="T70" fmla="*/ 92 w 116"/>
                <a:gd name="T71" fmla="*/ 64 h 134"/>
                <a:gd name="T72" fmla="*/ 96 w 116"/>
                <a:gd name="T73" fmla="*/ 72 h 134"/>
                <a:gd name="T74" fmla="*/ 100 w 116"/>
                <a:gd name="T75" fmla="*/ 82 h 134"/>
                <a:gd name="T76" fmla="*/ 106 w 116"/>
                <a:gd name="T77" fmla="*/ 86 h 134"/>
                <a:gd name="T78" fmla="*/ 106 w 116"/>
                <a:gd name="T79" fmla="*/ 90 h 134"/>
                <a:gd name="T80" fmla="*/ 108 w 116"/>
                <a:gd name="T81" fmla="*/ 96 h 134"/>
                <a:gd name="T82" fmla="*/ 108 w 116"/>
                <a:gd name="T83" fmla="*/ 98 h 134"/>
                <a:gd name="T84" fmla="*/ 112 w 116"/>
                <a:gd name="T85" fmla="*/ 102 h 134"/>
                <a:gd name="T86" fmla="*/ 114 w 116"/>
                <a:gd name="T87" fmla="*/ 106 h 134"/>
                <a:gd name="T88" fmla="*/ 116 w 116"/>
                <a:gd name="T89" fmla="*/ 112 h 134"/>
                <a:gd name="T90" fmla="*/ 114 w 116"/>
                <a:gd name="T91" fmla="*/ 124 h 134"/>
                <a:gd name="T92" fmla="*/ 112 w 116"/>
                <a:gd name="T93" fmla="*/ 124 h 134"/>
                <a:gd name="T94" fmla="*/ 108 w 116"/>
                <a:gd name="T95"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34">
                  <a:moveTo>
                    <a:pt x="88" y="134"/>
                  </a:moveTo>
                  <a:lnTo>
                    <a:pt x="86" y="132"/>
                  </a:lnTo>
                  <a:lnTo>
                    <a:pt x="84" y="132"/>
                  </a:lnTo>
                  <a:lnTo>
                    <a:pt x="80" y="130"/>
                  </a:lnTo>
                  <a:lnTo>
                    <a:pt x="76" y="126"/>
                  </a:lnTo>
                  <a:lnTo>
                    <a:pt x="70" y="124"/>
                  </a:lnTo>
                  <a:lnTo>
                    <a:pt x="58" y="114"/>
                  </a:lnTo>
                  <a:lnTo>
                    <a:pt x="50" y="114"/>
                  </a:lnTo>
                  <a:lnTo>
                    <a:pt x="24" y="102"/>
                  </a:lnTo>
                  <a:lnTo>
                    <a:pt x="18" y="98"/>
                  </a:lnTo>
                  <a:lnTo>
                    <a:pt x="18" y="96"/>
                  </a:lnTo>
                  <a:lnTo>
                    <a:pt x="16" y="92"/>
                  </a:lnTo>
                  <a:lnTo>
                    <a:pt x="4" y="76"/>
                  </a:lnTo>
                  <a:lnTo>
                    <a:pt x="0" y="68"/>
                  </a:lnTo>
                  <a:lnTo>
                    <a:pt x="26" y="46"/>
                  </a:lnTo>
                  <a:lnTo>
                    <a:pt x="26" y="44"/>
                  </a:lnTo>
                  <a:lnTo>
                    <a:pt x="26" y="42"/>
                  </a:lnTo>
                  <a:lnTo>
                    <a:pt x="26" y="40"/>
                  </a:lnTo>
                  <a:lnTo>
                    <a:pt x="26" y="38"/>
                  </a:lnTo>
                  <a:lnTo>
                    <a:pt x="26" y="36"/>
                  </a:lnTo>
                  <a:lnTo>
                    <a:pt x="26" y="34"/>
                  </a:lnTo>
                  <a:lnTo>
                    <a:pt x="26" y="32"/>
                  </a:lnTo>
                  <a:lnTo>
                    <a:pt x="28" y="30"/>
                  </a:lnTo>
                  <a:lnTo>
                    <a:pt x="28" y="30"/>
                  </a:lnTo>
                  <a:lnTo>
                    <a:pt x="28" y="28"/>
                  </a:lnTo>
                  <a:lnTo>
                    <a:pt x="30" y="26"/>
                  </a:lnTo>
                  <a:lnTo>
                    <a:pt x="32" y="22"/>
                  </a:lnTo>
                  <a:lnTo>
                    <a:pt x="34" y="22"/>
                  </a:lnTo>
                  <a:lnTo>
                    <a:pt x="34" y="20"/>
                  </a:lnTo>
                  <a:lnTo>
                    <a:pt x="36" y="16"/>
                  </a:lnTo>
                  <a:lnTo>
                    <a:pt x="38" y="12"/>
                  </a:lnTo>
                  <a:lnTo>
                    <a:pt x="38" y="10"/>
                  </a:lnTo>
                  <a:lnTo>
                    <a:pt x="40" y="8"/>
                  </a:lnTo>
                  <a:lnTo>
                    <a:pt x="40" y="6"/>
                  </a:lnTo>
                  <a:lnTo>
                    <a:pt x="42" y="6"/>
                  </a:lnTo>
                  <a:lnTo>
                    <a:pt x="46" y="4"/>
                  </a:lnTo>
                  <a:lnTo>
                    <a:pt x="50" y="2"/>
                  </a:lnTo>
                  <a:lnTo>
                    <a:pt x="54" y="2"/>
                  </a:lnTo>
                  <a:lnTo>
                    <a:pt x="60" y="2"/>
                  </a:lnTo>
                  <a:lnTo>
                    <a:pt x="70" y="0"/>
                  </a:lnTo>
                  <a:lnTo>
                    <a:pt x="70" y="0"/>
                  </a:lnTo>
                  <a:lnTo>
                    <a:pt x="70" y="2"/>
                  </a:lnTo>
                  <a:lnTo>
                    <a:pt x="72" y="4"/>
                  </a:lnTo>
                  <a:lnTo>
                    <a:pt x="74" y="4"/>
                  </a:lnTo>
                  <a:lnTo>
                    <a:pt x="76" y="4"/>
                  </a:lnTo>
                  <a:lnTo>
                    <a:pt x="78" y="2"/>
                  </a:lnTo>
                  <a:lnTo>
                    <a:pt x="82" y="4"/>
                  </a:lnTo>
                  <a:lnTo>
                    <a:pt x="82" y="4"/>
                  </a:lnTo>
                  <a:lnTo>
                    <a:pt x="82" y="8"/>
                  </a:lnTo>
                  <a:lnTo>
                    <a:pt x="84" y="10"/>
                  </a:lnTo>
                  <a:lnTo>
                    <a:pt x="82" y="10"/>
                  </a:lnTo>
                  <a:lnTo>
                    <a:pt x="82" y="12"/>
                  </a:lnTo>
                  <a:lnTo>
                    <a:pt x="80" y="14"/>
                  </a:lnTo>
                  <a:lnTo>
                    <a:pt x="80" y="16"/>
                  </a:lnTo>
                  <a:lnTo>
                    <a:pt x="82" y="16"/>
                  </a:lnTo>
                  <a:lnTo>
                    <a:pt x="84" y="18"/>
                  </a:lnTo>
                  <a:lnTo>
                    <a:pt x="86" y="20"/>
                  </a:lnTo>
                  <a:lnTo>
                    <a:pt x="88" y="22"/>
                  </a:lnTo>
                  <a:lnTo>
                    <a:pt x="88" y="24"/>
                  </a:lnTo>
                  <a:lnTo>
                    <a:pt x="90" y="26"/>
                  </a:lnTo>
                  <a:lnTo>
                    <a:pt x="94" y="28"/>
                  </a:lnTo>
                  <a:lnTo>
                    <a:pt x="96" y="32"/>
                  </a:lnTo>
                  <a:lnTo>
                    <a:pt x="98" y="34"/>
                  </a:lnTo>
                  <a:lnTo>
                    <a:pt x="98" y="38"/>
                  </a:lnTo>
                  <a:lnTo>
                    <a:pt x="98" y="38"/>
                  </a:lnTo>
                  <a:lnTo>
                    <a:pt x="96" y="42"/>
                  </a:lnTo>
                  <a:lnTo>
                    <a:pt x="94" y="46"/>
                  </a:lnTo>
                  <a:lnTo>
                    <a:pt x="92" y="52"/>
                  </a:lnTo>
                  <a:lnTo>
                    <a:pt x="92" y="56"/>
                  </a:lnTo>
                  <a:lnTo>
                    <a:pt x="90" y="60"/>
                  </a:lnTo>
                  <a:lnTo>
                    <a:pt x="92" y="64"/>
                  </a:lnTo>
                  <a:lnTo>
                    <a:pt x="92" y="64"/>
                  </a:lnTo>
                  <a:lnTo>
                    <a:pt x="94" y="68"/>
                  </a:lnTo>
                  <a:lnTo>
                    <a:pt x="96" y="72"/>
                  </a:lnTo>
                  <a:lnTo>
                    <a:pt x="98" y="76"/>
                  </a:lnTo>
                  <a:lnTo>
                    <a:pt x="100" y="82"/>
                  </a:lnTo>
                  <a:lnTo>
                    <a:pt x="104" y="84"/>
                  </a:lnTo>
                  <a:lnTo>
                    <a:pt x="106" y="86"/>
                  </a:lnTo>
                  <a:lnTo>
                    <a:pt x="106" y="88"/>
                  </a:lnTo>
                  <a:lnTo>
                    <a:pt x="106" y="90"/>
                  </a:lnTo>
                  <a:lnTo>
                    <a:pt x="106" y="92"/>
                  </a:lnTo>
                  <a:lnTo>
                    <a:pt x="108" y="96"/>
                  </a:lnTo>
                  <a:lnTo>
                    <a:pt x="108" y="96"/>
                  </a:lnTo>
                  <a:lnTo>
                    <a:pt x="108" y="98"/>
                  </a:lnTo>
                  <a:lnTo>
                    <a:pt x="110" y="100"/>
                  </a:lnTo>
                  <a:lnTo>
                    <a:pt x="112" y="102"/>
                  </a:lnTo>
                  <a:lnTo>
                    <a:pt x="114" y="104"/>
                  </a:lnTo>
                  <a:lnTo>
                    <a:pt x="114" y="106"/>
                  </a:lnTo>
                  <a:lnTo>
                    <a:pt x="114" y="108"/>
                  </a:lnTo>
                  <a:lnTo>
                    <a:pt x="116" y="112"/>
                  </a:lnTo>
                  <a:lnTo>
                    <a:pt x="116" y="114"/>
                  </a:lnTo>
                  <a:lnTo>
                    <a:pt x="114" y="124"/>
                  </a:lnTo>
                  <a:lnTo>
                    <a:pt x="114" y="124"/>
                  </a:lnTo>
                  <a:lnTo>
                    <a:pt x="112" y="124"/>
                  </a:lnTo>
                  <a:lnTo>
                    <a:pt x="110" y="126"/>
                  </a:lnTo>
                  <a:lnTo>
                    <a:pt x="108" y="128"/>
                  </a:lnTo>
                  <a:lnTo>
                    <a:pt x="88" y="13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4" name="Freeform 255"/>
            <p:cNvSpPr>
              <a:spLocks/>
            </p:cNvSpPr>
            <p:nvPr/>
          </p:nvSpPr>
          <p:spPr bwMode="gray">
            <a:xfrm>
              <a:off x="1295" y="2654"/>
              <a:ext cx="62" cy="72"/>
            </a:xfrm>
            <a:custGeom>
              <a:avLst/>
              <a:gdLst>
                <a:gd name="T0" fmla="*/ 4 w 62"/>
                <a:gd name="T1" fmla="*/ 40 h 72"/>
                <a:gd name="T2" fmla="*/ 4 w 62"/>
                <a:gd name="T3" fmla="*/ 8 h 72"/>
                <a:gd name="T4" fmla="*/ 4 w 62"/>
                <a:gd name="T5" fmla="*/ 8 h 72"/>
                <a:gd name="T6" fmla="*/ 6 w 62"/>
                <a:gd name="T7" fmla="*/ 10 h 72"/>
                <a:gd name="T8" fmla="*/ 8 w 62"/>
                <a:gd name="T9" fmla="*/ 10 h 72"/>
                <a:gd name="T10" fmla="*/ 8 w 62"/>
                <a:gd name="T11" fmla="*/ 10 h 72"/>
                <a:gd name="T12" fmla="*/ 8 w 62"/>
                <a:gd name="T13" fmla="*/ 12 h 72"/>
                <a:gd name="T14" fmla="*/ 10 w 62"/>
                <a:gd name="T15" fmla="*/ 14 h 72"/>
                <a:gd name="T16" fmla="*/ 12 w 62"/>
                <a:gd name="T17" fmla="*/ 16 h 72"/>
                <a:gd name="T18" fmla="*/ 16 w 62"/>
                <a:gd name="T19" fmla="*/ 16 h 72"/>
                <a:gd name="T20" fmla="*/ 20 w 62"/>
                <a:gd name="T21" fmla="*/ 16 h 72"/>
                <a:gd name="T22" fmla="*/ 26 w 62"/>
                <a:gd name="T23" fmla="*/ 14 h 72"/>
                <a:gd name="T24" fmla="*/ 44 w 62"/>
                <a:gd name="T25" fmla="*/ 0 h 72"/>
                <a:gd name="T26" fmla="*/ 44 w 62"/>
                <a:gd name="T27" fmla="*/ 0 h 72"/>
                <a:gd name="T28" fmla="*/ 44 w 62"/>
                <a:gd name="T29" fmla="*/ 0 h 72"/>
                <a:gd name="T30" fmla="*/ 46 w 62"/>
                <a:gd name="T31" fmla="*/ 4 h 72"/>
                <a:gd name="T32" fmla="*/ 48 w 62"/>
                <a:gd name="T33" fmla="*/ 8 h 72"/>
                <a:gd name="T34" fmla="*/ 48 w 62"/>
                <a:gd name="T35" fmla="*/ 8 h 72"/>
                <a:gd name="T36" fmla="*/ 50 w 62"/>
                <a:gd name="T37" fmla="*/ 10 h 72"/>
                <a:gd name="T38" fmla="*/ 54 w 62"/>
                <a:gd name="T39" fmla="*/ 14 h 72"/>
                <a:gd name="T40" fmla="*/ 56 w 62"/>
                <a:gd name="T41" fmla="*/ 18 h 72"/>
                <a:gd name="T42" fmla="*/ 58 w 62"/>
                <a:gd name="T43" fmla="*/ 22 h 72"/>
                <a:gd name="T44" fmla="*/ 60 w 62"/>
                <a:gd name="T45" fmla="*/ 26 h 72"/>
                <a:gd name="T46" fmla="*/ 62 w 62"/>
                <a:gd name="T47" fmla="*/ 28 h 72"/>
                <a:gd name="T48" fmla="*/ 62 w 62"/>
                <a:gd name="T49" fmla="*/ 28 h 72"/>
                <a:gd name="T50" fmla="*/ 62 w 62"/>
                <a:gd name="T51" fmla="*/ 30 h 72"/>
                <a:gd name="T52" fmla="*/ 62 w 62"/>
                <a:gd name="T53" fmla="*/ 30 h 72"/>
                <a:gd name="T54" fmla="*/ 60 w 62"/>
                <a:gd name="T55" fmla="*/ 32 h 72"/>
                <a:gd name="T56" fmla="*/ 56 w 62"/>
                <a:gd name="T57" fmla="*/ 34 h 72"/>
                <a:gd name="T58" fmla="*/ 48 w 62"/>
                <a:gd name="T59" fmla="*/ 34 h 72"/>
                <a:gd name="T60" fmla="*/ 40 w 62"/>
                <a:gd name="T61" fmla="*/ 36 h 72"/>
                <a:gd name="T62" fmla="*/ 34 w 62"/>
                <a:gd name="T63" fmla="*/ 38 h 72"/>
                <a:gd name="T64" fmla="*/ 34 w 62"/>
                <a:gd name="T65" fmla="*/ 38 h 72"/>
                <a:gd name="T66" fmla="*/ 36 w 62"/>
                <a:gd name="T67" fmla="*/ 42 h 72"/>
                <a:gd name="T68" fmla="*/ 38 w 62"/>
                <a:gd name="T69" fmla="*/ 46 h 72"/>
                <a:gd name="T70" fmla="*/ 40 w 62"/>
                <a:gd name="T71" fmla="*/ 50 h 72"/>
                <a:gd name="T72" fmla="*/ 42 w 62"/>
                <a:gd name="T73" fmla="*/ 52 h 72"/>
                <a:gd name="T74" fmla="*/ 42 w 62"/>
                <a:gd name="T75" fmla="*/ 56 h 72"/>
                <a:gd name="T76" fmla="*/ 40 w 62"/>
                <a:gd name="T77" fmla="*/ 56 h 72"/>
                <a:gd name="T78" fmla="*/ 38 w 62"/>
                <a:gd name="T79" fmla="*/ 58 h 72"/>
                <a:gd name="T80" fmla="*/ 36 w 62"/>
                <a:gd name="T81" fmla="*/ 62 h 72"/>
                <a:gd name="T82" fmla="*/ 32 w 62"/>
                <a:gd name="T83" fmla="*/ 66 h 72"/>
                <a:gd name="T84" fmla="*/ 30 w 62"/>
                <a:gd name="T85" fmla="*/ 68 h 72"/>
                <a:gd name="T86" fmla="*/ 28 w 62"/>
                <a:gd name="T87" fmla="*/ 68 h 72"/>
                <a:gd name="T88" fmla="*/ 26 w 62"/>
                <a:gd name="T89" fmla="*/ 68 h 72"/>
                <a:gd name="T90" fmla="*/ 26 w 62"/>
                <a:gd name="T91" fmla="*/ 70 h 72"/>
                <a:gd name="T92" fmla="*/ 26 w 62"/>
                <a:gd name="T93" fmla="*/ 72 h 72"/>
                <a:gd name="T94" fmla="*/ 24 w 62"/>
                <a:gd name="T95" fmla="*/ 72 h 72"/>
                <a:gd name="T96" fmla="*/ 20 w 62"/>
                <a:gd name="T97" fmla="*/ 70 h 72"/>
                <a:gd name="T98" fmla="*/ 14 w 62"/>
                <a:gd name="T99" fmla="*/ 70 h 72"/>
                <a:gd name="T100" fmla="*/ 8 w 62"/>
                <a:gd name="T101" fmla="*/ 70 h 72"/>
                <a:gd name="T102" fmla="*/ 2 w 62"/>
                <a:gd name="T103" fmla="*/ 70 h 72"/>
                <a:gd name="T104" fmla="*/ 0 w 62"/>
                <a:gd name="T105"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72">
                  <a:moveTo>
                    <a:pt x="4" y="40"/>
                  </a:moveTo>
                  <a:lnTo>
                    <a:pt x="4" y="8"/>
                  </a:lnTo>
                  <a:lnTo>
                    <a:pt x="4" y="8"/>
                  </a:lnTo>
                  <a:lnTo>
                    <a:pt x="6" y="10"/>
                  </a:lnTo>
                  <a:lnTo>
                    <a:pt x="8" y="10"/>
                  </a:lnTo>
                  <a:lnTo>
                    <a:pt x="8" y="10"/>
                  </a:lnTo>
                  <a:lnTo>
                    <a:pt x="8" y="12"/>
                  </a:lnTo>
                  <a:lnTo>
                    <a:pt x="10" y="14"/>
                  </a:lnTo>
                  <a:lnTo>
                    <a:pt x="12" y="16"/>
                  </a:lnTo>
                  <a:lnTo>
                    <a:pt x="16" y="16"/>
                  </a:lnTo>
                  <a:lnTo>
                    <a:pt x="20" y="16"/>
                  </a:lnTo>
                  <a:lnTo>
                    <a:pt x="26" y="14"/>
                  </a:lnTo>
                  <a:lnTo>
                    <a:pt x="44" y="0"/>
                  </a:lnTo>
                  <a:lnTo>
                    <a:pt x="44" y="0"/>
                  </a:lnTo>
                  <a:lnTo>
                    <a:pt x="44" y="0"/>
                  </a:lnTo>
                  <a:lnTo>
                    <a:pt x="46" y="4"/>
                  </a:lnTo>
                  <a:lnTo>
                    <a:pt x="48" y="8"/>
                  </a:lnTo>
                  <a:lnTo>
                    <a:pt x="48" y="8"/>
                  </a:lnTo>
                  <a:lnTo>
                    <a:pt x="50" y="10"/>
                  </a:lnTo>
                  <a:lnTo>
                    <a:pt x="54" y="14"/>
                  </a:lnTo>
                  <a:lnTo>
                    <a:pt x="56" y="18"/>
                  </a:lnTo>
                  <a:lnTo>
                    <a:pt x="58" y="22"/>
                  </a:lnTo>
                  <a:lnTo>
                    <a:pt x="60" y="26"/>
                  </a:lnTo>
                  <a:lnTo>
                    <a:pt x="62" y="28"/>
                  </a:lnTo>
                  <a:lnTo>
                    <a:pt x="62" y="28"/>
                  </a:lnTo>
                  <a:lnTo>
                    <a:pt x="62" y="30"/>
                  </a:lnTo>
                  <a:lnTo>
                    <a:pt x="62" y="30"/>
                  </a:lnTo>
                  <a:lnTo>
                    <a:pt x="60" y="32"/>
                  </a:lnTo>
                  <a:lnTo>
                    <a:pt x="56" y="34"/>
                  </a:lnTo>
                  <a:lnTo>
                    <a:pt x="48" y="34"/>
                  </a:lnTo>
                  <a:lnTo>
                    <a:pt x="40" y="36"/>
                  </a:lnTo>
                  <a:lnTo>
                    <a:pt x="34" y="38"/>
                  </a:lnTo>
                  <a:lnTo>
                    <a:pt x="34" y="38"/>
                  </a:lnTo>
                  <a:lnTo>
                    <a:pt x="36" y="42"/>
                  </a:lnTo>
                  <a:lnTo>
                    <a:pt x="38" y="46"/>
                  </a:lnTo>
                  <a:lnTo>
                    <a:pt x="40" y="50"/>
                  </a:lnTo>
                  <a:lnTo>
                    <a:pt x="42" y="52"/>
                  </a:lnTo>
                  <a:lnTo>
                    <a:pt x="42" y="56"/>
                  </a:lnTo>
                  <a:lnTo>
                    <a:pt x="40" y="56"/>
                  </a:lnTo>
                  <a:lnTo>
                    <a:pt x="38" y="58"/>
                  </a:lnTo>
                  <a:lnTo>
                    <a:pt x="36" y="62"/>
                  </a:lnTo>
                  <a:lnTo>
                    <a:pt x="32" y="66"/>
                  </a:lnTo>
                  <a:lnTo>
                    <a:pt x="30" y="68"/>
                  </a:lnTo>
                  <a:lnTo>
                    <a:pt x="28" y="68"/>
                  </a:lnTo>
                  <a:lnTo>
                    <a:pt x="26" y="68"/>
                  </a:lnTo>
                  <a:lnTo>
                    <a:pt x="26" y="70"/>
                  </a:lnTo>
                  <a:lnTo>
                    <a:pt x="26" y="72"/>
                  </a:lnTo>
                  <a:lnTo>
                    <a:pt x="24" y="72"/>
                  </a:lnTo>
                  <a:lnTo>
                    <a:pt x="20" y="70"/>
                  </a:lnTo>
                  <a:lnTo>
                    <a:pt x="14" y="70"/>
                  </a:lnTo>
                  <a:lnTo>
                    <a:pt x="8" y="70"/>
                  </a:lnTo>
                  <a:lnTo>
                    <a:pt x="2" y="70"/>
                  </a:lnTo>
                  <a:lnTo>
                    <a:pt x="0" y="7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5" name="Freeform 256"/>
            <p:cNvSpPr>
              <a:spLocks/>
            </p:cNvSpPr>
            <p:nvPr/>
          </p:nvSpPr>
          <p:spPr bwMode="gray">
            <a:xfrm>
              <a:off x="1277" y="2662"/>
              <a:ext cx="22" cy="62"/>
            </a:xfrm>
            <a:custGeom>
              <a:avLst/>
              <a:gdLst>
                <a:gd name="T0" fmla="*/ 22 w 22"/>
                <a:gd name="T1" fmla="*/ 0 h 62"/>
                <a:gd name="T2" fmla="*/ 16 w 22"/>
                <a:gd name="T3" fmla="*/ 2 h 62"/>
                <a:gd name="T4" fmla="*/ 16 w 22"/>
                <a:gd name="T5" fmla="*/ 2 h 62"/>
                <a:gd name="T6" fmla="*/ 16 w 22"/>
                <a:gd name="T7" fmla="*/ 6 h 62"/>
                <a:gd name="T8" fmla="*/ 16 w 22"/>
                <a:gd name="T9" fmla="*/ 8 h 62"/>
                <a:gd name="T10" fmla="*/ 14 w 22"/>
                <a:gd name="T11" fmla="*/ 12 h 62"/>
                <a:gd name="T12" fmla="*/ 14 w 22"/>
                <a:gd name="T13" fmla="*/ 14 h 62"/>
                <a:gd name="T14" fmla="*/ 14 w 22"/>
                <a:gd name="T15" fmla="*/ 14 h 62"/>
                <a:gd name="T16" fmla="*/ 14 w 22"/>
                <a:gd name="T17" fmla="*/ 16 h 62"/>
                <a:gd name="T18" fmla="*/ 12 w 22"/>
                <a:gd name="T19" fmla="*/ 20 h 62"/>
                <a:gd name="T20" fmla="*/ 8 w 22"/>
                <a:gd name="T21" fmla="*/ 24 h 62"/>
                <a:gd name="T22" fmla="*/ 0 w 22"/>
                <a:gd name="T23" fmla="*/ 30 h 62"/>
                <a:gd name="T24" fmla="*/ 0 w 22"/>
                <a:gd name="T25" fmla="*/ 30 h 62"/>
                <a:gd name="T26" fmla="*/ 2 w 22"/>
                <a:gd name="T27" fmla="*/ 32 h 62"/>
                <a:gd name="T28" fmla="*/ 4 w 22"/>
                <a:gd name="T29" fmla="*/ 38 h 62"/>
                <a:gd name="T30" fmla="*/ 8 w 22"/>
                <a:gd name="T31" fmla="*/ 48 h 62"/>
                <a:gd name="T32" fmla="*/ 18 w 22"/>
                <a:gd name="T33" fmla="*/ 62 h 62"/>
                <a:gd name="T34" fmla="*/ 18 w 22"/>
                <a:gd name="T35" fmla="*/ 60 h 62"/>
                <a:gd name="T36" fmla="*/ 18 w 22"/>
                <a:gd name="T37" fmla="*/ 56 h 62"/>
                <a:gd name="T38" fmla="*/ 18 w 22"/>
                <a:gd name="T39" fmla="*/ 52 h 62"/>
                <a:gd name="T40" fmla="*/ 18 w 22"/>
                <a:gd name="T41" fmla="*/ 44 h 62"/>
                <a:gd name="T42" fmla="*/ 20 w 22"/>
                <a:gd name="T43" fmla="*/ 40 h 62"/>
                <a:gd name="T44" fmla="*/ 20 w 22"/>
                <a:gd name="T45" fmla="*/ 34 h 62"/>
                <a:gd name="T46" fmla="*/ 22 w 22"/>
                <a:gd name="T47" fmla="*/ 32 h 62"/>
                <a:gd name="T48" fmla="*/ 22 w 22"/>
                <a:gd name="T49" fmla="*/ 26 h 62"/>
                <a:gd name="T50" fmla="*/ 22 w 22"/>
                <a:gd name="T51" fmla="*/ 14 h 62"/>
                <a:gd name="T52" fmla="*/ 22 w 22"/>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62">
                  <a:moveTo>
                    <a:pt x="22" y="0"/>
                  </a:moveTo>
                  <a:lnTo>
                    <a:pt x="16" y="2"/>
                  </a:lnTo>
                  <a:lnTo>
                    <a:pt x="16" y="2"/>
                  </a:lnTo>
                  <a:lnTo>
                    <a:pt x="16" y="6"/>
                  </a:lnTo>
                  <a:lnTo>
                    <a:pt x="16" y="8"/>
                  </a:lnTo>
                  <a:lnTo>
                    <a:pt x="14" y="12"/>
                  </a:lnTo>
                  <a:lnTo>
                    <a:pt x="14" y="14"/>
                  </a:lnTo>
                  <a:lnTo>
                    <a:pt x="14" y="14"/>
                  </a:lnTo>
                  <a:lnTo>
                    <a:pt x="14" y="16"/>
                  </a:lnTo>
                  <a:lnTo>
                    <a:pt x="12" y="20"/>
                  </a:lnTo>
                  <a:lnTo>
                    <a:pt x="8" y="24"/>
                  </a:lnTo>
                  <a:lnTo>
                    <a:pt x="0" y="30"/>
                  </a:lnTo>
                  <a:lnTo>
                    <a:pt x="0" y="30"/>
                  </a:lnTo>
                  <a:lnTo>
                    <a:pt x="2" y="32"/>
                  </a:lnTo>
                  <a:lnTo>
                    <a:pt x="4" y="38"/>
                  </a:lnTo>
                  <a:lnTo>
                    <a:pt x="8" y="48"/>
                  </a:lnTo>
                  <a:lnTo>
                    <a:pt x="18" y="62"/>
                  </a:lnTo>
                  <a:lnTo>
                    <a:pt x="18" y="60"/>
                  </a:lnTo>
                  <a:lnTo>
                    <a:pt x="18" y="56"/>
                  </a:lnTo>
                  <a:lnTo>
                    <a:pt x="18" y="52"/>
                  </a:lnTo>
                  <a:lnTo>
                    <a:pt x="18" y="44"/>
                  </a:lnTo>
                  <a:lnTo>
                    <a:pt x="20" y="40"/>
                  </a:lnTo>
                  <a:lnTo>
                    <a:pt x="20" y="34"/>
                  </a:lnTo>
                  <a:lnTo>
                    <a:pt x="22" y="32"/>
                  </a:lnTo>
                  <a:lnTo>
                    <a:pt x="22" y="26"/>
                  </a:lnTo>
                  <a:lnTo>
                    <a:pt x="22" y="14"/>
                  </a:lnTo>
                  <a:lnTo>
                    <a:pt x="2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6" name="Freeform 257"/>
            <p:cNvSpPr>
              <a:spLocks/>
            </p:cNvSpPr>
            <p:nvPr/>
          </p:nvSpPr>
          <p:spPr bwMode="gray">
            <a:xfrm>
              <a:off x="1299" y="2594"/>
              <a:ext cx="80" cy="76"/>
            </a:xfrm>
            <a:custGeom>
              <a:avLst/>
              <a:gdLst>
                <a:gd name="T0" fmla="*/ 70 w 80"/>
                <a:gd name="T1" fmla="*/ 4 h 76"/>
                <a:gd name="T2" fmla="*/ 64 w 80"/>
                <a:gd name="T3" fmla="*/ 6 h 76"/>
                <a:gd name="T4" fmla="*/ 60 w 80"/>
                <a:gd name="T5" fmla="*/ 6 h 76"/>
                <a:gd name="T6" fmla="*/ 56 w 80"/>
                <a:gd name="T7" fmla="*/ 10 h 76"/>
                <a:gd name="T8" fmla="*/ 54 w 80"/>
                <a:gd name="T9" fmla="*/ 12 h 76"/>
                <a:gd name="T10" fmla="*/ 44 w 80"/>
                <a:gd name="T11" fmla="*/ 16 h 76"/>
                <a:gd name="T12" fmla="*/ 32 w 80"/>
                <a:gd name="T13" fmla="*/ 16 h 76"/>
                <a:gd name="T14" fmla="*/ 24 w 80"/>
                <a:gd name="T15" fmla="*/ 14 h 76"/>
                <a:gd name="T16" fmla="*/ 20 w 80"/>
                <a:gd name="T17" fmla="*/ 12 h 76"/>
                <a:gd name="T18" fmla="*/ 16 w 80"/>
                <a:gd name="T19" fmla="*/ 14 h 76"/>
                <a:gd name="T20" fmla="*/ 16 w 80"/>
                <a:gd name="T21" fmla="*/ 16 h 76"/>
                <a:gd name="T22" fmla="*/ 10 w 80"/>
                <a:gd name="T23" fmla="*/ 24 h 76"/>
                <a:gd name="T24" fmla="*/ 8 w 80"/>
                <a:gd name="T25" fmla="*/ 24 h 76"/>
                <a:gd name="T26" fmla="*/ 6 w 80"/>
                <a:gd name="T27" fmla="*/ 24 h 76"/>
                <a:gd name="T28" fmla="*/ 4 w 80"/>
                <a:gd name="T29" fmla="*/ 24 h 76"/>
                <a:gd name="T30" fmla="*/ 6 w 80"/>
                <a:gd name="T31" fmla="*/ 26 h 76"/>
                <a:gd name="T32" fmla="*/ 6 w 80"/>
                <a:gd name="T33" fmla="*/ 30 h 76"/>
                <a:gd name="T34" fmla="*/ 4 w 80"/>
                <a:gd name="T35" fmla="*/ 34 h 76"/>
                <a:gd name="T36" fmla="*/ 4 w 80"/>
                <a:gd name="T37" fmla="*/ 36 h 76"/>
                <a:gd name="T38" fmla="*/ 2 w 80"/>
                <a:gd name="T39" fmla="*/ 42 h 76"/>
                <a:gd name="T40" fmla="*/ 4 w 80"/>
                <a:gd name="T41" fmla="*/ 42 h 76"/>
                <a:gd name="T42" fmla="*/ 8 w 80"/>
                <a:gd name="T43" fmla="*/ 42 h 76"/>
                <a:gd name="T44" fmla="*/ 12 w 80"/>
                <a:gd name="T45" fmla="*/ 44 h 76"/>
                <a:gd name="T46" fmla="*/ 8 w 80"/>
                <a:gd name="T47" fmla="*/ 50 h 76"/>
                <a:gd name="T48" fmla="*/ 8 w 80"/>
                <a:gd name="T49" fmla="*/ 54 h 76"/>
                <a:gd name="T50" fmla="*/ 6 w 80"/>
                <a:gd name="T51" fmla="*/ 58 h 76"/>
                <a:gd name="T52" fmla="*/ 4 w 80"/>
                <a:gd name="T53" fmla="*/ 62 h 76"/>
                <a:gd name="T54" fmla="*/ 4 w 80"/>
                <a:gd name="T55" fmla="*/ 62 h 76"/>
                <a:gd name="T56" fmla="*/ 2 w 80"/>
                <a:gd name="T57" fmla="*/ 66 h 76"/>
                <a:gd name="T58" fmla="*/ 0 w 80"/>
                <a:gd name="T59" fmla="*/ 68 h 76"/>
                <a:gd name="T60" fmla="*/ 4 w 80"/>
                <a:gd name="T61" fmla="*/ 70 h 76"/>
                <a:gd name="T62" fmla="*/ 4 w 80"/>
                <a:gd name="T63" fmla="*/ 72 h 76"/>
                <a:gd name="T64" fmla="*/ 8 w 80"/>
                <a:gd name="T65" fmla="*/ 76 h 76"/>
                <a:gd name="T66" fmla="*/ 16 w 80"/>
                <a:gd name="T67" fmla="*/ 76 h 76"/>
                <a:gd name="T68" fmla="*/ 66 w 80"/>
                <a:gd name="T69" fmla="*/ 38 h 76"/>
                <a:gd name="T70" fmla="*/ 66 w 80"/>
                <a:gd name="T71" fmla="*/ 34 h 76"/>
                <a:gd name="T72" fmla="*/ 66 w 80"/>
                <a:gd name="T73" fmla="*/ 30 h 76"/>
                <a:gd name="T74" fmla="*/ 66 w 80"/>
                <a:gd name="T75" fmla="*/ 26 h 76"/>
                <a:gd name="T76" fmla="*/ 66 w 80"/>
                <a:gd name="T77" fmla="*/ 22 h 76"/>
                <a:gd name="T78" fmla="*/ 70 w 80"/>
                <a:gd name="T79" fmla="*/ 20 h 76"/>
                <a:gd name="T80" fmla="*/ 72 w 80"/>
                <a:gd name="T81" fmla="*/ 14 h 76"/>
                <a:gd name="T82" fmla="*/ 74 w 80"/>
                <a:gd name="T83" fmla="*/ 12 h 76"/>
                <a:gd name="T84" fmla="*/ 78 w 80"/>
                <a:gd name="T85" fmla="*/ 4 h 76"/>
                <a:gd name="T86" fmla="*/ 80 w 80"/>
                <a:gd name="T8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76">
                  <a:moveTo>
                    <a:pt x="72" y="2"/>
                  </a:moveTo>
                  <a:lnTo>
                    <a:pt x="70" y="4"/>
                  </a:lnTo>
                  <a:lnTo>
                    <a:pt x="66" y="6"/>
                  </a:lnTo>
                  <a:lnTo>
                    <a:pt x="64" y="6"/>
                  </a:lnTo>
                  <a:lnTo>
                    <a:pt x="62" y="6"/>
                  </a:lnTo>
                  <a:lnTo>
                    <a:pt x="60" y="6"/>
                  </a:lnTo>
                  <a:lnTo>
                    <a:pt x="58" y="8"/>
                  </a:lnTo>
                  <a:lnTo>
                    <a:pt x="56" y="10"/>
                  </a:lnTo>
                  <a:lnTo>
                    <a:pt x="54" y="12"/>
                  </a:lnTo>
                  <a:lnTo>
                    <a:pt x="54" y="12"/>
                  </a:lnTo>
                  <a:lnTo>
                    <a:pt x="50" y="14"/>
                  </a:lnTo>
                  <a:lnTo>
                    <a:pt x="44" y="16"/>
                  </a:lnTo>
                  <a:lnTo>
                    <a:pt x="38" y="16"/>
                  </a:lnTo>
                  <a:lnTo>
                    <a:pt x="32" y="16"/>
                  </a:lnTo>
                  <a:lnTo>
                    <a:pt x="28" y="16"/>
                  </a:lnTo>
                  <a:lnTo>
                    <a:pt x="24" y="14"/>
                  </a:lnTo>
                  <a:lnTo>
                    <a:pt x="24" y="14"/>
                  </a:lnTo>
                  <a:lnTo>
                    <a:pt x="20" y="12"/>
                  </a:lnTo>
                  <a:lnTo>
                    <a:pt x="18" y="12"/>
                  </a:lnTo>
                  <a:lnTo>
                    <a:pt x="16" y="14"/>
                  </a:lnTo>
                  <a:lnTo>
                    <a:pt x="16" y="16"/>
                  </a:lnTo>
                  <a:lnTo>
                    <a:pt x="16" y="16"/>
                  </a:lnTo>
                  <a:lnTo>
                    <a:pt x="12" y="20"/>
                  </a:lnTo>
                  <a:lnTo>
                    <a:pt x="10" y="24"/>
                  </a:lnTo>
                  <a:lnTo>
                    <a:pt x="8" y="24"/>
                  </a:lnTo>
                  <a:lnTo>
                    <a:pt x="8" y="24"/>
                  </a:lnTo>
                  <a:lnTo>
                    <a:pt x="6" y="24"/>
                  </a:lnTo>
                  <a:lnTo>
                    <a:pt x="6" y="24"/>
                  </a:lnTo>
                  <a:lnTo>
                    <a:pt x="4" y="22"/>
                  </a:lnTo>
                  <a:lnTo>
                    <a:pt x="4" y="24"/>
                  </a:lnTo>
                  <a:lnTo>
                    <a:pt x="6" y="26"/>
                  </a:lnTo>
                  <a:lnTo>
                    <a:pt x="6" y="26"/>
                  </a:lnTo>
                  <a:lnTo>
                    <a:pt x="6" y="28"/>
                  </a:lnTo>
                  <a:lnTo>
                    <a:pt x="6" y="30"/>
                  </a:lnTo>
                  <a:lnTo>
                    <a:pt x="6" y="32"/>
                  </a:lnTo>
                  <a:lnTo>
                    <a:pt x="4" y="34"/>
                  </a:lnTo>
                  <a:lnTo>
                    <a:pt x="4" y="36"/>
                  </a:lnTo>
                  <a:lnTo>
                    <a:pt x="4" y="36"/>
                  </a:lnTo>
                  <a:lnTo>
                    <a:pt x="4" y="38"/>
                  </a:lnTo>
                  <a:lnTo>
                    <a:pt x="2" y="42"/>
                  </a:lnTo>
                  <a:lnTo>
                    <a:pt x="4" y="42"/>
                  </a:lnTo>
                  <a:lnTo>
                    <a:pt x="4" y="42"/>
                  </a:lnTo>
                  <a:lnTo>
                    <a:pt x="6" y="42"/>
                  </a:lnTo>
                  <a:lnTo>
                    <a:pt x="8" y="42"/>
                  </a:lnTo>
                  <a:lnTo>
                    <a:pt x="10" y="42"/>
                  </a:lnTo>
                  <a:lnTo>
                    <a:pt x="12" y="44"/>
                  </a:lnTo>
                  <a:lnTo>
                    <a:pt x="12" y="46"/>
                  </a:lnTo>
                  <a:lnTo>
                    <a:pt x="8" y="50"/>
                  </a:lnTo>
                  <a:lnTo>
                    <a:pt x="8" y="52"/>
                  </a:lnTo>
                  <a:lnTo>
                    <a:pt x="8" y="54"/>
                  </a:lnTo>
                  <a:lnTo>
                    <a:pt x="8" y="56"/>
                  </a:lnTo>
                  <a:lnTo>
                    <a:pt x="6" y="58"/>
                  </a:lnTo>
                  <a:lnTo>
                    <a:pt x="6" y="60"/>
                  </a:lnTo>
                  <a:lnTo>
                    <a:pt x="4" y="62"/>
                  </a:lnTo>
                  <a:lnTo>
                    <a:pt x="4" y="62"/>
                  </a:lnTo>
                  <a:lnTo>
                    <a:pt x="4" y="62"/>
                  </a:lnTo>
                  <a:lnTo>
                    <a:pt x="4" y="64"/>
                  </a:lnTo>
                  <a:lnTo>
                    <a:pt x="2" y="66"/>
                  </a:lnTo>
                  <a:lnTo>
                    <a:pt x="0" y="68"/>
                  </a:lnTo>
                  <a:lnTo>
                    <a:pt x="0" y="68"/>
                  </a:lnTo>
                  <a:lnTo>
                    <a:pt x="2" y="70"/>
                  </a:lnTo>
                  <a:lnTo>
                    <a:pt x="4" y="70"/>
                  </a:lnTo>
                  <a:lnTo>
                    <a:pt x="4" y="70"/>
                  </a:lnTo>
                  <a:lnTo>
                    <a:pt x="4" y="72"/>
                  </a:lnTo>
                  <a:lnTo>
                    <a:pt x="6" y="74"/>
                  </a:lnTo>
                  <a:lnTo>
                    <a:pt x="8" y="76"/>
                  </a:lnTo>
                  <a:lnTo>
                    <a:pt x="12" y="76"/>
                  </a:lnTo>
                  <a:lnTo>
                    <a:pt x="16" y="76"/>
                  </a:lnTo>
                  <a:lnTo>
                    <a:pt x="22" y="74"/>
                  </a:lnTo>
                  <a:lnTo>
                    <a:pt x="66" y="38"/>
                  </a:lnTo>
                  <a:lnTo>
                    <a:pt x="66" y="36"/>
                  </a:lnTo>
                  <a:lnTo>
                    <a:pt x="66" y="34"/>
                  </a:lnTo>
                  <a:lnTo>
                    <a:pt x="66" y="32"/>
                  </a:lnTo>
                  <a:lnTo>
                    <a:pt x="66" y="30"/>
                  </a:lnTo>
                  <a:lnTo>
                    <a:pt x="66" y="28"/>
                  </a:lnTo>
                  <a:lnTo>
                    <a:pt x="66" y="26"/>
                  </a:lnTo>
                  <a:lnTo>
                    <a:pt x="66" y="24"/>
                  </a:lnTo>
                  <a:lnTo>
                    <a:pt x="66" y="22"/>
                  </a:lnTo>
                  <a:lnTo>
                    <a:pt x="68" y="22"/>
                  </a:lnTo>
                  <a:lnTo>
                    <a:pt x="70" y="20"/>
                  </a:lnTo>
                  <a:lnTo>
                    <a:pt x="72" y="18"/>
                  </a:lnTo>
                  <a:lnTo>
                    <a:pt x="72" y="14"/>
                  </a:lnTo>
                  <a:lnTo>
                    <a:pt x="74" y="14"/>
                  </a:lnTo>
                  <a:lnTo>
                    <a:pt x="74" y="12"/>
                  </a:lnTo>
                  <a:lnTo>
                    <a:pt x="76" y="8"/>
                  </a:lnTo>
                  <a:lnTo>
                    <a:pt x="78" y="4"/>
                  </a:lnTo>
                  <a:lnTo>
                    <a:pt x="78" y="2"/>
                  </a:lnTo>
                  <a:lnTo>
                    <a:pt x="80" y="0"/>
                  </a:lnTo>
                  <a:lnTo>
                    <a:pt x="72"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7" name="Freeform 258"/>
            <p:cNvSpPr>
              <a:spLocks/>
            </p:cNvSpPr>
            <p:nvPr/>
          </p:nvSpPr>
          <p:spPr bwMode="gray">
            <a:xfrm>
              <a:off x="1403" y="2548"/>
              <a:ext cx="234" cy="248"/>
            </a:xfrm>
            <a:custGeom>
              <a:avLst/>
              <a:gdLst>
                <a:gd name="T0" fmla="*/ 18 w 234"/>
                <a:gd name="T1" fmla="*/ 42 h 248"/>
                <a:gd name="T2" fmla="*/ 20 w 234"/>
                <a:gd name="T3" fmla="*/ 48 h 248"/>
                <a:gd name="T4" fmla="*/ 16 w 234"/>
                <a:gd name="T5" fmla="*/ 52 h 248"/>
                <a:gd name="T6" fmla="*/ 20 w 234"/>
                <a:gd name="T7" fmla="*/ 56 h 248"/>
                <a:gd name="T8" fmla="*/ 24 w 234"/>
                <a:gd name="T9" fmla="*/ 62 h 248"/>
                <a:gd name="T10" fmla="*/ 32 w 234"/>
                <a:gd name="T11" fmla="*/ 70 h 248"/>
                <a:gd name="T12" fmla="*/ 34 w 234"/>
                <a:gd name="T13" fmla="*/ 76 h 248"/>
                <a:gd name="T14" fmla="*/ 28 w 234"/>
                <a:gd name="T15" fmla="*/ 90 h 248"/>
                <a:gd name="T16" fmla="*/ 28 w 234"/>
                <a:gd name="T17" fmla="*/ 102 h 248"/>
                <a:gd name="T18" fmla="*/ 32 w 234"/>
                <a:gd name="T19" fmla="*/ 110 h 248"/>
                <a:gd name="T20" fmla="*/ 40 w 234"/>
                <a:gd name="T21" fmla="*/ 122 h 248"/>
                <a:gd name="T22" fmla="*/ 42 w 234"/>
                <a:gd name="T23" fmla="*/ 128 h 248"/>
                <a:gd name="T24" fmla="*/ 44 w 234"/>
                <a:gd name="T25" fmla="*/ 134 h 248"/>
                <a:gd name="T26" fmla="*/ 48 w 234"/>
                <a:gd name="T27" fmla="*/ 140 h 248"/>
                <a:gd name="T28" fmla="*/ 50 w 234"/>
                <a:gd name="T29" fmla="*/ 146 h 248"/>
                <a:gd name="T30" fmla="*/ 50 w 234"/>
                <a:gd name="T31" fmla="*/ 162 h 248"/>
                <a:gd name="T32" fmla="*/ 78 w 234"/>
                <a:gd name="T33" fmla="*/ 162 h 248"/>
                <a:gd name="T34" fmla="*/ 88 w 234"/>
                <a:gd name="T35" fmla="*/ 174 h 248"/>
                <a:gd name="T36" fmla="*/ 114 w 234"/>
                <a:gd name="T37" fmla="*/ 204 h 248"/>
                <a:gd name="T38" fmla="*/ 128 w 234"/>
                <a:gd name="T39" fmla="*/ 208 h 248"/>
                <a:gd name="T40" fmla="*/ 142 w 234"/>
                <a:gd name="T41" fmla="*/ 210 h 248"/>
                <a:gd name="T42" fmla="*/ 152 w 234"/>
                <a:gd name="T43" fmla="*/ 210 h 248"/>
                <a:gd name="T44" fmla="*/ 168 w 234"/>
                <a:gd name="T45" fmla="*/ 226 h 248"/>
                <a:gd name="T46" fmla="*/ 178 w 234"/>
                <a:gd name="T47" fmla="*/ 232 h 248"/>
                <a:gd name="T48" fmla="*/ 188 w 234"/>
                <a:gd name="T49" fmla="*/ 228 h 248"/>
                <a:gd name="T50" fmla="*/ 198 w 234"/>
                <a:gd name="T51" fmla="*/ 232 h 248"/>
                <a:gd name="T52" fmla="*/ 208 w 234"/>
                <a:gd name="T53" fmla="*/ 248 h 248"/>
                <a:gd name="T54" fmla="*/ 222 w 234"/>
                <a:gd name="T55" fmla="*/ 236 h 248"/>
                <a:gd name="T56" fmla="*/ 222 w 234"/>
                <a:gd name="T57" fmla="*/ 224 h 248"/>
                <a:gd name="T58" fmla="*/ 224 w 234"/>
                <a:gd name="T59" fmla="*/ 214 h 248"/>
                <a:gd name="T60" fmla="*/ 232 w 234"/>
                <a:gd name="T61" fmla="*/ 206 h 248"/>
                <a:gd name="T62" fmla="*/ 232 w 234"/>
                <a:gd name="T63" fmla="*/ 198 h 248"/>
                <a:gd name="T64" fmla="*/ 218 w 234"/>
                <a:gd name="T65" fmla="*/ 172 h 248"/>
                <a:gd name="T66" fmla="*/ 216 w 234"/>
                <a:gd name="T67" fmla="*/ 104 h 248"/>
                <a:gd name="T68" fmla="*/ 212 w 234"/>
                <a:gd name="T69" fmla="*/ 70 h 248"/>
                <a:gd name="T70" fmla="*/ 184 w 234"/>
                <a:gd name="T71" fmla="*/ 52 h 248"/>
                <a:gd name="T72" fmla="*/ 176 w 234"/>
                <a:gd name="T73" fmla="*/ 48 h 248"/>
                <a:gd name="T74" fmla="*/ 160 w 234"/>
                <a:gd name="T75" fmla="*/ 44 h 248"/>
                <a:gd name="T76" fmla="*/ 126 w 234"/>
                <a:gd name="T77" fmla="*/ 54 h 248"/>
                <a:gd name="T78" fmla="*/ 122 w 234"/>
                <a:gd name="T79" fmla="*/ 56 h 248"/>
                <a:gd name="T80" fmla="*/ 102 w 234"/>
                <a:gd name="T81" fmla="*/ 58 h 248"/>
                <a:gd name="T82" fmla="*/ 98 w 234"/>
                <a:gd name="T83" fmla="*/ 60 h 248"/>
                <a:gd name="T84" fmla="*/ 82 w 234"/>
                <a:gd name="T85" fmla="*/ 50 h 248"/>
                <a:gd name="T86" fmla="*/ 62 w 234"/>
                <a:gd name="T87" fmla="*/ 12 h 248"/>
                <a:gd name="T88" fmla="*/ 56 w 234"/>
                <a:gd name="T89" fmla="*/ 6 h 248"/>
                <a:gd name="T90" fmla="*/ 38 w 234"/>
                <a:gd name="T91" fmla="*/ 16 h 248"/>
                <a:gd name="T92" fmla="*/ 30 w 234"/>
                <a:gd name="T93" fmla="*/ 18 h 248"/>
                <a:gd name="T94" fmla="*/ 0 w 234"/>
                <a:gd name="T95" fmla="*/ 10 h 248"/>
                <a:gd name="T96" fmla="*/ 4 w 234"/>
                <a:gd name="T97" fmla="*/ 16 h 248"/>
                <a:gd name="T98" fmla="*/ 8 w 234"/>
                <a:gd name="T99" fmla="*/ 26 h 248"/>
                <a:gd name="T100" fmla="*/ 12 w 234"/>
                <a:gd name="T101" fmla="*/ 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248">
                  <a:moveTo>
                    <a:pt x="14" y="42"/>
                  </a:moveTo>
                  <a:lnTo>
                    <a:pt x="16" y="42"/>
                  </a:lnTo>
                  <a:lnTo>
                    <a:pt x="18" y="42"/>
                  </a:lnTo>
                  <a:lnTo>
                    <a:pt x="18" y="42"/>
                  </a:lnTo>
                  <a:lnTo>
                    <a:pt x="18" y="46"/>
                  </a:lnTo>
                  <a:lnTo>
                    <a:pt x="20" y="48"/>
                  </a:lnTo>
                  <a:lnTo>
                    <a:pt x="18" y="48"/>
                  </a:lnTo>
                  <a:lnTo>
                    <a:pt x="18" y="50"/>
                  </a:lnTo>
                  <a:lnTo>
                    <a:pt x="16" y="52"/>
                  </a:lnTo>
                  <a:lnTo>
                    <a:pt x="16" y="54"/>
                  </a:lnTo>
                  <a:lnTo>
                    <a:pt x="18" y="54"/>
                  </a:lnTo>
                  <a:lnTo>
                    <a:pt x="20" y="56"/>
                  </a:lnTo>
                  <a:lnTo>
                    <a:pt x="22" y="58"/>
                  </a:lnTo>
                  <a:lnTo>
                    <a:pt x="24" y="60"/>
                  </a:lnTo>
                  <a:lnTo>
                    <a:pt x="24" y="62"/>
                  </a:lnTo>
                  <a:lnTo>
                    <a:pt x="26" y="64"/>
                  </a:lnTo>
                  <a:lnTo>
                    <a:pt x="30" y="66"/>
                  </a:lnTo>
                  <a:lnTo>
                    <a:pt x="32" y="70"/>
                  </a:lnTo>
                  <a:lnTo>
                    <a:pt x="34" y="72"/>
                  </a:lnTo>
                  <a:lnTo>
                    <a:pt x="34" y="76"/>
                  </a:lnTo>
                  <a:lnTo>
                    <a:pt x="34" y="76"/>
                  </a:lnTo>
                  <a:lnTo>
                    <a:pt x="32" y="80"/>
                  </a:lnTo>
                  <a:lnTo>
                    <a:pt x="30" y="84"/>
                  </a:lnTo>
                  <a:lnTo>
                    <a:pt x="28" y="90"/>
                  </a:lnTo>
                  <a:lnTo>
                    <a:pt x="28" y="94"/>
                  </a:lnTo>
                  <a:lnTo>
                    <a:pt x="26" y="98"/>
                  </a:lnTo>
                  <a:lnTo>
                    <a:pt x="28" y="102"/>
                  </a:lnTo>
                  <a:lnTo>
                    <a:pt x="28" y="102"/>
                  </a:lnTo>
                  <a:lnTo>
                    <a:pt x="30" y="106"/>
                  </a:lnTo>
                  <a:lnTo>
                    <a:pt x="32" y="110"/>
                  </a:lnTo>
                  <a:lnTo>
                    <a:pt x="34" y="114"/>
                  </a:lnTo>
                  <a:lnTo>
                    <a:pt x="36" y="120"/>
                  </a:lnTo>
                  <a:lnTo>
                    <a:pt x="40" y="122"/>
                  </a:lnTo>
                  <a:lnTo>
                    <a:pt x="42" y="124"/>
                  </a:lnTo>
                  <a:lnTo>
                    <a:pt x="42" y="126"/>
                  </a:lnTo>
                  <a:lnTo>
                    <a:pt x="42" y="128"/>
                  </a:lnTo>
                  <a:lnTo>
                    <a:pt x="42" y="130"/>
                  </a:lnTo>
                  <a:lnTo>
                    <a:pt x="44" y="134"/>
                  </a:lnTo>
                  <a:lnTo>
                    <a:pt x="44" y="134"/>
                  </a:lnTo>
                  <a:lnTo>
                    <a:pt x="44" y="136"/>
                  </a:lnTo>
                  <a:lnTo>
                    <a:pt x="46" y="138"/>
                  </a:lnTo>
                  <a:lnTo>
                    <a:pt x="48" y="140"/>
                  </a:lnTo>
                  <a:lnTo>
                    <a:pt x="50" y="142"/>
                  </a:lnTo>
                  <a:lnTo>
                    <a:pt x="50" y="144"/>
                  </a:lnTo>
                  <a:lnTo>
                    <a:pt x="50" y="146"/>
                  </a:lnTo>
                  <a:lnTo>
                    <a:pt x="52" y="150"/>
                  </a:lnTo>
                  <a:lnTo>
                    <a:pt x="52" y="152"/>
                  </a:lnTo>
                  <a:lnTo>
                    <a:pt x="50" y="162"/>
                  </a:lnTo>
                  <a:lnTo>
                    <a:pt x="64" y="164"/>
                  </a:lnTo>
                  <a:lnTo>
                    <a:pt x="78" y="162"/>
                  </a:lnTo>
                  <a:lnTo>
                    <a:pt x="78" y="162"/>
                  </a:lnTo>
                  <a:lnTo>
                    <a:pt x="80" y="164"/>
                  </a:lnTo>
                  <a:lnTo>
                    <a:pt x="84" y="168"/>
                  </a:lnTo>
                  <a:lnTo>
                    <a:pt x="88" y="174"/>
                  </a:lnTo>
                  <a:lnTo>
                    <a:pt x="94" y="182"/>
                  </a:lnTo>
                  <a:lnTo>
                    <a:pt x="114" y="202"/>
                  </a:lnTo>
                  <a:lnTo>
                    <a:pt x="114" y="204"/>
                  </a:lnTo>
                  <a:lnTo>
                    <a:pt x="118" y="204"/>
                  </a:lnTo>
                  <a:lnTo>
                    <a:pt x="122" y="206"/>
                  </a:lnTo>
                  <a:lnTo>
                    <a:pt x="128" y="208"/>
                  </a:lnTo>
                  <a:lnTo>
                    <a:pt x="132" y="208"/>
                  </a:lnTo>
                  <a:lnTo>
                    <a:pt x="136" y="210"/>
                  </a:lnTo>
                  <a:lnTo>
                    <a:pt x="142" y="210"/>
                  </a:lnTo>
                  <a:lnTo>
                    <a:pt x="148" y="210"/>
                  </a:lnTo>
                  <a:lnTo>
                    <a:pt x="150" y="210"/>
                  </a:lnTo>
                  <a:lnTo>
                    <a:pt x="152" y="210"/>
                  </a:lnTo>
                  <a:lnTo>
                    <a:pt x="160" y="206"/>
                  </a:lnTo>
                  <a:lnTo>
                    <a:pt x="166" y="214"/>
                  </a:lnTo>
                  <a:lnTo>
                    <a:pt x="168" y="226"/>
                  </a:lnTo>
                  <a:lnTo>
                    <a:pt x="176" y="234"/>
                  </a:lnTo>
                  <a:lnTo>
                    <a:pt x="176" y="232"/>
                  </a:lnTo>
                  <a:lnTo>
                    <a:pt x="178" y="232"/>
                  </a:lnTo>
                  <a:lnTo>
                    <a:pt x="180" y="230"/>
                  </a:lnTo>
                  <a:lnTo>
                    <a:pt x="184" y="230"/>
                  </a:lnTo>
                  <a:lnTo>
                    <a:pt x="188" y="228"/>
                  </a:lnTo>
                  <a:lnTo>
                    <a:pt x="190" y="228"/>
                  </a:lnTo>
                  <a:lnTo>
                    <a:pt x="194" y="230"/>
                  </a:lnTo>
                  <a:lnTo>
                    <a:pt x="198" y="232"/>
                  </a:lnTo>
                  <a:lnTo>
                    <a:pt x="200" y="234"/>
                  </a:lnTo>
                  <a:lnTo>
                    <a:pt x="200" y="240"/>
                  </a:lnTo>
                  <a:lnTo>
                    <a:pt x="208" y="248"/>
                  </a:lnTo>
                  <a:lnTo>
                    <a:pt x="224" y="240"/>
                  </a:lnTo>
                  <a:lnTo>
                    <a:pt x="224" y="238"/>
                  </a:lnTo>
                  <a:lnTo>
                    <a:pt x="222" y="236"/>
                  </a:lnTo>
                  <a:lnTo>
                    <a:pt x="222" y="230"/>
                  </a:lnTo>
                  <a:lnTo>
                    <a:pt x="222" y="226"/>
                  </a:lnTo>
                  <a:lnTo>
                    <a:pt x="222" y="224"/>
                  </a:lnTo>
                  <a:lnTo>
                    <a:pt x="222" y="222"/>
                  </a:lnTo>
                  <a:lnTo>
                    <a:pt x="222" y="218"/>
                  </a:lnTo>
                  <a:lnTo>
                    <a:pt x="224" y="214"/>
                  </a:lnTo>
                  <a:lnTo>
                    <a:pt x="228" y="210"/>
                  </a:lnTo>
                  <a:lnTo>
                    <a:pt x="232" y="208"/>
                  </a:lnTo>
                  <a:lnTo>
                    <a:pt x="232" y="206"/>
                  </a:lnTo>
                  <a:lnTo>
                    <a:pt x="232" y="204"/>
                  </a:lnTo>
                  <a:lnTo>
                    <a:pt x="234" y="202"/>
                  </a:lnTo>
                  <a:lnTo>
                    <a:pt x="232" y="198"/>
                  </a:lnTo>
                  <a:lnTo>
                    <a:pt x="232" y="196"/>
                  </a:lnTo>
                  <a:lnTo>
                    <a:pt x="230" y="194"/>
                  </a:lnTo>
                  <a:lnTo>
                    <a:pt x="218" y="172"/>
                  </a:lnTo>
                  <a:lnTo>
                    <a:pt x="206" y="152"/>
                  </a:lnTo>
                  <a:lnTo>
                    <a:pt x="206" y="120"/>
                  </a:lnTo>
                  <a:lnTo>
                    <a:pt x="216" y="104"/>
                  </a:lnTo>
                  <a:lnTo>
                    <a:pt x="218" y="80"/>
                  </a:lnTo>
                  <a:lnTo>
                    <a:pt x="216" y="76"/>
                  </a:lnTo>
                  <a:lnTo>
                    <a:pt x="212" y="70"/>
                  </a:lnTo>
                  <a:lnTo>
                    <a:pt x="206" y="62"/>
                  </a:lnTo>
                  <a:lnTo>
                    <a:pt x="196" y="54"/>
                  </a:lnTo>
                  <a:lnTo>
                    <a:pt x="184" y="52"/>
                  </a:lnTo>
                  <a:lnTo>
                    <a:pt x="182" y="50"/>
                  </a:lnTo>
                  <a:lnTo>
                    <a:pt x="180" y="50"/>
                  </a:lnTo>
                  <a:lnTo>
                    <a:pt x="176" y="48"/>
                  </a:lnTo>
                  <a:lnTo>
                    <a:pt x="172" y="48"/>
                  </a:lnTo>
                  <a:lnTo>
                    <a:pt x="170" y="46"/>
                  </a:lnTo>
                  <a:lnTo>
                    <a:pt x="160" y="44"/>
                  </a:lnTo>
                  <a:lnTo>
                    <a:pt x="144" y="44"/>
                  </a:lnTo>
                  <a:lnTo>
                    <a:pt x="126" y="54"/>
                  </a:lnTo>
                  <a:lnTo>
                    <a:pt x="126" y="54"/>
                  </a:lnTo>
                  <a:lnTo>
                    <a:pt x="126" y="54"/>
                  </a:lnTo>
                  <a:lnTo>
                    <a:pt x="124" y="56"/>
                  </a:lnTo>
                  <a:lnTo>
                    <a:pt x="122" y="56"/>
                  </a:lnTo>
                  <a:lnTo>
                    <a:pt x="118" y="58"/>
                  </a:lnTo>
                  <a:lnTo>
                    <a:pt x="112" y="58"/>
                  </a:lnTo>
                  <a:lnTo>
                    <a:pt x="102" y="58"/>
                  </a:lnTo>
                  <a:lnTo>
                    <a:pt x="102" y="58"/>
                  </a:lnTo>
                  <a:lnTo>
                    <a:pt x="100" y="60"/>
                  </a:lnTo>
                  <a:lnTo>
                    <a:pt x="98" y="60"/>
                  </a:lnTo>
                  <a:lnTo>
                    <a:pt x="96" y="58"/>
                  </a:lnTo>
                  <a:lnTo>
                    <a:pt x="90" y="56"/>
                  </a:lnTo>
                  <a:lnTo>
                    <a:pt x="82" y="50"/>
                  </a:lnTo>
                  <a:lnTo>
                    <a:pt x="76" y="40"/>
                  </a:lnTo>
                  <a:lnTo>
                    <a:pt x="72" y="26"/>
                  </a:lnTo>
                  <a:lnTo>
                    <a:pt x="62" y="12"/>
                  </a:lnTo>
                  <a:lnTo>
                    <a:pt x="62" y="12"/>
                  </a:lnTo>
                  <a:lnTo>
                    <a:pt x="60" y="10"/>
                  </a:lnTo>
                  <a:lnTo>
                    <a:pt x="56" y="6"/>
                  </a:lnTo>
                  <a:lnTo>
                    <a:pt x="54" y="4"/>
                  </a:lnTo>
                  <a:lnTo>
                    <a:pt x="52" y="0"/>
                  </a:lnTo>
                  <a:lnTo>
                    <a:pt x="38" y="16"/>
                  </a:lnTo>
                  <a:lnTo>
                    <a:pt x="36" y="16"/>
                  </a:lnTo>
                  <a:lnTo>
                    <a:pt x="34" y="18"/>
                  </a:lnTo>
                  <a:lnTo>
                    <a:pt x="30" y="18"/>
                  </a:lnTo>
                  <a:lnTo>
                    <a:pt x="26" y="18"/>
                  </a:lnTo>
                  <a:lnTo>
                    <a:pt x="22" y="14"/>
                  </a:lnTo>
                  <a:lnTo>
                    <a:pt x="0" y="10"/>
                  </a:lnTo>
                  <a:lnTo>
                    <a:pt x="0" y="12"/>
                  </a:lnTo>
                  <a:lnTo>
                    <a:pt x="2" y="14"/>
                  </a:lnTo>
                  <a:lnTo>
                    <a:pt x="4" y="16"/>
                  </a:lnTo>
                  <a:lnTo>
                    <a:pt x="4" y="20"/>
                  </a:lnTo>
                  <a:lnTo>
                    <a:pt x="6" y="24"/>
                  </a:lnTo>
                  <a:lnTo>
                    <a:pt x="8" y="26"/>
                  </a:lnTo>
                  <a:lnTo>
                    <a:pt x="12" y="38"/>
                  </a:lnTo>
                  <a:lnTo>
                    <a:pt x="12" y="38"/>
                  </a:lnTo>
                  <a:lnTo>
                    <a:pt x="12" y="40"/>
                  </a:lnTo>
                  <a:lnTo>
                    <a:pt x="10" y="42"/>
                  </a:lnTo>
                  <a:lnTo>
                    <a:pt x="14" y="4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8" name="Freeform 259"/>
            <p:cNvSpPr>
              <a:spLocks/>
            </p:cNvSpPr>
            <p:nvPr/>
          </p:nvSpPr>
          <p:spPr bwMode="gray">
            <a:xfrm>
              <a:off x="987" y="3172"/>
              <a:ext cx="28" cy="22"/>
            </a:xfrm>
            <a:custGeom>
              <a:avLst/>
              <a:gdLst>
                <a:gd name="T0" fmla="*/ 2 w 28"/>
                <a:gd name="T1" fmla="*/ 10 h 22"/>
                <a:gd name="T2" fmla="*/ 4 w 28"/>
                <a:gd name="T3" fmla="*/ 22 h 22"/>
                <a:gd name="T4" fmla="*/ 28 w 28"/>
                <a:gd name="T5" fmla="*/ 4 h 22"/>
                <a:gd name="T6" fmla="*/ 26 w 28"/>
                <a:gd name="T7" fmla="*/ 2 h 22"/>
                <a:gd name="T8" fmla="*/ 26 w 28"/>
                <a:gd name="T9" fmla="*/ 2 h 22"/>
                <a:gd name="T10" fmla="*/ 24 w 28"/>
                <a:gd name="T11" fmla="*/ 0 h 22"/>
                <a:gd name="T12" fmla="*/ 22 w 28"/>
                <a:gd name="T13" fmla="*/ 0 h 22"/>
                <a:gd name="T14" fmla="*/ 20 w 28"/>
                <a:gd name="T15" fmla="*/ 0 h 22"/>
                <a:gd name="T16" fmla="*/ 14 w 28"/>
                <a:gd name="T17" fmla="*/ 2 h 22"/>
                <a:gd name="T18" fmla="*/ 0 w 28"/>
                <a:gd name="T19" fmla="*/ 8 h 22"/>
                <a:gd name="T20" fmla="*/ 2 w 28"/>
                <a:gd name="T21"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2">
                  <a:moveTo>
                    <a:pt x="2" y="10"/>
                  </a:moveTo>
                  <a:lnTo>
                    <a:pt x="4" y="22"/>
                  </a:lnTo>
                  <a:lnTo>
                    <a:pt x="28" y="4"/>
                  </a:lnTo>
                  <a:lnTo>
                    <a:pt x="26" y="2"/>
                  </a:lnTo>
                  <a:lnTo>
                    <a:pt x="26" y="2"/>
                  </a:lnTo>
                  <a:lnTo>
                    <a:pt x="24" y="0"/>
                  </a:lnTo>
                  <a:lnTo>
                    <a:pt x="22" y="0"/>
                  </a:lnTo>
                  <a:lnTo>
                    <a:pt x="20" y="0"/>
                  </a:lnTo>
                  <a:lnTo>
                    <a:pt x="14" y="2"/>
                  </a:lnTo>
                  <a:lnTo>
                    <a:pt x="0" y="8"/>
                  </a:lnTo>
                  <a:lnTo>
                    <a:pt x="2" y="1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79" name="Freeform 260"/>
            <p:cNvSpPr>
              <a:spLocks/>
            </p:cNvSpPr>
            <p:nvPr/>
          </p:nvSpPr>
          <p:spPr bwMode="gray">
            <a:xfrm>
              <a:off x="731" y="2596"/>
              <a:ext cx="260" cy="246"/>
            </a:xfrm>
            <a:custGeom>
              <a:avLst/>
              <a:gdLst>
                <a:gd name="T0" fmla="*/ 0 w 260"/>
                <a:gd name="T1" fmla="*/ 128 h 246"/>
                <a:gd name="T2" fmla="*/ 20 w 260"/>
                <a:gd name="T3" fmla="*/ 114 h 246"/>
                <a:gd name="T4" fmla="*/ 86 w 260"/>
                <a:gd name="T5" fmla="*/ 92 h 246"/>
                <a:gd name="T6" fmla="*/ 88 w 260"/>
                <a:gd name="T7" fmla="*/ 76 h 246"/>
                <a:gd name="T8" fmla="*/ 94 w 260"/>
                <a:gd name="T9" fmla="*/ 72 h 246"/>
                <a:gd name="T10" fmla="*/ 102 w 260"/>
                <a:gd name="T11" fmla="*/ 72 h 246"/>
                <a:gd name="T12" fmla="*/ 108 w 260"/>
                <a:gd name="T13" fmla="*/ 72 h 246"/>
                <a:gd name="T14" fmla="*/ 102 w 260"/>
                <a:gd name="T15" fmla="*/ 64 h 246"/>
                <a:gd name="T16" fmla="*/ 98 w 260"/>
                <a:gd name="T17" fmla="*/ 56 h 246"/>
                <a:gd name="T18" fmla="*/ 98 w 260"/>
                <a:gd name="T19" fmla="*/ 46 h 246"/>
                <a:gd name="T20" fmla="*/ 96 w 260"/>
                <a:gd name="T21" fmla="*/ 36 h 246"/>
                <a:gd name="T22" fmla="*/ 90 w 260"/>
                <a:gd name="T23" fmla="*/ 30 h 246"/>
                <a:gd name="T24" fmla="*/ 86 w 260"/>
                <a:gd name="T25" fmla="*/ 30 h 246"/>
                <a:gd name="T26" fmla="*/ 92 w 260"/>
                <a:gd name="T27" fmla="*/ 26 h 246"/>
                <a:gd name="T28" fmla="*/ 116 w 260"/>
                <a:gd name="T29" fmla="*/ 16 h 246"/>
                <a:gd name="T30" fmla="*/ 126 w 260"/>
                <a:gd name="T31" fmla="*/ 14 h 246"/>
                <a:gd name="T32" fmla="*/ 136 w 260"/>
                <a:gd name="T33" fmla="*/ 10 h 246"/>
                <a:gd name="T34" fmla="*/ 142 w 260"/>
                <a:gd name="T35" fmla="*/ 8 h 246"/>
                <a:gd name="T36" fmla="*/ 148 w 260"/>
                <a:gd name="T37" fmla="*/ 8 h 246"/>
                <a:gd name="T38" fmla="*/ 170 w 260"/>
                <a:gd name="T39" fmla="*/ 4 h 246"/>
                <a:gd name="T40" fmla="*/ 198 w 260"/>
                <a:gd name="T41" fmla="*/ 2 h 246"/>
                <a:gd name="T42" fmla="*/ 202 w 260"/>
                <a:gd name="T43" fmla="*/ 0 h 246"/>
                <a:gd name="T44" fmla="*/ 210 w 260"/>
                <a:gd name="T45" fmla="*/ 2 h 246"/>
                <a:gd name="T46" fmla="*/ 216 w 260"/>
                <a:gd name="T47" fmla="*/ 4 h 246"/>
                <a:gd name="T48" fmla="*/ 218 w 260"/>
                <a:gd name="T49" fmla="*/ 8 h 246"/>
                <a:gd name="T50" fmla="*/ 216 w 260"/>
                <a:gd name="T51" fmla="*/ 14 h 246"/>
                <a:gd name="T52" fmla="*/ 216 w 260"/>
                <a:gd name="T53" fmla="*/ 24 h 246"/>
                <a:gd name="T54" fmla="*/ 214 w 260"/>
                <a:gd name="T55" fmla="*/ 28 h 246"/>
                <a:gd name="T56" fmla="*/ 212 w 260"/>
                <a:gd name="T57" fmla="*/ 34 h 246"/>
                <a:gd name="T58" fmla="*/ 210 w 260"/>
                <a:gd name="T59" fmla="*/ 36 h 246"/>
                <a:gd name="T60" fmla="*/ 210 w 260"/>
                <a:gd name="T61" fmla="*/ 40 h 246"/>
                <a:gd name="T62" fmla="*/ 212 w 260"/>
                <a:gd name="T63" fmla="*/ 46 h 246"/>
                <a:gd name="T64" fmla="*/ 214 w 260"/>
                <a:gd name="T65" fmla="*/ 50 h 246"/>
                <a:gd name="T66" fmla="*/ 214 w 260"/>
                <a:gd name="T67" fmla="*/ 54 h 246"/>
                <a:gd name="T68" fmla="*/ 216 w 260"/>
                <a:gd name="T69" fmla="*/ 60 h 246"/>
                <a:gd name="T70" fmla="*/ 218 w 260"/>
                <a:gd name="T71" fmla="*/ 60 h 246"/>
                <a:gd name="T72" fmla="*/ 220 w 260"/>
                <a:gd name="T73" fmla="*/ 64 h 246"/>
                <a:gd name="T74" fmla="*/ 224 w 260"/>
                <a:gd name="T75" fmla="*/ 88 h 246"/>
                <a:gd name="T76" fmla="*/ 234 w 260"/>
                <a:gd name="T77" fmla="*/ 110 h 246"/>
                <a:gd name="T78" fmla="*/ 234 w 260"/>
                <a:gd name="T79" fmla="*/ 110 h 246"/>
                <a:gd name="T80" fmla="*/ 234 w 260"/>
                <a:gd name="T81" fmla="*/ 116 h 246"/>
                <a:gd name="T82" fmla="*/ 236 w 260"/>
                <a:gd name="T83" fmla="*/ 126 h 246"/>
                <a:gd name="T84" fmla="*/ 238 w 260"/>
                <a:gd name="T85" fmla="*/ 134 h 246"/>
                <a:gd name="T86" fmla="*/ 238 w 260"/>
                <a:gd name="T87" fmla="*/ 138 h 246"/>
                <a:gd name="T88" fmla="*/ 240 w 260"/>
                <a:gd name="T89" fmla="*/ 142 h 246"/>
                <a:gd name="T90" fmla="*/ 244 w 260"/>
                <a:gd name="T91" fmla="*/ 146 h 246"/>
                <a:gd name="T92" fmla="*/ 244 w 260"/>
                <a:gd name="T93" fmla="*/ 154 h 246"/>
                <a:gd name="T94" fmla="*/ 242 w 260"/>
                <a:gd name="T95" fmla="*/ 166 h 246"/>
                <a:gd name="T96" fmla="*/ 244 w 260"/>
                <a:gd name="T97" fmla="*/ 168 h 246"/>
                <a:gd name="T98" fmla="*/ 246 w 260"/>
                <a:gd name="T99" fmla="*/ 174 h 246"/>
                <a:gd name="T100" fmla="*/ 246 w 260"/>
                <a:gd name="T101" fmla="*/ 180 h 246"/>
                <a:gd name="T102" fmla="*/ 250 w 260"/>
                <a:gd name="T103" fmla="*/ 186 h 246"/>
                <a:gd name="T104" fmla="*/ 192 w 260"/>
                <a:gd name="T105" fmla="*/ 236 h 246"/>
                <a:gd name="T106" fmla="*/ 148 w 260"/>
                <a:gd name="T107" fmla="*/ 230 h 246"/>
                <a:gd name="T108" fmla="*/ 4 w 260"/>
                <a:gd name="T109" fmla="*/ 1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 h="246">
                  <a:moveTo>
                    <a:pt x="4" y="144"/>
                  </a:moveTo>
                  <a:lnTo>
                    <a:pt x="0" y="128"/>
                  </a:lnTo>
                  <a:lnTo>
                    <a:pt x="12" y="122"/>
                  </a:lnTo>
                  <a:lnTo>
                    <a:pt x="20" y="114"/>
                  </a:lnTo>
                  <a:lnTo>
                    <a:pt x="34" y="110"/>
                  </a:lnTo>
                  <a:lnTo>
                    <a:pt x="86" y="92"/>
                  </a:lnTo>
                  <a:lnTo>
                    <a:pt x="88" y="80"/>
                  </a:lnTo>
                  <a:lnTo>
                    <a:pt x="88" y="76"/>
                  </a:lnTo>
                  <a:lnTo>
                    <a:pt x="92" y="74"/>
                  </a:lnTo>
                  <a:lnTo>
                    <a:pt x="94" y="72"/>
                  </a:lnTo>
                  <a:lnTo>
                    <a:pt x="98" y="72"/>
                  </a:lnTo>
                  <a:lnTo>
                    <a:pt x="102" y="72"/>
                  </a:lnTo>
                  <a:lnTo>
                    <a:pt x="106" y="72"/>
                  </a:lnTo>
                  <a:lnTo>
                    <a:pt x="108" y="72"/>
                  </a:lnTo>
                  <a:lnTo>
                    <a:pt x="110" y="72"/>
                  </a:lnTo>
                  <a:lnTo>
                    <a:pt x="102" y="64"/>
                  </a:lnTo>
                  <a:lnTo>
                    <a:pt x="100" y="60"/>
                  </a:lnTo>
                  <a:lnTo>
                    <a:pt x="98" y="56"/>
                  </a:lnTo>
                  <a:lnTo>
                    <a:pt x="98" y="52"/>
                  </a:lnTo>
                  <a:lnTo>
                    <a:pt x="98" y="46"/>
                  </a:lnTo>
                  <a:lnTo>
                    <a:pt x="98" y="40"/>
                  </a:lnTo>
                  <a:lnTo>
                    <a:pt x="96" y="36"/>
                  </a:lnTo>
                  <a:lnTo>
                    <a:pt x="94" y="32"/>
                  </a:lnTo>
                  <a:lnTo>
                    <a:pt x="90" y="30"/>
                  </a:lnTo>
                  <a:lnTo>
                    <a:pt x="88" y="30"/>
                  </a:lnTo>
                  <a:lnTo>
                    <a:pt x="86" y="30"/>
                  </a:lnTo>
                  <a:lnTo>
                    <a:pt x="88" y="28"/>
                  </a:lnTo>
                  <a:lnTo>
                    <a:pt x="92" y="26"/>
                  </a:lnTo>
                  <a:lnTo>
                    <a:pt x="94" y="24"/>
                  </a:lnTo>
                  <a:lnTo>
                    <a:pt x="116" y="16"/>
                  </a:lnTo>
                  <a:lnTo>
                    <a:pt x="120" y="14"/>
                  </a:lnTo>
                  <a:lnTo>
                    <a:pt x="126" y="14"/>
                  </a:lnTo>
                  <a:lnTo>
                    <a:pt x="130" y="12"/>
                  </a:lnTo>
                  <a:lnTo>
                    <a:pt x="136" y="10"/>
                  </a:lnTo>
                  <a:lnTo>
                    <a:pt x="140" y="10"/>
                  </a:lnTo>
                  <a:lnTo>
                    <a:pt x="142" y="8"/>
                  </a:lnTo>
                  <a:lnTo>
                    <a:pt x="144" y="8"/>
                  </a:lnTo>
                  <a:lnTo>
                    <a:pt x="148" y="8"/>
                  </a:lnTo>
                  <a:lnTo>
                    <a:pt x="158" y="4"/>
                  </a:lnTo>
                  <a:lnTo>
                    <a:pt x="170" y="4"/>
                  </a:lnTo>
                  <a:lnTo>
                    <a:pt x="176" y="4"/>
                  </a:lnTo>
                  <a:lnTo>
                    <a:pt x="198" y="2"/>
                  </a:lnTo>
                  <a:lnTo>
                    <a:pt x="198" y="2"/>
                  </a:lnTo>
                  <a:lnTo>
                    <a:pt x="202" y="0"/>
                  </a:lnTo>
                  <a:lnTo>
                    <a:pt x="206" y="0"/>
                  </a:lnTo>
                  <a:lnTo>
                    <a:pt x="210" y="2"/>
                  </a:lnTo>
                  <a:lnTo>
                    <a:pt x="214" y="2"/>
                  </a:lnTo>
                  <a:lnTo>
                    <a:pt x="216" y="4"/>
                  </a:lnTo>
                  <a:lnTo>
                    <a:pt x="220" y="8"/>
                  </a:lnTo>
                  <a:lnTo>
                    <a:pt x="218" y="8"/>
                  </a:lnTo>
                  <a:lnTo>
                    <a:pt x="218" y="10"/>
                  </a:lnTo>
                  <a:lnTo>
                    <a:pt x="216" y="14"/>
                  </a:lnTo>
                  <a:lnTo>
                    <a:pt x="216" y="18"/>
                  </a:lnTo>
                  <a:lnTo>
                    <a:pt x="216" y="24"/>
                  </a:lnTo>
                  <a:lnTo>
                    <a:pt x="214" y="24"/>
                  </a:lnTo>
                  <a:lnTo>
                    <a:pt x="214" y="28"/>
                  </a:lnTo>
                  <a:lnTo>
                    <a:pt x="214" y="30"/>
                  </a:lnTo>
                  <a:lnTo>
                    <a:pt x="212" y="34"/>
                  </a:lnTo>
                  <a:lnTo>
                    <a:pt x="210" y="34"/>
                  </a:lnTo>
                  <a:lnTo>
                    <a:pt x="210" y="36"/>
                  </a:lnTo>
                  <a:lnTo>
                    <a:pt x="210" y="38"/>
                  </a:lnTo>
                  <a:lnTo>
                    <a:pt x="210" y="40"/>
                  </a:lnTo>
                  <a:lnTo>
                    <a:pt x="212" y="44"/>
                  </a:lnTo>
                  <a:lnTo>
                    <a:pt x="212" y="46"/>
                  </a:lnTo>
                  <a:lnTo>
                    <a:pt x="212" y="48"/>
                  </a:lnTo>
                  <a:lnTo>
                    <a:pt x="214" y="50"/>
                  </a:lnTo>
                  <a:lnTo>
                    <a:pt x="214" y="52"/>
                  </a:lnTo>
                  <a:lnTo>
                    <a:pt x="214" y="54"/>
                  </a:lnTo>
                  <a:lnTo>
                    <a:pt x="214" y="56"/>
                  </a:lnTo>
                  <a:lnTo>
                    <a:pt x="216" y="60"/>
                  </a:lnTo>
                  <a:lnTo>
                    <a:pt x="218" y="60"/>
                  </a:lnTo>
                  <a:lnTo>
                    <a:pt x="218" y="60"/>
                  </a:lnTo>
                  <a:lnTo>
                    <a:pt x="220" y="62"/>
                  </a:lnTo>
                  <a:lnTo>
                    <a:pt x="220" y="64"/>
                  </a:lnTo>
                  <a:lnTo>
                    <a:pt x="222" y="74"/>
                  </a:lnTo>
                  <a:lnTo>
                    <a:pt x="224" y="88"/>
                  </a:lnTo>
                  <a:lnTo>
                    <a:pt x="228" y="102"/>
                  </a:lnTo>
                  <a:lnTo>
                    <a:pt x="234" y="110"/>
                  </a:lnTo>
                  <a:lnTo>
                    <a:pt x="234" y="110"/>
                  </a:lnTo>
                  <a:lnTo>
                    <a:pt x="234" y="110"/>
                  </a:lnTo>
                  <a:lnTo>
                    <a:pt x="234" y="112"/>
                  </a:lnTo>
                  <a:lnTo>
                    <a:pt x="234" y="116"/>
                  </a:lnTo>
                  <a:lnTo>
                    <a:pt x="234" y="120"/>
                  </a:lnTo>
                  <a:lnTo>
                    <a:pt x="236" y="126"/>
                  </a:lnTo>
                  <a:lnTo>
                    <a:pt x="236" y="130"/>
                  </a:lnTo>
                  <a:lnTo>
                    <a:pt x="238" y="134"/>
                  </a:lnTo>
                  <a:lnTo>
                    <a:pt x="238" y="138"/>
                  </a:lnTo>
                  <a:lnTo>
                    <a:pt x="238" y="138"/>
                  </a:lnTo>
                  <a:lnTo>
                    <a:pt x="238" y="140"/>
                  </a:lnTo>
                  <a:lnTo>
                    <a:pt x="240" y="142"/>
                  </a:lnTo>
                  <a:lnTo>
                    <a:pt x="244" y="144"/>
                  </a:lnTo>
                  <a:lnTo>
                    <a:pt x="244" y="146"/>
                  </a:lnTo>
                  <a:lnTo>
                    <a:pt x="244" y="150"/>
                  </a:lnTo>
                  <a:lnTo>
                    <a:pt x="244" y="154"/>
                  </a:lnTo>
                  <a:lnTo>
                    <a:pt x="246" y="158"/>
                  </a:lnTo>
                  <a:lnTo>
                    <a:pt x="242" y="166"/>
                  </a:lnTo>
                  <a:lnTo>
                    <a:pt x="242" y="166"/>
                  </a:lnTo>
                  <a:lnTo>
                    <a:pt x="244" y="168"/>
                  </a:lnTo>
                  <a:lnTo>
                    <a:pt x="246" y="170"/>
                  </a:lnTo>
                  <a:lnTo>
                    <a:pt x="246" y="174"/>
                  </a:lnTo>
                  <a:lnTo>
                    <a:pt x="246" y="176"/>
                  </a:lnTo>
                  <a:lnTo>
                    <a:pt x="246" y="180"/>
                  </a:lnTo>
                  <a:lnTo>
                    <a:pt x="248" y="184"/>
                  </a:lnTo>
                  <a:lnTo>
                    <a:pt x="250" y="186"/>
                  </a:lnTo>
                  <a:lnTo>
                    <a:pt x="260" y="200"/>
                  </a:lnTo>
                  <a:lnTo>
                    <a:pt x="192" y="236"/>
                  </a:lnTo>
                  <a:lnTo>
                    <a:pt x="152" y="246"/>
                  </a:lnTo>
                  <a:lnTo>
                    <a:pt x="148" y="230"/>
                  </a:lnTo>
                  <a:lnTo>
                    <a:pt x="120" y="230"/>
                  </a:lnTo>
                  <a:lnTo>
                    <a:pt x="4" y="14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0" name="Freeform 261"/>
            <p:cNvSpPr>
              <a:spLocks/>
            </p:cNvSpPr>
            <p:nvPr/>
          </p:nvSpPr>
          <p:spPr bwMode="gray">
            <a:xfrm>
              <a:off x="623" y="2734"/>
              <a:ext cx="112" cy="98"/>
            </a:xfrm>
            <a:custGeom>
              <a:avLst/>
              <a:gdLst>
                <a:gd name="T0" fmla="*/ 0 w 112"/>
                <a:gd name="T1" fmla="*/ 90 h 98"/>
                <a:gd name="T2" fmla="*/ 2 w 112"/>
                <a:gd name="T3" fmla="*/ 82 h 98"/>
                <a:gd name="T4" fmla="*/ 6 w 112"/>
                <a:gd name="T5" fmla="*/ 74 h 98"/>
                <a:gd name="T6" fmla="*/ 16 w 112"/>
                <a:gd name="T7" fmla="*/ 68 h 98"/>
                <a:gd name="T8" fmla="*/ 28 w 112"/>
                <a:gd name="T9" fmla="*/ 64 h 98"/>
                <a:gd name="T10" fmla="*/ 32 w 112"/>
                <a:gd name="T11" fmla="*/ 60 h 98"/>
                <a:gd name="T12" fmla="*/ 32 w 112"/>
                <a:gd name="T13" fmla="*/ 56 h 98"/>
                <a:gd name="T14" fmla="*/ 28 w 112"/>
                <a:gd name="T15" fmla="*/ 54 h 98"/>
                <a:gd name="T16" fmla="*/ 24 w 112"/>
                <a:gd name="T17" fmla="*/ 42 h 98"/>
                <a:gd name="T18" fmla="*/ 30 w 112"/>
                <a:gd name="T19" fmla="*/ 32 h 98"/>
                <a:gd name="T20" fmla="*/ 40 w 112"/>
                <a:gd name="T21" fmla="*/ 26 h 98"/>
                <a:gd name="T22" fmla="*/ 46 w 112"/>
                <a:gd name="T23" fmla="*/ 24 h 98"/>
                <a:gd name="T24" fmla="*/ 50 w 112"/>
                <a:gd name="T25" fmla="*/ 16 h 98"/>
                <a:gd name="T26" fmla="*/ 52 w 112"/>
                <a:gd name="T27" fmla="*/ 10 h 98"/>
                <a:gd name="T28" fmla="*/ 56 w 112"/>
                <a:gd name="T29" fmla="*/ 4 h 98"/>
                <a:gd name="T30" fmla="*/ 66 w 112"/>
                <a:gd name="T31" fmla="*/ 0 h 98"/>
                <a:gd name="T32" fmla="*/ 112 w 112"/>
                <a:gd name="T33" fmla="*/ 20 h 98"/>
                <a:gd name="T34" fmla="*/ 88 w 112"/>
                <a:gd name="T35" fmla="*/ 20 h 98"/>
                <a:gd name="T36" fmla="*/ 86 w 112"/>
                <a:gd name="T37" fmla="*/ 18 h 98"/>
                <a:gd name="T38" fmla="*/ 82 w 112"/>
                <a:gd name="T39" fmla="*/ 20 h 98"/>
                <a:gd name="T40" fmla="*/ 82 w 112"/>
                <a:gd name="T41" fmla="*/ 26 h 98"/>
                <a:gd name="T42" fmla="*/ 80 w 112"/>
                <a:gd name="T43" fmla="*/ 38 h 98"/>
                <a:gd name="T44" fmla="*/ 80 w 112"/>
                <a:gd name="T45" fmla="*/ 50 h 98"/>
                <a:gd name="T46" fmla="*/ 80 w 112"/>
                <a:gd name="T47" fmla="*/ 54 h 98"/>
                <a:gd name="T48" fmla="*/ 80 w 112"/>
                <a:gd name="T49" fmla="*/ 56 h 98"/>
                <a:gd name="T50" fmla="*/ 78 w 112"/>
                <a:gd name="T51" fmla="*/ 60 h 98"/>
                <a:gd name="T52" fmla="*/ 76 w 112"/>
                <a:gd name="T53" fmla="*/ 60 h 98"/>
                <a:gd name="T54" fmla="*/ 72 w 112"/>
                <a:gd name="T55" fmla="*/ 60 h 98"/>
                <a:gd name="T56" fmla="*/ 66 w 112"/>
                <a:gd name="T57" fmla="*/ 60 h 98"/>
                <a:gd name="T58" fmla="*/ 62 w 112"/>
                <a:gd name="T59" fmla="*/ 64 h 98"/>
                <a:gd name="T60" fmla="*/ 60 w 112"/>
                <a:gd name="T61" fmla="*/ 74 h 98"/>
                <a:gd name="T62" fmla="*/ 0 w 112"/>
                <a:gd name="T63" fmla="*/ 9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98">
                  <a:moveTo>
                    <a:pt x="0" y="94"/>
                  </a:moveTo>
                  <a:lnTo>
                    <a:pt x="0" y="90"/>
                  </a:lnTo>
                  <a:lnTo>
                    <a:pt x="0" y="86"/>
                  </a:lnTo>
                  <a:lnTo>
                    <a:pt x="2" y="82"/>
                  </a:lnTo>
                  <a:lnTo>
                    <a:pt x="4" y="78"/>
                  </a:lnTo>
                  <a:lnTo>
                    <a:pt x="6" y="74"/>
                  </a:lnTo>
                  <a:lnTo>
                    <a:pt x="10" y="70"/>
                  </a:lnTo>
                  <a:lnTo>
                    <a:pt x="16" y="68"/>
                  </a:lnTo>
                  <a:lnTo>
                    <a:pt x="22" y="66"/>
                  </a:lnTo>
                  <a:lnTo>
                    <a:pt x="28" y="64"/>
                  </a:lnTo>
                  <a:lnTo>
                    <a:pt x="32" y="62"/>
                  </a:lnTo>
                  <a:lnTo>
                    <a:pt x="32" y="60"/>
                  </a:lnTo>
                  <a:lnTo>
                    <a:pt x="32" y="58"/>
                  </a:lnTo>
                  <a:lnTo>
                    <a:pt x="32" y="56"/>
                  </a:lnTo>
                  <a:lnTo>
                    <a:pt x="30" y="54"/>
                  </a:lnTo>
                  <a:lnTo>
                    <a:pt x="28" y="54"/>
                  </a:lnTo>
                  <a:lnTo>
                    <a:pt x="28" y="54"/>
                  </a:lnTo>
                  <a:lnTo>
                    <a:pt x="24" y="42"/>
                  </a:lnTo>
                  <a:lnTo>
                    <a:pt x="28" y="36"/>
                  </a:lnTo>
                  <a:lnTo>
                    <a:pt x="30" y="32"/>
                  </a:lnTo>
                  <a:lnTo>
                    <a:pt x="36" y="28"/>
                  </a:lnTo>
                  <a:lnTo>
                    <a:pt x="40" y="26"/>
                  </a:lnTo>
                  <a:lnTo>
                    <a:pt x="44" y="24"/>
                  </a:lnTo>
                  <a:lnTo>
                    <a:pt x="46" y="24"/>
                  </a:lnTo>
                  <a:lnTo>
                    <a:pt x="48" y="24"/>
                  </a:lnTo>
                  <a:lnTo>
                    <a:pt x="50" y="16"/>
                  </a:lnTo>
                  <a:lnTo>
                    <a:pt x="52" y="12"/>
                  </a:lnTo>
                  <a:lnTo>
                    <a:pt x="52" y="10"/>
                  </a:lnTo>
                  <a:lnTo>
                    <a:pt x="54" y="10"/>
                  </a:lnTo>
                  <a:lnTo>
                    <a:pt x="56" y="4"/>
                  </a:lnTo>
                  <a:lnTo>
                    <a:pt x="60" y="0"/>
                  </a:lnTo>
                  <a:lnTo>
                    <a:pt x="66" y="0"/>
                  </a:lnTo>
                  <a:lnTo>
                    <a:pt x="112" y="6"/>
                  </a:lnTo>
                  <a:lnTo>
                    <a:pt x="112" y="20"/>
                  </a:lnTo>
                  <a:lnTo>
                    <a:pt x="88" y="20"/>
                  </a:lnTo>
                  <a:lnTo>
                    <a:pt x="88" y="20"/>
                  </a:lnTo>
                  <a:lnTo>
                    <a:pt x="88" y="20"/>
                  </a:lnTo>
                  <a:lnTo>
                    <a:pt x="86" y="18"/>
                  </a:lnTo>
                  <a:lnTo>
                    <a:pt x="84" y="18"/>
                  </a:lnTo>
                  <a:lnTo>
                    <a:pt x="82" y="20"/>
                  </a:lnTo>
                  <a:lnTo>
                    <a:pt x="82" y="22"/>
                  </a:lnTo>
                  <a:lnTo>
                    <a:pt x="82" y="26"/>
                  </a:lnTo>
                  <a:lnTo>
                    <a:pt x="82" y="30"/>
                  </a:lnTo>
                  <a:lnTo>
                    <a:pt x="80" y="38"/>
                  </a:lnTo>
                  <a:lnTo>
                    <a:pt x="80" y="44"/>
                  </a:lnTo>
                  <a:lnTo>
                    <a:pt x="80" y="50"/>
                  </a:lnTo>
                  <a:lnTo>
                    <a:pt x="80" y="54"/>
                  </a:lnTo>
                  <a:lnTo>
                    <a:pt x="80" y="54"/>
                  </a:lnTo>
                  <a:lnTo>
                    <a:pt x="80" y="56"/>
                  </a:lnTo>
                  <a:lnTo>
                    <a:pt x="80" y="56"/>
                  </a:lnTo>
                  <a:lnTo>
                    <a:pt x="80" y="58"/>
                  </a:lnTo>
                  <a:lnTo>
                    <a:pt x="78" y="60"/>
                  </a:lnTo>
                  <a:lnTo>
                    <a:pt x="78" y="60"/>
                  </a:lnTo>
                  <a:lnTo>
                    <a:pt x="76" y="60"/>
                  </a:lnTo>
                  <a:lnTo>
                    <a:pt x="74" y="60"/>
                  </a:lnTo>
                  <a:lnTo>
                    <a:pt x="72" y="60"/>
                  </a:lnTo>
                  <a:lnTo>
                    <a:pt x="70" y="60"/>
                  </a:lnTo>
                  <a:lnTo>
                    <a:pt x="66" y="60"/>
                  </a:lnTo>
                  <a:lnTo>
                    <a:pt x="64" y="62"/>
                  </a:lnTo>
                  <a:lnTo>
                    <a:pt x="62" y="64"/>
                  </a:lnTo>
                  <a:lnTo>
                    <a:pt x="60" y="68"/>
                  </a:lnTo>
                  <a:lnTo>
                    <a:pt x="60" y="74"/>
                  </a:lnTo>
                  <a:lnTo>
                    <a:pt x="58" y="98"/>
                  </a:lnTo>
                  <a:lnTo>
                    <a:pt x="0" y="9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1" name="Freeform 262"/>
            <p:cNvSpPr>
              <a:spLocks/>
            </p:cNvSpPr>
            <p:nvPr/>
          </p:nvSpPr>
          <p:spPr bwMode="gray">
            <a:xfrm>
              <a:off x="617" y="2740"/>
              <a:ext cx="158" cy="182"/>
            </a:xfrm>
            <a:custGeom>
              <a:avLst/>
              <a:gdLst>
                <a:gd name="T0" fmla="*/ 4 w 158"/>
                <a:gd name="T1" fmla="*/ 158 h 182"/>
                <a:gd name="T2" fmla="*/ 10 w 158"/>
                <a:gd name="T3" fmla="*/ 150 h 182"/>
                <a:gd name="T4" fmla="*/ 14 w 158"/>
                <a:gd name="T5" fmla="*/ 146 h 182"/>
                <a:gd name="T6" fmla="*/ 18 w 158"/>
                <a:gd name="T7" fmla="*/ 142 h 182"/>
                <a:gd name="T8" fmla="*/ 18 w 158"/>
                <a:gd name="T9" fmla="*/ 132 h 182"/>
                <a:gd name="T10" fmla="*/ 14 w 158"/>
                <a:gd name="T11" fmla="*/ 124 h 182"/>
                <a:gd name="T12" fmla="*/ 12 w 158"/>
                <a:gd name="T13" fmla="*/ 120 h 182"/>
                <a:gd name="T14" fmla="*/ 16 w 158"/>
                <a:gd name="T15" fmla="*/ 96 h 182"/>
                <a:gd name="T16" fmla="*/ 14 w 158"/>
                <a:gd name="T17" fmla="*/ 88 h 182"/>
                <a:gd name="T18" fmla="*/ 66 w 158"/>
                <a:gd name="T19" fmla="*/ 68 h 182"/>
                <a:gd name="T20" fmla="*/ 68 w 158"/>
                <a:gd name="T21" fmla="*/ 58 h 182"/>
                <a:gd name="T22" fmla="*/ 72 w 158"/>
                <a:gd name="T23" fmla="*/ 54 h 182"/>
                <a:gd name="T24" fmla="*/ 78 w 158"/>
                <a:gd name="T25" fmla="*/ 54 h 182"/>
                <a:gd name="T26" fmla="*/ 82 w 158"/>
                <a:gd name="T27" fmla="*/ 54 h 182"/>
                <a:gd name="T28" fmla="*/ 84 w 158"/>
                <a:gd name="T29" fmla="*/ 54 h 182"/>
                <a:gd name="T30" fmla="*/ 86 w 158"/>
                <a:gd name="T31" fmla="*/ 50 h 182"/>
                <a:gd name="T32" fmla="*/ 86 w 158"/>
                <a:gd name="T33" fmla="*/ 48 h 182"/>
                <a:gd name="T34" fmla="*/ 86 w 158"/>
                <a:gd name="T35" fmla="*/ 44 h 182"/>
                <a:gd name="T36" fmla="*/ 86 w 158"/>
                <a:gd name="T37" fmla="*/ 32 h 182"/>
                <a:gd name="T38" fmla="*/ 88 w 158"/>
                <a:gd name="T39" fmla="*/ 20 h 182"/>
                <a:gd name="T40" fmla="*/ 88 w 158"/>
                <a:gd name="T41" fmla="*/ 14 h 182"/>
                <a:gd name="T42" fmla="*/ 92 w 158"/>
                <a:gd name="T43" fmla="*/ 12 h 182"/>
                <a:gd name="T44" fmla="*/ 94 w 158"/>
                <a:gd name="T45" fmla="*/ 14 h 182"/>
                <a:gd name="T46" fmla="*/ 118 w 158"/>
                <a:gd name="T47" fmla="*/ 14 h 182"/>
                <a:gd name="T48" fmla="*/ 118 w 158"/>
                <a:gd name="T49" fmla="*/ 0 h 182"/>
                <a:gd name="T50" fmla="*/ 138 w 158"/>
                <a:gd name="T51" fmla="*/ 28 h 182"/>
                <a:gd name="T52" fmla="*/ 138 w 158"/>
                <a:gd name="T53" fmla="*/ 28 h 182"/>
                <a:gd name="T54" fmla="*/ 136 w 158"/>
                <a:gd name="T55" fmla="*/ 30 h 182"/>
                <a:gd name="T56" fmla="*/ 142 w 158"/>
                <a:gd name="T57" fmla="*/ 142 h 182"/>
                <a:gd name="T58" fmla="*/ 144 w 158"/>
                <a:gd name="T59" fmla="*/ 146 h 182"/>
                <a:gd name="T60" fmla="*/ 146 w 158"/>
                <a:gd name="T61" fmla="*/ 152 h 182"/>
                <a:gd name="T62" fmla="*/ 140 w 158"/>
                <a:gd name="T63" fmla="*/ 164 h 182"/>
                <a:gd name="T64" fmla="*/ 88 w 158"/>
                <a:gd name="T65" fmla="*/ 158 h 182"/>
                <a:gd name="T66" fmla="*/ 84 w 158"/>
                <a:gd name="T67" fmla="*/ 162 h 182"/>
                <a:gd name="T68" fmla="*/ 82 w 158"/>
                <a:gd name="T69" fmla="*/ 162 h 182"/>
                <a:gd name="T70" fmla="*/ 80 w 158"/>
                <a:gd name="T71" fmla="*/ 160 h 182"/>
                <a:gd name="T72" fmla="*/ 76 w 158"/>
                <a:gd name="T73" fmla="*/ 162 h 182"/>
                <a:gd name="T74" fmla="*/ 76 w 158"/>
                <a:gd name="T75" fmla="*/ 166 h 182"/>
                <a:gd name="T76" fmla="*/ 76 w 158"/>
                <a:gd name="T77" fmla="*/ 170 h 182"/>
                <a:gd name="T78" fmla="*/ 72 w 158"/>
                <a:gd name="T79" fmla="*/ 172 h 182"/>
                <a:gd name="T80" fmla="*/ 70 w 158"/>
                <a:gd name="T81" fmla="*/ 176 h 182"/>
                <a:gd name="T82" fmla="*/ 66 w 158"/>
                <a:gd name="T83" fmla="*/ 182 h 182"/>
                <a:gd name="T84" fmla="*/ 62 w 158"/>
                <a:gd name="T85" fmla="*/ 182 h 182"/>
                <a:gd name="T86" fmla="*/ 60 w 158"/>
                <a:gd name="T87" fmla="*/ 178 h 182"/>
                <a:gd name="T88" fmla="*/ 54 w 158"/>
                <a:gd name="T89" fmla="*/ 178 h 182"/>
                <a:gd name="T90" fmla="*/ 46 w 158"/>
                <a:gd name="T91" fmla="*/ 172 h 182"/>
                <a:gd name="T92" fmla="*/ 42 w 158"/>
                <a:gd name="T93" fmla="*/ 166 h 182"/>
                <a:gd name="T94" fmla="*/ 36 w 158"/>
                <a:gd name="T95" fmla="*/ 160 h 182"/>
                <a:gd name="T96" fmla="*/ 26 w 158"/>
                <a:gd name="T97" fmla="*/ 156 h 182"/>
                <a:gd name="T98" fmla="*/ 0 w 158"/>
                <a:gd name="T99" fmla="*/ 16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82">
                  <a:moveTo>
                    <a:pt x="0" y="164"/>
                  </a:moveTo>
                  <a:lnTo>
                    <a:pt x="4" y="158"/>
                  </a:lnTo>
                  <a:lnTo>
                    <a:pt x="6" y="154"/>
                  </a:lnTo>
                  <a:lnTo>
                    <a:pt x="10" y="150"/>
                  </a:lnTo>
                  <a:lnTo>
                    <a:pt x="12" y="148"/>
                  </a:lnTo>
                  <a:lnTo>
                    <a:pt x="14" y="146"/>
                  </a:lnTo>
                  <a:lnTo>
                    <a:pt x="16" y="146"/>
                  </a:lnTo>
                  <a:lnTo>
                    <a:pt x="18" y="142"/>
                  </a:lnTo>
                  <a:lnTo>
                    <a:pt x="18" y="138"/>
                  </a:lnTo>
                  <a:lnTo>
                    <a:pt x="18" y="132"/>
                  </a:lnTo>
                  <a:lnTo>
                    <a:pt x="16" y="128"/>
                  </a:lnTo>
                  <a:lnTo>
                    <a:pt x="14" y="124"/>
                  </a:lnTo>
                  <a:lnTo>
                    <a:pt x="12" y="122"/>
                  </a:lnTo>
                  <a:lnTo>
                    <a:pt x="12" y="120"/>
                  </a:lnTo>
                  <a:lnTo>
                    <a:pt x="6" y="110"/>
                  </a:lnTo>
                  <a:lnTo>
                    <a:pt x="16" y="96"/>
                  </a:lnTo>
                  <a:lnTo>
                    <a:pt x="6" y="88"/>
                  </a:lnTo>
                  <a:lnTo>
                    <a:pt x="14" y="88"/>
                  </a:lnTo>
                  <a:lnTo>
                    <a:pt x="64" y="92"/>
                  </a:lnTo>
                  <a:lnTo>
                    <a:pt x="66" y="68"/>
                  </a:lnTo>
                  <a:lnTo>
                    <a:pt x="66" y="62"/>
                  </a:lnTo>
                  <a:lnTo>
                    <a:pt x="68" y="58"/>
                  </a:lnTo>
                  <a:lnTo>
                    <a:pt x="70" y="56"/>
                  </a:lnTo>
                  <a:lnTo>
                    <a:pt x="72" y="54"/>
                  </a:lnTo>
                  <a:lnTo>
                    <a:pt x="76" y="54"/>
                  </a:lnTo>
                  <a:lnTo>
                    <a:pt x="78" y="54"/>
                  </a:lnTo>
                  <a:lnTo>
                    <a:pt x="80" y="54"/>
                  </a:lnTo>
                  <a:lnTo>
                    <a:pt x="82" y="54"/>
                  </a:lnTo>
                  <a:lnTo>
                    <a:pt x="84" y="54"/>
                  </a:lnTo>
                  <a:lnTo>
                    <a:pt x="84" y="54"/>
                  </a:lnTo>
                  <a:lnTo>
                    <a:pt x="86" y="52"/>
                  </a:lnTo>
                  <a:lnTo>
                    <a:pt x="86" y="50"/>
                  </a:lnTo>
                  <a:lnTo>
                    <a:pt x="86" y="50"/>
                  </a:lnTo>
                  <a:lnTo>
                    <a:pt x="86" y="48"/>
                  </a:lnTo>
                  <a:lnTo>
                    <a:pt x="86" y="48"/>
                  </a:lnTo>
                  <a:lnTo>
                    <a:pt x="86" y="44"/>
                  </a:lnTo>
                  <a:lnTo>
                    <a:pt x="86" y="38"/>
                  </a:lnTo>
                  <a:lnTo>
                    <a:pt x="86" y="32"/>
                  </a:lnTo>
                  <a:lnTo>
                    <a:pt x="88" y="24"/>
                  </a:lnTo>
                  <a:lnTo>
                    <a:pt x="88" y="20"/>
                  </a:lnTo>
                  <a:lnTo>
                    <a:pt x="88" y="16"/>
                  </a:lnTo>
                  <a:lnTo>
                    <a:pt x="88" y="14"/>
                  </a:lnTo>
                  <a:lnTo>
                    <a:pt x="90" y="12"/>
                  </a:lnTo>
                  <a:lnTo>
                    <a:pt x="92" y="12"/>
                  </a:lnTo>
                  <a:lnTo>
                    <a:pt x="94" y="14"/>
                  </a:lnTo>
                  <a:lnTo>
                    <a:pt x="94" y="14"/>
                  </a:lnTo>
                  <a:lnTo>
                    <a:pt x="94" y="14"/>
                  </a:lnTo>
                  <a:lnTo>
                    <a:pt x="118" y="14"/>
                  </a:lnTo>
                  <a:lnTo>
                    <a:pt x="118" y="4"/>
                  </a:lnTo>
                  <a:lnTo>
                    <a:pt x="118" y="0"/>
                  </a:lnTo>
                  <a:lnTo>
                    <a:pt x="158" y="28"/>
                  </a:lnTo>
                  <a:lnTo>
                    <a:pt x="138" y="28"/>
                  </a:lnTo>
                  <a:lnTo>
                    <a:pt x="138" y="28"/>
                  </a:lnTo>
                  <a:lnTo>
                    <a:pt x="138" y="28"/>
                  </a:lnTo>
                  <a:lnTo>
                    <a:pt x="136" y="28"/>
                  </a:lnTo>
                  <a:lnTo>
                    <a:pt x="136" y="30"/>
                  </a:lnTo>
                  <a:lnTo>
                    <a:pt x="136" y="32"/>
                  </a:lnTo>
                  <a:lnTo>
                    <a:pt x="142" y="142"/>
                  </a:lnTo>
                  <a:lnTo>
                    <a:pt x="142" y="142"/>
                  </a:lnTo>
                  <a:lnTo>
                    <a:pt x="144" y="146"/>
                  </a:lnTo>
                  <a:lnTo>
                    <a:pt x="144" y="148"/>
                  </a:lnTo>
                  <a:lnTo>
                    <a:pt x="146" y="152"/>
                  </a:lnTo>
                  <a:lnTo>
                    <a:pt x="146" y="156"/>
                  </a:lnTo>
                  <a:lnTo>
                    <a:pt x="140" y="164"/>
                  </a:lnTo>
                  <a:lnTo>
                    <a:pt x="88" y="158"/>
                  </a:lnTo>
                  <a:lnTo>
                    <a:pt x="88" y="158"/>
                  </a:lnTo>
                  <a:lnTo>
                    <a:pt x="86" y="160"/>
                  </a:lnTo>
                  <a:lnTo>
                    <a:pt x="84" y="162"/>
                  </a:lnTo>
                  <a:lnTo>
                    <a:pt x="82" y="162"/>
                  </a:lnTo>
                  <a:lnTo>
                    <a:pt x="82" y="162"/>
                  </a:lnTo>
                  <a:lnTo>
                    <a:pt x="80" y="160"/>
                  </a:lnTo>
                  <a:lnTo>
                    <a:pt x="80" y="160"/>
                  </a:lnTo>
                  <a:lnTo>
                    <a:pt x="78" y="160"/>
                  </a:lnTo>
                  <a:lnTo>
                    <a:pt x="76" y="162"/>
                  </a:lnTo>
                  <a:lnTo>
                    <a:pt x="76" y="162"/>
                  </a:lnTo>
                  <a:lnTo>
                    <a:pt x="76" y="166"/>
                  </a:lnTo>
                  <a:lnTo>
                    <a:pt x="76" y="168"/>
                  </a:lnTo>
                  <a:lnTo>
                    <a:pt x="76" y="170"/>
                  </a:lnTo>
                  <a:lnTo>
                    <a:pt x="74" y="172"/>
                  </a:lnTo>
                  <a:lnTo>
                    <a:pt x="72" y="172"/>
                  </a:lnTo>
                  <a:lnTo>
                    <a:pt x="72" y="174"/>
                  </a:lnTo>
                  <a:lnTo>
                    <a:pt x="70" y="176"/>
                  </a:lnTo>
                  <a:lnTo>
                    <a:pt x="68" y="178"/>
                  </a:lnTo>
                  <a:lnTo>
                    <a:pt x="66" y="182"/>
                  </a:lnTo>
                  <a:lnTo>
                    <a:pt x="64" y="182"/>
                  </a:lnTo>
                  <a:lnTo>
                    <a:pt x="62" y="182"/>
                  </a:lnTo>
                  <a:lnTo>
                    <a:pt x="62" y="180"/>
                  </a:lnTo>
                  <a:lnTo>
                    <a:pt x="60" y="178"/>
                  </a:lnTo>
                  <a:lnTo>
                    <a:pt x="56" y="178"/>
                  </a:lnTo>
                  <a:lnTo>
                    <a:pt x="54" y="178"/>
                  </a:lnTo>
                  <a:lnTo>
                    <a:pt x="50" y="176"/>
                  </a:lnTo>
                  <a:lnTo>
                    <a:pt x="46" y="172"/>
                  </a:lnTo>
                  <a:lnTo>
                    <a:pt x="44" y="166"/>
                  </a:lnTo>
                  <a:lnTo>
                    <a:pt x="42" y="166"/>
                  </a:lnTo>
                  <a:lnTo>
                    <a:pt x="40" y="162"/>
                  </a:lnTo>
                  <a:lnTo>
                    <a:pt x="36" y="160"/>
                  </a:lnTo>
                  <a:lnTo>
                    <a:pt x="32" y="158"/>
                  </a:lnTo>
                  <a:lnTo>
                    <a:pt x="26" y="156"/>
                  </a:lnTo>
                  <a:lnTo>
                    <a:pt x="20" y="156"/>
                  </a:lnTo>
                  <a:lnTo>
                    <a:pt x="0" y="16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2" name="Freeform 263"/>
            <p:cNvSpPr>
              <a:spLocks/>
            </p:cNvSpPr>
            <p:nvPr/>
          </p:nvSpPr>
          <p:spPr bwMode="gray">
            <a:xfrm>
              <a:off x="631" y="2938"/>
              <a:ext cx="40" cy="28"/>
            </a:xfrm>
            <a:custGeom>
              <a:avLst/>
              <a:gdLst>
                <a:gd name="T0" fmla="*/ 24 w 40"/>
                <a:gd name="T1" fmla="*/ 0 h 28"/>
                <a:gd name="T2" fmla="*/ 24 w 40"/>
                <a:gd name="T3" fmla="*/ 0 h 28"/>
                <a:gd name="T4" fmla="*/ 22 w 40"/>
                <a:gd name="T5" fmla="*/ 0 h 28"/>
                <a:gd name="T6" fmla="*/ 20 w 40"/>
                <a:gd name="T7" fmla="*/ 0 h 28"/>
                <a:gd name="T8" fmla="*/ 18 w 40"/>
                <a:gd name="T9" fmla="*/ 2 h 28"/>
                <a:gd name="T10" fmla="*/ 14 w 40"/>
                <a:gd name="T11" fmla="*/ 2 h 28"/>
                <a:gd name="T12" fmla="*/ 8 w 40"/>
                <a:gd name="T13" fmla="*/ 4 h 28"/>
                <a:gd name="T14" fmla="*/ 0 w 40"/>
                <a:gd name="T15" fmla="*/ 8 h 28"/>
                <a:gd name="T16" fmla="*/ 0 w 40"/>
                <a:gd name="T17" fmla="*/ 8 h 28"/>
                <a:gd name="T18" fmla="*/ 2 w 40"/>
                <a:gd name="T19" fmla="*/ 12 h 28"/>
                <a:gd name="T20" fmla="*/ 6 w 40"/>
                <a:gd name="T21" fmla="*/ 16 h 28"/>
                <a:gd name="T22" fmla="*/ 10 w 40"/>
                <a:gd name="T23" fmla="*/ 22 h 28"/>
                <a:gd name="T24" fmla="*/ 16 w 40"/>
                <a:gd name="T25" fmla="*/ 28 h 28"/>
                <a:gd name="T26" fmla="*/ 18 w 40"/>
                <a:gd name="T27" fmla="*/ 28 h 28"/>
                <a:gd name="T28" fmla="*/ 20 w 40"/>
                <a:gd name="T29" fmla="*/ 26 h 28"/>
                <a:gd name="T30" fmla="*/ 24 w 40"/>
                <a:gd name="T31" fmla="*/ 26 h 28"/>
                <a:gd name="T32" fmla="*/ 28 w 40"/>
                <a:gd name="T33" fmla="*/ 24 h 28"/>
                <a:gd name="T34" fmla="*/ 32 w 40"/>
                <a:gd name="T35" fmla="*/ 22 h 28"/>
                <a:gd name="T36" fmla="*/ 36 w 40"/>
                <a:gd name="T37" fmla="*/ 22 h 28"/>
                <a:gd name="T38" fmla="*/ 38 w 40"/>
                <a:gd name="T39" fmla="*/ 20 h 28"/>
                <a:gd name="T40" fmla="*/ 38 w 40"/>
                <a:gd name="T41" fmla="*/ 16 h 28"/>
                <a:gd name="T42" fmla="*/ 40 w 40"/>
                <a:gd name="T43" fmla="*/ 16 h 28"/>
                <a:gd name="T44" fmla="*/ 38 w 40"/>
                <a:gd name="T45" fmla="*/ 8 h 28"/>
                <a:gd name="T46" fmla="*/ 38 w 40"/>
                <a:gd name="T47" fmla="*/ 2 h 28"/>
                <a:gd name="T48" fmla="*/ 24 w 40"/>
                <a:gd name="T4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28">
                  <a:moveTo>
                    <a:pt x="24" y="0"/>
                  </a:moveTo>
                  <a:lnTo>
                    <a:pt x="24" y="0"/>
                  </a:lnTo>
                  <a:lnTo>
                    <a:pt x="22" y="0"/>
                  </a:lnTo>
                  <a:lnTo>
                    <a:pt x="20" y="0"/>
                  </a:lnTo>
                  <a:lnTo>
                    <a:pt x="18" y="2"/>
                  </a:lnTo>
                  <a:lnTo>
                    <a:pt x="14" y="2"/>
                  </a:lnTo>
                  <a:lnTo>
                    <a:pt x="8" y="4"/>
                  </a:lnTo>
                  <a:lnTo>
                    <a:pt x="0" y="8"/>
                  </a:lnTo>
                  <a:lnTo>
                    <a:pt x="0" y="8"/>
                  </a:lnTo>
                  <a:lnTo>
                    <a:pt x="2" y="12"/>
                  </a:lnTo>
                  <a:lnTo>
                    <a:pt x="6" y="16"/>
                  </a:lnTo>
                  <a:lnTo>
                    <a:pt x="10" y="22"/>
                  </a:lnTo>
                  <a:lnTo>
                    <a:pt x="16" y="28"/>
                  </a:lnTo>
                  <a:lnTo>
                    <a:pt x="18" y="28"/>
                  </a:lnTo>
                  <a:lnTo>
                    <a:pt x="20" y="26"/>
                  </a:lnTo>
                  <a:lnTo>
                    <a:pt x="24" y="26"/>
                  </a:lnTo>
                  <a:lnTo>
                    <a:pt x="28" y="24"/>
                  </a:lnTo>
                  <a:lnTo>
                    <a:pt x="32" y="22"/>
                  </a:lnTo>
                  <a:lnTo>
                    <a:pt x="36" y="22"/>
                  </a:lnTo>
                  <a:lnTo>
                    <a:pt x="38" y="20"/>
                  </a:lnTo>
                  <a:lnTo>
                    <a:pt x="38" y="16"/>
                  </a:lnTo>
                  <a:lnTo>
                    <a:pt x="40" y="16"/>
                  </a:lnTo>
                  <a:lnTo>
                    <a:pt x="38" y="8"/>
                  </a:lnTo>
                  <a:lnTo>
                    <a:pt x="38" y="2"/>
                  </a:lnTo>
                  <a:lnTo>
                    <a:pt x="2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3" name="Freeform 264"/>
            <p:cNvSpPr>
              <a:spLocks/>
            </p:cNvSpPr>
            <p:nvPr/>
          </p:nvSpPr>
          <p:spPr bwMode="gray">
            <a:xfrm>
              <a:off x="617" y="2896"/>
              <a:ext cx="66" cy="50"/>
            </a:xfrm>
            <a:custGeom>
              <a:avLst/>
              <a:gdLst>
                <a:gd name="T0" fmla="*/ 2 w 66"/>
                <a:gd name="T1" fmla="*/ 30 h 50"/>
                <a:gd name="T2" fmla="*/ 2 w 66"/>
                <a:gd name="T3" fmla="*/ 22 h 50"/>
                <a:gd name="T4" fmla="*/ 0 w 66"/>
                <a:gd name="T5" fmla="*/ 16 h 50"/>
                <a:gd name="T6" fmla="*/ 0 w 66"/>
                <a:gd name="T7" fmla="*/ 10 h 50"/>
                <a:gd name="T8" fmla="*/ 0 w 66"/>
                <a:gd name="T9" fmla="*/ 6 h 50"/>
                <a:gd name="T10" fmla="*/ 2 w 66"/>
                <a:gd name="T11" fmla="*/ 6 h 50"/>
                <a:gd name="T12" fmla="*/ 2 w 66"/>
                <a:gd name="T13" fmla="*/ 6 h 50"/>
                <a:gd name="T14" fmla="*/ 2 w 66"/>
                <a:gd name="T15" fmla="*/ 6 h 50"/>
                <a:gd name="T16" fmla="*/ 20 w 66"/>
                <a:gd name="T17" fmla="*/ 0 h 50"/>
                <a:gd name="T18" fmla="*/ 26 w 66"/>
                <a:gd name="T19" fmla="*/ 0 h 50"/>
                <a:gd name="T20" fmla="*/ 32 w 66"/>
                <a:gd name="T21" fmla="*/ 2 h 50"/>
                <a:gd name="T22" fmla="*/ 38 w 66"/>
                <a:gd name="T23" fmla="*/ 4 h 50"/>
                <a:gd name="T24" fmla="*/ 40 w 66"/>
                <a:gd name="T25" fmla="*/ 8 h 50"/>
                <a:gd name="T26" fmla="*/ 42 w 66"/>
                <a:gd name="T27" fmla="*/ 10 h 50"/>
                <a:gd name="T28" fmla="*/ 44 w 66"/>
                <a:gd name="T29" fmla="*/ 10 h 50"/>
                <a:gd name="T30" fmla="*/ 46 w 66"/>
                <a:gd name="T31" fmla="*/ 14 h 50"/>
                <a:gd name="T32" fmla="*/ 48 w 66"/>
                <a:gd name="T33" fmla="*/ 18 h 50"/>
                <a:gd name="T34" fmla="*/ 50 w 66"/>
                <a:gd name="T35" fmla="*/ 20 h 50"/>
                <a:gd name="T36" fmla="*/ 50 w 66"/>
                <a:gd name="T37" fmla="*/ 20 h 50"/>
                <a:gd name="T38" fmla="*/ 50 w 66"/>
                <a:gd name="T39" fmla="*/ 20 h 50"/>
                <a:gd name="T40" fmla="*/ 56 w 66"/>
                <a:gd name="T41" fmla="*/ 22 h 50"/>
                <a:gd name="T42" fmla="*/ 60 w 66"/>
                <a:gd name="T43" fmla="*/ 24 h 50"/>
                <a:gd name="T44" fmla="*/ 62 w 66"/>
                <a:gd name="T45" fmla="*/ 26 h 50"/>
                <a:gd name="T46" fmla="*/ 64 w 66"/>
                <a:gd name="T47" fmla="*/ 26 h 50"/>
                <a:gd name="T48" fmla="*/ 64 w 66"/>
                <a:gd name="T49" fmla="*/ 26 h 50"/>
                <a:gd name="T50" fmla="*/ 64 w 66"/>
                <a:gd name="T51" fmla="*/ 30 h 50"/>
                <a:gd name="T52" fmla="*/ 64 w 66"/>
                <a:gd name="T53" fmla="*/ 32 h 50"/>
                <a:gd name="T54" fmla="*/ 64 w 66"/>
                <a:gd name="T55" fmla="*/ 36 h 50"/>
                <a:gd name="T56" fmla="*/ 66 w 66"/>
                <a:gd name="T57" fmla="*/ 42 h 50"/>
                <a:gd name="T58" fmla="*/ 66 w 66"/>
                <a:gd name="T59" fmla="*/ 44 h 50"/>
                <a:gd name="T60" fmla="*/ 66 w 66"/>
                <a:gd name="T61" fmla="*/ 44 h 50"/>
                <a:gd name="T62" fmla="*/ 58 w 66"/>
                <a:gd name="T63" fmla="*/ 44 h 50"/>
                <a:gd name="T64" fmla="*/ 50 w 66"/>
                <a:gd name="T65" fmla="*/ 44 h 50"/>
                <a:gd name="T66" fmla="*/ 44 w 66"/>
                <a:gd name="T67" fmla="*/ 44 h 50"/>
                <a:gd name="T68" fmla="*/ 40 w 66"/>
                <a:gd name="T69" fmla="*/ 44 h 50"/>
                <a:gd name="T70" fmla="*/ 38 w 66"/>
                <a:gd name="T71" fmla="*/ 42 h 50"/>
                <a:gd name="T72" fmla="*/ 34 w 66"/>
                <a:gd name="T73" fmla="*/ 42 h 50"/>
                <a:gd name="T74" fmla="*/ 30 w 66"/>
                <a:gd name="T75" fmla="*/ 44 h 50"/>
                <a:gd name="T76" fmla="*/ 26 w 66"/>
                <a:gd name="T77" fmla="*/ 44 h 50"/>
                <a:gd name="T78" fmla="*/ 22 w 66"/>
                <a:gd name="T79" fmla="*/ 46 h 50"/>
                <a:gd name="T80" fmla="*/ 18 w 66"/>
                <a:gd name="T81" fmla="*/ 48 h 50"/>
                <a:gd name="T82" fmla="*/ 16 w 66"/>
                <a:gd name="T83" fmla="*/ 48 h 50"/>
                <a:gd name="T84" fmla="*/ 14 w 66"/>
                <a:gd name="T85" fmla="*/ 50 h 50"/>
                <a:gd name="T86" fmla="*/ 12 w 66"/>
                <a:gd name="T87" fmla="*/ 46 h 50"/>
                <a:gd name="T88" fmla="*/ 10 w 66"/>
                <a:gd name="T89" fmla="*/ 44 h 50"/>
                <a:gd name="T90" fmla="*/ 8 w 66"/>
                <a:gd name="T91" fmla="*/ 42 h 50"/>
                <a:gd name="T92" fmla="*/ 6 w 66"/>
                <a:gd name="T93" fmla="*/ 40 h 50"/>
                <a:gd name="T94" fmla="*/ 4 w 66"/>
                <a:gd name="T95" fmla="*/ 36 h 50"/>
                <a:gd name="T96" fmla="*/ 2 w 66"/>
                <a:gd name="T97"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 h="50">
                  <a:moveTo>
                    <a:pt x="2" y="30"/>
                  </a:moveTo>
                  <a:lnTo>
                    <a:pt x="2" y="22"/>
                  </a:lnTo>
                  <a:lnTo>
                    <a:pt x="0" y="16"/>
                  </a:lnTo>
                  <a:lnTo>
                    <a:pt x="0" y="10"/>
                  </a:lnTo>
                  <a:lnTo>
                    <a:pt x="0" y="6"/>
                  </a:lnTo>
                  <a:lnTo>
                    <a:pt x="2" y="6"/>
                  </a:lnTo>
                  <a:lnTo>
                    <a:pt x="2" y="6"/>
                  </a:lnTo>
                  <a:lnTo>
                    <a:pt x="2" y="6"/>
                  </a:lnTo>
                  <a:lnTo>
                    <a:pt x="20" y="0"/>
                  </a:lnTo>
                  <a:lnTo>
                    <a:pt x="26" y="0"/>
                  </a:lnTo>
                  <a:lnTo>
                    <a:pt x="32" y="2"/>
                  </a:lnTo>
                  <a:lnTo>
                    <a:pt x="38" y="4"/>
                  </a:lnTo>
                  <a:lnTo>
                    <a:pt x="40" y="8"/>
                  </a:lnTo>
                  <a:lnTo>
                    <a:pt x="42" y="10"/>
                  </a:lnTo>
                  <a:lnTo>
                    <a:pt x="44" y="10"/>
                  </a:lnTo>
                  <a:lnTo>
                    <a:pt x="46" y="14"/>
                  </a:lnTo>
                  <a:lnTo>
                    <a:pt x="48" y="18"/>
                  </a:lnTo>
                  <a:lnTo>
                    <a:pt x="50" y="20"/>
                  </a:lnTo>
                  <a:lnTo>
                    <a:pt x="50" y="20"/>
                  </a:lnTo>
                  <a:lnTo>
                    <a:pt x="50" y="20"/>
                  </a:lnTo>
                  <a:lnTo>
                    <a:pt x="56" y="22"/>
                  </a:lnTo>
                  <a:lnTo>
                    <a:pt x="60" y="24"/>
                  </a:lnTo>
                  <a:lnTo>
                    <a:pt x="62" y="26"/>
                  </a:lnTo>
                  <a:lnTo>
                    <a:pt x="64" y="26"/>
                  </a:lnTo>
                  <a:lnTo>
                    <a:pt x="64" y="26"/>
                  </a:lnTo>
                  <a:lnTo>
                    <a:pt x="64" y="30"/>
                  </a:lnTo>
                  <a:lnTo>
                    <a:pt x="64" y="32"/>
                  </a:lnTo>
                  <a:lnTo>
                    <a:pt x="64" y="36"/>
                  </a:lnTo>
                  <a:lnTo>
                    <a:pt x="66" y="42"/>
                  </a:lnTo>
                  <a:lnTo>
                    <a:pt x="66" y="44"/>
                  </a:lnTo>
                  <a:lnTo>
                    <a:pt x="66" y="44"/>
                  </a:lnTo>
                  <a:lnTo>
                    <a:pt x="58" y="44"/>
                  </a:lnTo>
                  <a:lnTo>
                    <a:pt x="50" y="44"/>
                  </a:lnTo>
                  <a:lnTo>
                    <a:pt x="44" y="44"/>
                  </a:lnTo>
                  <a:lnTo>
                    <a:pt x="40" y="44"/>
                  </a:lnTo>
                  <a:lnTo>
                    <a:pt x="38" y="42"/>
                  </a:lnTo>
                  <a:lnTo>
                    <a:pt x="34" y="42"/>
                  </a:lnTo>
                  <a:lnTo>
                    <a:pt x="30" y="44"/>
                  </a:lnTo>
                  <a:lnTo>
                    <a:pt x="26" y="44"/>
                  </a:lnTo>
                  <a:lnTo>
                    <a:pt x="22" y="46"/>
                  </a:lnTo>
                  <a:lnTo>
                    <a:pt x="18" y="48"/>
                  </a:lnTo>
                  <a:lnTo>
                    <a:pt x="16" y="48"/>
                  </a:lnTo>
                  <a:lnTo>
                    <a:pt x="14" y="50"/>
                  </a:lnTo>
                  <a:lnTo>
                    <a:pt x="12" y="46"/>
                  </a:lnTo>
                  <a:lnTo>
                    <a:pt x="10" y="44"/>
                  </a:lnTo>
                  <a:lnTo>
                    <a:pt x="8" y="42"/>
                  </a:lnTo>
                  <a:lnTo>
                    <a:pt x="6" y="40"/>
                  </a:lnTo>
                  <a:lnTo>
                    <a:pt x="4" y="36"/>
                  </a:lnTo>
                  <a:lnTo>
                    <a:pt x="2" y="3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4" name="Freeform 265"/>
            <p:cNvSpPr>
              <a:spLocks/>
            </p:cNvSpPr>
            <p:nvPr/>
          </p:nvSpPr>
          <p:spPr bwMode="gray">
            <a:xfrm>
              <a:off x="621" y="2916"/>
              <a:ext cx="42" cy="10"/>
            </a:xfrm>
            <a:custGeom>
              <a:avLst/>
              <a:gdLst>
                <a:gd name="T0" fmla="*/ 0 w 42"/>
                <a:gd name="T1" fmla="*/ 0 h 10"/>
                <a:gd name="T2" fmla="*/ 0 w 42"/>
                <a:gd name="T3" fmla="*/ 8 h 10"/>
                <a:gd name="T4" fmla="*/ 2 w 42"/>
                <a:gd name="T5" fmla="*/ 8 h 10"/>
                <a:gd name="T6" fmla="*/ 6 w 42"/>
                <a:gd name="T7" fmla="*/ 6 h 10"/>
                <a:gd name="T8" fmla="*/ 10 w 42"/>
                <a:gd name="T9" fmla="*/ 6 h 10"/>
                <a:gd name="T10" fmla="*/ 16 w 42"/>
                <a:gd name="T11" fmla="*/ 8 h 10"/>
                <a:gd name="T12" fmla="*/ 22 w 42"/>
                <a:gd name="T13" fmla="*/ 10 h 10"/>
                <a:gd name="T14" fmla="*/ 28 w 42"/>
                <a:gd name="T15" fmla="*/ 10 h 10"/>
                <a:gd name="T16" fmla="*/ 30 w 42"/>
                <a:gd name="T17" fmla="*/ 8 h 10"/>
                <a:gd name="T18" fmla="*/ 32 w 42"/>
                <a:gd name="T19" fmla="*/ 8 h 10"/>
                <a:gd name="T20" fmla="*/ 34 w 42"/>
                <a:gd name="T21" fmla="*/ 6 h 10"/>
                <a:gd name="T22" fmla="*/ 36 w 42"/>
                <a:gd name="T23" fmla="*/ 6 h 10"/>
                <a:gd name="T24" fmla="*/ 38 w 42"/>
                <a:gd name="T25" fmla="*/ 6 h 10"/>
                <a:gd name="T26" fmla="*/ 38 w 42"/>
                <a:gd name="T27" fmla="*/ 6 h 10"/>
                <a:gd name="T28" fmla="*/ 40 w 42"/>
                <a:gd name="T29" fmla="*/ 6 h 10"/>
                <a:gd name="T30" fmla="*/ 42 w 42"/>
                <a:gd name="T31" fmla="*/ 6 h 10"/>
                <a:gd name="T32" fmla="*/ 42 w 42"/>
                <a:gd name="T33" fmla="*/ 4 h 10"/>
                <a:gd name="T34" fmla="*/ 40 w 42"/>
                <a:gd name="T35" fmla="*/ 4 h 10"/>
                <a:gd name="T36" fmla="*/ 36 w 42"/>
                <a:gd name="T37" fmla="*/ 2 h 10"/>
                <a:gd name="T38" fmla="*/ 32 w 42"/>
                <a:gd name="T39" fmla="*/ 0 h 10"/>
                <a:gd name="T40" fmla="*/ 28 w 42"/>
                <a:gd name="T41" fmla="*/ 0 h 10"/>
                <a:gd name="T42" fmla="*/ 24 w 42"/>
                <a:gd name="T43" fmla="*/ 2 h 10"/>
                <a:gd name="T44" fmla="*/ 22 w 42"/>
                <a:gd name="T45" fmla="*/ 2 h 10"/>
                <a:gd name="T46" fmla="*/ 18 w 42"/>
                <a:gd name="T47" fmla="*/ 2 h 10"/>
                <a:gd name="T48" fmla="*/ 16 w 42"/>
                <a:gd name="T49" fmla="*/ 2 h 10"/>
                <a:gd name="T50" fmla="*/ 12 w 42"/>
                <a:gd name="T51" fmla="*/ 2 h 10"/>
                <a:gd name="T52" fmla="*/ 10 w 42"/>
                <a:gd name="T53" fmla="*/ 0 h 10"/>
                <a:gd name="T54" fmla="*/ 8 w 42"/>
                <a:gd name="T55" fmla="*/ 0 h 10"/>
                <a:gd name="T56" fmla="*/ 6 w 42"/>
                <a:gd name="T57" fmla="*/ 0 h 10"/>
                <a:gd name="T58" fmla="*/ 2 w 42"/>
                <a:gd name="T59" fmla="*/ 0 h 10"/>
                <a:gd name="T60" fmla="*/ 0 w 42"/>
                <a:gd name="T61" fmla="*/ 0 h 10"/>
                <a:gd name="T62" fmla="*/ 0 w 42"/>
                <a:gd name="T6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10">
                  <a:moveTo>
                    <a:pt x="0" y="0"/>
                  </a:moveTo>
                  <a:lnTo>
                    <a:pt x="0" y="8"/>
                  </a:lnTo>
                  <a:lnTo>
                    <a:pt x="2" y="8"/>
                  </a:lnTo>
                  <a:lnTo>
                    <a:pt x="6" y="6"/>
                  </a:lnTo>
                  <a:lnTo>
                    <a:pt x="10" y="6"/>
                  </a:lnTo>
                  <a:lnTo>
                    <a:pt x="16" y="8"/>
                  </a:lnTo>
                  <a:lnTo>
                    <a:pt x="22" y="10"/>
                  </a:lnTo>
                  <a:lnTo>
                    <a:pt x="28" y="10"/>
                  </a:lnTo>
                  <a:lnTo>
                    <a:pt x="30" y="8"/>
                  </a:lnTo>
                  <a:lnTo>
                    <a:pt x="32" y="8"/>
                  </a:lnTo>
                  <a:lnTo>
                    <a:pt x="34" y="6"/>
                  </a:lnTo>
                  <a:lnTo>
                    <a:pt x="36" y="6"/>
                  </a:lnTo>
                  <a:lnTo>
                    <a:pt x="38" y="6"/>
                  </a:lnTo>
                  <a:lnTo>
                    <a:pt x="38" y="6"/>
                  </a:lnTo>
                  <a:lnTo>
                    <a:pt x="40" y="6"/>
                  </a:lnTo>
                  <a:lnTo>
                    <a:pt x="42" y="6"/>
                  </a:lnTo>
                  <a:lnTo>
                    <a:pt x="42" y="4"/>
                  </a:lnTo>
                  <a:lnTo>
                    <a:pt x="40" y="4"/>
                  </a:lnTo>
                  <a:lnTo>
                    <a:pt x="36" y="2"/>
                  </a:lnTo>
                  <a:lnTo>
                    <a:pt x="32" y="0"/>
                  </a:lnTo>
                  <a:lnTo>
                    <a:pt x="28" y="0"/>
                  </a:lnTo>
                  <a:lnTo>
                    <a:pt x="24" y="2"/>
                  </a:lnTo>
                  <a:lnTo>
                    <a:pt x="22" y="2"/>
                  </a:lnTo>
                  <a:lnTo>
                    <a:pt x="18" y="2"/>
                  </a:lnTo>
                  <a:lnTo>
                    <a:pt x="16" y="2"/>
                  </a:lnTo>
                  <a:lnTo>
                    <a:pt x="12" y="2"/>
                  </a:lnTo>
                  <a:lnTo>
                    <a:pt x="10" y="0"/>
                  </a:lnTo>
                  <a:lnTo>
                    <a:pt x="8" y="0"/>
                  </a:lnTo>
                  <a:lnTo>
                    <a:pt x="6" y="0"/>
                  </a:lnTo>
                  <a:lnTo>
                    <a:pt x="2" y="0"/>
                  </a:lnTo>
                  <a:lnTo>
                    <a:pt x="0" y="0"/>
                  </a:lnTo>
                  <a:lnTo>
                    <a:pt x="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5" name="Freeform 266"/>
            <p:cNvSpPr>
              <a:spLocks/>
            </p:cNvSpPr>
            <p:nvPr/>
          </p:nvSpPr>
          <p:spPr bwMode="gray">
            <a:xfrm>
              <a:off x="697" y="3000"/>
              <a:ext cx="84" cy="56"/>
            </a:xfrm>
            <a:custGeom>
              <a:avLst/>
              <a:gdLst>
                <a:gd name="T0" fmla="*/ 24 w 84"/>
                <a:gd name="T1" fmla="*/ 44 h 56"/>
                <a:gd name="T2" fmla="*/ 22 w 84"/>
                <a:gd name="T3" fmla="*/ 38 h 56"/>
                <a:gd name="T4" fmla="*/ 0 w 84"/>
                <a:gd name="T5" fmla="*/ 20 h 56"/>
                <a:gd name="T6" fmla="*/ 0 w 84"/>
                <a:gd name="T7" fmla="*/ 20 h 56"/>
                <a:gd name="T8" fmla="*/ 4 w 84"/>
                <a:gd name="T9" fmla="*/ 18 h 56"/>
                <a:gd name="T10" fmla="*/ 6 w 84"/>
                <a:gd name="T11" fmla="*/ 16 h 56"/>
                <a:gd name="T12" fmla="*/ 12 w 84"/>
                <a:gd name="T13" fmla="*/ 12 h 56"/>
                <a:gd name="T14" fmla="*/ 14 w 84"/>
                <a:gd name="T15" fmla="*/ 8 h 56"/>
                <a:gd name="T16" fmla="*/ 16 w 84"/>
                <a:gd name="T17" fmla="*/ 0 h 56"/>
                <a:gd name="T18" fmla="*/ 28 w 84"/>
                <a:gd name="T19" fmla="*/ 0 h 56"/>
                <a:gd name="T20" fmla="*/ 28 w 84"/>
                <a:gd name="T21" fmla="*/ 0 h 56"/>
                <a:gd name="T22" fmla="*/ 30 w 84"/>
                <a:gd name="T23" fmla="*/ 2 h 56"/>
                <a:gd name="T24" fmla="*/ 34 w 84"/>
                <a:gd name="T25" fmla="*/ 4 h 56"/>
                <a:gd name="T26" fmla="*/ 38 w 84"/>
                <a:gd name="T27" fmla="*/ 6 h 56"/>
                <a:gd name="T28" fmla="*/ 40 w 84"/>
                <a:gd name="T29" fmla="*/ 8 h 56"/>
                <a:gd name="T30" fmla="*/ 44 w 84"/>
                <a:gd name="T31" fmla="*/ 10 h 56"/>
                <a:gd name="T32" fmla="*/ 46 w 84"/>
                <a:gd name="T33" fmla="*/ 10 h 56"/>
                <a:gd name="T34" fmla="*/ 46 w 84"/>
                <a:gd name="T35" fmla="*/ 8 h 56"/>
                <a:gd name="T36" fmla="*/ 48 w 84"/>
                <a:gd name="T37" fmla="*/ 8 h 56"/>
                <a:gd name="T38" fmla="*/ 50 w 84"/>
                <a:gd name="T39" fmla="*/ 6 h 56"/>
                <a:gd name="T40" fmla="*/ 52 w 84"/>
                <a:gd name="T41" fmla="*/ 4 h 56"/>
                <a:gd name="T42" fmla="*/ 56 w 84"/>
                <a:gd name="T43" fmla="*/ 4 h 56"/>
                <a:gd name="T44" fmla="*/ 58 w 84"/>
                <a:gd name="T45" fmla="*/ 4 h 56"/>
                <a:gd name="T46" fmla="*/ 62 w 84"/>
                <a:gd name="T47" fmla="*/ 6 h 56"/>
                <a:gd name="T48" fmla="*/ 64 w 84"/>
                <a:gd name="T49" fmla="*/ 10 h 56"/>
                <a:gd name="T50" fmla="*/ 64 w 84"/>
                <a:gd name="T51" fmla="*/ 10 h 56"/>
                <a:gd name="T52" fmla="*/ 64 w 84"/>
                <a:gd name="T53" fmla="*/ 12 h 56"/>
                <a:gd name="T54" fmla="*/ 64 w 84"/>
                <a:gd name="T55" fmla="*/ 16 h 56"/>
                <a:gd name="T56" fmla="*/ 64 w 84"/>
                <a:gd name="T57" fmla="*/ 18 h 56"/>
                <a:gd name="T58" fmla="*/ 66 w 84"/>
                <a:gd name="T59" fmla="*/ 22 h 56"/>
                <a:gd name="T60" fmla="*/ 70 w 84"/>
                <a:gd name="T61" fmla="*/ 24 h 56"/>
                <a:gd name="T62" fmla="*/ 72 w 84"/>
                <a:gd name="T63" fmla="*/ 24 h 56"/>
                <a:gd name="T64" fmla="*/ 74 w 84"/>
                <a:gd name="T65" fmla="*/ 24 h 56"/>
                <a:gd name="T66" fmla="*/ 76 w 84"/>
                <a:gd name="T67" fmla="*/ 24 h 56"/>
                <a:gd name="T68" fmla="*/ 78 w 84"/>
                <a:gd name="T69" fmla="*/ 24 h 56"/>
                <a:gd name="T70" fmla="*/ 80 w 84"/>
                <a:gd name="T71" fmla="*/ 26 h 56"/>
                <a:gd name="T72" fmla="*/ 82 w 84"/>
                <a:gd name="T73" fmla="*/ 30 h 56"/>
                <a:gd name="T74" fmla="*/ 84 w 84"/>
                <a:gd name="T75" fmla="*/ 36 h 56"/>
                <a:gd name="T76" fmla="*/ 82 w 84"/>
                <a:gd name="T77" fmla="*/ 40 h 56"/>
                <a:gd name="T78" fmla="*/ 82 w 84"/>
                <a:gd name="T79" fmla="*/ 42 h 56"/>
                <a:gd name="T80" fmla="*/ 80 w 84"/>
                <a:gd name="T81" fmla="*/ 44 h 56"/>
                <a:gd name="T82" fmla="*/ 80 w 84"/>
                <a:gd name="T83" fmla="*/ 46 h 56"/>
                <a:gd name="T84" fmla="*/ 48 w 84"/>
                <a:gd name="T85" fmla="*/ 56 h 56"/>
                <a:gd name="T86" fmla="*/ 48 w 84"/>
                <a:gd name="T87" fmla="*/ 56 h 56"/>
                <a:gd name="T88" fmla="*/ 46 w 84"/>
                <a:gd name="T89" fmla="*/ 56 h 56"/>
                <a:gd name="T90" fmla="*/ 44 w 84"/>
                <a:gd name="T91" fmla="*/ 56 h 56"/>
                <a:gd name="T92" fmla="*/ 38 w 84"/>
                <a:gd name="T93" fmla="*/ 54 h 56"/>
                <a:gd name="T94" fmla="*/ 32 w 84"/>
                <a:gd name="T95" fmla="*/ 52 h 56"/>
                <a:gd name="T96" fmla="*/ 32 w 84"/>
                <a:gd name="T97" fmla="*/ 52 h 56"/>
                <a:gd name="T98" fmla="*/ 28 w 84"/>
                <a:gd name="T99" fmla="*/ 50 h 56"/>
                <a:gd name="T100" fmla="*/ 26 w 84"/>
                <a:gd name="T101" fmla="*/ 48 h 56"/>
                <a:gd name="T102" fmla="*/ 24 w 84"/>
                <a:gd name="T10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56">
                  <a:moveTo>
                    <a:pt x="24" y="44"/>
                  </a:moveTo>
                  <a:lnTo>
                    <a:pt x="22" y="38"/>
                  </a:lnTo>
                  <a:lnTo>
                    <a:pt x="0" y="20"/>
                  </a:lnTo>
                  <a:lnTo>
                    <a:pt x="0" y="20"/>
                  </a:lnTo>
                  <a:lnTo>
                    <a:pt x="4" y="18"/>
                  </a:lnTo>
                  <a:lnTo>
                    <a:pt x="6" y="16"/>
                  </a:lnTo>
                  <a:lnTo>
                    <a:pt x="12" y="12"/>
                  </a:lnTo>
                  <a:lnTo>
                    <a:pt x="14" y="8"/>
                  </a:lnTo>
                  <a:lnTo>
                    <a:pt x="16" y="0"/>
                  </a:lnTo>
                  <a:lnTo>
                    <a:pt x="28" y="0"/>
                  </a:lnTo>
                  <a:lnTo>
                    <a:pt x="28" y="0"/>
                  </a:lnTo>
                  <a:lnTo>
                    <a:pt x="30" y="2"/>
                  </a:lnTo>
                  <a:lnTo>
                    <a:pt x="34" y="4"/>
                  </a:lnTo>
                  <a:lnTo>
                    <a:pt x="38" y="6"/>
                  </a:lnTo>
                  <a:lnTo>
                    <a:pt x="40" y="8"/>
                  </a:lnTo>
                  <a:lnTo>
                    <a:pt x="44" y="10"/>
                  </a:lnTo>
                  <a:lnTo>
                    <a:pt x="46" y="10"/>
                  </a:lnTo>
                  <a:lnTo>
                    <a:pt x="46" y="8"/>
                  </a:lnTo>
                  <a:lnTo>
                    <a:pt x="48" y="8"/>
                  </a:lnTo>
                  <a:lnTo>
                    <a:pt x="50" y="6"/>
                  </a:lnTo>
                  <a:lnTo>
                    <a:pt x="52" y="4"/>
                  </a:lnTo>
                  <a:lnTo>
                    <a:pt x="56" y="4"/>
                  </a:lnTo>
                  <a:lnTo>
                    <a:pt x="58" y="4"/>
                  </a:lnTo>
                  <a:lnTo>
                    <a:pt x="62" y="6"/>
                  </a:lnTo>
                  <a:lnTo>
                    <a:pt x="64" y="10"/>
                  </a:lnTo>
                  <a:lnTo>
                    <a:pt x="64" y="10"/>
                  </a:lnTo>
                  <a:lnTo>
                    <a:pt x="64" y="12"/>
                  </a:lnTo>
                  <a:lnTo>
                    <a:pt x="64" y="16"/>
                  </a:lnTo>
                  <a:lnTo>
                    <a:pt x="64" y="18"/>
                  </a:lnTo>
                  <a:lnTo>
                    <a:pt x="66" y="22"/>
                  </a:lnTo>
                  <a:lnTo>
                    <a:pt x="70" y="24"/>
                  </a:lnTo>
                  <a:lnTo>
                    <a:pt x="72" y="24"/>
                  </a:lnTo>
                  <a:lnTo>
                    <a:pt x="74" y="24"/>
                  </a:lnTo>
                  <a:lnTo>
                    <a:pt x="76" y="24"/>
                  </a:lnTo>
                  <a:lnTo>
                    <a:pt x="78" y="24"/>
                  </a:lnTo>
                  <a:lnTo>
                    <a:pt x="80" y="26"/>
                  </a:lnTo>
                  <a:lnTo>
                    <a:pt x="82" y="30"/>
                  </a:lnTo>
                  <a:lnTo>
                    <a:pt x="84" y="36"/>
                  </a:lnTo>
                  <a:lnTo>
                    <a:pt x="82" y="40"/>
                  </a:lnTo>
                  <a:lnTo>
                    <a:pt x="82" y="42"/>
                  </a:lnTo>
                  <a:lnTo>
                    <a:pt x="80" y="44"/>
                  </a:lnTo>
                  <a:lnTo>
                    <a:pt x="80" y="46"/>
                  </a:lnTo>
                  <a:lnTo>
                    <a:pt x="48" y="56"/>
                  </a:lnTo>
                  <a:lnTo>
                    <a:pt x="48" y="56"/>
                  </a:lnTo>
                  <a:lnTo>
                    <a:pt x="46" y="56"/>
                  </a:lnTo>
                  <a:lnTo>
                    <a:pt x="44" y="56"/>
                  </a:lnTo>
                  <a:lnTo>
                    <a:pt x="38" y="54"/>
                  </a:lnTo>
                  <a:lnTo>
                    <a:pt x="32" y="52"/>
                  </a:lnTo>
                  <a:lnTo>
                    <a:pt x="32" y="52"/>
                  </a:lnTo>
                  <a:lnTo>
                    <a:pt x="28" y="50"/>
                  </a:lnTo>
                  <a:lnTo>
                    <a:pt x="26" y="48"/>
                  </a:lnTo>
                  <a:lnTo>
                    <a:pt x="24" y="4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6" name="Freeform 267"/>
            <p:cNvSpPr>
              <a:spLocks/>
            </p:cNvSpPr>
            <p:nvPr/>
          </p:nvSpPr>
          <p:spPr bwMode="gray">
            <a:xfrm>
              <a:off x="679" y="2976"/>
              <a:ext cx="36" cy="44"/>
            </a:xfrm>
            <a:custGeom>
              <a:avLst/>
              <a:gdLst>
                <a:gd name="T0" fmla="*/ 0 w 36"/>
                <a:gd name="T1" fmla="*/ 18 h 44"/>
                <a:gd name="T2" fmla="*/ 0 w 36"/>
                <a:gd name="T3" fmla="*/ 16 h 44"/>
                <a:gd name="T4" fmla="*/ 0 w 36"/>
                <a:gd name="T5" fmla="*/ 14 h 44"/>
                <a:gd name="T6" fmla="*/ 0 w 36"/>
                <a:gd name="T7" fmla="*/ 12 h 44"/>
                <a:gd name="T8" fmla="*/ 2 w 36"/>
                <a:gd name="T9" fmla="*/ 8 h 44"/>
                <a:gd name="T10" fmla="*/ 4 w 36"/>
                <a:gd name="T11" fmla="*/ 6 h 44"/>
                <a:gd name="T12" fmla="*/ 8 w 36"/>
                <a:gd name="T13" fmla="*/ 2 h 44"/>
                <a:gd name="T14" fmla="*/ 14 w 36"/>
                <a:gd name="T15" fmla="*/ 0 h 44"/>
                <a:gd name="T16" fmla="*/ 18 w 36"/>
                <a:gd name="T17" fmla="*/ 0 h 44"/>
                <a:gd name="T18" fmla="*/ 20 w 36"/>
                <a:gd name="T19" fmla="*/ 0 h 44"/>
                <a:gd name="T20" fmla="*/ 24 w 36"/>
                <a:gd name="T21" fmla="*/ 0 h 44"/>
                <a:gd name="T22" fmla="*/ 26 w 36"/>
                <a:gd name="T23" fmla="*/ 2 h 44"/>
                <a:gd name="T24" fmla="*/ 28 w 36"/>
                <a:gd name="T25" fmla="*/ 2 h 44"/>
                <a:gd name="T26" fmla="*/ 30 w 36"/>
                <a:gd name="T27" fmla="*/ 4 h 44"/>
                <a:gd name="T28" fmla="*/ 32 w 36"/>
                <a:gd name="T29" fmla="*/ 4 h 44"/>
                <a:gd name="T30" fmla="*/ 34 w 36"/>
                <a:gd name="T31" fmla="*/ 8 h 44"/>
                <a:gd name="T32" fmla="*/ 36 w 36"/>
                <a:gd name="T33" fmla="*/ 12 h 44"/>
                <a:gd name="T34" fmla="*/ 36 w 36"/>
                <a:gd name="T35" fmla="*/ 20 h 44"/>
                <a:gd name="T36" fmla="*/ 34 w 36"/>
                <a:gd name="T37" fmla="*/ 28 h 44"/>
                <a:gd name="T38" fmla="*/ 30 w 36"/>
                <a:gd name="T39" fmla="*/ 34 h 44"/>
                <a:gd name="T40" fmla="*/ 30 w 36"/>
                <a:gd name="T41" fmla="*/ 34 h 44"/>
                <a:gd name="T42" fmla="*/ 28 w 36"/>
                <a:gd name="T43" fmla="*/ 38 h 44"/>
                <a:gd name="T44" fmla="*/ 24 w 36"/>
                <a:gd name="T45" fmla="*/ 40 h 44"/>
                <a:gd name="T46" fmla="*/ 20 w 36"/>
                <a:gd name="T47" fmla="*/ 44 h 44"/>
                <a:gd name="T48" fmla="*/ 18 w 36"/>
                <a:gd name="T49" fmla="*/ 44 h 44"/>
                <a:gd name="T50" fmla="*/ 16 w 36"/>
                <a:gd name="T51" fmla="*/ 44 h 44"/>
                <a:gd name="T52" fmla="*/ 14 w 36"/>
                <a:gd name="T53" fmla="*/ 42 h 44"/>
                <a:gd name="T54" fmla="*/ 10 w 36"/>
                <a:gd name="T55" fmla="*/ 40 h 44"/>
                <a:gd name="T56" fmla="*/ 8 w 36"/>
                <a:gd name="T57" fmla="*/ 38 h 44"/>
                <a:gd name="T58" fmla="*/ 0 w 36"/>
                <a:gd name="T59"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44">
                  <a:moveTo>
                    <a:pt x="0" y="18"/>
                  </a:moveTo>
                  <a:lnTo>
                    <a:pt x="0" y="16"/>
                  </a:lnTo>
                  <a:lnTo>
                    <a:pt x="0" y="14"/>
                  </a:lnTo>
                  <a:lnTo>
                    <a:pt x="0" y="12"/>
                  </a:lnTo>
                  <a:lnTo>
                    <a:pt x="2" y="8"/>
                  </a:lnTo>
                  <a:lnTo>
                    <a:pt x="4" y="6"/>
                  </a:lnTo>
                  <a:lnTo>
                    <a:pt x="8" y="2"/>
                  </a:lnTo>
                  <a:lnTo>
                    <a:pt x="14" y="0"/>
                  </a:lnTo>
                  <a:lnTo>
                    <a:pt x="18" y="0"/>
                  </a:lnTo>
                  <a:lnTo>
                    <a:pt x="20" y="0"/>
                  </a:lnTo>
                  <a:lnTo>
                    <a:pt x="24" y="0"/>
                  </a:lnTo>
                  <a:lnTo>
                    <a:pt x="26" y="2"/>
                  </a:lnTo>
                  <a:lnTo>
                    <a:pt x="28" y="2"/>
                  </a:lnTo>
                  <a:lnTo>
                    <a:pt x="30" y="4"/>
                  </a:lnTo>
                  <a:lnTo>
                    <a:pt x="32" y="4"/>
                  </a:lnTo>
                  <a:lnTo>
                    <a:pt x="34" y="8"/>
                  </a:lnTo>
                  <a:lnTo>
                    <a:pt x="36" y="12"/>
                  </a:lnTo>
                  <a:lnTo>
                    <a:pt x="36" y="20"/>
                  </a:lnTo>
                  <a:lnTo>
                    <a:pt x="34" y="28"/>
                  </a:lnTo>
                  <a:lnTo>
                    <a:pt x="30" y="34"/>
                  </a:lnTo>
                  <a:lnTo>
                    <a:pt x="30" y="34"/>
                  </a:lnTo>
                  <a:lnTo>
                    <a:pt x="28" y="38"/>
                  </a:lnTo>
                  <a:lnTo>
                    <a:pt x="24" y="40"/>
                  </a:lnTo>
                  <a:lnTo>
                    <a:pt x="20" y="44"/>
                  </a:lnTo>
                  <a:lnTo>
                    <a:pt x="18" y="44"/>
                  </a:lnTo>
                  <a:lnTo>
                    <a:pt x="16" y="44"/>
                  </a:lnTo>
                  <a:lnTo>
                    <a:pt x="14" y="42"/>
                  </a:lnTo>
                  <a:lnTo>
                    <a:pt x="10" y="40"/>
                  </a:lnTo>
                  <a:lnTo>
                    <a:pt x="8" y="38"/>
                  </a:lnTo>
                  <a:lnTo>
                    <a:pt x="0" y="1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7" name="Freeform 268"/>
            <p:cNvSpPr>
              <a:spLocks/>
            </p:cNvSpPr>
            <p:nvPr/>
          </p:nvSpPr>
          <p:spPr bwMode="gray">
            <a:xfrm>
              <a:off x="647" y="2940"/>
              <a:ext cx="100" cy="70"/>
            </a:xfrm>
            <a:custGeom>
              <a:avLst/>
              <a:gdLst>
                <a:gd name="T0" fmla="*/ 0 w 100"/>
                <a:gd name="T1" fmla="*/ 26 h 70"/>
                <a:gd name="T2" fmla="*/ 18 w 100"/>
                <a:gd name="T3" fmla="*/ 20 h 70"/>
                <a:gd name="T4" fmla="*/ 22 w 100"/>
                <a:gd name="T5" fmla="*/ 16 h 70"/>
                <a:gd name="T6" fmla="*/ 24 w 100"/>
                <a:gd name="T7" fmla="*/ 8 h 70"/>
                <a:gd name="T8" fmla="*/ 22 w 100"/>
                <a:gd name="T9" fmla="*/ 0 h 70"/>
                <a:gd name="T10" fmla="*/ 24 w 100"/>
                <a:gd name="T11" fmla="*/ 0 h 70"/>
                <a:gd name="T12" fmla="*/ 30 w 100"/>
                <a:gd name="T13" fmla="*/ 0 h 70"/>
                <a:gd name="T14" fmla="*/ 36 w 100"/>
                <a:gd name="T15" fmla="*/ 2 h 70"/>
                <a:gd name="T16" fmla="*/ 38 w 100"/>
                <a:gd name="T17" fmla="*/ 4 h 70"/>
                <a:gd name="T18" fmla="*/ 40 w 100"/>
                <a:gd name="T19" fmla="*/ 6 h 70"/>
                <a:gd name="T20" fmla="*/ 44 w 100"/>
                <a:gd name="T21" fmla="*/ 6 h 70"/>
                <a:gd name="T22" fmla="*/ 52 w 100"/>
                <a:gd name="T23" fmla="*/ 10 h 70"/>
                <a:gd name="T24" fmla="*/ 62 w 100"/>
                <a:gd name="T25" fmla="*/ 10 h 70"/>
                <a:gd name="T26" fmla="*/ 64 w 100"/>
                <a:gd name="T27" fmla="*/ 8 h 70"/>
                <a:gd name="T28" fmla="*/ 64 w 100"/>
                <a:gd name="T29" fmla="*/ 6 h 70"/>
                <a:gd name="T30" fmla="*/ 66 w 100"/>
                <a:gd name="T31" fmla="*/ 4 h 70"/>
                <a:gd name="T32" fmla="*/ 70 w 100"/>
                <a:gd name="T33" fmla="*/ 2 h 70"/>
                <a:gd name="T34" fmla="*/ 76 w 100"/>
                <a:gd name="T35" fmla="*/ 4 h 70"/>
                <a:gd name="T36" fmla="*/ 78 w 100"/>
                <a:gd name="T37" fmla="*/ 8 h 70"/>
                <a:gd name="T38" fmla="*/ 80 w 100"/>
                <a:gd name="T39" fmla="*/ 14 h 70"/>
                <a:gd name="T40" fmla="*/ 84 w 100"/>
                <a:gd name="T41" fmla="*/ 22 h 70"/>
                <a:gd name="T42" fmla="*/ 88 w 100"/>
                <a:gd name="T43" fmla="*/ 28 h 70"/>
                <a:gd name="T44" fmla="*/ 90 w 100"/>
                <a:gd name="T45" fmla="*/ 36 h 70"/>
                <a:gd name="T46" fmla="*/ 96 w 100"/>
                <a:gd name="T47" fmla="*/ 50 h 70"/>
                <a:gd name="T48" fmla="*/ 100 w 100"/>
                <a:gd name="T49" fmla="*/ 64 h 70"/>
                <a:gd name="T50" fmla="*/ 96 w 100"/>
                <a:gd name="T51" fmla="*/ 70 h 70"/>
                <a:gd name="T52" fmla="*/ 88 w 100"/>
                <a:gd name="T53" fmla="*/ 66 h 70"/>
                <a:gd name="T54" fmla="*/ 78 w 100"/>
                <a:gd name="T55" fmla="*/ 60 h 70"/>
                <a:gd name="T56" fmla="*/ 78 w 100"/>
                <a:gd name="T57" fmla="*/ 60 h 70"/>
                <a:gd name="T58" fmla="*/ 72 w 100"/>
                <a:gd name="T59" fmla="*/ 60 h 70"/>
                <a:gd name="T60" fmla="*/ 68 w 100"/>
                <a:gd name="T61" fmla="*/ 60 h 70"/>
                <a:gd name="T62" fmla="*/ 68 w 100"/>
                <a:gd name="T63" fmla="*/ 54 h 70"/>
                <a:gd name="T64" fmla="*/ 68 w 100"/>
                <a:gd name="T65" fmla="*/ 46 h 70"/>
                <a:gd name="T66" fmla="*/ 62 w 100"/>
                <a:gd name="T67" fmla="*/ 40 h 70"/>
                <a:gd name="T68" fmla="*/ 50 w 100"/>
                <a:gd name="T69" fmla="*/ 36 h 70"/>
                <a:gd name="T70" fmla="*/ 48 w 100"/>
                <a:gd name="T71" fmla="*/ 36 h 70"/>
                <a:gd name="T72" fmla="*/ 40 w 100"/>
                <a:gd name="T73" fmla="*/ 40 h 70"/>
                <a:gd name="T74" fmla="*/ 32 w 100"/>
                <a:gd name="T75" fmla="*/ 46 h 70"/>
                <a:gd name="T76" fmla="*/ 18 w 100"/>
                <a:gd name="T77"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70">
                  <a:moveTo>
                    <a:pt x="18" y="40"/>
                  </a:moveTo>
                  <a:lnTo>
                    <a:pt x="0" y="26"/>
                  </a:lnTo>
                  <a:lnTo>
                    <a:pt x="18" y="20"/>
                  </a:lnTo>
                  <a:lnTo>
                    <a:pt x="18" y="20"/>
                  </a:lnTo>
                  <a:lnTo>
                    <a:pt x="20" y="18"/>
                  </a:lnTo>
                  <a:lnTo>
                    <a:pt x="22" y="16"/>
                  </a:lnTo>
                  <a:lnTo>
                    <a:pt x="24" y="12"/>
                  </a:lnTo>
                  <a:lnTo>
                    <a:pt x="24" y="8"/>
                  </a:lnTo>
                  <a:lnTo>
                    <a:pt x="22" y="4"/>
                  </a:lnTo>
                  <a:lnTo>
                    <a:pt x="22" y="0"/>
                  </a:lnTo>
                  <a:lnTo>
                    <a:pt x="22" y="0"/>
                  </a:lnTo>
                  <a:lnTo>
                    <a:pt x="24" y="0"/>
                  </a:lnTo>
                  <a:lnTo>
                    <a:pt x="26" y="0"/>
                  </a:lnTo>
                  <a:lnTo>
                    <a:pt x="30" y="0"/>
                  </a:lnTo>
                  <a:lnTo>
                    <a:pt x="34" y="0"/>
                  </a:lnTo>
                  <a:lnTo>
                    <a:pt x="36" y="2"/>
                  </a:lnTo>
                  <a:lnTo>
                    <a:pt x="36" y="2"/>
                  </a:lnTo>
                  <a:lnTo>
                    <a:pt x="38" y="4"/>
                  </a:lnTo>
                  <a:lnTo>
                    <a:pt x="38" y="6"/>
                  </a:lnTo>
                  <a:lnTo>
                    <a:pt x="40" y="6"/>
                  </a:lnTo>
                  <a:lnTo>
                    <a:pt x="44" y="6"/>
                  </a:lnTo>
                  <a:lnTo>
                    <a:pt x="44" y="6"/>
                  </a:lnTo>
                  <a:lnTo>
                    <a:pt x="46" y="8"/>
                  </a:lnTo>
                  <a:lnTo>
                    <a:pt x="52" y="10"/>
                  </a:lnTo>
                  <a:lnTo>
                    <a:pt x="58" y="10"/>
                  </a:lnTo>
                  <a:lnTo>
                    <a:pt x="62" y="10"/>
                  </a:lnTo>
                  <a:lnTo>
                    <a:pt x="64" y="8"/>
                  </a:lnTo>
                  <a:lnTo>
                    <a:pt x="64" y="8"/>
                  </a:lnTo>
                  <a:lnTo>
                    <a:pt x="66" y="6"/>
                  </a:lnTo>
                  <a:lnTo>
                    <a:pt x="64" y="6"/>
                  </a:lnTo>
                  <a:lnTo>
                    <a:pt x="64" y="4"/>
                  </a:lnTo>
                  <a:lnTo>
                    <a:pt x="66" y="4"/>
                  </a:lnTo>
                  <a:lnTo>
                    <a:pt x="66" y="4"/>
                  </a:lnTo>
                  <a:lnTo>
                    <a:pt x="70" y="2"/>
                  </a:lnTo>
                  <a:lnTo>
                    <a:pt x="72" y="2"/>
                  </a:lnTo>
                  <a:lnTo>
                    <a:pt x="76" y="4"/>
                  </a:lnTo>
                  <a:lnTo>
                    <a:pt x="78" y="6"/>
                  </a:lnTo>
                  <a:lnTo>
                    <a:pt x="78" y="8"/>
                  </a:lnTo>
                  <a:lnTo>
                    <a:pt x="78" y="10"/>
                  </a:lnTo>
                  <a:lnTo>
                    <a:pt x="80" y="14"/>
                  </a:lnTo>
                  <a:lnTo>
                    <a:pt x="82" y="18"/>
                  </a:lnTo>
                  <a:lnTo>
                    <a:pt x="84" y="22"/>
                  </a:lnTo>
                  <a:lnTo>
                    <a:pt x="88" y="26"/>
                  </a:lnTo>
                  <a:lnTo>
                    <a:pt x="88" y="28"/>
                  </a:lnTo>
                  <a:lnTo>
                    <a:pt x="88" y="30"/>
                  </a:lnTo>
                  <a:lnTo>
                    <a:pt x="90" y="36"/>
                  </a:lnTo>
                  <a:lnTo>
                    <a:pt x="92" y="40"/>
                  </a:lnTo>
                  <a:lnTo>
                    <a:pt x="96" y="50"/>
                  </a:lnTo>
                  <a:lnTo>
                    <a:pt x="98" y="58"/>
                  </a:lnTo>
                  <a:lnTo>
                    <a:pt x="100" y="64"/>
                  </a:lnTo>
                  <a:lnTo>
                    <a:pt x="98" y="68"/>
                  </a:lnTo>
                  <a:lnTo>
                    <a:pt x="96" y="70"/>
                  </a:lnTo>
                  <a:lnTo>
                    <a:pt x="92" y="70"/>
                  </a:lnTo>
                  <a:lnTo>
                    <a:pt x="88" y="66"/>
                  </a:lnTo>
                  <a:lnTo>
                    <a:pt x="82" y="64"/>
                  </a:lnTo>
                  <a:lnTo>
                    <a:pt x="78" y="60"/>
                  </a:lnTo>
                  <a:lnTo>
                    <a:pt x="78" y="60"/>
                  </a:lnTo>
                  <a:lnTo>
                    <a:pt x="78" y="60"/>
                  </a:lnTo>
                  <a:lnTo>
                    <a:pt x="76" y="60"/>
                  </a:lnTo>
                  <a:lnTo>
                    <a:pt x="72" y="60"/>
                  </a:lnTo>
                  <a:lnTo>
                    <a:pt x="66" y="60"/>
                  </a:lnTo>
                  <a:lnTo>
                    <a:pt x="68" y="60"/>
                  </a:lnTo>
                  <a:lnTo>
                    <a:pt x="68" y="56"/>
                  </a:lnTo>
                  <a:lnTo>
                    <a:pt x="68" y="54"/>
                  </a:lnTo>
                  <a:lnTo>
                    <a:pt x="68" y="50"/>
                  </a:lnTo>
                  <a:lnTo>
                    <a:pt x="68" y="46"/>
                  </a:lnTo>
                  <a:lnTo>
                    <a:pt x="66" y="42"/>
                  </a:lnTo>
                  <a:lnTo>
                    <a:pt x="62" y="40"/>
                  </a:lnTo>
                  <a:lnTo>
                    <a:pt x="58" y="38"/>
                  </a:lnTo>
                  <a:lnTo>
                    <a:pt x="50" y="36"/>
                  </a:lnTo>
                  <a:lnTo>
                    <a:pt x="50" y="36"/>
                  </a:lnTo>
                  <a:lnTo>
                    <a:pt x="48" y="36"/>
                  </a:lnTo>
                  <a:lnTo>
                    <a:pt x="44" y="38"/>
                  </a:lnTo>
                  <a:lnTo>
                    <a:pt x="40" y="40"/>
                  </a:lnTo>
                  <a:lnTo>
                    <a:pt x="36" y="42"/>
                  </a:lnTo>
                  <a:lnTo>
                    <a:pt x="32" y="46"/>
                  </a:lnTo>
                  <a:lnTo>
                    <a:pt x="32" y="52"/>
                  </a:lnTo>
                  <a:lnTo>
                    <a:pt x="18" y="40"/>
                  </a:lnTo>
                </a:path>
              </a:pathLst>
            </a:custGeom>
            <a:solidFill>
              <a:srgbClr val="FF0000"/>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8" name="Freeform 269"/>
            <p:cNvSpPr>
              <a:spLocks/>
            </p:cNvSpPr>
            <p:nvPr/>
          </p:nvSpPr>
          <p:spPr bwMode="gray">
            <a:xfrm>
              <a:off x="735" y="2960"/>
              <a:ext cx="84" cy="88"/>
            </a:xfrm>
            <a:custGeom>
              <a:avLst/>
              <a:gdLst>
                <a:gd name="T0" fmla="*/ 42 w 84"/>
                <a:gd name="T1" fmla="*/ 84 h 88"/>
                <a:gd name="T2" fmla="*/ 44 w 84"/>
                <a:gd name="T3" fmla="*/ 78 h 88"/>
                <a:gd name="T4" fmla="*/ 44 w 84"/>
                <a:gd name="T5" fmla="*/ 68 h 88"/>
                <a:gd name="T6" fmla="*/ 42 w 84"/>
                <a:gd name="T7" fmla="*/ 66 h 88"/>
                <a:gd name="T8" fmla="*/ 36 w 84"/>
                <a:gd name="T9" fmla="*/ 64 h 88"/>
                <a:gd name="T10" fmla="*/ 32 w 84"/>
                <a:gd name="T11" fmla="*/ 64 h 88"/>
                <a:gd name="T12" fmla="*/ 28 w 84"/>
                <a:gd name="T13" fmla="*/ 62 h 88"/>
                <a:gd name="T14" fmla="*/ 26 w 84"/>
                <a:gd name="T15" fmla="*/ 54 h 88"/>
                <a:gd name="T16" fmla="*/ 26 w 84"/>
                <a:gd name="T17" fmla="*/ 48 h 88"/>
                <a:gd name="T18" fmla="*/ 24 w 84"/>
                <a:gd name="T19" fmla="*/ 46 h 88"/>
                <a:gd name="T20" fmla="*/ 18 w 84"/>
                <a:gd name="T21" fmla="*/ 42 h 88"/>
                <a:gd name="T22" fmla="*/ 10 w 84"/>
                <a:gd name="T23" fmla="*/ 48 h 88"/>
                <a:gd name="T24" fmla="*/ 10 w 84"/>
                <a:gd name="T25" fmla="*/ 44 h 88"/>
                <a:gd name="T26" fmla="*/ 10 w 84"/>
                <a:gd name="T27" fmla="*/ 36 h 88"/>
                <a:gd name="T28" fmla="*/ 8 w 84"/>
                <a:gd name="T29" fmla="*/ 32 h 88"/>
                <a:gd name="T30" fmla="*/ 4 w 84"/>
                <a:gd name="T31" fmla="*/ 24 h 88"/>
                <a:gd name="T32" fmla="*/ 2 w 84"/>
                <a:gd name="T33" fmla="*/ 14 h 88"/>
                <a:gd name="T34" fmla="*/ 0 w 84"/>
                <a:gd name="T35" fmla="*/ 6 h 88"/>
                <a:gd name="T36" fmla="*/ 6 w 84"/>
                <a:gd name="T37" fmla="*/ 8 h 88"/>
                <a:gd name="T38" fmla="*/ 16 w 84"/>
                <a:gd name="T39" fmla="*/ 6 h 88"/>
                <a:gd name="T40" fmla="*/ 22 w 84"/>
                <a:gd name="T41" fmla="*/ 4 h 88"/>
                <a:gd name="T42" fmla="*/ 24 w 84"/>
                <a:gd name="T43" fmla="*/ 0 h 88"/>
                <a:gd name="T44" fmla="*/ 30 w 84"/>
                <a:gd name="T45" fmla="*/ 2 h 88"/>
                <a:gd name="T46" fmla="*/ 32 w 84"/>
                <a:gd name="T47" fmla="*/ 4 h 88"/>
                <a:gd name="T48" fmla="*/ 36 w 84"/>
                <a:gd name="T49" fmla="*/ 4 h 88"/>
                <a:gd name="T50" fmla="*/ 38 w 84"/>
                <a:gd name="T51" fmla="*/ 2 h 88"/>
                <a:gd name="T52" fmla="*/ 42 w 84"/>
                <a:gd name="T53" fmla="*/ 0 h 88"/>
                <a:gd name="T54" fmla="*/ 50 w 84"/>
                <a:gd name="T55" fmla="*/ 0 h 88"/>
                <a:gd name="T56" fmla="*/ 58 w 84"/>
                <a:gd name="T57" fmla="*/ 2 h 88"/>
                <a:gd name="T58" fmla="*/ 64 w 84"/>
                <a:gd name="T59" fmla="*/ 0 h 88"/>
                <a:gd name="T60" fmla="*/ 72 w 84"/>
                <a:gd name="T61" fmla="*/ 0 h 88"/>
                <a:gd name="T62" fmla="*/ 76 w 84"/>
                <a:gd name="T63" fmla="*/ 4 h 88"/>
                <a:gd name="T64" fmla="*/ 78 w 84"/>
                <a:gd name="T65" fmla="*/ 12 h 88"/>
                <a:gd name="T66" fmla="*/ 82 w 84"/>
                <a:gd name="T67" fmla="*/ 32 h 88"/>
                <a:gd name="T68" fmla="*/ 80 w 84"/>
                <a:gd name="T69" fmla="*/ 46 h 88"/>
                <a:gd name="T70" fmla="*/ 76 w 84"/>
                <a:gd name="T71" fmla="*/ 68 h 88"/>
                <a:gd name="T72" fmla="*/ 84 w 84"/>
                <a:gd name="T73" fmla="*/ 88 h 88"/>
                <a:gd name="T74" fmla="*/ 42 w 84"/>
                <a:gd name="T75"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8">
                  <a:moveTo>
                    <a:pt x="42" y="86"/>
                  </a:moveTo>
                  <a:lnTo>
                    <a:pt x="42" y="84"/>
                  </a:lnTo>
                  <a:lnTo>
                    <a:pt x="44" y="82"/>
                  </a:lnTo>
                  <a:lnTo>
                    <a:pt x="44" y="78"/>
                  </a:lnTo>
                  <a:lnTo>
                    <a:pt x="46" y="74"/>
                  </a:lnTo>
                  <a:lnTo>
                    <a:pt x="44" y="68"/>
                  </a:lnTo>
                  <a:lnTo>
                    <a:pt x="44" y="68"/>
                  </a:lnTo>
                  <a:lnTo>
                    <a:pt x="42" y="66"/>
                  </a:lnTo>
                  <a:lnTo>
                    <a:pt x="40" y="64"/>
                  </a:lnTo>
                  <a:lnTo>
                    <a:pt x="36" y="64"/>
                  </a:lnTo>
                  <a:lnTo>
                    <a:pt x="32" y="64"/>
                  </a:lnTo>
                  <a:lnTo>
                    <a:pt x="32" y="64"/>
                  </a:lnTo>
                  <a:lnTo>
                    <a:pt x="30" y="64"/>
                  </a:lnTo>
                  <a:lnTo>
                    <a:pt x="28" y="62"/>
                  </a:lnTo>
                  <a:lnTo>
                    <a:pt x="26" y="58"/>
                  </a:lnTo>
                  <a:lnTo>
                    <a:pt x="26" y="54"/>
                  </a:lnTo>
                  <a:lnTo>
                    <a:pt x="26" y="50"/>
                  </a:lnTo>
                  <a:lnTo>
                    <a:pt x="26" y="48"/>
                  </a:lnTo>
                  <a:lnTo>
                    <a:pt x="24" y="46"/>
                  </a:lnTo>
                  <a:lnTo>
                    <a:pt x="24" y="46"/>
                  </a:lnTo>
                  <a:lnTo>
                    <a:pt x="22" y="44"/>
                  </a:lnTo>
                  <a:lnTo>
                    <a:pt x="18" y="42"/>
                  </a:lnTo>
                  <a:lnTo>
                    <a:pt x="14" y="44"/>
                  </a:lnTo>
                  <a:lnTo>
                    <a:pt x="10" y="48"/>
                  </a:lnTo>
                  <a:lnTo>
                    <a:pt x="10" y="46"/>
                  </a:lnTo>
                  <a:lnTo>
                    <a:pt x="10" y="44"/>
                  </a:lnTo>
                  <a:lnTo>
                    <a:pt x="10" y="40"/>
                  </a:lnTo>
                  <a:lnTo>
                    <a:pt x="10" y="36"/>
                  </a:lnTo>
                  <a:lnTo>
                    <a:pt x="10" y="36"/>
                  </a:lnTo>
                  <a:lnTo>
                    <a:pt x="8" y="32"/>
                  </a:lnTo>
                  <a:lnTo>
                    <a:pt x="6" y="28"/>
                  </a:lnTo>
                  <a:lnTo>
                    <a:pt x="4" y="24"/>
                  </a:lnTo>
                  <a:lnTo>
                    <a:pt x="2" y="20"/>
                  </a:lnTo>
                  <a:lnTo>
                    <a:pt x="2" y="14"/>
                  </a:lnTo>
                  <a:lnTo>
                    <a:pt x="0" y="10"/>
                  </a:lnTo>
                  <a:lnTo>
                    <a:pt x="0" y="6"/>
                  </a:lnTo>
                  <a:lnTo>
                    <a:pt x="2" y="6"/>
                  </a:lnTo>
                  <a:lnTo>
                    <a:pt x="6" y="8"/>
                  </a:lnTo>
                  <a:lnTo>
                    <a:pt x="10" y="8"/>
                  </a:lnTo>
                  <a:lnTo>
                    <a:pt x="16" y="6"/>
                  </a:lnTo>
                  <a:lnTo>
                    <a:pt x="20" y="4"/>
                  </a:lnTo>
                  <a:lnTo>
                    <a:pt x="22" y="4"/>
                  </a:lnTo>
                  <a:lnTo>
                    <a:pt x="22" y="2"/>
                  </a:lnTo>
                  <a:lnTo>
                    <a:pt x="24" y="0"/>
                  </a:lnTo>
                  <a:lnTo>
                    <a:pt x="28" y="0"/>
                  </a:lnTo>
                  <a:lnTo>
                    <a:pt x="30" y="2"/>
                  </a:lnTo>
                  <a:lnTo>
                    <a:pt x="30" y="4"/>
                  </a:lnTo>
                  <a:lnTo>
                    <a:pt x="32" y="4"/>
                  </a:lnTo>
                  <a:lnTo>
                    <a:pt x="34" y="6"/>
                  </a:lnTo>
                  <a:lnTo>
                    <a:pt x="36" y="4"/>
                  </a:lnTo>
                  <a:lnTo>
                    <a:pt x="38" y="2"/>
                  </a:lnTo>
                  <a:lnTo>
                    <a:pt x="38" y="2"/>
                  </a:lnTo>
                  <a:lnTo>
                    <a:pt x="40" y="2"/>
                  </a:lnTo>
                  <a:lnTo>
                    <a:pt x="42" y="0"/>
                  </a:lnTo>
                  <a:lnTo>
                    <a:pt x="46" y="0"/>
                  </a:lnTo>
                  <a:lnTo>
                    <a:pt x="50" y="0"/>
                  </a:lnTo>
                  <a:lnTo>
                    <a:pt x="56" y="2"/>
                  </a:lnTo>
                  <a:lnTo>
                    <a:pt x="58" y="2"/>
                  </a:lnTo>
                  <a:lnTo>
                    <a:pt x="62" y="2"/>
                  </a:lnTo>
                  <a:lnTo>
                    <a:pt x="64" y="0"/>
                  </a:lnTo>
                  <a:lnTo>
                    <a:pt x="68" y="0"/>
                  </a:lnTo>
                  <a:lnTo>
                    <a:pt x="72" y="0"/>
                  </a:lnTo>
                  <a:lnTo>
                    <a:pt x="74" y="2"/>
                  </a:lnTo>
                  <a:lnTo>
                    <a:pt x="76" y="4"/>
                  </a:lnTo>
                  <a:lnTo>
                    <a:pt x="76" y="8"/>
                  </a:lnTo>
                  <a:lnTo>
                    <a:pt x="78" y="12"/>
                  </a:lnTo>
                  <a:lnTo>
                    <a:pt x="80" y="20"/>
                  </a:lnTo>
                  <a:lnTo>
                    <a:pt x="82" y="32"/>
                  </a:lnTo>
                  <a:lnTo>
                    <a:pt x="80" y="42"/>
                  </a:lnTo>
                  <a:lnTo>
                    <a:pt x="80" y="46"/>
                  </a:lnTo>
                  <a:lnTo>
                    <a:pt x="78" y="56"/>
                  </a:lnTo>
                  <a:lnTo>
                    <a:pt x="76" y="68"/>
                  </a:lnTo>
                  <a:lnTo>
                    <a:pt x="78" y="76"/>
                  </a:lnTo>
                  <a:lnTo>
                    <a:pt x="84" y="88"/>
                  </a:lnTo>
                  <a:lnTo>
                    <a:pt x="66" y="82"/>
                  </a:lnTo>
                  <a:lnTo>
                    <a:pt x="42" y="8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89" name="Freeform 270"/>
            <p:cNvSpPr>
              <a:spLocks/>
            </p:cNvSpPr>
            <p:nvPr/>
          </p:nvSpPr>
          <p:spPr bwMode="gray">
            <a:xfrm>
              <a:off x="773" y="2924"/>
              <a:ext cx="74" cy="38"/>
            </a:xfrm>
            <a:custGeom>
              <a:avLst/>
              <a:gdLst>
                <a:gd name="T0" fmla="*/ 28 w 74"/>
                <a:gd name="T1" fmla="*/ 8 h 38"/>
                <a:gd name="T2" fmla="*/ 28 w 74"/>
                <a:gd name="T3" fmla="*/ 8 h 38"/>
                <a:gd name="T4" fmla="*/ 24 w 74"/>
                <a:gd name="T5" fmla="*/ 8 h 38"/>
                <a:gd name="T6" fmla="*/ 20 w 74"/>
                <a:gd name="T7" fmla="*/ 8 h 38"/>
                <a:gd name="T8" fmla="*/ 16 w 74"/>
                <a:gd name="T9" fmla="*/ 10 h 38"/>
                <a:gd name="T10" fmla="*/ 12 w 74"/>
                <a:gd name="T11" fmla="*/ 12 h 38"/>
                <a:gd name="T12" fmla="*/ 8 w 74"/>
                <a:gd name="T13" fmla="*/ 16 h 38"/>
                <a:gd name="T14" fmla="*/ 4 w 74"/>
                <a:gd name="T15" fmla="*/ 22 h 38"/>
                <a:gd name="T16" fmla="*/ 0 w 74"/>
                <a:gd name="T17" fmla="*/ 38 h 38"/>
                <a:gd name="T18" fmla="*/ 0 w 74"/>
                <a:gd name="T19" fmla="*/ 38 h 38"/>
                <a:gd name="T20" fmla="*/ 2 w 74"/>
                <a:gd name="T21" fmla="*/ 38 h 38"/>
                <a:gd name="T22" fmla="*/ 6 w 74"/>
                <a:gd name="T23" fmla="*/ 36 h 38"/>
                <a:gd name="T24" fmla="*/ 10 w 74"/>
                <a:gd name="T25" fmla="*/ 36 h 38"/>
                <a:gd name="T26" fmla="*/ 16 w 74"/>
                <a:gd name="T27" fmla="*/ 38 h 38"/>
                <a:gd name="T28" fmla="*/ 16 w 74"/>
                <a:gd name="T29" fmla="*/ 38 h 38"/>
                <a:gd name="T30" fmla="*/ 18 w 74"/>
                <a:gd name="T31" fmla="*/ 38 h 38"/>
                <a:gd name="T32" fmla="*/ 22 w 74"/>
                <a:gd name="T33" fmla="*/ 38 h 38"/>
                <a:gd name="T34" fmla="*/ 28 w 74"/>
                <a:gd name="T35" fmla="*/ 36 h 38"/>
                <a:gd name="T36" fmla="*/ 28 w 74"/>
                <a:gd name="T37" fmla="*/ 36 h 38"/>
                <a:gd name="T38" fmla="*/ 30 w 74"/>
                <a:gd name="T39" fmla="*/ 36 h 38"/>
                <a:gd name="T40" fmla="*/ 32 w 74"/>
                <a:gd name="T41" fmla="*/ 36 h 38"/>
                <a:gd name="T42" fmla="*/ 36 w 74"/>
                <a:gd name="T43" fmla="*/ 36 h 38"/>
                <a:gd name="T44" fmla="*/ 36 w 74"/>
                <a:gd name="T45" fmla="*/ 36 h 38"/>
                <a:gd name="T46" fmla="*/ 36 w 74"/>
                <a:gd name="T47" fmla="*/ 34 h 38"/>
                <a:gd name="T48" fmla="*/ 36 w 74"/>
                <a:gd name="T49" fmla="*/ 32 h 38"/>
                <a:gd name="T50" fmla="*/ 38 w 74"/>
                <a:gd name="T51" fmla="*/ 30 h 38"/>
                <a:gd name="T52" fmla="*/ 40 w 74"/>
                <a:gd name="T53" fmla="*/ 28 h 38"/>
                <a:gd name="T54" fmla="*/ 40 w 74"/>
                <a:gd name="T55" fmla="*/ 26 h 38"/>
                <a:gd name="T56" fmla="*/ 42 w 74"/>
                <a:gd name="T57" fmla="*/ 24 h 38"/>
                <a:gd name="T58" fmla="*/ 44 w 74"/>
                <a:gd name="T59" fmla="*/ 22 h 38"/>
                <a:gd name="T60" fmla="*/ 46 w 74"/>
                <a:gd name="T61" fmla="*/ 22 h 38"/>
                <a:gd name="T62" fmla="*/ 50 w 74"/>
                <a:gd name="T63" fmla="*/ 20 h 38"/>
                <a:gd name="T64" fmla="*/ 60 w 74"/>
                <a:gd name="T65" fmla="*/ 20 h 38"/>
                <a:gd name="T66" fmla="*/ 62 w 74"/>
                <a:gd name="T67" fmla="*/ 20 h 38"/>
                <a:gd name="T68" fmla="*/ 64 w 74"/>
                <a:gd name="T69" fmla="*/ 22 h 38"/>
                <a:gd name="T70" fmla="*/ 68 w 74"/>
                <a:gd name="T71" fmla="*/ 22 h 38"/>
                <a:gd name="T72" fmla="*/ 70 w 74"/>
                <a:gd name="T73" fmla="*/ 22 h 38"/>
                <a:gd name="T74" fmla="*/ 72 w 74"/>
                <a:gd name="T75" fmla="*/ 22 h 38"/>
                <a:gd name="T76" fmla="*/ 74 w 74"/>
                <a:gd name="T77" fmla="*/ 20 h 38"/>
                <a:gd name="T78" fmla="*/ 74 w 74"/>
                <a:gd name="T79" fmla="*/ 20 h 38"/>
                <a:gd name="T80" fmla="*/ 74 w 74"/>
                <a:gd name="T81" fmla="*/ 18 h 38"/>
                <a:gd name="T82" fmla="*/ 72 w 74"/>
                <a:gd name="T83" fmla="*/ 16 h 38"/>
                <a:gd name="T84" fmla="*/ 70 w 74"/>
                <a:gd name="T85" fmla="*/ 16 h 38"/>
                <a:gd name="T86" fmla="*/ 66 w 74"/>
                <a:gd name="T87" fmla="*/ 14 h 38"/>
                <a:gd name="T88" fmla="*/ 64 w 74"/>
                <a:gd name="T89" fmla="*/ 12 h 38"/>
                <a:gd name="T90" fmla="*/ 62 w 74"/>
                <a:gd name="T91" fmla="*/ 8 h 38"/>
                <a:gd name="T92" fmla="*/ 60 w 74"/>
                <a:gd name="T93" fmla="*/ 4 h 38"/>
                <a:gd name="T94" fmla="*/ 60 w 74"/>
                <a:gd name="T95" fmla="*/ 2 h 38"/>
                <a:gd name="T96" fmla="*/ 58 w 74"/>
                <a:gd name="T97" fmla="*/ 0 h 38"/>
                <a:gd name="T98" fmla="*/ 58 w 74"/>
                <a:gd name="T99" fmla="*/ 0 h 38"/>
                <a:gd name="T100" fmla="*/ 56 w 74"/>
                <a:gd name="T101" fmla="*/ 0 h 38"/>
                <a:gd name="T102" fmla="*/ 54 w 74"/>
                <a:gd name="T103" fmla="*/ 2 h 38"/>
                <a:gd name="T104" fmla="*/ 50 w 74"/>
                <a:gd name="T105" fmla="*/ 2 h 38"/>
                <a:gd name="T106" fmla="*/ 46 w 74"/>
                <a:gd name="T107" fmla="*/ 4 h 38"/>
                <a:gd name="T108" fmla="*/ 40 w 74"/>
                <a:gd name="T109" fmla="*/ 6 h 38"/>
                <a:gd name="T110" fmla="*/ 36 w 74"/>
                <a:gd name="T111" fmla="*/ 8 h 38"/>
                <a:gd name="T112" fmla="*/ 28 w 74"/>
                <a:gd name="T11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38">
                  <a:moveTo>
                    <a:pt x="28" y="8"/>
                  </a:moveTo>
                  <a:lnTo>
                    <a:pt x="28" y="8"/>
                  </a:lnTo>
                  <a:lnTo>
                    <a:pt x="24" y="8"/>
                  </a:lnTo>
                  <a:lnTo>
                    <a:pt x="20" y="8"/>
                  </a:lnTo>
                  <a:lnTo>
                    <a:pt x="16" y="10"/>
                  </a:lnTo>
                  <a:lnTo>
                    <a:pt x="12" y="12"/>
                  </a:lnTo>
                  <a:lnTo>
                    <a:pt x="8" y="16"/>
                  </a:lnTo>
                  <a:lnTo>
                    <a:pt x="4" y="22"/>
                  </a:lnTo>
                  <a:lnTo>
                    <a:pt x="0" y="38"/>
                  </a:lnTo>
                  <a:lnTo>
                    <a:pt x="0" y="38"/>
                  </a:lnTo>
                  <a:lnTo>
                    <a:pt x="2" y="38"/>
                  </a:lnTo>
                  <a:lnTo>
                    <a:pt x="6" y="36"/>
                  </a:lnTo>
                  <a:lnTo>
                    <a:pt x="10" y="36"/>
                  </a:lnTo>
                  <a:lnTo>
                    <a:pt x="16" y="38"/>
                  </a:lnTo>
                  <a:lnTo>
                    <a:pt x="16" y="38"/>
                  </a:lnTo>
                  <a:lnTo>
                    <a:pt x="18" y="38"/>
                  </a:lnTo>
                  <a:lnTo>
                    <a:pt x="22" y="38"/>
                  </a:lnTo>
                  <a:lnTo>
                    <a:pt x="28" y="36"/>
                  </a:lnTo>
                  <a:lnTo>
                    <a:pt x="28" y="36"/>
                  </a:lnTo>
                  <a:lnTo>
                    <a:pt x="30" y="36"/>
                  </a:lnTo>
                  <a:lnTo>
                    <a:pt x="32" y="36"/>
                  </a:lnTo>
                  <a:lnTo>
                    <a:pt x="36" y="36"/>
                  </a:lnTo>
                  <a:lnTo>
                    <a:pt x="36" y="36"/>
                  </a:lnTo>
                  <a:lnTo>
                    <a:pt x="36" y="34"/>
                  </a:lnTo>
                  <a:lnTo>
                    <a:pt x="36" y="32"/>
                  </a:lnTo>
                  <a:lnTo>
                    <a:pt x="38" y="30"/>
                  </a:lnTo>
                  <a:lnTo>
                    <a:pt x="40" y="28"/>
                  </a:lnTo>
                  <a:lnTo>
                    <a:pt x="40" y="26"/>
                  </a:lnTo>
                  <a:lnTo>
                    <a:pt x="42" y="24"/>
                  </a:lnTo>
                  <a:lnTo>
                    <a:pt x="44" y="22"/>
                  </a:lnTo>
                  <a:lnTo>
                    <a:pt x="46" y="22"/>
                  </a:lnTo>
                  <a:lnTo>
                    <a:pt x="50" y="20"/>
                  </a:lnTo>
                  <a:lnTo>
                    <a:pt x="60" y="20"/>
                  </a:lnTo>
                  <a:lnTo>
                    <a:pt x="62" y="20"/>
                  </a:lnTo>
                  <a:lnTo>
                    <a:pt x="64" y="22"/>
                  </a:lnTo>
                  <a:lnTo>
                    <a:pt x="68" y="22"/>
                  </a:lnTo>
                  <a:lnTo>
                    <a:pt x="70" y="22"/>
                  </a:lnTo>
                  <a:lnTo>
                    <a:pt x="72" y="22"/>
                  </a:lnTo>
                  <a:lnTo>
                    <a:pt x="74" y="20"/>
                  </a:lnTo>
                  <a:lnTo>
                    <a:pt x="74" y="20"/>
                  </a:lnTo>
                  <a:lnTo>
                    <a:pt x="74" y="18"/>
                  </a:lnTo>
                  <a:lnTo>
                    <a:pt x="72" y="16"/>
                  </a:lnTo>
                  <a:lnTo>
                    <a:pt x="70" y="16"/>
                  </a:lnTo>
                  <a:lnTo>
                    <a:pt x="66" y="14"/>
                  </a:lnTo>
                  <a:lnTo>
                    <a:pt x="64" y="12"/>
                  </a:lnTo>
                  <a:lnTo>
                    <a:pt x="62" y="8"/>
                  </a:lnTo>
                  <a:lnTo>
                    <a:pt x="60" y="4"/>
                  </a:lnTo>
                  <a:lnTo>
                    <a:pt x="60" y="2"/>
                  </a:lnTo>
                  <a:lnTo>
                    <a:pt x="58" y="0"/>
                  </a:lnTo>
                  <a:lnTo>
                    <a:pt x="58" y="0"/>
                  </a:lnTo>
                  <a:lnTo>
                    <a:pt x="56" y="0"/>
                  </a:lnTo>
                  <a:lnTo>
                    <a:pt x="54" y="2"/>
                  </a:lnTo>
                  <a:lnTo>
                    <a:pt x="50" y="2"/>
                  </a:lnTo>
                  <a:lnTo>
                    <a:pt x="46" y="4"/>
                  </a:lnTo>
                  <a:lnTo>
                    <a:pt x="40" y="6"/>
                  </a:lnTo>
                  <a:lnTo>
                    <a:pt x="36" y="8"/>
                  </a:lnTo>
                  <a:lnTo>
                    <a:pt x="28"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0" name="Freeform 271"/>
            <p:cNvSpPr>
              <a:spLocks/>
            </p:cNvSpPr>
            <p:nvPr/>
          </p:nvSpPr>
          <p:spPr bwMode="gray">
            <a:xfrm>
              <a:off x="809" y="2944"/>
              <a:ext cx="32" cy="106"/>
            </a:xfrm>
            <a:custGeom>
              <a:avLst/>
              <a:gdLst>
                <a:gd name="T0" fmla="*/ 14 w 32"/>
                <a:gd name="T1" fmla="*/ 0 h 106"/>
                <a:gd name="T2" fmla="*/ 14 w 32"/>
                <a:gd name="T3" fmla="*/ 0 h 106"/>
                <a:gd name="T4" fmla="*/ 12 w 32"/>
                <a:gd name="T5" fmla="*/ 0 h 106"/>
                <a:gd name="T6" fmla="*/ 8 w 32"/>
                <a:gd name="T7" fmla="*/ 2 h 106"/>
                <a:gd name="T8" fmla="*/ 6 w 32"/>
                <a:gd name="T9" fmla="*/ 4 h 106"/>
                <a:gd name="T10" fmla="*/ 4 w 32"/>
                <a:gd name="T11" fmla="*/ 6 h 106"/>
                <a:gd name="T12" fmla="*/ 4 w 32"/>
                <a:gd name="T13" fmla="*/ 8 h 106"/>
                <a:gd name="T14" fmla="*/ 4 w 32"/>
                <a:gd name="T15" fmla="*/ 10 h 106"/>
                <a:gd name="T16" fmla="*/ 2 w 32"/>
                <a:gd name="T17" fmla="*/ 12 h 106"/>
                <a:gd name="T18" fmla="*/ 0 w 32"/>
                <a:gd name="T19" fmla="*/ 12 h 106"/>
                <a:gd name="T20" fmla="*/ 0 w 32"/>
                <a:gd name="T21" fmla="*/ 14 h 106"/>
                <a:gd name="T22" fmla="*/ 2 w 32"/>
                <a:gd name="T23" fmla="*/ 18 h 106"/>
                <a:gd name="T24" fmla="*/ 2 w 32"/>
                <a:gd name="T25" fmla="*/ 24 h 106"/>
                <a:gd name="T26" fmla="*/ 4 w 32"/>
                <a:gd name="T27" fmla="*/ 28 h 106"/>
                <a:gd name="T28" fmla="*/ 6 w 32"/>
                <a:gd name="T29" fmla="*/ 32 h 106"/>
                <a:gd name="T30" fmla="*/ 6 w 32"/>
                <a:gd name="T31" fmla="*/ 36 h 106"/>
                <a:gd name="T32" fmla="*/ 6 w 32"/>
                <a:gd name="T33" fmla="*/ 40 h 106"/>
                <a:gd name="T34" fmla="*/ 6 w 32"/>
                <a:gd name="T35" fmla="*/ 44 h 106"/>
                <a:gd name="T36" fmla="*/ 8 w 32"/>
                <a:gd name="T37" fmla="*/ 50 h 106"/>
                <a:gd name="T38" fmla="*/ 6 w 32"/>
                <a:gd name="T39" fmla="*/ 58 h 106"/>
                <a:gd name="T40" fmla="*/ 6 w 32"/>
                <a:gd name="T41" fmla="*/ 58 h 106"/>
                <a:gd name="T42" fmla="*/ 6 w 32"/>
                <a:gd name="T43" fmla="*/ 62 h 106"/>
                <a:gd name="T44" fmla="*/ 4 w 32"/>
                <a:gd name="T45" fmla="*/ 68 h 106"/>
                <a:gd name="T46" fmla="*/ 4 w 32"/>
                <a:gd name="T47" fmla="*/ 74 h 106"/>
                <a:gd name="T48" fmla="*/ 2 w 32"/>
                <a:gd name="T49" fmla="*/ 80 h 106"/>
                <a:gd name="T50" fmla="*/ 2 w 32"/>
                <a:gd name="T51" fmla="*/ 88 h 106"/>
                <a:gd name="T52" fmla="*/ 10 w 32"/>
                <a:gd name="T53" fmla="*/ 104 h 106"/>
                <a:gd name="T54" fmla="*/ 28 w 32"/>
                <a:gd name="T55" fmla="*/ 106 h 106"/>
                <a:gd name="T56" fmla="*/ 28 w 32"/>
                <a:gd name="T57" fmla="*/ 102 h 106"/>
                <a:gd name="T58" fmla="*/ 30 w 32"/>
                <a:gd name="T59" fmla="*/ 88 h 106"/>
                <a:gd name="T60" fmla="*/ 32 w 32"/>
                <a:gd name="T61" fmla="*/ 74 h 106"/>
                <a:gd name="T62" fmla="*/ 32 w 32"/>
                <a:gd name="T63" fmla="*/ 62 h 106"/>
                <a:gd name="T64" fmla="*/ 32 w 32"/>
                <a:gd name="T65" fmla="*/ 50 h 106"/>
                <a:gd name="T66" fmla="*/ 30 w 32"/>
                <a:gd name="T67" fmla="*/ 40 h 106"/>
                <a:gd name="T68" fmla="*/ 30 w 32"/>
                <a:gd name="T69" fmla="*/ 36 h 106"/>
                <a:gd name="T70" fmla="*/ 24 w 32"/>
                <a:gd name="T71" fmla="*/ 8 h 106"/>
                <a:gd name="T72" fmla="*/ 20 w 32"/>
                <a:gd name="T73" fmla="*/ 2 h 106"/>
                <a:gd name="T74" fmla="*/ 14 w 32"/>
                <a:gd name="T7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106">
                  <a:moveTo>
                    <a:pt x="14" y="0"/>
                  </a:moveTo>
                  <a:lnTo>
                    <a:pt x="14" y="0"/>
                  </a:lnTo>
                  <a:lnTo>
                    <a:pt x="12" y="0"/>
                  </a:lnTo>
                  <a:lnTo>
                    <a:pt x="8" y="2"/>
                  </a:lnTo>
                  <a:lnTo>
                    <a:pt x="6" y="4"/>
                  </a:lnTo>
                  <a:lnTo>
                    <a:pt x="4" y="6"/>
                  </a:lnTo>
                  <a:lnTo>
                    <a:pt x="4" y="8"/>
                  </a:lnTo>
                  <a:lnTo>
                    <a:pt x="4" y="10"/>
                  </a:lnTo>
                  <a:lnTo>
                    <a:pt x="2" y="12"/>
                  </a:lnTo>
                  <a:lnTo>
                    <a:pt x="0" y="12"/>
                  </a:lnTo>
                  <a:lnTo>
                    <a:pt x="0" y="14"/>
                  </a:lnTo>
                  <a:lnTo>
                    <a:pt x="2" y="18"/>
                  </a:lnTo>
                  <a:lnTo>
                    <a:pt x="2" y="24"/>
                  </a:lnTo>
                  <a:lnTo>
                    <a:pt x="4" y="28"/>
                  </a:lnTo>
                  <a:lnTo>
                    <a:pt x="6" y="32"/>
                  </a:lnTo>
                  <a:lnTo>
                    <a:pt x="6" y="36"/>
                  </a:lnTo>
                  <a:lnTo>
                    <a:pt x="6" y="40"/>
                  </a:lnTo>
                  <a:lnTo>
                    <a:pt x="6" y="44"/>
                  </a:lnTo>
                  <a:lnTo>
                    <a:pt x="8" y="50"/>
                  </a:lnTo>
                  <a:lnTo>
                    <a:pt x="6" y="58"/>
                  </a:lnTo>
                  <a:lnTo>
                    <a:pt x="6" y="58"/>
                  </a:lnTo>
                  <a:lnTo>
                    <a:pt x="6" y="62"/>
                  </a:lnTo>
                  <a:lnTo>
                    <a:pt x="4" y="68"/>
                  </a:lnTo>
                  <a:lnTo>
                    <a:pt x="4" y="74"/>
                  </a:lnTo>
                  <a:lnTo>
                    <a:pt x="2" y="80"/>
                  </a:lnTo>
                  <a:lnTo>
                    <a:pt x="2" y="88"/>
                  </a:lnTo>
                  <a:lnTo>
                    <a:pt x="10" y="104"/>
                  </a:lnTo>
                  <a:lnTo>
                    <a:pt x="28" y="106"/>
                  </a:lnTo>
                  <a:lnTo>
                    <a:pt x="28" y="102"/>
                  </a:lnTo>
                  <a:lnTo>
                    <a:pt x="30" y="88"/>
                  </a:lnTo>
                  <a:lnTo>
                    <a:pt x="32" y="74"/>
                  </a:lnTo>
                  <a:lnTo>
                    <a:pt x="32" y="62"/>
                  </a:lnTo>
                  <a:lnTo>
                    <a:pt x="32" y="50"/>
                  </a:lnTo>
                  <a:lnTo>
                    <a:pt x="30" y="40"/>
                  </a:lnTo>
                  <a:lnTo>
                    <a:pt x="30" y="36"/>
                  </a:lnTo>
                  <a:lnTo>
                    <a:pt x="24" y="8"/>
                  </a:lnTo>
                  <a:lnTo>
                    <a:pt x="20" y="2"/>
                  </a:lnTo>
                  <a:lnTo>
                    <a:pt x="1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1" name="Freeform 272"/>
            <p:cNvSpPr>
              <a:spLocks/>
            </p:cNvSpPr>
            <p:nvPr/>
          </p:nvSpPr>
          <p:spPr bwMode="gray">
            <a:xfrm>
              <a:off x="829" y="2944"/>
              <a:ext cx="26" cy="106"/>
            </a:xfrm>
            <a:custGeom>
              <a:avLst/>
              <a:gdLst>
                <a:gd name="T0" fmla="*/ 0 w 26"/>
                <a:gd name="T1" fmla="*/ 2 h 106"/>
                <a:gd name="T2" fmla="*/ 0 w 26"/>
                <a:gd name="T3" fmla="*/ 2 h 106"/>
                <a:gd name="T4" fmla="*/ 4 w 26"/>
                <a:gd name="T5" fmla="*/ 0 h 106"/>
                <a:gd name="T6" fmla="*/ 8 w 26"/>
                <a:gd name="T7" fmla="*/ 2 h 106"/>
                <a:gd name="T8" fmla="*/ 14 w 26"/>
                <a:gd name="T9" fmla="*/ 2 h 106"/>
                <a:gd name="T10" fmla="*/ 14 w 26"/>
                <a:gd name="T11" fmla="*/ 4 h 106"/>
                <a:gd name="T12" fmla="*/ 14 w 26"/>
                <a:gd name="T13" fmla="*/ 6 h 106"/>
                <a:gd name="T14" fmla="*/ 14 w 26"/>
                <a:gd name="T15" fmla="*/ 8 h 106"/>
                <a:gd name="T16" fmla="*/ 14 w 26"/>
                <a:gd name="T17" fmla="*/ 10 h 106"/>
                <a:gd name="T18" fmla="*/ 16 w 26"/>
                <a:gd name="T19" fmla="*/ 12 h 106"/>
                <a:gd name="T20" fmla="*/ 18 w 26"/>
                <a:gd name="T21" fmla="*/ 14 h 106"/>
                <a:gd name="T22" fmla="*/ 18 w 26"/>
                <a:gd name="T23" fmla="*/ 14 h 106"/>
                <a:gd name="T24" fmla="*/ 20 w 26"/>
                <a:gd name="T25" fmla="*/ 18 h 106"/>
                <a:gd name="T26" fmla="*/ 24 w 26"/>
                <a:gd name="T27" fmla="*/ 22 h 106"/>
                <a:gd name="T28" fmla="*/ 24 w 26"/>
                <a:gd name="T29" fmla="*/ 28 h 106"/>
                <a:gd name="T30" fmla="*/ 26 w 26"/>
                <a:gd name="T31" fmla="*/ 36 h 106"/>
                <a:gd name="T32" fmla="*/ 26 w 26"/>
                <a:gd name="T33" fmla="*/ 42 h 106"/>
                <a:gd name="T34" fmla="*/ 26 w 26"/>
                <a:gd name="T35" fmla="*/ 56 h 106"/>
                <a:gd name="T36" fmla="*/ 26 w 26"/>
                <a:gd name="T37" fmla="*/ 74 h 106"/>
                <a:gd name="T38" fmla="*/ 26 w 26"/>
                <a:gd name="T39" fmla="*/ 90 h 106"/>
                <a:gd name="T40" fmla="*/ 26 w 26"/>
                <a:gd name="T41" fmla="*/ 96 h 106"/>
                <a:gd name="T42" fmla="*/ 24 w 26"/>
                <a:gd name="T43" fmla="*/ 96 h 106"/>
                <a:gd name="T44" fmla="*/ 20 w 26"/>
                <a:gd name="T45" fmla="*/ 98 h 106"/>
                <a:gd name="T46" fmla="*/ 18 w 26"/>
                <a:gd name="T47" fmla="*/ 100 h 106"/>
                <a:gd name="T48" fmla="*/ 14 w 26"/>
                <a:gd name="T49" fmla="*/ 102 h 106"/>
                <a:gd name="T50" fmla="*/ 8 w 26"/>
                <a:gd name="T51" fmla="*/ 106 h 106"/>
                <a:gd name="T52" fmla="*/ 8 w 26"/>
                <a:gd name="T53" fmla="*/ 102 h 106"/>
                <a:gd name="T54" fmla="*/ 10 w 26"/>
                <a:gd name="T55" fmla="*/ 88 h 106"/>
                <a:gd name="T56" fmla="*/ 12 w 26"/>
                <a:gd name="T57" fmla="*/ 74 h 106"/>
                <a:gd name="T58" fmla="*/ 12 w 26"/>
                <a:gd name="T59" fmla="*/ 60 h 106"/>
                <a:gd name="T60" fmla="*/ 10 w 26"/>
                <a:gd name="T61" fmla="*/ 48 h 106"/>
                <a:gd name="T62" fmla="*/ 10 w 26"/>
                <a:gd name="T63" fmla="*/ 40 h 106"/>
                <a:gd name="T64" fmla="*/ 10 w 26"/>
                <a:gd name="T65" fmla="*/ 34 h 106"/>
                <a:gd name="T66" fmla="*/ 8 w 26"/>
                <a:gd name="T67" fmla="*/ 28 h 106"/>
                <a:gd name="T68" fmla="*/ 6 w 26"/>
                <a:gd name="T69" fmla="*/ 10 h 106"/>
                <a:gd name="T70" fmla="*/ 4 w 26"/>
                <a:gd name="T71" fmla="*/ 10 h 106"/>
                <a:gd name="T72" fmla="*/ 4 w 26"/>
                <a:gd name="T73" fmla="*/ 8 h 106"/>
                <a:gd name="T74" fmla="*/ 2 w 26"/>
                <a:gd name="T75" fmla="*/ 4 h 106"/>
                <a:gd name="T76" fmla="*/ 2 w 26"/>
                <a:gd name="T77" fmla="*/ 2 h 106"/>
                <a:gd name="T78" fmla="*/ 0 w 26"/>
                <a:gd name="T79"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106">
                  <a:moveTo>
                    <a:pt x="0" y="2"/>
                  </a:moveTo>
                  <a:lnTo>
                    <a:pt x="0" y="2"/>
                  </a:lnTo>
                  <a:lnTo>
                    <a:pt x="4" y="0"/>
                  </a:lnTo>
                  <a:lnTo>
                    <a:pt x="8" y="2"/>
                  </a:lnTo>
                  <a:lnTo>
                    <a:pt x="14" y="2"/>
                  </a:lnTo>
                  <a:lnTo>
                    <a:pt x="14" y="4"/>
                  </a:lnTo>
                  <a:lnTo>
                    <a:pt x="14" y="6"/>
                  </a:lnTo>
                  <a:lnTo>
                    <a:pt x="14" y="8"/>
                  </a:lnTo>
                  <a:lnTo>
                    <a:pt x="14" y="10"/>
                  </a:lnTo>
                  <a:lnTo>
                    <a:pt x="16" y="12"/>
                  </a:lnTo>
                  <a:lnTo>
                    <a:pt x="18" y="14"/>
                  </a:lnTo>
                  <a:lnTo>
                    <a:pt x="18" y="14"/>
                  </a:lnTo>
                  <a:lnTo>
                    <a:pt x="20" y="18"/>
                  </a:lnTo>
                  <a:lnTo>
                    <a:pt x="24" y="22"/>
                  </a:lnTo>
                  <a:lnTo>
                    <a:pt x="24" y="28"/>
                  </a:lnTo>
                  <a:lnTo>
                    <a:pt x="26" y="36"/>
                  </a:lnTo>
                  <a:lnTo>
                    <a:pt x="26" y="42"/>
                  </a:lnTo>
                  <a:lnTo>
                    <a:pt x="26" y="56"/>
                  </a:lnTo>
                  <a:lnTo>
                    <a:pt x="26" y="74"/>
                  </a:lnTo>
                  <a:lnTo>
                    <a:pt x="26" y="90"/>
                  </a:lnTo>
                  <a:lnTo>
                    <a:pt x="26" y="96"/>
                  </a:lnTo>
                  <a:lnTo>
                    <a:pt x="24" y="96"/>
                  </a:lnTo>
                  <a:lnTo>
                    <a:pt x="20" y="98"/>
                  </a:lnTo>
                  <a:lnTo>
                    <a:pt x="18" y="100"/>
                  </a:lnTo>
                  <a:lnTo>
                    <a:pt x="14" y="102"/>
                  </a:lnTo>
                  <a:lnTo>
                    <a:pt x="8" y="106"/>
                  </a:lnTo>
                  <a:lnTo>
                    <a:pt x="8" y="102"/>
                  </a:lnTo>
                  <a:lnTo>
                    <a:pt x="10" y="88"/>
                  </a:lnTo>
                  <a:lnTo>
                    <a:pt x="12" y="74"/>
                  </a:lnTo>
                  <a:lnTo>
                    <a:pt x="12" y="60"/>
                  </a:lnTo>
                  <a:lnTo>
                    <a:pt x="10" y="48"/>
                  </a:lnTo>
                  <a:lnTo>
                    <a:pt x="10" y="40"/>
                  </a:lnTo>
                  <a:lnTo>
                    <a:pt x="10" y="34"/>
                  </a:lnTo>
                  <a:lnTo>
                    <a:pt x="8" y="28"/>
                  </a:lnTo>
                  <a:lnTo>
                    <a:pt x="6" y="10"/>
                  </a:lnTo>
                  <a:lnTo>
                    <a:pt x="4" y="10"/>
                  </a:lnTo>
                  <a:lnTo>
                    <a:pt x="4" y="8"/>
                  </a:lnTo>
                  <a:lnTo>
                    <a:pt x="2" y="4"/>
                  </a:lnTo>
                  <a:lnTo>
                    <a:pt x="2" y="2"/>
                  </a:lnTo>
                  <a:lnTo>
                    <a:pt x="0"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2" name="Freeform 273"/>
            <p:cNvSpPr>
              <a:spLocks/>
            </p:cNvSpPr>
            <p:nvPr/>
          </p:nvSpPr>
          <p:spPr bwMode="gray">
            <a:xfrm>
              <a:off x="841" y="2938"/>
              <a:ext cx="42" cy="102"/>
            </a:xfrm>
            <a:custGeom>
              <a:avLst/>
              <a:gdLst>
                <a:gd name="T0" fmla="*/ 14 w 42"/>
                <a:gd name="T1" fmla="*/ 102 h 102"/>
                <a:gd name="T2" fmla="*/ 14 w 42"/>
                <a:gd name="T3" fmla="*/ 96 h 102"/>
                <a:gd name="T4" fmla="*/ 14 w 42"/>
                <a:gd name="T5" fmla="*/ 82 h 102"/>
                <a:gd name="T6" fmla="*/ 14 w 42"/>
                <a:gd name="T7" fmla="*/ 64 h 102"/>
                <a:gd name="T8" fmla="*/ 14 w 42"/>
                <a:gd name="T9" fmla="*/ 46 h 102"/>
                <a:gd name="T10" fmla="*/ 14 w 42"/>
                <a:gd name="T11" fmla="*/ 36 h 102"/>
                <a:gd name="T12" fmla="*/ 12 w 42"/>
                <a:gd name="T13" fmla="*/ 30 h 102"/>
                <a:gd name="T14" fmla="*/ 8 w 42"/>
                <a:gd name="T15" fmla="*/ 24 h 102"/>
                <a:gd name="T16" fmla="*/ 6 w 42"/>
                <a:gd name="T17" fmla="*/ 20 h 102"/>
                <a:gd name="T18" fmla="*/ 2 w 42"/>
                <a:gd name="T19" fmla="*/ 18 h 102"/>
                <a:gd name="T20" fmla="*/ 0 w 42"/>
                <a:gd name="T21" fmla="*/ 12 h 102"/>
                <a:gd name="T22" fmla="*/ 2 w 42"/>
                <a:gd name="T23" fmla="*/ 8 h 102"/>
                <a:gd name="T24" fmla="*/ 14 w 42"/>
                <a:gd name="T25" fmla="*/ 8 h 102"/>
                <a:gd name="T26" fmla="*/ 16 w 42"/>
                <a:gd name="T27" fmla="*/ 0 h 102"/>
                <a:gd name="T28" fmla="*/ 28 w 42"/>
                <a:gd name="T29" fmla="*/ 10 h 102"/>
                <a:gd name="T30" fmla="*/ 30 w 42"/>
                <a:gd name="T31" fmla="*/ 12 h 102"/>
                <a:gd name="T32" fmla="*/ 34 w 42"/>
                <a:gd name="T33" fmla="*/ 16 h 102"/>
                <a:gd name="T34" fmla="*/ 40 w 42"/>
                <a:gd name="T35" fmla="*/ 22 h 102"/>
                <a:gd name="T36" fmla="*/ 42 w 42"/>
                <a:gd name="T37" fmla="*/ 34 h 102"/>
                <a:gd name="T38" fmla="*/ 38 w 42"/>
                <a:gd name="T39" fmla="*/ 48 h 102"/>
                <a:gd name="T40" fmla="*/ 38 w 42"/>
                <a:gd name="T41" fmla="*/ 52 h 102"/>
                <a:gd name="T42" fmla="*/ 36 w 42"/>
                <a:gd name="T43" fmla="*/ 64 h 102"/>
                <a:gd name="T44" fmla="*/ 36 w 42"/>
                <a:gd name="T45" fmla="*/ 82 h 102"/>
                <a:gd name="T46" fmla="*/ 34 w 42"/>
                <a:gd name="T47" fmla="*/ 98 h 102"/>
                <a:gd name="T48" fmla="*/ 14 w 42"/>
                <a:gd name="T4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02">
                  <a:moveTo>
                    <a:pt x="14" y="102"/>
                  </a:moveTo>
                  <a:lnTo>
                    <a:pt x="14" y="96"/>
                  </a:lnTo>
                  <a:lnTo>
                    <a:pt x="14" y="82"/>
                  </a:lnTo>
                  <a:lnTo>
                    <a:pt x="14" y="64"/>
                  </a:lnTo>
                  <a:lnTo>
                    <a:pt x="14" y="46"/>
                  </a:lnTo>
                  <a:lnTo>
                    <a:pt x="14" y="36"/>
                  </a:lnTo>
                  <a:lnTo>
                    <a:pt x="12" y="30"/>
                  </a:lnTo>
                  <a:lnTo>
                    <a:pt x="8" y="24"/>
                  </a:lnTo>
                  <a:lnTo>
                    <a:pt x="6" y="20"/>
                  </a:lnTo>
                  <a:lnTo>
                    <a:pt x="2" y="18"/>
                  </a:lnTo>
                  <a:lnTo>
                    <a:pt x="0" y="12"/>
                  </a:lnTo>
                  <a:lnTo>
                    <a:pt x="2" y="8"/>
                  </a:lnTo>
                  <a:lnTo>
                    <a:pt x="14" y="8"/>
                  </a:lnTo>
                  <a:lnTo>
                    <a:pt x="16" y="0"/>
                  </a:lnTo>
                  <a:lnTo>
                    <a:pt x="28" y="10"/>
                  </a:lnTo>
                  <a:lnTo>
                    <a:pt x="30" y="12"/>
                  </a:lnTo>
                  <a:lnTo>
                    <a:pt x="34" y="16"/>
                  </a:lnTo>
                  <a:lnTo>
                    <a:pt x="40" y="22"/>
                  </a:lnTo>
                  <a:lnTo>
                    <a:pt x="42" y="34"/>
                  </a:lnTo>
                  <a:lnTo>
                    <a:pt x="38" y="48"/>
                  </a:lnTo>
                  <a:lnTo>
                    <a:pt x="38" y="52"/>
                  </a:lnTo>
                  <a:lnTo>
                    <a:pt x="36" y="64"/>
                  </a:lnTo>
                  <a:lnTo>
                    <a:pt x="36" y="82"/>
                  </a:lnTo>
                  <a:lnTo>
                    <a:pt x="34" y="98"/>
                  </a:lnTo>
                  <a:lnTo>
                    <a:pt x="14" y="10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3" name="Freeform 274"/>
            <p:cNvSpPr>
              <a:spLocks/>
            </p:cNvSpPr>
            <p:nvPr/>
          </p:nvSpPr>
          <p:spPr bwMode="gray">
            <a:xfrm>
              <a:off x="683" y="2614"/>
              <a:ext cx="158" cy="126"/>
            </a:xfrm>
            <a:custGeom>
              <a:avLst/>
              <a:gdLst>
                <a:gd name="T0" fmla="*/ 0 w 158"/>
                <a:gd name="T1" fmla="*/ 120 h 126"/>
                <a:gd name="T2" fmla="*/ 2 w 158"/>
                <a:gd name="T3" fmla="*/ 118 h 126"/>
                <a:gd name="T4" fmla="*/ 2 w 158"/>
                <a:gd name="T5" fmla="*/ 116 h 126"/>
                <a:gd name="T6" fmla="*/ 14 w 158"/>
                <a:gd name="T7" fmla="*/ 112 h 126"/>
                <a:gd name="T8" fmla="*/ 22 w 158"/>
                <a:gd name="T9" fmla="*/ 106 h 126"/>
                <a:gd name="T10" fmla="*/ 30 w 158"/>
                <a:gd name="T11" fmla="*/ 98 h 126"/>
                <a:gd name="T12" fmla="*/ 38 w 158"/>
                <a:gd name="T13" fmla="*/ 90 h 126"/>
                <a:gd name="T14" fmla="*/ 44 w 158"/>
                <a:gd name="T15" fmla="*/ 82 h 126"/>
                <a:gd name="T16" fmla="*/ 46 w 158"/>
                <a:gd name="T17" fmla="*/ 80 h 126"/>
                <a:gd name="T18" fmla="*/ 46 w 158"/>
                <a:gd name="T19" fmla="*/ 68 h 126"/>
                <a:gd name="T20" fmla="*/ 50 w 158"/>
                <a:gd name="T21" fmla="*/ 60 h 126"/>
                <a:gd name="T22" fmla="*/ 56 w 158"/>
                <a:gd name="T23" fmla="*/ 54 h 126"/>
                <a:gd name="T24" fmla="*/ 60 w 158"/>
                <a:gd name="T25" fmla="*/ 48 h 126"/>
                <a:gd name="T26" fmla="*/ 60 w 158"/>
                <a:gd name="T27" fmla="*/ 44 h 126"/>
                <a:gd name="T28" fmla="*/ 64 w 158"/>
                <a:gd name="T29" fmla="*/ 40 h 126"/>
                <a:gd name="T30" fmla="*/ 66 w 158"/>
                <a:gd name="T31" fmla="*/ 36 h 126"/>
                <a:gd name="T32" fmla="*/ 70 w 158"/>
                <a:gd name="T33" fmla="*/ 34 h 126"/>
                <a:gd name="T34" fmla="*/ 74 w 158"/>
                <a:gd name="T35" fmla="*/ 32 h 126"/>
                <a:gd name="T36" fmla="*/ 76 w 158"/>
                <a:gd name="T37" fmla="*/ 30 h 126"/>
                <a:gd name="T38" fmla="*/ 78 w 158"/>
                <a:gd name="T39" fmla="*/ 30 h 126"/>
                <a:gd name="T40" fmla="*/ 76 w 158"/>
                <a:gd name="T41" fmla="*/ 20 h 126"/>
                <a:gd name="T42" fmla="*/ 76 w 158"/>
                <a:gd name="T43" fmla="*/ 14 h 126"/>
                <a:gd name="T44" fmla="*/ 78 w 158"/>
                <a:gd name="T45" fmla="*/ 8 h 126"/>
                <a:gd name="T46" fmla="*/ 78 w 158"/>
                <a:gd name="T47" fmla="*/ 4 h 126"/>
                <a:gd name="T48" fmla="*/ 80 w 158"/>
                <a:gd name="T49" fmla="*/ 0 h 126"/>
                <a:gd name="T50" fmla="*/ 80 w 158"/>
                <a:gd name="T51" fmla="*/ 0 h 126"/>
                <a:gd name="T52" fmla="*/ 82 w 158"/>
                <a:gd name="T53" fmla="*/ 0 h 126"/>
                <a:gd name="T54" fmla="*/ 84 w 158"/>
                <a:gd name="T55" fmla="*/ 2 h 126"/>
                <a:gd name="T56" fmla="*/ 88 w 158"/>
                <a:gd name="T57" fmla="*/ 4 h 126"/>
                <a:gd name="T58" fmla="*/ 92 w 158"/>
                <a:gd name="T59" fmla="*/ 6 h 126"/>
                <a:gd name="T60" fmla="*/ 98 w 158"/>
                <a:gd name="T61" fmla="*/ 8 h 126"/>
                <a:gd name="T62" fmla="*/ 104 w 158"/>
                <a:gd name="T63" fmla="*/ 10 h 126"/>
                <a:gd name="T64" fmla="*/ 114 w 158"/>
                <a:gd name="T65" fmla="*/ 12 h 126"/>
                <a:gd name="T66" fmla="*/ 126 w 158"/>
                <a:gd name="T67" fmla="*/ 12 h 126"/>
                <a:gd name="T68" fmla="*/ 134 w 158"/>
                <a:gd name="T69" fmla="*/ 12 h 126"/>
                <a:gd name="T70" fmla="*/ 136 w 158"/>
                <a:gd name="T71" fmla="*/ 12 h 126"/>
                <a:gd name="T72" fmla="*/ 138 w 158"/>
                <a:gd name="T73" fmla="*/ 12 h 126"/>
                <a:gd name="T74" fmla="*/ 142 w 158"/>
                <a:gd name="T75" fmla="*/ 14 h 126"/>
                <a:gd name="T76" fmla="*/ 144 w 158"/>
                <a:gd name="T77" fmla="*/ 18 h 126"/>
                <a:gd name="T78" fmla="*/ 146 w 158"/>
                <a:gd name="T79" fmla="*/ 22 h 126"/>
                <a:gd name="T80" fmla="*/ 146 w 158"/>
                <a:gd name="T81" fmla="*/ 28 h 126"/>
                <a:gd name="T82" fmla="*/ 146 w 158"/>
                <a:gd name="T83" fmla="*/ 34 h 126"/>
                <a:gd name="T84" fmla="*/ 146 w 158"/>
                <a:gd name="T85" fmla="*/ 38 h 126"/>
                <a:gd name="T86" fmla="*/ 148 w 158"/>
                <a:gd name="T87" fmla="*/ 42 h 126"/>
                <a:gd name="T88" fmla="*/ 150 w 158"/>
                <a:gd name="T89" fmla="*/ 46 h 126"/>
                <a:gd name="T90" fmla="*/ 158 w 158"/>
                <a:gd name="T91" fmla="*/ 54 h 126"/>
                <a:gd name="T92" fmla="*/ 156 w 158"/>
                <a:gd name="T93" fmla="*/ 54 h 126"/>
                <a:gd name="T94" fmla="*/ 154 w 158"/>
                <a:gd name="T95" fmla="*/ 54 h 126"/>
                <a:gd name="T96" fmla="*/ 150 w 158"/>
                <a:gd name="T97" fmla="*/ 54 h 126"/>
                <a:gd name="T98" fmla="*/ 146 w 158"/>
                <a:gd name="T99" fmla="*/ 54 h 126"/>
                <a:gd name="T100" fmla="*/ 142 w 158"/>
                <a:gd name="T101" fmla="*/ 54 h 126"/>
                <a:gd name="T102" fmla="*/ 140 w 158"/>
                <a:gd name="T103" fmla="*/ 56 h 126"/>
                <a:gd name="T104" fmla="*/ 136 w 158"/>
                <a:gd name="T105" fmla="*/ 58 h 126"/>
                <a:gd name="T106" fmla="*/ 136 w 158"/>
                <a:gd name="T107" fmla="*/ 62 h 126"/>
                <a:gd name="T108" fmla="*/ 134 w 158"/>
                <a:gd name="T109" fmla="*/ 74 h 126"/>
                <a:gd name="T110" fmla="*/ 82 w 158"/>
                <a:gd name="T111" fmla="*/ 92 h 126"/>
                <a:gd name="T112" fmla="*/ 68 w 158"/>
                <a:gd name="T113" fmla="*/ 96 h 126"/>
                <a:gd name="T114" fmla="*/ 60 w 158"/>
                <a:gd name="T115" fmla="*/ 104 h 126"/>
                <a:gd name="T116" fmla="*/ 48 w 158"/>
                <a:gd name="T117" fmla="*/ 110 h 126"/>
                <a:gd name="T118" fmla="*/ 52 w 158"/>
                <a:gd name="T119" fmla="*/ 126 h 126"/>
                <a:gd name="T120" fmla="*/ 0 w 158"/>
                <a:gd name="T121" fmla="*/ 1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 h="126">
                  <a:moveTo>
                    <a:pt x="0" y="120"/>
                  </a:moveTo>
                  <a:lnTo>
                    <a:pt x="2" y="118"/>
                  </a:lnTo>
                  <a:lnTo>
                    <a:pt x="2" y="116"/>
                  </a:lnTo>
                  <a:lnTo>
                    <a:pt x="14" y="112"/>
                  </a:lnTo>
                  <a:lnTo>
                    <a:pt x="22" y="106"/>
                  </a:lnTo>
                  <a:lnTo>
                    <a:pt x="30" y="98"/>
                  </a:lnTo>
                  <a:lnTo>
                    <a:pt x="38" y="90"/>
                  </a:lnTo>
                  <a:lnTo>
                    <a:pt x="44" y="82"/>
                  </a:lnTo>
                  <a:lnTo>
                    <a:pt x="46" y="80"/>
                  </a:lnTo>
                  <a:lnTo>
                    <a:pt x="46" y="68"/>
                  </a:lnTo>
                  <a:lnTo>
                    <a:pt x="50" y="60"/>
                  </a:lnTo>
                  <a:lnTo>
                    <a:pt x="56" y="54"/>
                  </a:lnTo>
                  <a:lnTo>
                    <a:pt x="60" y="48"/>
                  </a:lnTo>
                  <a:lnTo>
                    <a:pt x="60" y="44"/>
                  </a:lnTo>
                  <a:lnTo>
                    <a:pt x="64" y="40"/>
                  </a:lnTo>
                  <a:lnTo>
                    <a:pt x="66" y="36"/>
                  </a:lnTo>
                  <a:lnTo>
                    <a:pt x="70" y="34"/>
                  </a:lnTo>
                  <a:lnTo>
                    <a:pt x="74" y="32"/>
                  </a:lnTo>
                  <a:lnTo>
                    <a:pt x="76" y="30"/>
                  </a:lnTo>
                  <a:lnTo>
                    <a:pt x="78" y="30"/>
                  </a:lnTo>
                  <a:lnTo>
                    <a:pt x="76" y="20"/>
                  </a:lnTo>
                  <a:lnTo>
                    <a:pt x="76" y="14"/>
                  </a:lnTo>
                  <a:lnTo>
                    <a:pt x="78" y="8"/>
                  </a:lnTo>
                  <a:lnTo>
                    <a:pt x="78" y="4"/>
                  </a:lnTo>
                  <a:lnTo>
                    <a:pt x="80" y="0"/>
                  </a:lnTo>
                  <a:lnTo>
                    <a:pt x="80" y="0"/>
                  </a:lnTo>
                  <a:lnTo>
                    <a:pt x="82" y="0"/>
                  </a:lnTo>
                  <a:lnTo>
                    <a:pt x="84" y="2"/>
                  </a:lnTo>
                  <a:lnTo>
                    <a:pt x="88" y="4"/>
                  </a:lnTo>
                  <a:lnTo>
                    <a:pt x="92" y="6"/>
                  </a:lnTo>
                  <a:lnTo>
                    <a:pt x="98" y="8"/>
                  </a:lnTo>
                  <a:lnTo>
                    <a:pt x="104" y="10"/>
                  </a:lnTo>
                  <a:lnTo>
                    <a:pt x="114" y="12"/>
                  </a:lnTo>
                  <a:lnTo>
                    <a:pt x="126" y="12"/>
                  </a:lnTo>
                  <a:lnTo>
                    <a:pt x="134" y="12"/>
                  </a:lnTo>
                  <a:lnTo>
                    <a:pt x="136" y="12"/>
                  </a:lnTo>
                  <a:lnTo>
                    <a:pt x="138" y="12"/>
                  </a:lnTo>
                  <a:lnTo>
                    <a:pt x="142" y="14"/>
                  </a:lnTo>
                  <a:lnTo>
                    <a:pt x="144" y="18"/>
                  </a:lnTo>
                  <a:lnTo>
                    <a:pt x="146" y="22"/>
                  </a:lnTo>
                  <a:lnTo>
                    <a:pt x="146" y="28"/>
                  </a:lnTo>
                  <a:lnTo>
                    <a:pt x="146" y="34"/>
                  </a:lnTo>
                  <a:lnTo>
                    <a:pt x="146" y="38"/>
                  </a:lnTo>
                  <a:lnTo>
                    <a:pt x="148" y="42"/>
                  </a:lnTo>
                  <a:lnTo>
                    <a:pt x="150" y="46"/>
                  </a:lnTo>
                  <a:lnTo>
                    <a:pt x="158" y="54"/>
                  </a:lnTo>
                  <a:lnTo>
                    <a:pt x="156" y="54"/>
                  </a:lnTo>
                  <a:lnTo>
                    <a:pt x="154" y="54"/>
                  </a:lnTo>
                  <a:lnTo>
                    <a:pt x="150" y="54"/>
                  </a:lnTo>
                  <a:lnTo>
                    <a:pt x="146" y="54"/>
                  </a:lnTo>
                  <a:lnTo>
                    <a:pt x="142" y="54"/>
                  </a:lnTo>
                  <a:lnTo>
                    <a:pt x="140" y="56"/>
                  </a:lnTo>
                  <a:lnTo>
                    <a:pt x="136" y="58"/>
                  </a:lnTo>
                  <a:lnTo>
                    <a:pt x="136" y="62"/>
                  </a:lnTo>
                  <a:lnTo>
                    <a:pt x="134" y="74"/>
                  </a:lnTo>
                  <a:lnTo>
                    <a:pt x="82" y="92"/>
                  </a:lnTo>
                  <a:lnTo>
                    <a:pt x="68" y="96"/>
                  </a:lnTo>
                  <a:lnTo>
                    <a:pt x="60" y="104"/>
                  </a:lnTo>
                  <a:lnTo>
                    <a:pt x="48" y="110"/>
                  </a:lnTo>
                  <a:lnTo>
                    <a:pt x="52" y="126"/>
                  </a:lnTo>
                  <a:lnTo>
                    <a:pt x="0" y="1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4" name="Freeform 275"/>
            <p:cNvSpPr>
              <a:spLocks/>
            </p:cNvSpPr>
            <p:nvPr/>
          </p:nvSpPr>
          <p:spPr bwMode="gray">
            <a:xfrm>
              <a:off x="941" y="2592"/>
              <a:ext cx="52" cy="112"/>
            </a:xfrm>
            <a:custGeom>
              <a:avLst/>
              <a:gdLst>
                <a:gd name="T0" fmla="*/ 8 w 52"/>
                <a:gd name="T1" fmla="*/ 12 h 112"/>
                <a:gd name="T2" fmla="*/ 6 w 52"/>
                <a:gd name="T3" fmla="*/ 18 h 112"/>
                <a:gd name="T4" fmla="*/ 4 w 52"/>
                <a:gd name="T5" fmla="*/ 28 h 112"/>
                <a:gd name="T6" fmla="*/ 4 w 52"/>
                <a:gd name="T7" fmla="*/ 32 h 112"/>
                <a:gd name="T8" fmla="*/ 2 w 52"/>
                <a:gd name="T9" fmla="*/ 38 h 112"/>
                <a:gd name="T10" fmla="*/ 0 w 52"/>
                <a:gd name="T11" fmla="*/ 40 h 112"/>
                <a:gd name="T12" fmla="*/ 0 w 52"/>
                <a:gd name="T13" fmla="*/ 46 h 112"/>
                <a:gd name="T14" fmla="*/ 2 w 52"/>
                <a:gd name="T15" fmla="*/ 50 h 112"/>
                <a:gd name="T16" fmla="*/ 2 w 52"/>
                <a:gd name="T17" fmla="*/ 54 h 112"/>
                <a:gd name="T18" fmla="*/ 2 w 52"/>
                <a:gd name="T19" fmla="*/ 58 h 112"/>
                <a:gd name="T20" fmla="*/ 6 w 52"/>
                <a:gd name="T21" fmla="*/ 64 h 112"/>
                <a:gd name="T22" fmla="*/ 8 w 52"/>
                <a:gd name="T23" fmla="*/ 64 h 112"/>
                <a:gd name="T24" fmla="*/ 10 w 52"/>
                <a:gd name="T25" fmla="*/ 68 h 112"/>
                <a:gd name="T26" fmla="*/ 14 w 52"/>
                <a:gd name="T27" fmla="*/ 88 h 112"/>
                <a:gd name="T28" fmla="*/ 22 w 52"/>
                <a:gd name="T29" fmla="*/ 112 h 112"/>
                <a:gd name="T30" fmla="*/ 26 w 52"/>
                <a:gd name="T31" fmla="*/ 108 h 112"/>
                <a:gd name="T32" fmla="*/ 34 w 52"/>
                <a:gd name="T33" fmla="*/ 102 h 112"/>
                <a:gd name="T34" fmla="*/ 40 w 52"/>
                <a:gd name="T35" fmla="*/ 96 h 112"/>
                <a:gd name="T36" fmla="*/ 40 w 52"/>
                <a:gd name="T37" fmla="*/ 92 h 112"/>
                <a:gd name="T38" fmla="*/ 38 w 52"/>
                <a:gd name="T39" fmla="*/ 88 h 112"/>
                <a:gd name="T40" fmla="*/ 38 w 52"/>
                <a:gd name="T41" fmla="*/ 84 h 112"/>
                <a:gd name="T42" fmla="*/ 44 w 52"/>
                <a:gd name="T43" fmla="*/ 82 h 112"/>
                <a:gd name="T44" fmla="*/ 48 w 52"/>
                <a:gd name="T45" fmla="*/ 76 h 112"/>
                <a:gd name="T46" fmla="*/ 46 w 52"/>
                <a:gd name="T47" fmla="*/ 68 h 112"/>
                <a:gd name="T48" fmla="*/ 44 w 52"/>
                <a:gd name="T49" fmla="*/ 62 h 112"/>
                <a:gd name="T50" fmla="*/ 42 w 52"/>
                <a:gd name="T51" fmla="*/ 60 h 112"/>
                <a:gd name="T52" fmla="*/ 42 w 52"/>
                <a:gd name="T53" fmla="*/ 54 h 112"/>
                <a:gd name="T54" fmla="*/ 44 w 52"/>
                <a:gd name="T55" fmla="*/ 50 h 112"/>
                <a:gd name="T56" fmla="*/ 48 w 52"/>
                <a:gd name="T57" fmla="*/ 46 h 112"/>
                <a:gd name="T58" fmla="*/ 50 w 52"/>
                <a:gd name="T59" fmla="*/ 44 h 112"/>
                <a:gd name="T60" fmla="*/ 50 w 52"/>
                <a:gd name="T61" fmla="*/ 42 h 112"/>
                <a:gd name="T62" fmla="*/ 48 w 52"/>
                <a:gd name="T63" fmla="*/ 40 h 112"/>
                <a:gd name="T64" fmla="*/ 46 w 52"/>
                <a:gd name="T65" fmla="*/ 36 h 112"/>
                <a:gd name="T66" fmla="*/ 44 w 52"/>
                <a:gd name="T67" fmla="*/ 28 h 112"/>
                <a:gd name="T68" fmla="*/ 46 w 52"/>
                <a:gd name="T69" fmla="*/ 24 h 112"/>
                <a:gd name="T70" fmla="*/ 52 w 52"/>
                <a:gd name="T71" fmla="*/ 20 h 112"/>
                <a:gd name="T72" fmla="*/ 32 w 52"/>
                <a:gd name="T73" fmla="*/ 2 h 112"/>
                <a:gd name="T74" fmla="*/ 30 w 52"/>
                <a:gd name="T75" fmla="*/ 0 h 112"/>
                <a:gd name="T76" fmla="*/ 22 w 52"/>
                <a:gd name="T77" fmla="*/ 2 h 112"/>
                <a:gd name="T78" fmla="*/ 16 w 52"/>
                <a:gd name="T79" fmla="*/ 4 h 112"/>
                <a:gd name="T80" fmla="*/ 12 w 52"/>
                <a:gd name="T8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112">
                  <a:moveTo>
                    <a:pt x="10" y="12"/>
                  </a:moveTo>
                  <a:lnTo>
                    <a:pt x="8" y="12"/>
                  </a:lnTo>
                  <a:lnTo>
                    <a:pt x="8" y="14"/>
                  </a:lnTo>
                  <a:lnTo>
                    <a:pt x="6" y="18"/>
                  </a:lnTo>
                  <a:lnTo>
                    <a:pt x="4" y="22"/>
                  </a:lnTo>
                  <a:lnTo>
                    <a:pt x="4" y="28"/>
                  </a:lnTo>
                  <a:lnTo>
                    <a:pt x="4" y="30"/>
                  </a:lnTo>
                  <a:lnTo>
                    <a:pt x="4" y="32"/>
                  </a:lnTo>
                  <a:lnTo>
                    <a:pt x="4" y="36"/>
                  </a:lnTo>
                  <a:lnTo>
                    <a:pt x="2" y="38"/>
                  </a:lnTo>
                  <a:lnTo>
                    <a:pt x="0" y="40"/>
                  </a:lnTo>
                  <a:lnTo>
                    <a:pt x="0" y="40"/>
                  </a:lnTo>
                  <a:lnTo>
                    <a:pt x="0" y="42"/>
                  </a:lnTo>
                  <a:lnTo>
                    <a:pt x="0" y="46"/>
                  </a:lnTo>
                  <a:lnTo>
                    <a:pt x="0" y="48"/>
                  </a:lnTo>
                  <a:lnTo>
                    <a:pt x="2" y="50"/>
                  </a:lnTo>
                  <a:lnTo>
                    <a:pt x="2" y="52"/>
                  </a:lnTo>
                  <a:lnTo>
                    <a:pt x="2" y="54"/>
                  </a:lnTo>
                  <a:lnTo>
                    <a:pt x="2" y="56"/>
                  </a:lnTo>
                  <a:lnTo>
                    <a:pt x="2" y="58"/>
                  </a:lnTo>
                  <a:lnTo>
                    <a:pt x="4" y="62"/>
                  </a:lnTo>
                  <a:lnTo>
                    <a:pt x="6" y="64"/>
                  </a:lnTo>
                  <a:lnTo>
                    <a:pt x="6" y="64"/>
                  </a:lnTo>
                  <a:lnTo>
                    <a:pt x="8" y="64"/>
                  </a:lnTo>
                  <a:lnTo>
                    <a:pt x="10" y="66"/>
                  </a:lnTo>
                  <a:lnTo>
                    <a:pt x="10" y="68"/>
                  </a:lnTo>
                  <a:lnTo>
                    <a:pt x="12" y="76"/>
                  </a:lnTo>
                  <a:lnTo>
                    <a:pt x="14" y="88"/>
                  </a:lnTo>
                  <a:lnTo>
                    <a:pt x="18" y="102"/>
                  </a:lnTo>
                  <a:lnTo>
                    <a:pt x="22" y="112"/>
                  </a:lnTo>
                  <a:lnTo>
                    <a:pt x="24" y="112"/>
                  </a:lnTo>
                  <a:lnTo>
                    <a:pt x="26" y="108"/>
                  </a:lnTo>
                  <a:lnTo>
                    <a:pt x="30" y="106"/>
                  </a:lnTo>
                  <a:lnTo>
                    <a:pt x="34" y="102"/>
                  </a:lnTo>
                  <a:lnTo>
                    <a:pt x="36" y="98"/>
                  </a:lnTo>
                  <a:lnTo>
                    <a:pt x="40" y="96"/>
                  </a:lnTo>
                  <a:lnTo>
                    <a:pt x="40" y="92"/>
                  </a:lnTo>
                  <a:lnTo>
                    <a:pt x="40" y="92"/>
                  </a:lnTo>
                  <a:lnTo>
                    <a:pt x="38" y="90"/>
                  </a:lnTo>
                  <a:lnTo>
                    <a:pt x="38" y="88"/>
                  </a:lnTo>
                  <a:lnTo>
                    <a:pt x="38" y="86"/>
                  </a:lnTo>
                  <a:lnTo>
                    <a:pt x="38" y="84"/>
                  </a:lnTo>
                  <a:lnTo>
                    <a:pt x="42" y="82"/>
                  </a:lnTo>
                  <a:lnTo>
                    <a:pt x="44" y="82"/>
                  </a:lnTo>
                  <a:lnTo>
                    <a:pt x="46" y="80"/>
                  </a:lnTo>
                  <a:lnTo>
                    <a:pt x="48" y="76"/>
                  </a:lnTo>
                  <a:lnTo>
                    <a:pt x="48" y="72"/>
                  </a:lnTo>
                  <a:lnTo>
                    <a:pt x="46" y="68"/>
                  </a:lnTo>
                  <a:lnTo>
                    <a:pt x="46" y="64"/>
                  </a:lnTo>
                  <a:lnTo>
                    <a:pt x="44" y="62"/>
                  </a:lnTo>
                  <a:lnTo>
                    <a:pt x="44" y="60"/>
                  </a:lnTo>
                  <a:lnTo>
                    <a:pt x="42" y="60"/>
                  </a:lnTo>
                  <a:lnTo>
                    <a:pt x="42" y="56"/>
                  </a:lnTo>
                  <a:lnTo>
                    <a:pt x="42" y="54"/>
                  </a:lnTo>
                  <a:lnTo>
                    <a:pt x="44" y="50"/>
                  </a:lnTo>
                  <a:lnTo>
                    <a:pt x="44" y="50"/>
                  </a:lnTo>
                  <a:lnTo>
                    <a:pt x="46" y="48"/>
                  </a:lnTo>
                  <a:lnTo>
                    <a:pt x="48" y="46"/>
                  </a:lnTo>
                  <a:lnTo>
                    <a:pt x="50" y="46"/>
                  </a:lnTo>
                  <a:lnTo>
                    <a:pt x="50" y="44"/>
                  </a:lnTo>
                  <a:lnTo>
                    <a:pt x="50" y="44"/>
                  </a:lnTo>
                  <a:lnTo>
                    <a:pt x="50" y="42"/>
                  </a:lnTo>
                  <a:lnTo>
                    <a:pt x="48" y="40"/>
                  </a:lnTo>
                  <a:lnTo>
                    <a:pt x="48" y="40"/>
                  </a:lnTo>
                  <a:lnTo>
                    <a:pt x="46" y="38"/>
                  </a:lnTo>
                  <a:lnTo>
                    <a:pt x="46" y="36"/>
                  </a:lnTo>
                  <a:lnTo>
                    <a:pt x="44" y="32"/>
                  </a:lnTo>
                  <a:lnTo>
                    <a:pt x="44" y="28"/>
                  </a:lnTo>
                  <a:lnTo>
                    <a:pt x="46" y="26"/>
                  </a:lnTo>
                  <a:lnTo>
                    <a:pt x="46" y="24"/>
                  </a:lnTo>
                  <a:lnTo>
                    <a:pt x="50" y="22"/>
                  </a:lnTo>
                  <a:lnTo>
                    <a:pt x="52" y="20"/>
                  </a:lnTo>
                  <a:lnTo>
                    <a:pt x="48" y="12"/>
                  </a:lnTo>
                  <a:lnTo>
                    <a:pt x="32" y="2"/>
                  </a:lnTo>
                  <a:lnTo>
                    <a:pt x="32" y="2"/>
                  </a:lnTo>
                  <a:lnTo>
                    <a:pt x="30" y="0"/>
                  </a:lnTo>
                  <a:lnTo>
                    <a:pt x="26" y="0"/>
                  </a:lnTo>
                  <a:lnTo>
                    <a:pt x="22" y="2"/>
                  </a:lnTo>
                  <a:lnTo>
                    <a:pt x="18" y="4"/>
                  </a:lnTo>
                  <a:lnTo>
                    <a:pt x="16" y="4"/>
                  </a:lnTo>
                  <a:lnTo>
                    <a:pt x="14" y="6"/>
                  </a:lnTo>
                  <a:lnTo>
                    <a:pt x="12" y="8"/>
                  </a:lnTo>
                  <a:lnTo>
                    <a:pt x="10" y="1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5" name="Freeform 276"/>
            <p:cNvSpPr>
              <a:spLocks/>
            </p:cNvSpPr>
            <p:nvPr/>
          </p:nvSpPr>
          <p:spPr bwMode="gray">
            <a:xfrm>
              <a:off x="963" y="2654"/>
              <a:ext cx="206" cy="202"/>
            </a:xfrm>
            <a:custGeom>
              <a:avLst/>
              <a:gdLst>
                <a:gd name="T0" fmla="*/ 200 w 206"/>
                <a:gd name="T1" fmla="*/ 34 h 202"/>
                <a:gd name="T2" fmla="*/ 192 w 206"/>
                <a:gd name="T3" fmla="*/ 30 h 202"/>
                <a:gd name="T4" fmla="*/ 182 w 206"/>
                <a:gd name="T5" fmla="*/ 24 h 202"/>
                <a:gd name="T6" fmla="*/ 174 w 206"/>
                <a:gd name="T7" fmla="*/ 22 h 202"/>
                <a:gd name="T8" fmla="*/ 170 w 206"/>
                <a:gd name="T9" fmla="*/ 22 h 202"/>
                <a:gd name="T10" fmla="*/ 162 w 206"/>
                <a:gd name="T11" fmla="*/ 22 h 202"/>
                <a:gd name="T12" fmla="*/ 148 w 206"/>
                <a:gd name="T13" fmla="*/ 26 h 202"/>
                <a:gd name="T14" fmla="*/ 138 w 206"/>
                <a:gd name="T15" fmla="*/ 28 h 202"/>
                <a:gd name="T16" fmla="*/ 136 w 206"/>
                <a:gd name="T17" fmla="*/ 34 h 202"/>
                <a:gd name="T18" fmla="*/ 138 w 206"/>
                <a:gd name="T19" fmla="*/ 42 h 202"/>
                <a:gd name="T20" fmla="*/ 140 w 206"/>
                <a:gd name="T21" fmla="*/ 46 h 202"/>
                <a:gd name="T22" fmla="*/ 138 w 206"/>
                <a:gd name="T23" fmla="*/ 54 h 202"/>
                <a:gd name="T24" fmla="*/ 122 w 206"/>
                <a:gd name="T25" fmla="*/ 56 h 202"/>
                <a:gd name="T26" fmla="*/ 106 w 206"/>
                <a:gd name="T27" fmla="*/ 52 h 202"/>
                <a:gd name="T28" fmla="*/ 96 w 206"/>
                <a:gd name="T29" fmla="*/ 44 h 202"/>
                <a:gd name="T30" fmla="*/ 88 w 206"/>
                <a:gd name="T31" fmla="*/ 36 h 202"/>
                <a:gd name="T32" fmla="*/ 84 w 206"/>
                <a:gd name="T33" fmla="*/ 26 h 202"/>
                <a:gd name="T34" fmla="*/ 80 w 206"/>
                <a:gd name="T35" fmla="*/ 18 h 202"/>
                <a:gd name="T36" fmla="*/ 78 w 206"/>
                <a:gd name="T37" fmla="*/ 16 h 202"/>
                <a:gd name="T38" fmla="*/ 56 w 206"/>
                <a:gd name="T39" fmla="*/ 10 h 202"/>
                <a:gd name="T40" fmla="*/ 46 w 206"/>
                <a:gd name="T41" fmla="*/ 6 h 202"/>
                <a:gd name="T42" fmla="*/ 38 w 206"/>
                <a:gd name="T43" fmla="*/ 4 h 202"/>
                <a:gd name="T44" fmla="*/ 24 w 206"/>
                <a:gd name="T45" fmla="*/ 0 h 202"/>
                <a:gd name="T46" fmla="*/ 24 w 206"/>
                <a:gd name="T47" fmla="*/ 4 h 202"/>
                <a:gd name="T48" fmla="*/ 26 w 206"/>
                <a:gd name="T49" fmla="*/ 12 h 202"/>
                <a:gd name="T50" fmla="*/ 24 w 206"/>
                <a:gd name="T51" fmla="*/ 18 h 202"/>
                <a:gd name="T52" fmla="*/ 22 w 206"/>
                <a:gd name="T53" fmla="*/ 20 h 202"/>
                <a:gd name="T54" fmla="*/ 18 w 206"/>
                <a:gd name="T55" fmla="*/ 20 h 202"/>
                <a:gd name="T56" fmla="*/ 16 w 206"/>
                <a:gd name="T57" fmla="*/ 22 h 202"/>
                <a:gd name="T58" fmla="*/ 18 w 206"/>
                <a:gd name="T59" fmla="*/ 30 h 202"/>
                <a:gd name="T60" fmla="*/ 18 w 206"/>
                <a:gd name="T61" fmla="*/ 30 h 202"/>
                <a:gd name="T62" fmla="*/ 16 w 206"/>
                <a:gd name="T63" fmla="*/ 34 h 202"/>
                <a:gd name="T64" fmla="*/ 12 w 206"/>
                <a:gd name="T65" fmla="*/ 40 h 202"/>
                <a:gd name="T66" fmla="*/ 6 w 206"/>
                <a:gd name="T67" fmla="*/ 46 h 202"/>
                <a:gd name="T68" fmla="*/ 2 w 206"/>
                <a:gd name="T69" fmla="*/ 50 h 202"/>
                <a:gd name="T70" fmla="*/ 0 w 206"/>
                <a:gd name="T71" fmla="*/ 50 h 202"/>
                <a:gd name="T72" fmla="*/ 2 w 206"/>
                <a:gd name="T73" fmla="*/ 54 h 202"/>
                <a:gd name="T74" fmla="*/ 4 w 206"/>
                <a:gd name="T75" fmla="*/ 60 h 202"/>
                <a:gd name="T76" fmla="*/ 4 w 206"/>
                <a:gd name="T77" fmla="*/ 72 h 202"/>
                <a:gd name="T78" fmla="*/ 6 w 206"/>
                <a:gd name="T79" fmla="*/ 80 h 202"/>
                <a:gd name="T80" fmla="*/ 8 w 206"/>
                <a:gd name="T81" fmla="*/ 82 h 202"/>
                <a:gd name="T82" fmla="*/ 12 w 206"/>
                <a:gd name="T83" fmla="*/ 88 h 202"/>
                <a:gd name="T84" fmla="*/ 12 w 206"/>
                <a:gd name="T85" fmla="*/ 96 h 202"/>
                <a:gd name="T86" fmla="*/ 12 w 206"/>
                <a:gd name="T87" fmla="*/ 106 h 202"/>
                <a:gd name="T88" fmla="*/ 10 w 206"/>
                <a:gd name="T89" fmla="*/ 108 h 202"/>
                <a:gd name="T90" fmla="*/ 14 w 206"/>
                <a:gd name="T91" fmla="*/ 112 h 202"/>
                <a:gd name="T92" fmla="*/ 14 w 206"/>
                <a:gd name="T93" fmla="*/ 122 h 202"/>
                <a:gd name="T94" fmla="*/ 30 w 206"/>
                <a:gd name="T95" fmla="*/ 142 h 202"/>
                <a:gd name="T96" fmla="*/ 36 w 206"/>
                <a:gd name="T97" fmla="*/ 142 h 202"/>
                <a:gd name="T98" fmla="*/ 40 w 206"/>
                <a:gd name="T99" fmla="*/ 146 h 202"/>
                <a:gd name="T100" fmla="*/ 44 w 206"/>
                <a:gd name="T101" fmla="*/ 152 h 202"/>
                <a:gd name="T102" fmla="*/ 48 w 206"/>
                <a:gd name="T103" fmla="*/ 158 h 202"/>
                <a:gd name="T104" fmla="*/ 184 w 206"/>
                <a:gd name="T105" fmla="*/ 202 h 202"/>
                <a:gd name="T106" fmla="*/ 206 w 206"/>
                <a:gd name="T107" fmla="*/ 18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202">
                  <a:moveTo>
                    <a:pt x="206" y="34"/>
                  </a:moveTo>
                  <a:lnTo>
                    <a:pt x="200" y="34"/>
                  </a:lnTo>
                  <a:lnTo>
                    <a:pt x="196" y="32"/>
                  </a:lnTo>
                  <a:lnTo>
                    <a:pt x="192" y="30"/>
                  </a:lnTo>
                  <a:lnTo>
                    <a:pt x="186" y="26"/>
                  </a:lnTo>
                  <a:lnTo>
                    <a:pt x="182" y="24"/>
                  </a:lnTo>
                  <a:lnTo>
                    <a:pt x="176" y="24"/>
                  </a:lnTo>
                  <a:lnTo>
                    <a:pt x="174" y="22"/>
                  </a:lnTo>
                  <a:lnTo>
                    <a:pt x="172" y="22"/>
                  </a:lnTo>
                  <a:lnTo>
                    <a:pt x="170" y="22"/>
                  </a:lnTo>
                  <a:lnTo>
                    <a:pt x="166" y="22"/>
                  </a:lnTo>
                  <a:lnTo>
                    <a:pt x="162" y="22"/>
                  </a:lnTo>
                  <a:lnTo>
                    <a:pt x="154" y="24"/>
                  </a:lnTo>
                  <a:lnTo>
                    <a:pt x="148" y="26"/>
                  </a:lnTo>
                  <a:lnTo>
                    <a:pt x="142" y="26"/>
                  </a:lnTo>
                  <a:lnTo>
                    <a:pt x="138" y="28"/>
                  </a:lnTo>
                  <a:lnTo>
                    <a:pt x="138" y="32"/>
                  </a:lnTo>
                  <a:lnTo>
                    <a:pt x="136" y="34"/>
                  </a:lnTo>
                  <a:lnTo>
                    <a:pt x="138" y="38"/>
                  </a:lnTo>
                  <a:lnTo>
                    <a:pt x="138" y="42"/>
                  </a:lnTo>
                  <a:lnTo>
                    <a:pt x="140" y="44"/>
                  </a:lnTo>
                  <a:lnTo>
                    <a:pt x="140" y="46"/>
                  </a:lnTo>
                  <a:lnTo>
                    <a:pt x="140" y="46"/>
                  </a:lnTo>
                  <a:lnTo>
                    <a:pt x="138" y="54"/>
                  </a:lnTo>
                  <a:lnTo>
                    <a:pt x="132" y="56"/>
                  </a:lnTo>
                  <a:lnTo>
                    <a:pt x="122" y="56"/>
                  </a:lnTo>
                  <a:lnTo>
                    <a:pt x="114" y="54"/>
                  </a:lnTo>
                  <a:lnTo>
                    <a:pt x="106" y="52"/>
                  </a:lnTo>
                  <a:lnTo>
                    <a:pt x="100" y="48"/>
                  </a:lnTo>
                  <a:lnTo>
                    <a:pt x="96" y="44"/>
                  </a:lnTo>
                  <a:lnTo>
                    <a:pt x="90" y="40"/>
                  </a:lnTo>
                  <a:lnTo>
                    <a:pt x="88" y="36"/>
                  </a:lnTo>
                  <a:lnTo>
                    <a:pt x="86" y="30"/>
                  </a:lnTo>
                  <a:lnTo>
                    <a:pt x="84" y="26"/>
                  </a:lnTo>
                  <a:lnTo>
                    <a:pt x="82" y="22"/>
                  </a:lnTo>
                  <a:lnTo>
                    <a:pt x="80" y="18"/>
                  </a:lnTo>
                  <a:lnTo>
                    <a:pt x="78" y="16"/>
                  </a:lnTo>
                  <a:lnTo>
                    <a:pt x="78" y="16"/>
                  </a:lnTo>
                  <a:lnTo>
                    <a:pt x="58" y="12"/>
                  </a:lnTo>
                  <a:lnTo>
                    <a:pt x="56" y="10"/>
                  </a:lnTo>
                  <a:lnTo>
                    <a:pt x="52" y="8"/>
                  </a:lnTo>
                  <a:lnTo>
                    <a:pt x="46" y="6"/>
                  </a:lnTo>
                  <a:lnTo>
                    <a:pt x="42" y="4"/>
                  </a:lnTo>
                  <a:lnTo>
                    <a:pt x="38" y="4"/>
                  </a:lnTo>
                  <a:lnTo>
                    <a:pt x="38" y="4"/>
                  </a:lnTo>
                  <a:lnTo>
                    <a:pt x="24" y="0"/>
                  </a:lnTo>
                  <a:lnTo>
                    <a:pt x="24" y="2"/>
                  </a:lnTo>
                  <a:lnTo>
                    <a:pt x="24" y="4"/>
                  </a:lnTo>
                  <a:lnTo>
                    <a:pt x="26" y="8"/>
                  </a:lnTo>
                  <a:lnTo>
                    <a:pt x="26" y="12"/>
                  </a:lnTo>
                  <a:lnTo>
                    <a:pt x="26" y="16"/>
                  </a:lnTo>
                  <a:lnTo>
                    <a:pt x="24" y="18"/>
                  </a:lnTo>
                  <a:lnTo>
                    <a:pt x="24" y="18"/>
                  </a:lnTo>
                  <a:lnTo>
                    <a:pt x="22" y="20"/>
                  </a:lnTo>
                  <a:lnTo>
                    <a:pt x="20" y="20"/>
                  </a:lnTo>
                  <a:lnTo>
                    <a:pt x="18" y="20"/>
                  </a:lnTo>
                  <a:lnTo>
                    <a:pt x="18" y="22"/>
                  </a:lnTo>
                  <a:lnTo>
                    <a:pt x="16" y="22"/>
                  </a:lnTo>
                  <a:lnTo>
                    <a:pt x="16" y="26"/>
                  </a:lnTo>
                  <a:lnTo>
                    <a:pt x="18" y="30"/>
                  </a:lnTo>
                  <a:lnTo>
                    <a:pt x="18" y="30"/>
                  </a:lnTo>
                  <a:lnTo>
                    <a:pt x="18" y="30"/>
                  </a:lnTo>
                  <a:lnTo>
                    <a:pt x="18" y="32"/>
                  </a:lnTo>
                  <a:lnTo>
                    <a:pt x="16" y="34"/>
                  </a:lnTo>
                  <a:lnTo>
                    <a:pt x="14" y="36"/>
                  </a:lnTo>
                  <a:lnTo>
                    <a:pt x="12" y="40"/>
                  </a:lnTo>
                  <a:lnTo>
                    <a:pt x="8" y="42"/>
                  </a:lnTo>
                  <a:lnTo>
                    <a:pt x="6" y="46"/>
                  </a:lnTo>
                  <a:lnTo>
                    <a:pt x="2" y="48"/>
                  </a:lnTo>
                  <a:lnTo>
                    <a:pt x="2" y="50"/>
                  </a:lnTo>
                  <a:lnTo>
                    <a:pt x="0" y="50"/>
                  </a:lnTo>
                  <a:lnTo>
                    <a:pt x="0" y="50"/>
                  </a:lnTo>
                  <a:lnTo>
                    <a:pt x="2" y="50"/>
                  </a:lnTo>
                  <a:lnTo>
                    <a:pt x="2" y="54"/>
                  </a:lnTo>
                  <a:lnTo>
                    <a:pt x="2" y="56"/>
                  </a:lnTo>
                  <a:lnTo>
                    <a:pt x="4" y="60"/>
                  </a:lnTo>
                  <a:lnTo>
                    <a:pt x="4" y="66"/>
                  </a:lnTo>
                  <a:lnTo>
                    <a:pt x="4" y="72"/>
                  </a:lnTo>
                  <a:lnTo>
                    <a:pt x="6" y="76"/>
                  </a:lnTo>
                  <a:lnTo>
                    <a:pt x="6" y="80"/>
                  </a:lnTo>
                  <a:lnTo>
                    <a:pt x="6" y="80"/>
                  </a:lnTo>
                  <a:lnTo>
                    <a:pt x="8" y="82"/>
                  </a:lnTo>
                  <a:lnTo>
                    <a:pt x="10" y="84"/>
                  </a:lnTo>
                  <a:lnTo>
                    <a:pt x="12" y="88"/>
                  </a:lnTo>
                  <a:lnTo>
                    <a:pt x="12" y="92"/>
                  </a:lnTo>
                  <a:lnTo>
                    <a:pt x="12" y="96"/>
                  </a:lnTo>
                  <a:lnTo>
                    <a:pt x="12" y="102"/>
                  </a:lnTo>
                  <a:lnTo>
                    <a:pt x="12" y="106"/>
                  </a:lnTo>
                  <a:lnTo>
                    <a:pt x="10" y="108"/>
                  </a:lnTo>
                  <a:lnTo>
                    <a:pt x="10" y="108"/>
                  </a:lnTo>
                  <a:lnTo>
                    <a:pt x="12" y="110"/>
                  </a:lnTo>
                  <a:lnTo>
                    <a:pt x="14" y="112"/>
                  </a:lnTo>
                  <a:lnTo>
                    <a:pt x="14" y="116"/>
                  </a:lnTo>
                  <a:lnTo>
                    <a:pt x="14" y="122"/>
                  </a:lnTo>
                  <a:lnTo>
                    <a:pt x="28" y="142"/>
                  </a:lnTo>
                  <a:lnTo>
                    <a:pt x="30" y="142"/>
                  </a:lnTo>
                  <a:lnTo>
                    <a:pt x="32" y="142"/>
                  </a:lnTo>
                  <a:lnTo>
                    <a:pt x="36" y="142"/>
                  </a:lnTo>
                  <a:lnTo>
                    <a:pt x="40" y="146"/>
                  </a:lnTo>
                  <a:lnTo>
                    <a:pt x="40" y="146"/>
                  </a:lnTo>
                  <a:lnTo>
                    <a:pt x="42" y="148"/>
                  </a:lnTo>
                  <a:lnTo>
                    <a:pt x="44" y="152"/>
                  </a:lnTo>
                  <a:lnTo>
                    <a:pt x="46" y="154"/>
                  </a:lnTo>
                  <a:lnTo>
                    <a:pt x="48" y="158"/>
                  </a:lnTo>
                  <a:lnTo>
                    <a:pt x="76" y="156"/>
                  </a:lnTo>
                  <a:lnTo>
                    <a:pt x="184" y="202"/>
                  </a:lnTo>
                  <a:lnTo>
                    <a:pt x="184" y="184"/>
                  </a:lnTo>
                  <a:lnTo>
                    <a:pt x="206" y="184"/>
                  </a:lnTo>
                  <a:lnTo>
                    <a:pt x="206" y="3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6" name="Freeform 277"/>
            <p:cNvSpPr>
              <a:spLocks/>
            </p:cNvSpPr>
            <p:nvPr/>
          </p:nvSpPr>
          <p:spPr bwMode="gray">
            <a:xfrm>
              <a:off x="875" y="2936"/>
              <a:ext cx="146" cy="120"/>
            </a:xfrm>
            <a:custGeom>
              <a:avLst/>
              <a:gdLst>
                <a:gd name="T0" fmla="*/ 142 w 146"/>
                <a:gd name="T1" fmla="*/ 0 h 120"/>
                <a:gd name="T2" fmla="*/ 132 w 146"/>
                <a:gd name="T3" fmla="*/ 2 h 120"/>
                <a:gd name="T4" fmla="*/ 124 w 146"/>
                <a:gd name="T5" fmla="*/ 6 h 120"/>
                <a:gd name="T6" fmla="*/ 120 w 146"/>
                <a:gd name="T7" fmla="*/ 8 h 120"/>
                <a:gd name="T8" fmla="*/ 96 w 146"/>
                <a:gd name="T9" fmla="*/ 4 h 120"/>
                <a:gd name="T10" fmla="*/ 84 w 146"/>
                <a:gd name="T11" fmla="*/ 8 h 120"/>
                <a:gd name="T12" fmla="*/ 76 w 146"/>
                <a:gd name="T13" fmla="*/ 6 h 120"/>
                <a:gd name="T14" fmla="*/ 68 w 146"/>
                <a:gd name="T15" fmla="*/ 12 h 120"/>
                <a:gd name="T16" fmla="*/ 62 w 146"/>
                <a:gd name="T17" fmla="*/ 16 h 120"/>
                <a:gd name="T18" fmla="*/ 58 w 146"/>
                <a:gd name="T19" fmla="*/ 14 h 120"/>
                <a:gd name="T20" fmla="*/ 50 w 146"/>
                <a:gd name="T21" fmla="*/ 10 h 120"/>
                <a:gd name="T22" fmla="*/ 42 w 146"/>
                <a:gd name="T23" fmla="*/ 8 h 120"/>
                <a:gd name="T24" fmla="*/ 40 w 146"/>
                <a:gd name="T25" fmla="*/ 6 h 120"/>
                <a:gd name="T26" fmla="*/ 38 w 146"/>
                <a:gd name="T27" fmla="*/ 6 h 120"/>
                <a:gd name="T28" fmla="*/ 30 w 146"/>
                <a:gd name="T29" fmla="*/ 6 h 120"/>
                <a:gd name="T30" fmla="*/ 16 w 146"/>
                <a:gd name="T31" fmla="*/ 8 h 120"/>
                <a:gd name="T32" fmla="*/ 6 w 146"/>
                <a:gd name="T33" fmla="*/ 14 h 120"/>
                <a:gd name="T34" fmla="*/ 2 w 146"/>
                <a:gd name="T35" fmla="*/ 20 h 120"/>
                <a:gd name="T36" fmla="*/ 4 w 146"/>
                <a:gd name="T37" fmla="*/ 22 h 120"/>
                <a:gd name="T38" fmla="*/ 6 w 146"/>
                <a:gd name="T39" fmla="*/ 28 h 120"/>
                <a:gd name="T40" fmla="*/ 6 w 146"/>
                <a:gd name="T41" fmla="*/ 40 h 120"/>
                <a:gd name="T42" fmla="*/ 6 w 146"/>
                <a:gd name="T43" fmla="*/ 48 h 120"/>
                <a:gd name="T44" fmla="*/ 2 w 146"/>
                <a:gd name="T45" fmla="*/ 54 h 120"/>
                <a:gd name="T46" fmla="*/ 0 w 146"/>
                <a:gd name="T47" fmla="*/ 64 h 120"/>
                <a:gd name="T48" fmla="*/ 0 w 146"/>
                <a:gd name="T49" fmla="*/ 100 h 120"/>
                <a:gd name="T50" fmla="*/ 16 w 146"/>
                <a:gd name="T51" fmla="*/ 100 h 120"/>
                <a:gd name="T52" fmla="*/ 34 w 146"/>
                <a:gd name="T53" fmla="*/ 112 h 120"/>
                <a:gd name="T54" fmla="*/ 52 w 146"/>
                <a:gd name="T55" fmla="*/ 118 h 120"/>
                <a:gd name="T56" fmla="*/ 76 w 146"/>
                <a:gd name="T57" fmla="*/ 120 h 120"/>
                <a:gd name="T58" fmla="*/ 94 w 146"/>
                <a:gd name="T59" fmla="*/ 102 h 120"/>
                <a:gd name="T60" fmla="*/ 96 w 146"/>
                <a:gd name="T61" fmla="*/ 86 h 120"/>
                <a:gd name="T62" fmla="*/ 100 w 146"/>
                <a:gd name="T63" fmla="*/ 80 h 120"/>
                <a:gd name="T64" fmla="*/ 108 w 146"/>
                <a:gd name="T65" fmla="*/ 72 h 120"/>
                <a:gd name="T66" fmla="*/ 118 w 146"/>
                <a:gd name="T67" fmla="*/ 68 h 120"/>
                <a:gd name="T68" fmla="*/ 122 w 146"/>
                <a:gd name="T69" fmla="*/ 72 h 120"/>
                <a:gd name="T70" fmla="*/ 126 w 146"/>
                <a:gd name="T71" fmla="*/ 72 h 120"/>
                <a:gd name="T72" fmla="*/ 132 w 146"/>
                <a:gd name="T73" fmla="*/ 68 h 120"/>
                <a:gd name="T74" fmla="*/ 138 w 146"/>
                <a:gd name="T75" fmla="*/ 56 h 120"/>
                <a:gd name="T76" fmla="*/ 142 w 146"/>
                <a:gd name="T77" fmla="*/ 46 h 120"/>
                <a:gd name="T78" fmla="*/ 144 w 146"/>
                <a:gd name="T79" fmla="*/ 36 h 120"/>
                <a:gd name="T80" fmla="*/ 146 w 146"/>
                <a:gd name="T81" fmla="*/ 24 h 120"/>
                <a:gd name="T82" fmla="*/ 144 w 146"/>
                <a:gd name="T83" fmla="*/ 14 h 120"/>
                <a:gd name="T84" fmla="*/ 146 w 146"/>
                <a:gd name="T85" fmla="*/ 4 h 120"/>
                <a:gd name="T86" fmla="*/ 146 w 146"/>
                <a:gd name="T8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20">
                  <a:moveTo>
                    <a:pt x="146" y="0"/>
                  </a:moveTo>
                  <a:lnTo>
                    <a:pt x="142" y="0"/>
                  </a:lnTo>
                  <a:lnTo>
                    <a:pt x="136" y="0"/>
                  </a:lnTo>
                  <a:lnTo>
                    <a:pt x="132" y="2"/>
                  </a:lnTo>
                  <a:lnTo>
                    <a:pt x="126" y="4"/>
                  </a:lnTo>
                  <a:lnTo>
                    <a:pt x="124" y="6"/>
                  </a:lnTo>
                  <a:lnTo>
                    <a:pt x="120" y="6"/>
                  </a:lnTo>
                  <a:lnTo>
                    <a:pt x="120" y="8"/>
                  </a:lnTo>
                  <a:lnTo>
                    <a:pt x="108" y="2"/>
                  </a:lnTo>
                  <a:lnTo>
                    <a:pt x="96" y="4"/>
                  </a:lnTo>
                  <a:lnTo>
                    <a:pt x="88" y="6"/>
                  </a:lnTo>
                  <a:lnTo>
                    <a:pt x="84" y="8"/>
                  </a:lnTo>
                  <a:lnTo>
                    <a:pt x="80" y="6"/>
                  </a:lnTo>
                  <a:lnTo>
                    <a:pt x="76" y="6"/>
                  </a:lnTo>
                  <a:lnTo>
                    <a:pt x="70" y="8"/>
                  </a:lnTo>
                  <a:lnTo>
                    <a:pt x="68" y="12"/>
                  </a:lnTo>
                  <a:lnTo>
                    <a:pt x="64" y="14"/>
                  </a:lnTo>
                  <a:lnTo>
                    <a:pt x="62" y="16"/>
                  </a:lnTo>
                  <a:lnTo>
                    <a:pt x="62" y="16"/>
                  </a:lnTo>
                  <a:lnTo>
                    <a:pt x="58" y="14"/>
                  </a:lnTo>
                  <a:lnTo>
                    <a:pt x="54" y="10"/>
                  </a:lnTo>
                  <a:lnTo>
                    <a:pt x="50" y="10"/>
                  </a:lnTo>
                  <a:lnTo>
                    <a:pt x="46" y="8"/>
                  </a:lnTo>
                  <a:lnTo>
                    <a:pt x="42" y="8"/>
                  </a:lnTo>
                  <a:lnTo>
                    <a:pt x="40" y="6"/>
                  </a:lnTo>
                  <a:lnTo>
                    <a:pt x="40" y="6"/>
                  </a:lnTo>
                  <a:lnTo>
                    <a:pt x="40" y="6"/>
                  </a:lnTo>
                  <a:lnTo>
                    <a:pt x="38" y="6"/>
                  </a:lnTo>
                  <a:lnTo>
                    <a:pt x="34" y="6"/>
                  </a:lnTo>
                  <a:lnTo>
                    <a:pt x="30" y="6"/>
                  </a:lnTo>
                  <a:lnTo>
                    <a:pt x="22" y="6"/>
                  </a:lnTo>
                  <a:lnTo>
                    <a:pt x="16" y="8"/>
                  </a:lnTo>
                  <a:lnTo>
                    <a:pt x="10" y="12"/>
                  </a:lnTo>
                  <a:lnTo>
                    <a:pt x="6" y="14"/>
                  </a:lnTo>
                  <a:lnTo>
                    <a:pt x="4" y="18"/>
                  </a:lnTo>
                  <a:lnTo>
                    <a:pt x="2" y="20"/>
                  </a:lnTo>
                  <a:lnTo>
                    <a:pt x="2" y="20"/>
                  </a:lnTo>
                  <a:lnTo>
                    <a:pt x="4" y="22"/>
                  </a:lnTo>
                  <a:lnTo>
                    <a:pt x="4" y="24"/>
                  </a:lnTo>
                  <a:lnTo>
                    <a:pt x="6" y="28"/>
                  </a:lnTo>
                  <a:lnTo>
                    <a:pt x="6" y="34"/>
                  </a:lnTo>
                  <a:lnTo>
                    <a:pt x="6" y="40"/>
                  </a:lnTo>
                  <a:lnTo>
                    <a:pt x="6" y="46"/>
                  </a:lnTo>
                  <a:lnTo>
                    <a:pt x="6" y="48"/>
                  </a:lnTo>
                  <a:lnTo>
                    <a:pt x="4" y="50"/>
                  </a:lnTo>
                  <a:lnTo>
                    <a:pt x="2" y="54"/>
                  </a:lnTo>
                  <a:lnTo>
                    <a:pt x="2" y="58"/>
                  </a:lnTo>
                  <a:lnTo>
                    <a:pt x="0" y="64"/>
                  </a:lnTo>
                  <a:lnTo>
                    <a:pt x="0" y="70"/>
                  </a:lnTo>
                  <a:lnTo>
                    <a:pt x="0" y="100"/>
                  </a:lnTo>
                  <a:lnTo>
                    <a:pt x="14" y="98"/>
                  </a:lnTo>
                  <a:lnTo>
                    <a:pt x="16" y="100"/>
                  </a:lnTo>
                  <a:lnTo>
                    <a:pt x="24" y="106"/>
                  </a:lnTo>
                  <a:lnTo>
                    <a:pt x="34" y="112"/>
                  </a:lnTo>
                  <a:lnTo>
                    <a:pt x="48" y="118"/>
                  </a:lnTo>
                  <a:lnTo>
                    <a:pt x="52" y="118"/>
                  </a:lnTo>
                  <a:lnTo>
                    <a:pt x="62" y="120"/>
                  </a:lnTo>
                  <a:lnTo>
                    <a:pt x="76" y="120"/>
                  </a:lnTo>
                  <a:lnTo>
                    <a:pt x="86" y="120"/>
                  </a:lnTo>
                  <a:lnTo>
                    <a:pt x="94" y="102"/>
                  </a:lnTo>
                  <a:lnTo>
                    <a:pt x="94" y="88"/>
                  </a:lnTo>
                  <a:lnTo>
                    <a:pt x="96" y="86"/>
                  </a:lnTo>
                  <a:lnTo>
                    <a:pt x="98" y="84"/>
                  </a:lnTo>
                  <a:lnTo>
                    <a:pt x="100" y="80"/>
                  </a:lnTo>
                  <a:lnTo>
                    <a:pt x="104" y="76"/>
                  </a:lnTo>
                  <a:lnTo>
                    <a:pt x="108" y="72"/>
                  </a:lnTo>
                  <a:lnTo>
                    <a:pt x="112" y="70"/>
                  </a:lnTo>
                  <a:lnTo>
                    <a:pt x="118" y="68"/>
                  </a:lnTo>
                  <a:lnTo>
                    <a:pt x="122" y="72"/>
                  </a:lnTo>
                  <a:lnTo>
                    <a:pt x="122" y="72"/>
                  </a:lnTo>
                  <a:lnTo>
                    <a:pt x="124" y="72"/>
                  </a:lnTo>
                  <a:lnTo>
                    <a:pt x="126" y="72"/>
                  </a:lnTo>
                  <a:lnTo>
                    <a:pt x="128" y="70"/>
                  </a:lnTo>
                  <a:lnTo>
                    <a:pt x="132" y="68"/>
                  </a:lnTo>
                  <a:lnTo>
                    <a:pt x="136" y="64"/>
                  </a:lnTo>
                  <a:lnTo>
                    <a:pt x="138" y="56"/>
                  </a:lnTo>
                  <a:lnTo>
                    <a:pt x="142" y="46"/>
                  </a:lnTo>
                  <a:lnTo>
                    <a:pt x="142" y="46"/>
                  </a:lnTo>
                  <a:lnTo>
                    <a:pt x="144" y="42"/>
                  </a:lnTo>
                  <a:lnTo>
                    <a:pt x="144" y="36"/>
                  </a:lnTo>
                  <a:lnTo>
                    <a:pt x="146" y="30"/>
                  </a:lnTo>
                  <a:lnTo>
                    <a:pt x="146" y="24"/>
                  </a:lnTo>
                  <a:lnTo>
                    <a:pt x="144" y="18"/>
                  </a:lnTo>
                  <a:lnTo>
                    <a:pt x="144" y="14"/>
                  </a:lnTo>
                  <a:lnTo>
                    <a:pt x="144" y="8"/>
                  </a:lnTo>
                  <a:lnTo>
                    <a:pt x="146" y="4"/>
                  </a:lnTo>
                  <a:lnTo>
                    <a:pt x="146" y="2"/>
                  </a:lnTo>
                  <a:lnTo>
                    <a:pt x="14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7" name="Freeform 278"/>
            <p:cNvSpPr>
              <a:spLocks/>
            </p:cNvSpPr>
            <p:nvPr/>
          </p:nvSpPr>
          <p:spPr bwMode="gray">
            <a:xfrm>
              <a:off x="995" y="2796"/>
              <a:ext cx="52" cy="132"/>
            </a:xfrm>
            <a:custGeom>
              <a:avLst/>
              <a:gdLst>
                <a:gd name="T0" fmla="*/ 28 w 52"/>
                <a:gd name="T1" fmla="*/ 132 h 132"/>
                <a:gd name="T2" fmla="*/ 30 w 52"/>
                <a:gd name="T3" fmla="*/ 118 h 132"/>
                <a:gd name="T4" fmla="*/ 30 w 52"/>
                <a:gd name="T5" fmla="*/ 118 h 132"/>
                <a:gd name="T6" fmla="*/ 30 w 52"/>
                <a:gd name="T7" fmla="*/ 116 h 132"/>
                <a:gd name="T8" fmla="*/ 32 w 52"/>
                <a:gd name="T9" fmla="*/ 112 h 132"/>
                <a:gd name="T10" fmla="*/ 32 w 52"/>
                <a:gd name="T11" fmla="*/ 108 h 132"/>
                <a:gd name="T12" fmla="*/ 36 w 52"/>
                <a:gd name="T13" fmla="*/ 104 h 132"/>
                <a:gd name="T14" fmla="*/ 40 w 52"/>
                <a:gd name="T15" fmla="*/ 100 h 132"/>
                <a:gd name="T16" fmla="*/ 44 w 52"/>
                <a:gd name="T17" fmla="*/ 96 h 132"/>
                <a:gd name="T18" fmla="*/ 44 w 52"/>
                <a:gd name="T19" fmla="*/ 92 h 132"/>
                <a:gd name="T20" fmla="*/ 44 w 52"/>
                <a:gd name="T21" fmla="*/ 80 h 132"/>
                <a:gd name="T22" fmla="*/ 44 w 52"/>
                <a:gd name="T23" fmla="*/ 66 h 132"/>
                <a:gd name="T24" fmla="*/ 46 w 52"/>
                <a:gd name="T25" fmla="*/ 52 h 132"/>
                <a:gd name="T26" fmla="*/ 52 w 52"/>
                <a:gd name="T27" fmla="*/ 44 h 132"/>
                <a:gd name="T28" fmla="*/ 50 w 52"/>
                <a:gd name="T29" fmla="*/ 44 h 132"/>
                <a:gd name="T30" fmla="*/ 50 w 52"/>
                <a:gd name="T31" fmla="*/ 40 h 132"/>
                <a:gd name="T32" fmla="*/ 48 w 52"/>
                <a:gd name="T33" fmla="*/ 36 h 132"/>
                <a:gd name="T34" fmla="*/ 46 w 52"/>
                <a:gd name="T35" fmla="*/ 30 h 132"/>
                <a:gd name="T36" fmla="*/ 44 w 52"/>
                <a:gd name="T37" fmla="*/ 24 h 132"/>
                <a:gd name="T38" fmla="*/ 44 w 52"/>
                <a:gd name="T39" fmla="*/ 20 h 132"/>
                <a:gd name="T40" fmla="*/ 44 w 52"/>
                <a:gd name="T41" fmla="*/ 14 h 132"/>
                <a:gd name="T42" fmla="*/ 16 w 52"/>
                <a:gd name="T43" fmla="*/ 16 h 132"/>
                <a:gd name="T44" fmla="*/ 16 w 52"/>
                <a:gd name="T45" fmla="*/ 14 h 132"/>
                <a:gd name="T46" fmla="*/ 14 w 52"/>
                <a:gd name="T47" fmla="*/ 12 h 132"/>
                <a:gd name="T48" fmla="*/ 12 w 52"/>
                <a:gd name="T49" fmla="*/ 8 h 132"/>
                <a:gd name="T50" fmla="*/ 8 w 52"/>
                <a:gd name="T51" fmla="*/ 4 h 132"/>
                <a:gd name="T52" fmla="*/ 4 w 52"/>
                <a:gd name="T53" fmla="*/ 2 h 132"/>
                <a:gd name="T54" fmla="*/ 0 w 52"/>
                <a:gd name="T5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132">
                  <a:moveTo>
                    <a:pt x="28" y="132"/>
                  </a:moveTo>
                  <a:lnTo>
                    <a:pt x="30" y="118"/>
                  </a:lnTo>
                  <a:lnTo>
                    <a:pt x="30" y="118"/>
                  </a:lnTo>
                  <a:lnTo>
                    <a:pt x="30" y="116"/>
                  </a:lnTo>
                  <a:lnTo>
                    <a:pt x="32" y="112"/>
                  </a:lnTo>
                  <a:lnTo>
                    <a:pt x="32" y="108"/>
                  </a:lnTo>
                  <a:lnTo>
                    <a:pt x="36" y="104"/>
                  </a:lnTo>
                  <a:lnTo>
                    <a:pt x="40" y="100"/>
                  </a:lnTo>
                  <a:lnTo>
                    <a:pt x="44" y="96"/>
                  </a:lnTo>
                  <a:lnTo>
                    <a:pt x="44" y="92"/>
                  </a:lnTo>
                  <a:lnTo>
                    <a:pt x="44" y="80"/>
                  </a:lnTo>
                  <a:lnTo>
                    <a:pt x="44" y="66"/>
                  </a:lnTo>
                  <a:lnTo>
                    <a:pt x="46" y="52"/>
                  </a:lnTo>
                  <a:lnTo>
                    <a:pt x="52" y="44"/>
                  </a:lnTo>
                  <a:lnTo>
                    <a:pt x="50" y="44"/>
                  </a:lnTo>
                  <a:lnTo>
                    <a:pt x="50" y="40"/>
                  </a:lnTo>
                  <a:lnTo>
                    <a:pt x="48" y="36"/>
                  </a:lnTo>
                  <a:lnTo>
                    <a:pt x="46" y="30"/>
                  </a:lnTo>
                  <a:lnTo>
                    <a:pt x="44" y="24"/>
                  </a:lnTo>
                  <a:lnTo>
                    <a:pt x="44" y="20"/>
                  </a:lnTo>
                  <a:lnTo>
                    <a:pt x="44" y="14"/>
                  </a:lnTo>
                  <a:lnTo>
                    <a:pt x="16" y="16"/>
                  </a:lnTo>
                  <a:lnTo>
                    <a:pt x="16" y="14"/>
                  </a:lnTo>
                  <a:lnTo>
                    <a:pt x="14" y="12"/>
                  </a:lnTo>
                  <a:lnTo>
                    <a:pt x="12" y="8"/>
                  </a:lnTo>
                  <a:lnTo>
                    <a:pt x="8" y="4"/>
                  </a:lnTo>
                  <a:lnTo>
                    <a:pt x="4" y="2"/>
                  </a:lnTo>
                  <a:lnTo>
                    <a:pt x="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8" name="Freeform 279"/>
            <p:cNvSpPr>
              <a:spLocks/>
            </p:cNvSpPr>
            <p:nvPr/>
          </p:nvSpPr>
          <p:spPr bwMode="gray">
            <a:xfrm>
              <a:off x="829" y="2796"/>
              <a:ext cx="218" cy="162"/>
            </a:xfrm>
            <a:custGeom>
              <a:avLst/>
              <a:gdLst>
                <a:gd name="T0" fmla="*/ 94 w 218"/>
                <a:gd name="T1" fmla="*/ 36 h 162"/>
                <a:gd name="T2" fmla="*/ 78 w 218"/>
                <a:gd name="T3" fmla="*/ 40 h 162"/>
                <a:gd name="T4" fmla="*/ 62 w 218"/>
                <a:gd name="T5" fmla="*/ 42 h 162"/>
                <a:gd name="T6" fmla="*/ 60 w 218"/>
                <a:gd name="T7" fmla="*/ 62 h 162"/>
                <a:gd name="T8" fmla="*/ 50 w 218"/>
                <a:gd name="T9" fmla="*/ 100 h 162"/>
                <a:gd name="T10" fmla="*/ 38 w 218"/>
                <a:gd name="T11" fmla="*/ 116 h 162"/>
                <a:gd name="T12" fmla="*/ 32 w 218"/>
                <a:gd name="T13" fmla="*/ 120 h 162"/>
                <a:gd name="T14" fmla="*/ 24 w 218"/>
                <a:gd name="T15" fmla="*/ 122 h 162"/>
                <a:gd name="T16" fmla="*/ 18 w 218"/>
                <a:gd name="T17" fmla="*/ 122 h 162"/>
                <a:gd name="T18" fmla="*/ 10 w 218"/>
                <a:gd name="T19" fmla="*/ 122 h 162"/>
                <a:gd name="T20" fmla="*/ 4 w 218"/>
                <a:gd name="T21" fmla="*/ 122 h 162"/>
                <a:gd name="T22" fmla="*/ 2 w 218"/>
                <a:gd name="T23" fmla="*/ 128 h 162"/>
                <a:gd name="T24" fmla="*/ 4 w 218"/>
                <a:gd name="T25" fmla="*/ 132 h 162"/>
                <a:gd name="T26" fmla="*/ 8 w 218"/>
                <a:gd name="T27" fmla="*/ 138 h 162"/>
                <a:gd name="T28" fmla="*/ 8 w 218"/>
                <a:gd name="T29" fmla="*/ 140 h 162"/>
                <a:gd name="T30" fmla="*/ 14 w 218"/>
                <a:gd name="T31" fmla="*/ 144 h 162"/>
                <a:gd name="T32" fmla="*/ 16 w 218"/>
                <a:gd name="T33" fmla="*/ 144 h 162"/>
                <a:gd name="T34" fmla="*/ 16 w 218"/>
                <a:gd name="T35" fmla="*/ 150 h 162"/>
                <a:gd name="T36" fmla="*/ 28 w 218"/>
                <a:gd name="T37" fmla="*/ 142 h 162"/>
                <a:gd name="T38" fmla="*/ 30 w 218"/>
                <a:gd name="T39" fmla="*/ 146 h 162"/>
                <a:gd name="T40" fmla="*/ 36 w 218"/>
                <a:gd name="T41" fmla="*/ 150 h 162"/>
                <a:gd name="T42" fmla="*/ 42 w 218"/>
                <a:gd name="T43" fmla="*/ 154 h 162"/>
                <a:gd name="T44" fmla="*/ 44 w 218"/>
                <a:gd name="T45" fmla="*/ 156 h 162"/>
                <a:gd name="T46" fmla="*/ 50 w 218"/>
                <a:gd name="T47" fmla="*/ 162 h 162"/>
                <a:gd name="T48" fmla="*/ 50 w 218"/>
                <a:gd name="T49" fmla="*/ 158 h 162"/>
                <a:gd name="T50" fmla="*/ 56 w 218"/>
                <a:gd name="T51" fmla="*/ 152 h 162"/>
                <a:gd name="T52" fmla="*/ 68 w 218"/>
                <a:gd name="T53" fmla="*/ 146 h 162"/>
                <a:gd name="T54" fmla="*/ 82 w 218"/>
                <a:gd name="T55" fmla="*/ 146 h 162"/>
                <a:gd name="T56" fmla="*/ 88 w 218"/>
                <a:gd name="T57" fmla="*/ 146 h 162"/>
                <a:gd name="T58" fmla="*/ 88 w 218"/>
                <a:gd name="T59" fmla="*/ 148 h 162"/>
                <a:gd name="T60" fmla="*/ 96 w 218"/>
                <a:gd name="T61" fmla="*/ 150 h 162"/>
                <a:gd name="T62" fmla="*/ 106 w 218"/>
                <a:gd name="T63" fmla="*/ 154 h 162"/>
                <a:gd name="T64" fmla="*/ 110 w 218"/>
                <a:gd name="T65" fmla="*/ 156 h 162"/>
                <a:gd name="T66" fmla="*/ 114 w 218"/>
                <a:gd name="T67" fmla="*/ 152 h 162"/>
                <a:gd name="T68" fmla="*/ 122 w 218"/>
                <a:gd name="T69" fmla="*/ 148 h 162"/>
                <a:gd name="T70" fmla="*/ 130 w 218"/>
                <a:gd name="T71" fmla="*/ 148 h 162"/>
                <a:gd name="T72" fmla="*/ 144 w 218"/>
                <a:gd name="T73" fmla="*/ 144 h 162"/>
                <a:gd name="T74" fmla="*/ 166 w 218"/>
                <a:gd name="T75" fmla="*/ 148 h 162"/>
                <a:gd name="T76" fmla="*/ 170 w 218"/>
                <a:gd name="T77" fmla="*/ 146 h 162"/>
                <a:gd name="T78" fmla="*/ 178 w 218"/>
                <a:gd name="T79" fmla="*/ 142 h 162"/>
                <a:gd name="T80" fmla="*/ 188 w 218"/>
                <a:gd name="T81" fmla="*/ 140 h 162"/>
                <a:gd name="T82" fmla="*/ 196 w 218"/>
                <a:gd name="T83" fmla="*/ 118 h 162"/>
                <a:gd name="T84" fmla="*/ 196 w 218"/>
                <a:gd name="T85" fmla="*/ 116 h 162"/>
                <a:gd name="T86" fmla="*/ 198 w 218"/>
                <a:gd name="T87" fmla="*/ 108 h 162"/>
                <a:gd name="T88" fmla="*/ 206 w 218"/>
                <a:gd name="T89" fmla="*/ 100 h 162"/>
                <a:gd name="T90" fmla="*/ 210 w 218"/>
                <a:gd name="T91" fmla="*/ 92 h 162"/>
                <a:gd name="T92" fmla="*/ 210 w 218"/>
                <a:gd name="T93" fmla="*/ 66 h 162"/>
                <a:gd name="T94" fmla="*/ 218 w 218"/>
                <a:gd name="T95" fmla="*/ 44 h 162"/>
                <a:gd name="T96" fmla="*/ 216 w 218"/>
                <a:gd name="T97" fmla="*/ 40 h 162"/>
                <a:gd name="T98" fmla="*/ 212 w 218"/>
                <a:gd name="T99" fmla="*/ 30 h 162"/>
                <a:gd name="T100" fmla="*/ 210 w 218"/>
                <a:gd name="T101" fmla="*/ 20 h 162"/>
                <a:gd name="T102" fmla="*/ 182 w 218"/>
                <a:gd name="T103" fmla="*/ 16 h 162"/>
                <a:gd name="T104" fmla="*/ 180 w 218"/>
                <a:gd name="T105" fmla="*/ 12 h 162"/>
                <a:gd name="T106" fmla="*/ 174 w 218"/>
                <a:gd name="T107" fmla="*/ 4 h 162"/>
                <a:gd name="T108" fmla="*/ 166 w 218"/>
                <a:gd name="T10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8" h="162">
                  <a:moveTo>
                    <a:pt x="162" y="0"/>
                  </a:moveTo>
                  <a:lnTo>
                    <a:pt x="94" y="36"/>
                  </a:lnTo>
                  <a:lnTo>
                    <a:pt x="90" y="38"/>
                  </a:lnTo>
                  <a:lnTo>
                    <a:pt x="78" y="40"/>
                  </a:lnTo>
                  <a:lnTo>
                    <a:pt x="68" y="42"/>
                  </a:lnTo>
                  <a:lnTo>
                    <a:pt x="62" y="42"/>
                  </a:lnTo>
                  <a:lnTo>
                    <a:pt x="62" y="48"/>
                  </a:lnTo>
                  <a:lnTo>
                    <a:pt x="60" y="62"/>
                  </a:lnTo>
                  <a:lnTo>
                    <a:pt x="56" y="80"/>
                  </a:lnTo>
                  <a:lnTo>
                    <a:pt x="50" y="100"/>
                  </a:lnTo>
                  <a:lnTo>
                    <a:pt x="38" y="116"/>
                  </a:lnTo>
                  <a:lnTo>
                    <a:pt x="38" y="116"/>
                  </a:lnTo>
                  <a:lnTo>
                    <a:pt x="36" y="118"/>
                  </a:lnTo>
                  <a:lnTo>
                    <a:pt x="32" y="120"/>
                  </a:lnTo>
                  <a:lnTo>
                    <a:pt x="28" y="120"/>
                  </a:lnTo>
                  <a:lnTo>
                    <a:pt x="24" y="122"/>
                  </a:lnTo>
                  <a:lnTo>
                    <a:pt x="20" y="122"/>
                  </a:lnTo>
                  <a:lnTo>
                    <a:pt x="18" y="122"/>
                  </a:lnTo>
                  <a:lnTo>
                    <a:pt x="14" y="122"/>
                  </a:lnTo>
                  <a:lnTo>
                    <a:pt x="10" y="122"/>
                  </a:lnTo>
                  <a:lnTo>
                    <a:pt x="6" y="122"/>
                  </a:lnTo>
                  <a:lnTo>
                    <a:pt x="4" y="122"/>
                  </a:lnTo>
                  <a:lnTo>
                    <a:pt x="0" y="128"/>
                  </a:lnTo>
                  <a:lnTo>
                    <a:pt x="2" y="128"/>
                  </a:lnTo>
                  <a:lnTo>
                    <a:pt x="2" y="130"/>
                  </a:lnTo>
                  <a:lnTo>
                    <a:pt x="4" y="132"/>
                  </a:lnTo>
                  <a:lnTo>
                    <a:pt x="6" y="136"/>
                  </a:lnTo>
                  <a:lnTo>
                    <a:pt x="8" y="138"/>
                  </a:lnTo>
                  <a:lnTo>
                    <a:pt x="8" y="138"/>
                  </a:lnTo>
                  <a:lnTo>
                    <a:pt x="8" y="140"/>
                  </a:lnTo>
                  <a:lnTo>
                    <a:pt x="10" y="142"/>
                  </a:lnTo>
                  <a:lnTo>
                    <a:pt x="14" y="144"/>
                  </a:lnTo>
                  <a:lnTo>
                    <a:pt x="14" y="144"/>
                  </a:lnTo>
                  <a:lnTo>
                    <a:pt x="16" y="144"/>
                  </a:lnTo>
                  <a:lnTo>
                    <a:pt x="16" y="146"/>
                  </a:lnTo>
                  <a:lnTo>
                    <a:pt x="16" y="150"/>
                  </a:lnTo>
                  <a:lnTo>
                    <a:pt x="26" y="150"/>
                  </a:lnTo>
                  <a:lnTo>
                    <a:pt x="28" y="142"/>
                  </a:lnTo>
                  <a:lnTo>
                    <a:pt x="28" y="144"/>
                  </a:lnTo>
                  <a:lnTo>
                    <a:pt x="30" y="146"/>
                  </a:lnTo>
                  <a:lnTo>
                    <a:pt x="34" y="148"/>
                  </a:lnTo>
                  <a:lnTo>
                    <a:pt x="36" y="150"/>
                  </a:lnTo>
                  <a:lnTo>
                    <a:pt x="38" y="152"/>
                  </a:lnTo>
                  <a:lnTo>
                    <a:pt x="42" y="154"/>
                  </a:lnTo>
                  <a:lnTo>
                    <a:pt x="42" y="154"/>
                  </a:lnTo>
                  <a:lnTo>
                    <a:pt x="44" y="156"/>
                  </a:lnTo>
                  <a:lnTo>
                    <a:pt x="46" y="158"/>
                  </a:lnTo>
                  <a:lnTo>
                    <a:pt x="50" y="162"/>
                  </a:lnTo>
                  <a:lnTo>
                    <a:pt x="50" y="160"/>
                  </a:lnTo>
                  <a:lnTo>
                    <a:pt x="50" y="158"/>
                  </a:lnTo>
                  <a:lnTo>
                    <a:pt x="54" y="156"/>
                  </a:lnTo>
                  <a:lnTo>
                    <a:pt x="56" y="152"/>
                  </a:lnTo>
                  <a:lnTo>
                    <a:pt x="62" y="148"/>
                  </a:lnTo>
                  <a:lnTo>
                    <a:pt x="68" y="146"/>
                  </a:lnTo>
                  <a:lnTo>
                    <a:pt x="76" y="146"/>
                  </a:lnTo>
                  <a:lnTo>
                    <a:pt x="82" y="146"/>
                  </a:lnTo>
                  <a:lnTo>
                    <a:pt x="86" y="146"/>
                  </a:lnTo>
                  <a:lnTo>
                    <a:pt x="88" y="146"/>
                  </a:lnTo>
                  <a:lnTo>
                    <a:pt x="88" y="146"/>
                  </a:lnTo>
                  <a:lnTo>
                    <a:pt x="88" y="148"/>
                  </a:lnTo>
                  <a:lnTo>
                    <a:pt x="92" y="148"/>
                  </a:lnTo>
                  <a:lnTo>
                    <a:pt x="96" y="150"/>
                  </a:lnTo>
                  <a:lnTo>
                    <a:pt x="102" y="152"/>
                  </a:lnTo>
                  <a:lnTo>
                    <a:pt x="106" y="154"/>
                  </a:lnTo>
                  <a:lnTo>
                    <a:pt x="108" y="156"/>
                  </a:lnTo>
                  <a:lnTo>
                    <a:pt x="110" y="156"/>
                  </a:lnTo>
                  <a:lnTo>
                    <a:pt x="110" y="154"/>
                  </a:lnTo>
                  <a:lnTo>
                    <a:pt x="114" y="152"/>
                  </a:lnTo>
                  <a:lnTo>
                    <a:pt x="118" y="148"/>
                  </a:lnTo>
                  <a:lnTo>
                    <a:pt x="122" y="148"/>
                  </a:lnTo>
                  <a:lnTo>
                    <a:pt x="126" y="146"/>
                  </a:lnTo>
                  <a:lnTo>
                    <a:pt x="130" y="148"/>
                  </a:lnTo>
                  <a:lnTo>
                    <a:pt x="134" y="146"/>
                  </a:lnTo>
                  <a:lnTo>
                    <a:pt x="144" y="144"/>
                  </a:lnTo>
                  <a:lnTo>
                    <a:pt x="154" y="144"/>
                  </a:lnTo>
                  <a:lnTo>
                    <a:pt x="166" y="148"/>
                  </a:lnTo>
                  <a:lnTo>
                    <a:pt x="168" y="148"/>
                  </a:lnTo>
                  <a:lnTo>
                    <a:pt x="170" y="146"/>
                  </a:lnTo>
                  <a:lnTo>
                    <a:pt x="174" y="144"/>
                  </a:lnTo>
                  <a:lnTo>
                    <a:pt x="178" y="142"/>
                  </a:lnTo>
                  <a:lnTo>
                    <a:pt x="182" y="140"/>
                  </a:lnTo>
                  <a:lnTo>
                    <a:pt x="188" y="140"/>
                  </a:lnTo>
                  <a:lnTo>
                    <a:pt x="192" y="140"/>
                  </a:lnTo>
                  <a:lnTo>
                    <a:pt x="196" y="118"/>
                  </a:lnTo>
                  <a:lnTo>
                    <a:pt x="196" y="118"/>
                  </a:lnTo>
                  <a:lnTo>
                    <a:pt x="196" y="116"/>
                  </a:lnTo>
                  <a:lnTo>
                    <a:pt x="198" y="112"/>
                  </a:lnTo>
                  <a:lnTo>
                    <a:pt x="198" y="108"/>
                  </a:lnTo>
                  <a:lnTo>
                    <a:pt x="202" y="104"/>
                  </a:lnTo>
                  <a:lnTo>
                    <a:pt x="206" y="100"/>
                  </a:lnTo>
                  <a:lnTo>
                    <a:pt x="210" y="96"/>
                  </a:lnTo>
                  <a:lnTo>
                    <a:pt x="210" y="92"/>
                  </a:lnTo>
                  <a:lnTo>
                    <a:pt x="210" y="80"/>
                  </a:lnTo>
                  <a:lnTo>
                    <a:pt x="210" y="66"/>
                  </a:lnTo>
                  <a:lnTo>
                    <a:pt x="212" y="52"/>
                  </a:lnTo>
                  <a:lnTo>
                    <a:pt x="218" y="44"/>
                  </a:lnTo>
                  <a:lnTo>
                    <a:pt x="216" y="44"/>
                  </a:lnTo>
                  <a:lnTo>
                    <a:pt x="216" y="40"/>
                  </a:lnTo>
                  <a:lnTo>
                    <a:pt x="214" y="36"/>
                  </a:lnTo>
                  <a:lnTo>
                    <a:pt x="212" y="30"/>
                  </a:lnTo>
                  <a:lnTo>
                    <a:pt x="210" y="24"/>
                  </a:lnTo>
                  <a:lnTo>
                    <a:pt x="210" y="20"/>
                  </a:lnTo>
                  <a:lnTo>
                    <a:pt x="210" y="14"/>
                  </a:lnTo>
                  <a:lnTo>
                    <a:pt x="182" y="16"/>
                  </a:lnTo>
                  <a:lnTo>
                    <a:pt x="182" y="14"/>
                  </a:lnTo>
                  <a:lnTo>
                    <a:pt x="180" y="12"/>
                  </a:lnTo>
                  <a:lnTo>
                    <a:pt x="178" y="8"/>
                  </a:lnTo>
                  <a:lnTo>
                    <a:pt x="174" y="4"/>
                  </a:lnTo>
                  <a:lnTo>
                    <a:pt x="170" y="2"/>
                  </a:lnTo>
                  <a:lnTo>
                    <a:pt x="166" y="0"/>
                  </a:lnTo>
                  <a:lnTo>
                    <a:pt x="16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99" name="Freeform 280"/>
            <p:cNvSpPr>
              <a:spLocks/>
            </p:cNvSpPr>
            <p:nvPr/>
          </p:nvSpPr>
          <p:spPr bwMode="gray">
            <a:xfrm>
              <a:off x="961" y="2936"/>
              <a:ext cx="88" cy="148"/>
            </a:xfrm>
            <a:custGeom>
              <a:avLst/>
              <a:gdLst>
                <a:gd name="T0" fmla="*/ 60 w 88"/>
                <a:gd name="T1" fmla="*/ 2 h 148"/>
                <a:gd name="T2" fmla="*/ 58 w 88"/>
                <a:gd name="T3" fmla="*/ 8 h 148"/>
                <a:gd name="T4" fmla="*/ 58 w 88"/>
                <a:gd name="T5" fmla="*/ 20 h 148"/>
                <a:gd name="T6" fmla="*/ 60 w 88"/>
                <a:gd name="T7" fmla="*/ 30 h 148"/>
                <a:gd name="T8" fmla="*/ 58 w 88"/>
                <a:gd name="T9" fmla="*/ 42 h 148"/>
                <a:gd name="T10" fmla="*/ 56 w 88"/>
                <a:gd name="T11" fmla="*/ 48 h 148"/>
                <a:gd name="T12" fmla="*/ 50 w 88"/>
                <a:gd name="T13" fmla="*/ 64 h 148"/>
                <a:gd name="T14" fmla="*/ 42 w 88"/>
                <a:gd name="T15" fmla="*/ 70 h 148"/>
                <a:gd name="T16" fmla="*/ 38 w 88"/>
                <a:gd name="T17" fmla="*/ 72 h 148"/>
                <a:gd name="T18" fmla="*/ 36 w 88"/>
                <a:gd name="T19" fmla="*/ 72 h 148"/>
                <a:gd name="T20" fmla="*/ 26 w 88"/>
                <a:gd name="T21" fmla="*/ 70 h 148"/>
                <a:gd name="T22" fmla="*/ 18 w 88"/>
                <a:gd name="T23" fmla="*/ 76 h 148"/>
                <a:gd name="T24" fmla="*/ 12 w 88"/>
                <a:gd name="T25" fmla="*/ 84 h 148"/>
                <a:gd name="T26" fmla="*/ 8 w 88"/>
                <a:gd name="T27" fmla="*/ 88 h 148"/>
                <a:gd name="T28" fmla="*/ 0 w 88"/>
                <a:gd name="T29" fmla="*/ 120 h 148"/>
                <a:gd name="T30" fmla="*/ 0 w 88"/>
                <a:gd name="T31" fmla="*/ 124 h 148"/>
                <a:gd name="T32" fmla="*/ 2 w 88"/>
                <a:gd name="T33" fmla="*/ 130 h 148"/>
                <a:gd name="T34" fmla="*/ 10 w 88"/>
                <a:gd name="T35" fmla="*/ 134 h 148"/>
                <a:gd name="T36" fmla="*/ 14 w 88"/>
                <a:gd name="T37" fmla="*/ 136 h 148"/>
                <a:gd name="T38" fmla="*/ 18 w 88"/>
                <a:gd name="T39" fmla="*/ 140 h 148"/>
                <a:gd name="T40" fmla="*/ 18 w 88"/>
                <a:gd name="T41" fmla="*/ 148 h 148"/>
                <a:gd name="T42" fmla="*/ 36 w 88"/>
                <a:gd name="T43" fmla="*/ 148 h 148"/>
                <a:gd name="T44" fmla="*/ 70 w 88"/>
                <a:gd name="T45" fmla="*/ 146 h 148"/>
                <a:gd name="T46" fmla="*/ 86 w 88"/>
                <a:gd name="T47" fmla="*/ 144 h 148"/>
                <a:gd name="T48" fmla="*/ 88 w 88"/>
                <a:gd name="T49" fmla="*/ 138 h 148"/>
                <a:gd name="T50" fmla="*/ 88 w 88"/>
                <a:gd name="T51" fmla="*/ 134 h 148"/>
                <a:gd name="T52" fmla="*/ 82 w 88"/>
                <a:gd name="T53" fmla="*/ 130 h 148"/>
                <a:gd name="T54" fmla="*/ 74 w 88"/>
                <a:gd name="T55" fmla="*/ 122 h 148"/>
                <a:gd name="T56" fmla="*/ 68 w 88"/>
                <a:gd name="T57" fmla="*/ 110 h 148"/>
                <a:gd name="T58" fmla="*/ 62 w 88"/>
                <a:gd name="T59" fmla="*/ 100 h 148"/>
                <a:gd name="T60" fmla="*/ 66 w 88"/>
                <a:gd name="T61" fmla="*/ 98 h 148"/>
                <a:gd name="T62" fmla="*/ 70 w 88"/>
                <a:gd name="T63" fmla="*/ 94 h 148"/>
                <a:gd name="T64" fmla="*/ 72 w 88"/>
                <a:gd name="T65" fmla="*/ 86 h 148"/>
                <a:gd name="T66" fmla="*/ 70 w 88"/>
                <a:gd name="T67" fmla="*/ 78 h 148"/>
                <a:gd name="T68" fmla="*/ 68 w 88"/>
                <a:gd name="T69" fmla="*/ 76 h 148"/>
                <a:gd name="T70" fmla="*/ 64 w 88"/>
                <a:gd name="T71" fmla="*/ 72 h 148"/>
                <a:gd name="T72" fmla="*/ 62 w 88"/>
                <a:gd name="T73" fmla="*/ 64 h 148"/>
                <a:gd name="T74" fmla="*/ 64 w 88"/>
                <a:gd name="T75" fmla="*/ 58 h 148"/>
                <a:gd name="T76" fmla="*/ 68 w 88"/>
                <a:gd name="T77" fmla="*/ 58 h 148"/>
                <a:gd name="T78" fmla="*/ 74 w 88"/>
                <a:gd name="T79" fmla="*/ 56 h 148"/>
                <a:gd name="T80" fmla="*/ 78 w 88"/>
                <a:gd name="T81" fmla="*/ 50 h 148"/>
                <a:gd name="T82" fmla="*/ 78 w 88"/>
                <a:gd name="T83" fmla="*/ 46 h 148"/>
                <a:gd name="T84" fmla="*/ 74 w 88"/>
                <a:gd name="T85" fmla="*/ 40 h 148"/>
                <a:gd name="T86" fmla="*/ 72 w 88"/>
                <a:gd name="T87" fmla="*/ 30 h 148"/>
                <a:gd name="T88" fmla="*/ 72 w 88"/>
                <a:gd name="T89" fmla="*/ 20 h 148"/>
                <a:gd name="T90" fmla="*/ 72 w 88"/>
                <a:gd name="T91" fmla="*/ 16 h 148"/>
                <a:gd name="T92" fmla="*/ 72 w 88"/>
                <a:gd name="T93" fmla="*/ 8 h 148"/>
                <a:gd name="T94" fmla="*/ 66 w 88"/>
                <a:gd name="T95"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48">
                  <a:moveTo>
                    <a:pt x="60" y="0"/>
                  </a:moveTo>
                  <a:lnTo>
                    <a:pt x="60" y="2"/>
                  </a:lnTo>
                  <a:lnTo>
                    <a:pt x="60" y="4"/>
                  </a:lnTo>
                  <a:lnTo>
                    <a:pt x="58" y="8"/>
                  </a:lnTo>
                  <a:lnTo>
                    <a:pt x="58" y="14"/>
                  </a:lnTo>
                  <a:lnTo>
                    <a:pt x="58" y="20"/>
                  </a:lnTo>
                  <a:lnTo>
                    <a:pt x="60" y="24"/>
                  </a:lnTo>
                  <a:lnTo>
                    <a:pt x="60" y="30"/>
                  </a:lnTo>
                  <a:lnTo>
                    <a:pt x="58" y="36"/>
                  </a:lnTo>
                  <a:lnTo>
                    <a:pt x="58" y="42"/>
                  </a:lnTo>
                  <a:lnTo>
                    <a:pt x="56" y="46"/>
                  </a:lnTo>
                  <a:lnTo>
                    <a:pt x="56" y="48"/>
                  </a:lnTo>
                  <a:lnTo>
                    <a:pt x="52" y="56"/>
                  </a:lnTo>
                  <a:lnTo>
                    <a:pt x="50" y="64"/>
                  </a:lnTo>
                  <a:lnTo>
                    <a:pt x="46" y="68"/>
                  </a:lnTo>
                  <a:lnTo>
                    <a:pt x="42" y="70"/>
                  </a:lnTo>
                  <a:lnTo>
                    <a:pt x="40" y="72"/>
                  </a:lnTo>
                  <a:lnTo>
                    <a:pt x="38" y="72"/>
                  </a:lnTo>
                  <a:lnTo>
                    <a:pt x="36" y="72"/>
                  </a:lnTo>
                  <a:lnTo>
                    <a:pt x="36" y="72"/>
                  </a:lnTo>
                  <a:lnTo>
                    <a:pt x="32" y="70"/>
                  </a:lnTo>
                  <a:lnTo>
                    <a:pt x="26" y="70"/>
                  </a:lnTo>
                  <a:lnTo>
                    <a:pt x="22" y="72"/>
                  </a:lnTo>
                  <a:lnTo>
                    <a:pt x="18" y="76"/>
                  </a:lnTo>
                  <a:lnTo>
                    <a:pt x="14" y="80"/>
                  </a:lnTo>
                  <a:lnTo>
                    <a:pt x="12" y="84"/>
                  </a:lnTo>
                  <a:lnTo>
                    <a:pt x="10" y="86"/>
                  </a:lnTo>
                  <a:lnTo>
                    <a:pt x="8" y="88"/>
                  </a:lnTo>
                  <a:lnTo>
                    <a:pt x="8" y="102"/>
                  </a:lnTo>
                  <a:lnTo>
                    <a:pt x="0" y="120"/>
                  </a:lnTo>
                  <a:lnTo>
                    <a:pt x="0" y="122"/>
                  </a:lnTo>
                  <a:lnTo>
                    <a:pt x="0" y="124"/>
                  </a:lnTo>
                  <a:lnTo>
                    <a:pt x="2" y="126"/>
                  </a:lnTo>
                  <a:lnTo>
                    <a:pt x="2" y="130"/>
                  </a:lnTo>
                  <a:lnTo>
                    <a:pt x="6" y="132"/>
                  </a:lnTo>
                  <a:lnTo>
                    <a:pt x="10" y="134"/>
                  </a:lnTo>
                  <a:lnTo>
                    <a:pt x="12" y="134"/>
                  </a:lnTo>
                  <a:lnTo>
                    <a:pt x="14" y="136"/>
                  </a:lnTo>
                  <a:lnTo>
                    <a:pt x="16" y="138"/>
                  </a:lnTo>
                  <a:lnTo>
                    <a:pt x="18" y="140"/>
                  </a:lnTo>
                  <a:lnTo>
                    <a:pt x="18" y="144"/>
                  </a:lnTo>
                  <a:lnTo>
                    <a:pt x="18" y="148"/>
                  </a:lnTo>
                  <a:lnTo>
                    <a:pt x="22" y="148"/>
                  </a:lnTo>
                  <a:lnTo>
                    <a:pt x="36" y="148"/>
                  </a:lnTo>
                  <a:lnTo>
                    <a:pt x="52" y="146"/>
                  </a:lnTo>
                  <a:lnTo>
                    <a:pt x="70" y="146"/>
                  </a:lnTo>
                  <a:lnTo>
                    <a:pt x="88" y="146"/>
                  </a:lnTo>
                  <a:lnTo>
                    <a:pt x="86" y="144"/>
                  </a:lnTo>
                  <a:lnTo>
                    <a:pt x="86" y="142"/>
                  </a:lnTo>
                  <a:lnTo>
                    <a:pt x="88" y="138"/>
                  </a:lnTo>
                  <a:lnTo>
                    <a:pt x="88" y="134"/>
                  </a:lnTo>
                  <a:lnTo>
                    <a:pt x="88" y="134"/>
                  </a:lnTo>
                  <a:lnTo>
                    <a:pt x="84" y="132"/>
                  </a:lnTo>
                  <a:lnTo>
                    <a:pt x="82" y="130"/>
                  </a:lnTo>
                  <a:lnTo>
                    <a:pt x="78" y="126"/>
                  </a:lnTo>
                  <a:lnTo>
                    <a:pt x="74" y="122"/>
                  </a:lnTo>
                  <a:lnTo>
                    <a:pt x="70" y="116"/>
                  </a:lnTo>
                  <a:lnTo>
                    <a:pt x="68" y="110"/>
                  </a:lnTo>
                  <a:lnTo>
                    <a:pt x="66" y="102"/>
                  </a:lnTo>
                  <a:lnTo>
                    <a:pt x="62" y="100"/>
                  </a:lnTo>
                  <a:lnTo>
                    <a:pt x="66" y="100"/>
                  </a:lnTo>
                  <a:lnTo>
                    <a:pt x="66" y="98"/>
                  </a:lnTo>
                  <a:lnTo>
                    <a:pt x="68" y="96"/>
                  </a:lnTo>
                  <a:lnTo>
                    <a:pt x="70" y="94"/>
                  </a:lnTo>
                  <a:lnTo>
                    <a:pt x="70" y="90"/>
                  </a:lnTo>
                  <a:lnTo>
                    <a:pt x="72" y="86"/>
                  </a:lnTo>
                  <a:lnTo>
                    <a:pt x="72" y="82"/>
                  </a:lnTo>
                  <a:lnTo>
                    <a:pt x="70" y="78"/>
                  </a:lnTo>
                  <a:lnTo>
                    <a:pt x="68" y="76"/>
                  </a:lnTo>
                  <a:lnTo>
                    <a:pt x="68" y="76"/>
                  </a:lnTo>
                  <a:lnTo>
                    <a:pt x="66" y="74"/>
                  </a:lnTo>
                  <a:lnTo>
                    <a:pt x="64" y="72"/>
                  </a:lnTo>
                  <a:lnTo>
                    <a:pt x="62" y="68"/>
                  </a:lnTo>
                  <a:lnTo>
                    <a:pt x="62" y="64"/>
                  </a:lnTo>
                  <a:lnTo>
                    <a:pt x="62" y="58"/>
                  </a:lnTo>
                  <a:lnTo>
                    <a:pt x="64" y="58"/>
                  </a:lnTo>
                  <a:lnTo>
                    <a:pt x="66" y="58"/>
                  </a:lnTo>
                  <a:lnTo>
                    <a:pt x="68" y="58"/>
                  </a:lnTo>
                  <a:lnTo>
                    <a:pt x="72" y="58"/>
                  </a:lnTo>
                  <a:lnTo>
                    <a:pt x="74" y="56"/>
                  </a:lnTo>
                  <a:lnTo>
                    <a:pt x="78" y="54"/>
                  </a:lnTo>
                  <a:lnTo>
                    <a:pt x="78" y="50"/>
                  </a:lnTo>
                  <a:lnTo>
                    <a:pt x="78" y="46"/>
                  </a:lnTo>
                  <a:lnTo>
                    <a:pt x="78" y="46"/>
                  </a:lnTo>
                  <a:lnTo>
                    <a:pt x="76" y="42"/>
                  </a:lnTo>
                  <a:lnTo>
                    <a:pt x="74" y="40"/>
                  </a:lnTo>
                  <a:lnTo>
                    <a:pt x="72" y="34"/>
                  </a:lnTo>
                  <a:lnTo>
                    <a:pt x="72" y="30"/>
                  </a:lnTo>
                  <a:lnTo>
                    <a:pt x="72" y="24"/>
                  </a:lnTo>
                  <a:lnTo>
                    <a:pt x="72" y="20"/>
                  </a:lnTo>
                  <a:lnTo>
                    <a:pt x="72" y="20"/>
                  </a:lnTo>
                  <a:lnTo>
                    <a:pt x="72" y="16"/>
                  </a:lnTo>
                  <a:lnTo>
                    <a:pt x="72" y="12"/>
                  </a:lnTo>
                  <a:lnTo>
                    <a:pt x="72" y="8"/>
                  </a:lnTo>
                  <a:lnTo>
                    <a:pt x="70" y="4"/>
                  </a:lnTo>
                  <a:lnTo>
                    <a:pt x="66" y="2"/>
                  </a:lnTo>
                  <a:lnTo>
                    <a:pt x="6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0" name="Freeform 281"/>
            <p:cNvSpPr>
              <a:spLocks/>
            </p:cNvSpPr>
            <p:nvPr/>
          </p:nvSpPr>
          <p:spPr bwMode="gray">
            <a:xfrm>
              <a:off x="1021" y="2810"/>
              <a:ext cx="126" cy="212"/>
            </a:xfrm>
            <a:custGeom>
              <a:avLst/>
              <a:gdLst>
                <a:gd name="T0" fmla="*/ 126 w 126"/>
                <a:gd name="T1" fmla="*/ 46 h 212"/>
                <a:gd name="T2" fmla="*/ 124 w 126"/>
                <a:gd name="T3" fmla="*/ 90 h 212"/>
                <a:gd name="T4" fmla="*/ 120 w 126"/>
                <a:gd name="T5" fmla="*/ 88 h 212"/>
                <a:gd name="T6" fmla="*/ 112 w 126"/>
                <a:gd name="T7" fmla="*/ 90 h 212"/>
                <a:gd name="T8" fmla="*/ 108 w 126"/>
                <a:gd name="T9" fmla="*/ 92 h 212"/>
                <a:gd name="T10" fmla="*/ 106 w 126"/>
                <a:gd name="T11" fmla="*/ 98 h 212"/>
                <a:gd name="T12" fmla="*/ 106 w 126"/>
                <a:gd name="T13" fmla="*/ 104 h 212"/>
                <a:gd name="T14" fmla="*/ 102 w 126"/>
                <a:gd name="T15" fmla="*/ 110 h 212"/>
                <a:gd name="T16" fmla="*/ 98 w 126"/>
                <a:gd name="T17" fmla="*/ 114 h 212"/>
                <a:gd name="T18" fmla="*/ 98 w 126"/>
                <a:gd name="T19" fmla="*/ 120 h 212"/>
                <a:gd name="T20" fmla="*/ 98 w 126"/>
                <a:gd name="T21" fmla="*/ 124 h 212"/>
                <a:gd name="T22" fmla="*/ 98 w 126"/>
                <a:gd name="T23" fmla="*/ 124 h 212"/>
                <a:gd name="T24" fmla="*/ 98 w 126"/>
                <a:gd name="T25" fmla="*/ 122 h 212"/>
                <a:gd name="T26" fmla="*/ 100 w 126"/>
                <a:gd name="T27" fmla="*/ 126 h 212"/>
                <a:gd name="T28" fmla="*/ 104 w 126"/>
                <a:gd name="T29" fmla="*/ 132 h 212"/>
                <a:gd name="T30" fmla="*/ 102 w 126"/>
                <a:gd name="T31" fmla="*/ 138 h 212"/>
                <a:gd name="T32" fmla="*/ 102 w 126"/>
                <a:gd name="T33" fmla="*/ 150 h 212"/>
                <a:gd name="T34" fmla="*/ 104 w 126"/>
                <a:gd name="T35" fmla="*/ 158 h 212"/>
                <a:gd name="T36" fmla="*/ 106 w 126"/>
                <a:gd name="T37" fmla="*/ 168 h 212"/>
                <a:gd name="T38" fmla="*/ 108 w 126"/>
                <a:gd name="T39" fmla="*/ 174 h 212"/>
                <a:gd name="T40" fmla="*/ 108 w 126"/>
                <a:gd name="T41" fmla="*/ 176 h 212"/>
                <a:gd name="T42" fmla="*/ 100 w 126"/>
                <a:gd name="T43" fmla="*/ 178 h 212"/>
                <a:gd name="T44" fmla="*/ 92 w 126"/>
                <a:gd name="T45" fmla="*/ 182 h 212"/>
                <a:gd name="T46" fmla="*/ 86 w 126"/>
                <a:gd name="T47" fmla="*/ 190 h 212"/>
                <a:gd name="T48" fmla="*/ 86 w 126"/>
                <a:gd name="T49" fmla="*/ 192 h 212"/>
                <a:gd name="T50" fmla="*/ 84 w 126"/>
                <a:gd name="T51" fmla="*/ 198 h 212"/>
                <a:gd name="T52" fmla="*/ 78 w 126"/>
                <a:gd name="T53" fmla="*/ 202 h 212"/>
                <a:gd name="T54" fmla="*/ 68 w 126"/>
                <a:gd name="T55" fmla="*/ 204 h 212"/>
                <a:gd name="T56" fmla="*/ 66 w 126"/>
                <a:gd name="T57" fmla="*/ 202 h 212"/>
                <a:gd name="T58" fmla="*/ 60 w 126"/>
                <a:gd name="T59" fmla="*/ 200 h 212"/>
                <a:gd name="T60" fmla="*/ 58 w 126"/>
                <a:gd name="T61" fmla="*/ 204 h 212"/>
                <a:gd name="T62" fmla="*/ 46 w 126"/>
                <a:gd name="T63" fmla="*/ 208 h 212"/>
                <a:gd name="T64" fmla="*/ 12 w 126"/>
                <a:gd name="T65" fmla="*/ 212 h 212"/>
                <a:gd name="T66" fmla="*/ 12 w 126"/>
                <a:gd name="T67" fmla="*/ 210 h 212"/>
                <a:gd name="T68" fmla="*/ 10 w 126"/>
                <a:gd name="T69" fmla="*/ 204 h 212"/>
                <a:gd name="T70" fmla="*/ 6 w 126"/>
                <a:gd name="T71" fmla="*/ 200 h 212"/>
                <a:gd name="T72" fmla="*/ 2 w 126"/>
                <a:gd name="T73" fmla="*/ 194 h 212"/>
                <a:gd name="T74" fmla="*/ 2 w 126"/>
                <a:gd name="T75" fmla="*/ 184 h 212"/>
                <a:gd name="T76" fmla="*/ 6 w 126"/>
                <a:gd name="T77" fmla="*/ 186 h 212"/>
                <a:gd name="T78" fmla="*/ 12 w 126"/>
                <a:gd name="T79" fmla="*/ 184 h 212"/>
                <a:gd name="T80" fmla="*/ 18 w 126"/>
                <a:gd name="T81" fmla="*/ 180 h 212"/>
                <a:gd name="T82" fmla="*/ 18 w 126"/>
                <a:gd name="T83" fmla="*/ 174 h 212"/>
                <a:gd name="T84" fmla="*/ 16 w 126"/>
                <a:gd name="T85" fmla="*/ 168 h 212"/>
                <a:gd name="T86" fmla="*/ 12 w 126"/>
                <a:gd name="T87" fmla="*/ 156 h 212"/>
                <a:gd name="T88" fmla="*/ 12 w 126"/>
                <a:gd name="T89" fmla="*/ 150 h 212"/>
                <a:gd name="T90" fmla="*/ 14 w 126"/>
                <a:gd name="T91" fmla="*/ 144 h 212"/>
                <a:gd name="T92" fmla="*/ 12 w 126"/>
                <a:gd name="T93" fmla="*/ 136 h 212"/>
                <a:gd name="T94" fmla="*/ 10 w 126"/>
                <a:gd name="T95" fmla="*/ 132 h 212"/>
                <a:gd name="T96" fmla="*/ 8 w 126"/>
                <a:gd name="T97" fmla="*/ 130 h 212"/>
                <a:gd name="T98" fmla="*/ 4 w 126"/>
                <a:gd name="T99" fmla="*/ 126 h 212"/>
                <a:gd name="T100" fmla="*/ 0 w 126"/>
                <a:gd name="T101" fmla="*/ 126 h 212"/>
                <a:gd name="T102" fmla="*/ 2 w 126"/>
                <a:gd name="T103" fmla="*/ 120 h 212"/>
                <a:gd name="T104" fmla="*/ 6 w 126"/>
                <a:gd name="T105" fmla="*/ 104 h 212"/>
                <a:gd name="T106" fmla="*/ 4 w 126"/>
                <a:gd name="T107" fmla="*/ 102 h 212"/>
                <a:gd name="T108" fmla="*/ 6 w 126"/>
                <a:gd name="T109" fmla="*/ 96 h 212"/>
                <a:gd name="T110" fmla="*/ 12 w 126"/>
                <a:gd name="T111" fmla="*/ 88 h 212"/>
                <a:gd name="T112" fmla="*/ 18 w 126"/>
                <a:gd name="T113" fmla="*/ 78 h 212"/>
                <a:gd name="T114" fmla="*/ 18 w 126"/>
                <a:gd name="T115" fmla="*/ 50 h 212"/>
                <a:gd name="T116" fmla="*/ 26 w 126"/>
                <a:gd name="T117" fmla="*/ 30 h 212"/>
                <a:gd name="T118" fmla="*/ 24 w 126"/>
                <a:gd name="T119" fmla="*/ 26 h 212"/>
                <a:gd name="T120" fmla="*/ 20 w 126"/>
                <a:gd name="T121" fmla="*/ 16 h 212"/>
                <a:gd name="T122" fmla="*/ 18 w 126"/>
                <a:gd name="T123" fmla="*/ 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6" h="212">
                  <a:moveTo>
                    <a:pt x="18" y="0"/>
                  </a:moveTo>
                  <a:lnTo>
                    <a:pt x="126" y="46"/>
                  </a:lnTo>
                  <a:lnTo>
                    <a:pt x="124" y="90"/>
                  </a:lnTo>
                  <a:lnTo>
                    <a:pt x="124" y="90"/>
                  </a:lnTo>
                  <a:lnTo>
                    <a:pt x="122" y="90"/>
                  </a:lnTo>
                  <a:lnTo>
                    <a:pt x="120" y="88"/>
                  </a:lnTo>
                  <a:lnTo>
                    <a:pt x="116" y="88"/>
                  </a:lnTo>
                  <a:lnTo>
                    <a:pt x="112" y="90"/>
                  </a:lnTo>
                  <a:lnTo>
                    <a:pt x="110" y="90"/>
                  </a:lnTo>
                  <a:lnTo>
                    <a:pt x="108" y="92"/>
                  </a:lnTo>
                  <a:lnTo>
                    <a:pt x="106" y="96"/>
                  </a:lnTo>
                  <a:lnTo>
                    <a:pt x="106" y="98"/>
                  </a:lnTo>
                  <a:lnTo>
                    <a:pt x="106" y="100"/>
                  </a:lnTo>
                  <a:lnTo>
                    <a:pt x="106" y="104"/>
                  </a:lnTo>
                  <a:lnTo>
                    <a:pt x="104" y="108"/>
                  </a:lnTo>
                  <a:lnTo>
                    <a:pt x="102" y="110"/>
                  </a:lnTo>
                  <a:lnTo>
                    <a:pt x="100" y="110"/>
                  </a:lnTo>
                  <a:lnTo>
                    <a:pt x="98" y="114"/>
                  </a:lnTo>
                  <a:lnTo>
                    <a:pt x="96" y="116"/>
                  </a:lnTo>
                  <a:lnTo>
                    <a:pt x="98" y="120"/>
                  </a:lnTo>
                  <a:lnTo>
                    <a:pt x="98" y="122"/>
                  </a:lnTo>
                  <a:lnTo>
                    <a:pt x="98" y="124"/>
                  </a:lnTo>
                  <a:lnTo>
                    <a:pt x="98" y="124"/>
                  </a:lnTo>
                  <a:lnTo>
                    <a:pt x="98" y="124"/>
                  </a:lnTo>
                  <a:lnTo>
                    <a:pt x="98" y="122"/>
                  </a:lnTo>
                  <a:lnTo>
                    <a:pt x="98" y="122"/>
                  </a:lnTo>
                  <a:lnTo>
                    <a:pt x="98" y="124"/>
                  </a:lnTo>
                  <a:lnTo>
                    <a:pt x="100" y="126"/>
                  </a:lnTo>
                  <a:lnTo>
                    <a:pt x="102" y="128"/>
                  </a:lnTo>
                  <a:lnTo>
                    <a:pt x="104" y="132"/>
                  </a:lnTo>
                  <a:lnTo>
                    <a:pt x="104" y="134"/>
                  </a:lnTo>
                  <a:lnTo>
                    <a:pt x="102" y="138"/>
                  </a:lnTo>
                  <a:lnTo>
                    <a:pt x="102" y="144"/>
                  </a:lnTo>
                  <a:lnTo>
                    <a:pt x="102" y="150"/>
                  </a:lnTo>
                  <a:lnTo>
                    <a:pt x="102" y="154"/>
                  </a:lnTo>
                  <a:lnTo>
                    <a:pt x="104" y="158"/>
                  </a:lnTo>
                  <a:lnTo>
                    <a:pt x="104" y="162"/>
                  </a:lnTo>
                  <a:lnTo>
                    <a:pt x="106" y="168"/>
                  </a:lnTo>
                  <a:lnTo>
                    <a:pt x="108" y="172"/>
                  </a:lnTo>
                  <a:lnTo>
                    <a:pt x="108" y="174"/>
                  </a:lnTo>
                  <a:lnTo>
                    <a:pt x="108" y="176"/>
                  </a:lnTo>
                  <a:lnTo>
                    <a:pt x="108" y="176"/>
                  </a:lnTo>
                  <a:lnTo>
                    <a:pt x="104" y="178"/>
                  </a:lnTo>
                  <a:lnTo>
                    <a:pt x="100" y="178"/>
                  </a:lnTo>
                  <a:lnTo>
                    <a:pt x="96" y="180"/>
                  </a:lnTo>
                  <a:lnTo>
                    <a:pt x="92" y="182"/>
                  </a:lnTo>
                  <a:lnTo>
                    <a:pt x="88" y="186"/>
                  </a:lnTo>
                  <a:lnTo>
                    <a:pt x="86" y="190"/>
                  </a:lnTo>
                  <a:lnTo>
                    <a:pt x="86" y="190"/>
                  </a:lnTo>
                  <a:lnTo>
                    <a:pt x="86" y="192"/>
                  </a:lnTo>
                  <a:lnTo>
                    <a:pt x="86" y="194"/>
                  </a:lnTo>
                  <a:lnTo>
                    <a:pt x="84" y="198"/>
                  </a:lnTo>
                  <a:lnTo>
                    <a:pt x="82" y="200"/>
                  </a:lnTo>
                  <a:lnTo>
                    <a:pt x="78" y="202"/>
                  </a:lnTo>
                  <a:lnTo>
                    <a:pt x="74" y="204"/>
                  </a:lnTo>
                  <a:lnTo>
                    <a:pt x="68" y="204"/>
                  </a:lnTo>
                  <a:lnTo>
                    <a:pt x="68" y="202"/>
                  </a:lnTo>
                  <a:lnTo>
                    <a:pt x="66" y="202"/>
                  </a:lnTo>
                  <a:lnTo>
                    <a:pt x="64" y="202"/>
                  </a:lnTo>
                  <a:lnTo>
                    <a:pt x="60" y="200"/>
                  </a:lnTo>
                  <a:lnTo>
                    <a:pt x="58" y="202"/>
                  </a:lnTo>
                  <a:lnTo>
                    <a:pt x="58" y="204"/>
                  </a:lnTo>
                  <a:lnTo>
                    <a:pt x="56" y="204"/>
                  </a:lnTo>
                  <a:lnTo>
                    <a:pt x="46" y="208"/>
                  </a:lnTo>
                  <a:lnTo>
                    <a:pt x="32" y="210"/>
                  </a:lnTo>
                  <a:lnTo>
                    <a:pt x="12" y="212"/>
                  </a:lnTo>
                  <a:lnTo>
                    <a:pt x="12" y="212"/>
                  </a:lnTo>
                  <a:lnTo>
                    <a:pt x="12" y="210"/>
                  </a:lnTo>
                  <a:lnTo>
                    <a:pt x="10" y="206"/>
                  </a:lnTo>
                  <a:lnTo>
                    <a:pt x="10" y="204"/>
                  </a:lnTo>
                  <a:lnTo>
                    <a:pt x="6" y="202"/>
                  </a:lnTo>
                  <a:lnTo>
                    <a:pt x="6" y="200"/>
                  </a:lnTo>
                  <a:lnTo>
                    <a:pt x="4" y="198"/>
                  </a:lnTo>
                  <a:lnTo>
                    <a:pt x="2" y="194"/>
                  </a:lnTo>
                  <a:lnTo>
                    <a:pt x="2" y="190"/>
                  </a:lnTo>
                  <a:lnTo>
                    <a:pt x="2" y="184"/>
                  </a:lnTo>
                  <a:lnTo>
                    <a:pt x="4" y="184"/>
                  </a:lnTo>
                  <a:lnTo>
                    <a:pt x="6" y="186"/>
                  </a:lnTo>
                  <a:lnTo>
                    <a:pt x="8" y="184"/>
                  </a:lnTo>
                  <a:lnTo>
                    <a:pt x="12" y="184"/>
                  </a:lnTo>
                  <a:lnTo>
                    <a:pt x="14" y="182"/>
                  </a:lnTo>
                  <a:lnTo>
                    <a:pt x="18" y="180"/>
                  </a:lnTo>
                  <a:lnTo>
                    <a:pt x="18" y="176"/>
                  </a:lnTo>
                  <a:lnTo>
                    <a:pt x="18" y="174"/>
                  </a:lnTo>
                  <a:lnTo>
                    <a:pt x="18" y="172"/>
                  </a:lnTo>
                  <a:lnTo>
                    <a:pt x="16" y="168"/>
                  </a:lnTo>
                  <a:lnTo>
                    <a:pt x="14" y="162"/>
                  </a:lnTo>
                  <a:lnTo>
                    <a:pt x="12" y="156"/>
                  </a:lnTo>
                  <a:lnTo>
                    <a:pt x="12" y="152"/>
                  </a:lnTo>
                  <a:lnTo>
                    <a:pt x="12" y="150"/>
                  </a:lnTo>
                  <a:lnTo>
                    <a:pt x="12" y="146"/>
                  </a:lnTo>
                  <a:lnTo>
                    <a:pt x="14" y="144"/>
                  </a:lnTo>
                  <a:lnTo>
                    <a:pt x="12" y="140"/>
                  </a:lnTo>
                  <a:lnTo>
                    <a:pt x="12" y="136"/>
                  </a:lnTo>
                  <a:lnTo>
                    <a:pt x="10" y="132"/>
                  </a:lnTo>
                  <a:lnTo>
                    <a:pt x="10" y="132"/>
                  </a:lnTo>
                  <a:lnTo>
                    <a:pt x="10" y="130"/>
                  </a:lnTo>
                  <a:lnTo>
                    <a:pt x="8" y="130"/>
                  </a:lnTo>
                  <a:lnTo>
                    <a:pt x="6" y="128"/>
                  </a:lnTo>
                  <a:lnTo>
                    <a:pt x="4" y="126"/>
                  </a:lnTo>
                  <a:lnTo>
                    <a:pt x="0" y="128"/>
                  </a:lnTo>
                  <a:lnTo>
                    <a:pt x="0" y="126"/>
                  </a:lnTo>
                  <a:lnTo>
                    <a:pt x="0" y="124"/>
                  </a:lnTo>
                  <a:lnTo>
                    <a:pt x="2" y="120"/>
                  </a:lnTo>
                  <a:lnTo>
                    <a:pt x="4" y="114"/>
                  </a:lnTo>
                  <a:lnTo>
                    <a:pt x="6" y="104"/>
                  </a:lnTo>
                  <a:lnTo>
                    <a:pt x="4" y="104"/>
                  </a:lnTo>
                  <a:lnTo>
                    <a:pt x="4" y="102"/>
                  </a:lnTo>
                  <a:lnTo>
                    <a:pt x="4" y="100"/>
                  </a:lnTo>
                  <a:lnTo>
                    <a:pt x="6" y="96"/>
                  </a:lnTo>
                  <a:lnTo>
                    <a:pt x="8" y="92"/>
                  </a:lnTo>
                  <a:lnTo>
                    <a:pt x="12" y="88"/>
                  </a:lnTo>
                  <a:lnTo>
                    <a:pt x="18" y="82"/>
                  </a:lnTo>
                  <a:lnTo>
                    <a:pt x="18" y="78"/>
                  </a:lnTo>
                  <a:lnTo>
                    <a:pt x="18" y="66"/>
                  </a:lnTo>
                  <a:lnTo>
                    <a:pt x="18" y="50"/>
                  </a:lnTo>
                  <a:lnTo>
                    <a:pt x="20" y="38"/>
                  </a:lnTo>
                  <a:lnTo>
                    <a:pt x="26" y="30"/>
                  </a:lnTo>
                  <a:lnTo>
                    <a:pt x="24" y="30"/>
                  </a:lnTo>
                  <a:lnTo>
                    <a:pt x="24" y="26"/>
                  </a:lnTo>
                  <a:lnTo>
                    <a:pt x="22" y="22"/>
                  </a:lnTo>
                  <a:lnTo>
                    <a:pt x="20" y="16"/>
                  </a:lnTo>
                  <a:lnTo>
                    <a:pt x="18" y="12"/>
                  </a:lnTo>
                  <a:lnTo>
                    <a:pt x="18" y="6"/>
                  </a:lnTo>
                  <a:lnTo>
                    <a:pt x="1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1" name="Freeform 282"/>
            <p:cNvSpPr>
              <a:spLocks/>
            </p:cNvSpPr>
            <p:nvPr/>
          </p:nvSpPr>
          <p:spPr bwMode="gray">
            <a:xfrm>
              <a:off x="1119" y="2816"/>
              <a:ext cx="218" cy="250"/>
            </a:xfrm>
            <a:custGeom>
              <a:avLst/>
              <a:gdLst>
                <a:gd name="T0" fmla="*/ 186 w 218"/>
                <a:gd name="T1" fmla="*/ 4 h 250"/>
                <a:gd name="T2" fmla="*/ 174 w 218"/>
                <a:gd name="T3" fmla="*/ 16 h 250"/>
                <a:gd name="T4" fmla="*/ 28 w 218"/>
                <a:gd name="T5" fmla="*/ 22 h 250"/>
                <a:gd name="T6" fmla="*/ 24 w 218"/>
                <a:gd name="T7" fmla="*/ 82 h 250"/>
                <a:gd name="T8" fmla="*/ 14 w 218"/>
                <a:gd name="T9" fmla="*/ 84 h 250"/>
                <a:gd name="T10" fmla="*/ 10 w 218"/>
                <a:gd name="T11" fmla="*/ 90 h 250"/>
                <a:gd name="T12" fmla="*/ 6 w 218"/>
                <a:gd name="T13" fmla="*/ 100 h 250"/>
                <a:gd name="T14" fmla="*/ 2 w 218"/>
                <a:gd name="T15" fmla="*/ 106 h 250"/>
                <a:gd name="T16" fmla="*/ 0 w 218"/>
                <a:gd name="T17" fmla="*/ 110 h 250"/>
                <a:gd name="T18" fmla="*/ 4 w 218"/>
                <a:gd name="T19" fmla="*/ 122 h 250"/>
                <a:gd name="T20" fmla="*/ 6 w 218"/>
                <a:gd name="T21" fmla="*/ 128 h 250"/>
                <a:gd name="T22" fmla="*/ 6 w 218"/>
                <a:gd name="T23" fmla="*/ 136 h 250"/>
                <a:gd name="T24" fmla="*/ 6 w 218"/>
                <a:gd name="T25" fmla="*/ 152 h 250"/>
                <a:gd name="T26" fmla="*/ 14 w 218"/>
                <a:gd name="T27" fmla="*/ 174 h 250"/>
                <a:gd name="T28" fmla="*/ 24 w 218"/>
                <a:gd name="T29" fmla="*/ 186 h 250"/>
                <a:gd name="T30" fmla="*/ 32 w 218"/>
                <a:gd name="T31" fmla="*/ 196 h 250"/>
                <a:gd name="T32" fmla="*/ 50 w 218"/>
                <a:gd name="T33" fmla="*/ 222 h 250"/>
                <a:gd name="T34" fmla="*/ 56 w 218"/>
                <a:gd name="T35" fmla="*/ 230 h 250"/>
                <a:gd name="T36" fmla="*/ 66 w 218"/>
                <a:gd name="T37" fmla="*/ 238 h 250"/>
                <a:gd name="T38" fmla="*/ 78 w 218"/>
                <a:gd name="T39" fmla="*/ 240 h 250"/>
                <a:gd name="T40" fmla="*/ 88 w 218"/>
                <a:gd name="T41" fmla="*/ 250 h 250"/>
                <a:gd name="T42" fmla="*/ 114 w 218"/>
                <a:gd name="T43" fmla="*/ 250 h 250"/>
                <a:gd name="T44" fmla="*/ 138 w 218"/>
                <a:gd name="T45" fmla="*/ 250 h 250"/>
                <a:gd name="T46" fmla="*/ 180 w 218"/>
                <a:gd name="T47" fmla="*/ 244 h 250"/>
                <a:gd name="T48" fmla="*/ 180 w 218"/>
                <a:gd name="T49" fmla="*/ 222 h 250"/>
                <a:gd name="T50" fmla="*/ 172 w 218"/>
                <a:gd name="T51" fmla="*/ 210 h 250"/>
                <a:gd name="T52" fmla="*/ 160 w 218"/>
                <a:gd name="T53" fmla="*/ 196 h 250"/>
                <a:gd name="T54" fmla="*/ 154 w 218"/>
                <a:gd name="T55" fmla="*/ 192 h 250"/>
                <a:gd name="T56" fmla="*/ 152 w 218"/>
                <a:gd name="T57" fmla="*/ 184 h 250"/>
                <a:gd name="T58" fmla="*/ 156 w 218"/>
                <a:gd name="T59" fmla="*/ 176 h 250"/>
                <a:gd name="T60" fmla="*/ 156 w 218"/>
                <a:gd name="T61" fmla="*/ 158 h 250"/>
                <a:gd name="T62" fmla="*/ 160 w 218"/>
                <a:gd name="T63" fmla="*/ 150 h 250"/>
                <a:gd name="T64" fmla="*/ 176 w 218"/>
                <a:gd name="T65" fmla="*/ 130 h 250"/>
                <a:gd name="T66" fmla="*/ 188 w 218"/>
                <a:gd name="T67" fmla="*/ 108 h 250"/>
                <a:gd name="T68" fmla="*/ 192 w 218"/>
                <a:gd name="T69" fmla="*/ 94 h 250"/>
                <a:gd name="T70" fmla="*/ 200 w 218"/>
                <a:gd name="T71" fmla="*/ 82 h 250"/>
                <a:gd name="T72" fmla="*/ 208 w 218"/>
                <a:gd name="T73" fmla="*/ 78 h 250"/>
                <a:gd name="T74" fmla="*/ 216 w 218"/>
                <a:gd name="T75" fmla="*/ 70 h 250"/>
                <a:gd name="T76" fmla="*/ 218 w 218"/>
                <a:gd name="T77" fmla="*/ 66 h 250"/>
                <a:gd name="T78" fmla="*/ 212 w 218"/>
                <a:gd name="T79" fmla="*/ 54 h 250"/>
                <a:gd name="T80" fmla="*/ 204 w 218"/>
                <a:gd name="T81" fmla="*/ 40 h 250"/>
                <a:gd name="T82" fmla="*/ 200 w 218"/>
                <a:gd name="T83" fmla="*/ 32 h 250"/>
                <a:gd name="T84" fmla="*/ 200 w 218"/>
                <a:gd name="T85" fmla="*/ 22 h 250"/>
                <a:gd name="T86" fmla="*/ 192 w 218"/>
                <a:gd name="T87" fmla="*/ 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50">
                  <a:moveTo>
                    <a:pt x="188" y="0"/>
                  </a:moveTo>
                  <a:lnTo>
                    <a:pt x="188" y="2"/>
                  </a:lnTo>
                  <a:lnTo>
                    <a:pt x="186" y="4"/>
                  </a:lnTo>
                  <a:lnTo>
                    <a:pt x="184" y="8"/>
                  </a:lnTo>
                  <a:lnTo>
                    <a:pt x="180" y="12"/>
                  </a:lnTo>
                  <a:lnTo>
                    <a:pt x="174" y="16"/>
                  </a:lnTo>
                  <a:lnTo>
                    <a:pt x="168" y="20"/>
                  </a:lnTo>
                  <a:lnTo>
                    <a:pt x="160" y="22"/>
                  </a:lnTo>
                  <a:lnTo>
                    <a:pt x="28" y="22"/>
                  </a:lnTo>
                  <a:lnTo>
                    <a:pt x="28" y="84"/>
                  </a:lnTo>
                  <a:lnTo>
                    <a:pt x="28" y="82"/>
                  </a:lnTo>
                  <a:lnTo>
                    <a:pt x="24" y="82"/>
                  </a:lnTo>
                  <a:lnTo>
                    <a:pt x="20" y="82"/>
                  </a:lnTo>
                  <a:lnTo>
                    <a:pt x="18" y="82"/>
                  </a:lnTo>
                  <a:lnTo>
                    <a:pt x="14" y="84"/>
                  </a:lnTo>
                  <a:lnTo>
                    <a:pt x="10" y="86"/>
                  </a:lnTo>
                  <a:lnTo>
                    <a:pt x="10" y="90"/>
                  </a:lnTo>
                  <a:lnTo>
                    <a:pt x="10" y="90"/>
                  </a:lnTo>
                  <a:lnTo>
                    <a:pt x="8" y="94"/>
                  </a:lnTo>
                  <a:lnTo>
                    <a:pt x="8" y="98"/>
                  </a:lnTo>
                  <a:lnTo>
                    <a:pt x="6" y="100"/>
                  </a:lnTo>
                  <a:lnTo>
                    <a:pt x="6" y="102"/>
                  </a:lnTo>
                  <a:lnTo>
                    <a:pt x="4" y="104"/>
                  </a:lnTo>
                  <a:lnTo>
                    <a:pt x="2" y="106"/>
                  </a:lnTo>
                  <a:lnTo>
                    <a:pt x="0" y="108"/>
                  </a:lnTo>
                  <a:lnTo>
                    <a:pt x="0" y="110"/>
                  </a:lnTo>
                  <a:lnTo>
                    <a:pt x="0" y="110"/>
                  </a:lnTo>
                  <a:lnTo>
                    <a:pt x="0" y="114"/>
                  </a:lnTo>
                  <a:lnTo>
                    <a:pt x="2" y="118"/>
                  </a:lnTo>
                  <a:lnTo>
                    <a:pt x="4" y="122"/>
                  </a:lnTo>
                  <a:lnTo>
                    <a:pt x="4" y="122"/>
                  </a:lnTo>
                  <a:lnTo>
                    <a:pt x="6" y="124"/>
                  </a:lnTo>
                  <a:lnTo>
                    <a:pt x="6" y="128"/>
                  </a:lnTo>
                  <a:lnTo>
                    <a:pt x="6" y="132"/>
                  </a:lnTo>
                  <a:lnTo>
                    <a:pt x="6" y="132"/>
                  </a:lnTo>
                  <a:lnTo>
                    <a:pt x="6" y="136"/>
                  </a:lnTo>
                  <a:lnTo>
                    <a:pt x="4" y="140"/>
                  </a:lnTo>
                  <a:lnTo>
                    <a:pt x="4" y="146"/>
                  </a:lnTo>
                  <a:lnTo>
                    <a:pt x="6" y="152"/>
                  </a:lnTo>
                  <a:lnTo>
                    <a:pt x="12" y="170"/>
                  </a:lnTo>
                  <a:lnTo>
                    <a:pt x="12" y="170"/>
                  </a:lnTo>
                  <a:lnTo>
                    <a:pt x="14" y="174"/>
                  </a:lnTo>
                  <a:lnTo>
                    <a:pt x="16" y="178"/>
                  </a:lnTo>
                  <a:lnTo>
                    <a:pt x="20" y="182"/>
                  </a:lnTo>
                  <a:lnTo>
                    <a:pt x="24" y="186"/>
                  </a:lnTo>
                  <a:lnTo>
                    <a:pt x="26" y="190"/>
                  </a:lnTo>
                  <a:lnTo>
                    <a:pt x="30" y="194"/>
                  </a:lnTo>
                  <a:lnTo>
                    <a:pt x="32" y="196"/>
                  </a:lnTo>
                  <a:lnTo>
                    <a:pt x="38" y="204"/>
                  </a:lnTo>
                  <a:lnTo>
                    <a:pt x="44" y="214"/>
                  </a:lnTo>
                  <a:lnTo>
                    <a:pt x="50" y="222"/>
                  </a:lnTo>
                  <a:lnTo>
                    <a:pt x="54" y="228"/>
                  </a:lnTo>
                  <a:lnTo>
                    <a:pt x="54" y="230"/>
                  </a:lnTo>
                  <a:lnTo>
                    <a:pt x="56" y="230"/>
                  </a:lnTo>
                  <a:lnTo>
                    <a:pt x="60" y="234"/>
                  </a:lnTo>
                  <a:lnTo>
                    <a:pt x="62" y="236"/>
                  </a:lnTo>
                  <a:lnTo>
                    <a:pt x="66" y="238"/>
                  </a:lnTo>
                  <a:lnTo>
                    <a:pt x="72" y="240"/>
                  </a:lnTo>
                  <a:lnTo>
                    <a:pt x="76" y="240"/>
                  </a:lnTo>
                  <a:lnTo>
                    <a:pt x="78" y="240"/>
                  </a:lnTo>
                  <a:lnTo>
                    <a:pt x="80" y="242"/>
                  </a:lnTo>
                  <a:lnTo>
                    <a:pt x="84" y="244"/>
                  </a:lnTo>
                  <a:lnTo>
                    <a:pt x="88" y="250"/>
                  </a:lnTo>
                  <a:lnTo>
                    <a:pt x="92" y="250"/>
                  </a:lnTo>
                  <a:lnTo>
                    <a:pt x="102" y="250"/>
                  </a:lnTo>
                  <a:lnTo>
                    <a:pt x="114" y="250"/>
                  </a:lnTo>
                  <a:lnTo>
                    <a:pt x="122" y="250"/>
                  </a:lnTo>
                  <a:lnTo>
                    <a:pt x="126" y="250"/>
                  </a:lnTo>
                  <a:lnTo>
                    <a:pt x="138" y="250"/>
                  </a:lnTo>
                  <a:lnTo>
                    <a:pt x="152" y="248"/>
                  </a:lnTo>
                  <a:lnTo>
                    <a:pt x="168" y="246"/>
                  </a:lnTo>
                  <a:lnTo>
                    <a:pt x="180" y="244"/>
                  </a:lnTo>
                  <a:lnTo>
                    <a:pt x="184" y="240"/>
                  </a:lnTo>
                  <a:lnTo>
                    <a:pt x="182" y="222"/>
                  </a:lnTo>
                  <a:lnTo>
                    <a:pt x="180" y="222"/>
                  </a:lnTo>
                  <a:lnTo>
                    <a:pt x="178" y="218"/>
                  </a:lnTo>
                  <a:lnTo>
                    <a:pt x="176" y="214"/>
                  </a:lnTo>
                  <a:lnTo>
                    <a:pt x="172" y="210"/>
                  </a:lnTo>
                  <a:lnTo>
                    <a:pt x="168" y="204"/>
                  </a:lnTo>
                  <a:lnTo>
                    <a:pt x="164" y="200"/>
                  </a:lnTo>
                  <a:lnTo>
                    <a:pt x="160" y="196"/>
                  </a:lnTo>
                  <a:lnTo>
                    <a:pt x="158" y="194"/>
                  </a:lnTo>
                  <a:lnTo>
                    <a:pt x="156" y="194"/>
                  </a:lnTo>
                  <a:lnTo>
                    <a:pt x="154" y="192"/>
                  </a:lnTo>
                  <a:lnTo>
                    <a:pt x="152" y="190"/>
                  </a:lnTo>
                  <a:lnTo>
                    <a:pt x="152" y="188"/>
                  </a:lnTo>
                  <a:lnTo>
                    <a:pt x="152" y="184"/>
                  </a:lnTo>
                  <a:lnTo>
                    <a:pt x="156" y="182"/>
                  </a:lnTo>
                  <a:lnTo>
                    <a:pt x="156" y="180"/>
                  </a:lnTo>
                  <a:lnTo>
                    <a:pt x="156" y="176"/>
                  </a:lnTo>
                  <a:lnTo>
                    <a:pt x="156" y="172"/>
                  </a:lnTo>
                  <a:lnTo>
                    <a:pt x="156" y="166"/>
                  </a:lnTo>
                  <a:lnTo>
                    <a:pt x="156" y="158"/>
                  </a:lnTo>
                  <a:lnTo>
                    <a:pt x="156" y="158"/>
                  </a:lnTo>
                  <a:lnTo>
                    <a:pt x="158" y="154"/>
                  </a:lnTo>
                  <a:lnTo>
                    <a:pt x="160" y="150"/>
                  </a:lnTo>
                  <a:lnTo>
                    <a:pt x="164" y="144"/>
                  </a:lnTo>
                  <a:lnTo>
                    <a:pt x="168" y="136"/>
                  </a:lnTo>
                  <a:lnTo>
                    <a:pt x="176" y="130"/>
                  </a:lnTo>
                  <a:lnTo>
                    <a:pt x="178" y="128"/>
                  </a:lnTo>
                  <a:lnTo>
                    <a:pt x="182" y="118"/>
                  </a:lnTo>
                  <a:lnTo>
                    <a:pt x="188" y="108"/>
                  </a:lnTo>
                  <a:lnTo>
                    <a:pt x="188" y="98"/>
                  </a:lnTo>
                  <a:lnTo>
                    <a:pt x="190" y="96"/>
                  </a:lnTo>
                  <a:lnTo>
                    <a:pt x="192" y="94"/>
                  </a:lnTo>
                  <a:lnTo>
                    <a:pt x="194" y="90"/>
                  </a:lnTo>
                  <a:lnTo>
                    <a:pt x="198" y="86"/>
                  </a:lnTo>
                  <a:lnTo>
                    <a:pt x="200" y="82"/>
                  </a:lnTo>
                  <a:lnTo>
                    <a:pt x="204" y="80"/>
                  </a:lnTo>
                  <a:lnTo>
                    <a:pt x="206" y="78"/>
                  </a:lnTo>
                  <a:lnTo>
                    <a:pt x="208" y="78"/>
                  </a:lnTo>
                  <a:lnTo>
                    <a:pt x="212" y="76"/>
                  </a:lnTo>
                  <a:lnTo>
                    <a:pt x="214" y="72"/>
                  </a:lnTo>
                  <a:lnTo>
                    <a:pt x="216" y="70"/>
                  </a:lnTo>
                  <a:lnTo>
                    <a:pt x="218" y="68"/>
                  </a:lnTo>
                  <a:lnTo>
                    <a:pt x="218" y="68"/>
                  </a:lnTo>
                  <a:lnTo>
                    <a:pt x="218" y="66"/>
                  </a:lnTo>
                  <a:lnTo>
                    <a:pt x="216" y="64"/>
                  </a:lnTo>
                  <a:lnTo>
                    <a:pt x="214" y="60"/>
                  </a:lnTo>
                  <a:lnTo>
                    <a:pt x="212" y="54"/>
                  </a:lnTo>
                  <a:lnTo>
                    <a:pt x="210" y="50"/>
                  </a:lnTo>
                  <a:lnTo>
                    <a:pt x="206" y="44"/>
                  </a:lnTo>
                  <a:lnTo>
                    <a:pt x="204" y="40"/>
                  </a:lnTo>
                  <a:lnTo>
                    <a:pt x="204" y="38"/>
                  </a:lnTo>
                  <a:lnTo>
                    <a:pt x="202" y="34"/>
                  </a:lnTo>
                  <a:lnTo>
                    <a:pt x="200" y="32"/>
                  </a:lnTo>
                  <a:lnTo>
                    <a:pt x="200" y="28"/>
                  </a:lnTo>
                  <a:lnTo>
                    <a:pt x="200" y="22"/>
                  </a:lnTo>
                  <a:lnTo>
                    <a:pt x="200" y="22"/>
                  </a:lnTo>
                  <a:lnTo>
                    <a:pt x="198" y="18"/>
                  </a:lnTo>
                  <a:lnTo>
                    <a:pt x="196" y="12"/>
                  </a:lnTo>
                  <a:lnTo>
                    <a:pt x="192" y="8"/>
                  </a:lnTo>
                  <a:lnTo>
                    <a:pt x="18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2" name="Freeform 283"/>
            <p:cNvSpPr>
              <a:spLocks/>
            </p:cNvSpPr>
            <p:nvPr/>
          </p:nvSpPr>
          <p:spPr bwMode="gray">
            <a:xfrm>
              <a:off x="1023" y="2986"/>
              <a:ext cx="148" cy="84"/>
            </a:xfrm>
            <a:custGeom>
              <a:avLst/>
              <a:gdLst>
                <a:gd name="T0" fmla="*/ 106 w 148"/>
                <a:gd name="T1" fmla="*/ 0 h 84"/>
                <a:gd name="T2" fmla="*/ 98 w 148"/>
                <a:gd name="T3" fmla="*/ 2 h 84"/>
                <a:gd name="T4" fmla="*/ 90 w 148"/>
                <a:gd name="T5" fmla="*/ 6 h 84"/>
                <a:gd name="T6" fmla="*/ 84 w 148"/>
                <a:gd name="T7" fmla="*/ 12 h 84"/>
                <a:gd name="T8" fmla="*/ 82 w 148"/>
                <a:gd name="T9" fmla="*/ 22 h 84"/>
                <a:gd name="T10" fmla="*/ 76 w 148"/>
                <a:gd name="T11" fmla="*/ 28 h 84"/>
                <a:gd name="T12" fmla="*/ 70 w 148"/>
                <a:gd name="T13" fmla="*/ 28 h 84"/>
                <a:gd name="T14" fmla="*/ 64 w 148"/>
                <a:gd name="T15" fmla="*/ 26 h 84"/>
                <a:gd name="T16" fmla="*/ 60 w 148"/>
                <a:gd name="T17" fmla="*/ 26 h 84"/>
                <a:gd name="T18" fmla="*/ 58 w 148"/>
                <a:gd name="T19" fmla="*/ 26 h 84"/>
                <a:gd name="T20" fmla="*/ 54 w 148"/>
                <a:gd name="T21" fmla="*/ 28 h 84"/>
                <a:gd name="T22" fmla="*/ 48 w 148"/>
                <a:gd name="T23" fmla="*/ 30 h 84"/>
                <a:gd name="T24" fmla="*/ 36 w 148"/>
                <a:gd name="T25" fmla="*/ 34 h 84"/>
                <a:gd name="T26" fmla="*/ 26 w 148"/>
                <a:gd name="T27" fmla="*/ 36 h 84"/>
                <a:gd name="T28" fmla="*/ 10 w 148"/>
                <a:gd name="T29" fmla="*/ 38 h 84"/>
                <a:gd name="T30" fmla="*/ 6 w 148"/>
                <a:gd name="T31" fmla="*/ 46 h 84"/>
                <a:gd name="T32" fmla="*/ 4 w 148"/>
                <a:gd name="T33" fmla="*/ 50 h 84"/>
                <a:gd name="T34" fmla="*/ 0 w 148"/>
                <a:gd name="T35" fmla="*/ 50 h 84"/>
                <a:gd name="T36" fmla="*/ 2 w 148"/>
                <a:gd name="T37" fmla="*/ 52 h 84"/>
                <a:gd name="T38" fmla="*/ 4 w 148"/>
                <a:gd name="T39" fmla="*/ 54 h 84"/>
                <a:gd name="T40" fmla="*/ 6 w 148"/>
                <a:gd name="T41" fmla="*/ 60 h 84"/>
                <a:gd name="T42" fmla="*/ 10 w 148"/>
                <a:gd name="T43" fmla="*/ 70 h 84"/>
                <a:gd name="T44" fmla="*/ 26 w 148"/>
                <a:gd name="T45" fmla="*/ 84 h 84"/>
                <a:gd name="T46" fmla="*/ 38 w 148"/>
                <a:gd name="T47" fmla="*/ 74 h 84"/>
                <a:gd name="T48" fmla="*/ 42 w 148"/>
                <a:gd name="T49" fmla="*/ 68 h 84"/>
                <a:gd name="T50" fmla="*/ 48 w 148"/>
                <a:gd name="T51" fmla="*/ 62 h 84"/>
                <a:gd name="T52" fmla="*/ 58 w 148"/>
                <a:gd name="T53" fmla="*/ 60 h 84"/>
                <a:gd name="T54" fmla="*/ 60 w 148"/>
                <a:gd name="T55" fmla="*/ 62 h 84"/>
                <a:gd name="T56" fmla="*/ 62 w 148"/>
                <a:gd name="T57" fmla="*/ 68 h 84"/>
                <a:gd name="T58" fmla="*/ 64 w 148"/>
                <a:gd name="T59" fmla="*/ 70 h 84"/>
                <a:gd name="T60" fmla="*/ 74 w 148"/>
                <a:gd name="T61" fmla="*/ 68 h 84"/>
                <a:gd name="T62" fmla="*/ 86 w 148"/>
                <a:gd name="T63" fmla="*/ 68 h 84"/>
                <a:gd name="T64" fmla="*/ 118 w 148"/>
                <a:gd name="T65" fmla="*/ 62 h 84"/>
                <a:gd name="T66" fmla="*/ 146 w 148"/>
                <a:gd name="T67" fmla="*/ 52 h 84"/>
                <a:gd name="T68" fmla="*/ 132 w 148"/>
                <a:gd name="T69" fmla="*/ 34 h 84"/>
                <a:gd name="T70" fmla="*/ 122 w 148"/>
                <a:gd name="T71" fmla="*/ 22 h 84"/>
                <a:gd name="T72" fmla="*/ 118 w 148"/>
                <a:gd name="T73" fmla="*/ 16 h 84"/>
                <a:gd name="T74" fmla="*/ 112 w 148"/>
                <a:gd name="T75" fmla="*/ 8 h 84"/>
                <a:gd name="T76" fmla="*/ 106 w 148"/>
                <a:gd name="T7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84">
                  <a:moveTo>
                    <a:pt x="106" y="0"/>
                  </a:moveTo>
                  <a:lnTo>
                    <a:pt x="106" y="0"/>
                  </a:lnTo>
                  <a:lnTo>
                    <a:pt x="102" y="0"/>
                  </a:lnTo>
                  <a:lnTo>
                    <a:pt x="98" y="2"/>
                  </a:lnTo>
                  <a:lnTo>
                    <a:pt x="94" y="4"/>
                  </a:lnTo>
                  <a:lnTo>
                    <a:pt x="90" y="6"/>
                  </a:lnTo>
                  <a:lnTo>
                    <a:pt x="86" y="10"/>
                  </a:lnTo>
                  <a:lnTo>
                    <a:pt x="84" y="12"/>
                  </a:lnTo>
                  <a:lnTo>
                    <a:pt x="84" y="18"/>
                  </a:lnTo>
                  <a:lnTo>
                    <a:pt x="82" y="22"/>
                  </a:lnTo>
                  <a:lnTo>
                    <a:pt x="78" y="26"/>
                  </a:lnTo>
                  <a:lnTo>
                    <a:pt x="76" y="28"/>
                  </a:lnTo>
                  <a:lnTo>
                    <a:pt x="74" y="28"/>
                  </a:lnTo>
                  <a:lnTo>
                    <a:pt x="70" y="28"/>
                  </a:lnTo>
                  <a:lnTo>
                    <a:pt x="68" y="28"/>
                  </a:lnTo>
                  <a:lnTo>
                    <a:pt x="64" y="26"/>
                  </a:lnTo>
                  <a:lnTo>
                    <a:pt x="62" y="26"/>
                  </a:lnTo>
                  <a:lnTo>
                    <a:pt x="60" y="26"/>
                  </a:lnTo>
                  <a:lnTo>
                    <a:pt x="60" y="24"/>
                  </a:lnTo>
                  <a:lnTo>
                    <a:pt x="58" y="26"/>
                  </a:lnTo>
                  <a:lnTo>
                    <a:pt x="56" y="28"/>
                  </a:lnTo>
                  <a:lnTo>
                    <a:pt x="54" y="28"/>
                  </a:lnTo>
                  <a:lnTo>
                    <a:pt x="52" y="28"/>
                  </a:lnTo>
                  <a:lnTo>
                    <a:pt x="48" y="30"/>
                  </a:lnTo>
                  <a:lnTo>
                    <a:pt x="42" y="32"/>
                  </a:lnTo>
                  <a:lnTo>
                    <a:pt x="36" y="34"/>
                  </a:lnTo>
                  <a:lnTo>
                    <a:pt x="30" y="36"/>
                  </a:lnTo>
                  <a:lnTo>
                    <a:pt x="26" y="36"/>
                  </a:lnTo>
                  <a:lnTo>
                    <a:pt x="10" y="36"/>
                  </a:lnTo>
                  <a:lnTo>
                    <a:pt x="10" y="38"/>
                  </a:lnTo>
                  <a:lnTo>
                    <a:pt x="8" y="42"/>
                  </a:lnTo>
                  <a:lnTo>
                    <a:pt x="6" y="46"/>
                  </a:lnTo>
                  <a:lnTo>
                    <a:pt x="4" y="50"/>
                  </a:lnTo>
                  <a:lnTo>
                    <a:pt x="4" y="50"/>
                  </a:lnTo>
                  <a:lnTo>
                    <a:pt x="2" y="50"/>
                  </a:lnTo>
                  <a:lnTo>
                    <a:pt x="0" y="50"/>
                  </a:lnTo>
                  <a:lnTo>
                    <a:pt x="2" y="52"/>
                  </a:lnTo>
                  <a:lnTo>
                    <a:pt x="2" y="52"/>
                  </a:lnTo>
                  <a:lnTo>
                    <a:pt x="4" y="52"/>
                  </a:lnTo>
                  <a:lnTo>
                    <a:pt x="4" y="54"/>
                  </a:lnTo>
                  <a:lnTo>
                    <a:pt x="4" y="56"/>
                  </a:lnTo>
                  <a:lnTo>
                    <a:pt x="6" y="60"/>
                  </a:lnTo>
                  <a:lnTo>
                    <a:pt x="6" y="66"/>
                  </a:lnTo>
                  <a:lnTo>
                    <a:pt x="10" y="70"/>
                  </a:lnTo>
                  <a:lnTo>
                    <a:pt x="14" y="74"/>
                  </a:lnTo>
                  <a:lnTo>
                    <a:pt x="26" y="84"/>
                  </a:lnTo>
                  <a:lnTo>
                    <a:pt x="38" y="74"/>
                  </a:lnTo>
                  <a:lnTo>
                    <a:pt x="38" y="74"/>
                  </a:lnTo>
                  <a:lnTo>
                    <a:pt x="40" y="72"/>
                  </a:lnTo>
                  <a:lnTo>
                    <a:pt x="42" y="68"/>
                  </a:lnTo>
                  <a:lnTo>
                    <a:pt x="44" y="66"/>
                  </a:lnTo>
                  <a:lnTo>
                    <a:pt x="48" y="62"/>
                  </a:lnTo>
                  <a:lnTo>
                    <a:pt x="52" y="60"/>
                  </a:lnTo>
                  <a:lnTo>
                    <a:pt x="58" y="60"/>
                  </a:lnTo>
                  <a:lnTo>
                    <a:pt x="58" y="60"/>
                  </a:lnTo>
                  <a:lnTo>
                    <a:pt x="60" y="62"/>
                  </a:lnTo>
                  <a:lnTo>
                    <a:pt x="60" y="66"/>
                  </a:lnTo>
                  <a:lnTo>
                    <a:pt x="62" y="68"/>
                  </a:lnTo>
                  <a:lnTo>
                    <a:pt x="64" y="70"/>
                  </a:lnTo>
                  <a:lnTo>
                    <a:pt x="64" y="70"/>
                  </a:lnTo>
                  <a:lnTo>
                    <a:pt x="68" y="70"/>
                  </a:lnTo>
                  <a:lnTo>
                    <a:pt x="74" y="68"/>
                  </a:lnTo>
                  <a:lnTo>
                    <a:pt x="80" y="68"/>
                  </a:lnTo>
                  <a:lnTo>
                    <a:pt x="86" y="68"/>
                  </a:lnTo>
                  <a:lnTo>
                    <a:pt x="90" y="68"/>
                  </a:lnTo>
                  <a:lnTo>
                    <a:pt x="118" y="62"/>
                  </a:lnTo>
                  <a:lnTo>
                    <a:pt x="148" y="56"/>
                  </a:lnTo>
                  <a:lnTo>
                    <a:pt x="146" y="52"/>
                  </a:lnTo>
                  <a:lnTo>
                    <a:pt x="140" y="44"/>
                  </a:lnTo>
                  <a:lnTo>
                    <a:pt x="132" y="34"/>
                  </a:lnTo>
                  <a:lnTo>
                    <a:pt x="124" y="22"/>
                  </a:lnTo>
                  <a:lnTo>
                    <a:pt x="122" y="22"/>
                  </a:lnTo>
                  <a:lnTo>
                    <a:pt x="120" y="20"/>
                  </a:lnTo>
                  <a:lnTo>
                    <a:pt x="118" y="16"/>
                  </a:lnTo>
                  <a:lnTo>
                    <a:pt x="114" y="12"/>
                  </a:lnTo>
                  <a:lnTo>
                    <a:pt x="112" y="8"/>
                  </a:lnTo>
                  <a:lnTo>
                    <a:pt x="108" y="2"/>
                  </a:lnTo>
                  <a:lnTo>
                    <a:pt x="10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3" name="Freeform 284"/>
            <p:cNvSpPr>
              <a:spLocks/>
            </p:cNvSpPr>
            <p:nvPr/>
          </p:nvSpPr>
          <p:spPr bwMode="gray">
            <a:xfrm>
              <a:off x="953" y="3082"/>
              <a:ext cx="74" cy="82"/>
            </a:xfrm>
            <a:custGeom>
              <a:avLst/>
              <a:gdLst>
                <a:gd name="T0" fmla="*/ 52 w 74"/>
                <a:gd name="T1" fmla="*/ 0 h 82"/>
                <a:gd name="T2" fmla="*/ 52 w 74"/>
                <a:gd name="T3" fmla="*/ 6 h 82"/>
                <a:gd name="T4" fmla="*/ 54 w 74"/>
                <a:gd name="T5" fmla="*/ 12 h 82"/>
                <a:gd name="T6" fmla="*/ 60 w 74"/>
                <a:gd name="T7" fmla="*/ 12 h 82"/>
                <a:gd name="T8" fmla="*/ 68 w 74"/>
                <a:gd name="T9" fmla="*/ 12 h 82"/>
                <a:gd name="T10" fmla="*/ 72 w 74"/>
                <a:gd name="T11" fmla="*/ 12 h 82"/>
                <a:gd name="T12" fmla="*/ 72 w 74"/>
                <a:gd name="T13" fmla="*/ 14 h 82"/>
                <a:gd name="T14" fmla="*/ 74 w 74"/>
                <a:gd name="T15" fmla="*/ 22 h 82"/>
                <a:gd name="T16" fmla="*/ 72 w 74"/>
                <a:gd name="T17" fmla="*/ 26 h 82"/>
                <a:gd name="T18" fmla="*/ 68 w 74"/>
                <a:gd name="T19" fmla="*/ 26 h 82"/>
                <a:gd name="T20" fmla="*/ 68 w 74"/>
                <a:gd name="T21" fmla="*/ 30 h 82"/>
                <a:gd name="T22" fmla="*/ 68 w 74"/>
                <a:gd name="T23" fmla="*/ 36 h 82"/>
                <a:gd name="T24" fmla="*/ 74 w 74"/>
                <a:gd name="T25" fmla="*/ 38 h 82"/>
                <a:gd name="T26" fmla="*/ 74 w 74"/>
                <a:gd name="T27" fmla="*/ 42 h 82"/>
                <a:gd name="T28" fmla="*/ 74 w 74"/>
                <a:gd name="T29" fmla="*/ 52 h 82"/>
                <a:gd name="T30" fmla="*/ 70 w 74"/>
                <a:gd name="T31" fmla="*/ 60 h 82"/>
                <a:gd name="T32" fmla="*/ 62 w 74"/>
                <a:gd name="T33" fmla="*/ 64 h 82"/>
                <a:gd name="T34" fmla="*/ 52 w 74"/>
                <a:gd name="T35" fmla="*/ 66 h 82"/>
                <a:gd name="T36" fmla="*/ 46 w 74"/>
                <a:gd name="T37" fmla="*/ 68 h 82"/>
                <a:gd name="T38" fmla="*/ 42 w 74"/>
                <a:gd name="T39" fmla="*/ 68 h 82"/>
                <a:gd name="T40" fmla="*/ 32 w 74"/>
                <a:gd name="T41" fmla="*/ 72 h 82"/>
                <a:gd name="T42" fmla="*/ 28 w 74"/>
                <a:gd name="T43" fmla="*/ 78 h 82"/>
                <a:gd name="T44" fmla="*/ 24 w 74"/>
                <a:gd name="T45" fmla="*/ 82 h 82"/>
                <a:gd name="T46" fmla="*/ 22 w 74"/>
                <a:gd name="T47" fmla="*/ 74 h 82"/>
                <a:gd name="T48" fmla="*/ 20 w 74"/>
                <a:gd name="T49" fmla="*/ 72 h 82"/>
                <a:gd name="T50" fmla="*/ 16 w 74"/>
                <a:gd name="T51" fmla="*/ 68 h 82"/>
                <a:gd name="T52" fmla="*/ 14 w 74"/>
                <a:gd name="T53" fmla="*/ 66 h 82"/>
                <a:gd name="T54" fmla="*/ 6 w 74"/>
                <a:gd name="T55" fmla="*/ 58 h 82"/>
                <a:gd name="T56" fmla="*/ 0 w 74"/>
                <a:gd name="T57" fmla="*/ 46 h 82"/>
                <a:gd name="T58" fmla="*/ 0 w 74"/>
                <a:gd name="T59" fmla="*/ 46 h 82"/>
                <a:gd name="T60" fmla="*/ 6 w 74"/>
                <a:gd name="T61" fmla="*/ 18 h 82"/>
                <a:gd name="T62" fmla="*/ 26 w 74"/>
                <a:gd name="T63" fmla="*/ 18 h 82"/>
                <a:gd name="T64" fmla="*/ 30 w 74"/>
                <a:gd name="T65" fmla="*/ 18 h 82"/>
                <a:gd name="T66" fmla="*/ 32 w 74"/>
                <a:gd name="T67" fmla="*/ 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32" y="2"/>
                  </a:moveTo>
                  <a:lnTo>
                    <a:pt x="52" y="0"/>
                  </a:lnTo>
                  <a:lnTo>
                    <a:pt x="52" y="2"/>
                  </a:lnTo>
                  <a:lnTo>
                    <a:pt x="52" y="6"/>
                  </a:lnTo>
                  <a:lnTo>
                    <a:pt x="52" y="10"/>
                  </a:lnTo>
                  <a:lnTo>
                    <a:pt x="54" y="12"/>
                  </a:lnTo>
                  <a:lnTo>
                    <a:pt x="56" y="12"/>
                  </a:lnTo>
                  <a:lnTo>
                    <a:pt x="60" y="12"/>
                  </a:lnTo>
                  <a:lnTo>
                    <a:pt x="64" y="12"/>
                  </a:lnTo>
                  <a:lnTo>
                    <a:pt x="68" y="12"/>
                  </a:lnTo>
                  <a:lnTo>
                    <a:pt x="72" y="12"/>
                  </a:lnTo>
                  <a:lnTo>
                    <a:pt x="72" y="12"/>
                  </a:lnTo>
                  <a:lnTo>
                    <a:pt x="72" y="12"/>
                  </a:lnTo>
                  <a:lnTo>
                    <a:pt x="72" y="14"/>
                  </a:lnTo>
                  <a:lnTo>
                    <a:pt x="74" y="18"/>
                  </a:lnTo>
                  <a:lnTo>
                    <a:pt x="74" y="22"/>
                  </a:lnTo>
                  <a:lnTo>
                    <a:pt x="72" y="26"/>
                  </a:lnTo>
                  <a:lnTo>
                    <a:pt x="72" y="26"/>
                  </a:lnTo>
                  <a:lnTo>
                    <a:pt x="70" y="26"/>
                  </a:lnTo>
                  <a:lnTo>
                    <a:pt x="68" y="26"/>
                  </a:lnTo>
                  <a:lnTo>
                    <a:pt x="68" y="28"/>
                  </a:lnTo>
                  <a:lnTo>
                    <a:pt x="68" y="30"/>
                  </a:lnTo>
                  <a:lnTo>
                    <a:pt x="68" y="34"/>
                  </a:lnTo>
                  <a:lnTo>
                    <a:pt x="68" y="36"/>
                  </a:lnTo>
                  <a:lnTo>
                    <a:pt x="68" y="36"/>
                  </a:lnTo>
                  <a:lnTo>
                    <a:pt x="74" y="38"/>
                  </a:lnTo>
                  <a:lnTo>
                    <a:pt x="74" y="38"/>
                  </a:lnTo>
                  <a:lnTo>
                    <a:pt x="74" y="42"/>
                  </a:lnTo>
                  <a:lnTo>
                    <a:pt x="74" y="46"/>
                  </a:lnTo>
                  <a:lnTo>
                    <a:pt x="74" y="52"/>
                  </a:lnTo>
                  <a:lnTo>
                    <a:pt x="72" y="56"/>
                  </a:lnTo>
                  <a:lnTo>
                    <a:pt x="70" y="60"/>
                  </a:lnTo>
                  <a:lnTo>
                    <a:pt x="68" y="62"/>
                  </a:lnTo>
                  <a:lnTo>
                    <a:pt x="62" y="64"/>
                  </a:lnTo>
                  <a:lnTo>
                    <a:pt x="56" y="66"/>
                  </a:lnTo>
                  <a:lnTo>
                    <a:pt x="52" y="66"/>
                  </a:lnTo>
                  <a:lnTo>
                    <a:pt x="48" y="68"/>
                  </a:lnTo>
                  <a:lnTo>
                    <a:pt x="46" y="68"/>
                  </a:lnTo>
                  <a:lnTo>
                    <a:pt x="44" y="62"/>
                  </a:lnTo>
                  <a:lnTo>
                    <a:pt x="42" y="68"/>
                  </a:lnTo>
                  <a:lnTo>
                    <a:pt x="32" y="72"/>
                  </a:lnTo>
                  <a:lnTo>
                    <a:pt x="32" y="72"/>
                  </a:lnTo>
                  <a:lnTo>
                    <a:pt x="30" y="74"/>
                  </a:lnTo>
                  <a:lnTo>
                    <a:pt x="28" y="78"/>
                  </a:lnTo>
                  <a:lnTo>
                    <a:pt x="26" y="80"/>
                  </a:lnTo>
                  <a:lnTo>
                    <a:pt x="24" y="82"/>
                  </a:lnTo>
                  <a:lnTo>
                    <a:pt x="24" y="82"/>
                  </a:lnTo>
                  <a:lnTo>
                    <a:pt x="22" y="74"/>
                  </a:lnTo>
                  <a:lnTo>
                    <a:pt x="22" y="74"/>
                  </a:lnTo>
                  <a:lnTo>
                    <a:pt x="20" y="72"/>
                  </a:lnTo>
                  <a:lnTo>
                    <a:pt x="20" y="68"/>
                  </a:lnTo>
                  <a:lnTo>
                    <a:pt x="16" y="68"/>
                  </a:lnTo>
                  <a:lnTo>
                    <a:pt x="16" y="66"/>
                  </a:lnTo>
                  <a:lnTo>
                    <a:pt x="14" y="66"/>
                  </a:lnTo>
                  <a:lnTo>
                    <a:pt x="10" y="62"/>
                  </a:lnTo>
                  <a:lnTo>
                    <a:pt x="6" y="58"/>
                  </a:lnTo>
                  <a:lnTo>
                    <a:pt x="2" y="54"/>
                  </a:lnTo>
                  <a:lnTo>
                    <a:pt x="0" y="46"/>
                  </a:lnTo>
                  <a:lnTo>
                    <a:pt x="0" y="46"/>
                  </a:lnTo>
                  <a:lnTo>
                    <a:pt x="0" y="46"/>
                  </a:lnTo>
                  <a:lnTo>
                    <a:pt x="0" y="44"/>
                  </a:lnTo>
                  <a:lnTo>
                    <a:pt x="6" y="18"/>
                  </a:lnTo>
                  <a:lnTo>
                    <a:pt x="26" y="18"/>
                  </a:lnTo>
                  <a:lnTo>
                    <a:pt x="26" y="18"/>
                  </a:lnTo>
                  <a:lnTo>
                    <a:pt x="28" y="18"/>
                  </a:lnTo>
                  <a:lnTo>
                    <a:pt x="30" y="18"/>
                  </a:lnTo>
                  <a:lnTo>
                    <a:pt x="30" y="14"/>
                  </a:lnTo>
                  <a:lnTo>
                    <a:pt x="32"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4" name="Freeform 285"/>
            <p:cNvSpPr>
              <a:spLocks/>
            </p:cNvSpPr>
            <p:nvPr/>
          </p:nvSpPr>
          <p:spPr bwMode="gray">
            <a:xfrm>
              <a:off x="959" y="3084"/>
              <a:ext cx="26" cy="16"/>
            </a:xfrm>
            <a:custGeom>
              <a:avLst/>
              <a:gdLst>
                <a:gd name="T0" fmla="*/ 20 w 26"/>
                <a:gd name="T1" fmla="*/ 0 h 16"/>
                <a:gd name="T2" fmla="*/ 20 w 26"/>
                <a:gd name="T3" fmla="*/ 0 h 16"/>
                <a:gd name="T4" fmla="*/ 18 w 26"/>
                <a:gd name="T5" fmla="*/ 0 h 16"/>
                <a:gd name="T6" fmla="*/ 14 w 26"/>
                <a:gd name="T7" fmla="*/ 0 h 16"/>
                <a:gd name="T8" fmla="*/ 10 w 26"/>
                <a:gd name="T9" fmla="*/ 2 h 16"/>
                <a:gd name="T10" fmla="*/ 6 w 26"/>
                <a:gd name="T11" fmla="*/ 4 h 16"/>
                <a:gd name="T12" fmla="*/ 4 w 26"/>
                <a:gd name="T13" fmla="*/ 8 h 16"/>
                <a:gd name="T14" fmla="*/ 0 w 26"/>
                <a:gd name="T15" fmla="*/ 16 h 16"/>
                <a:gd name="T16" fmla="*/ 22 w 26"/>
                <a:gd name="T17" fmla="*/ 16 h 16"/>
                <a:gd name="T18" fmla="*/ 22 w 26"/>
                <a:gd name="T19" fmla="*/ 16 h 16"/>
                <a:gd name="T20" fmla="*/ 24 w 26"/>
                <a:gd name="T21" fmla="*/ 14 h 16"/>
                <a:gd name="T22" fmla="*/ 24 w 26"/>
                <a:gd name="T23" fmla="*/ 12 h 16"/>
                <a:gd name="T24" fmla="*/ 24 w 26"/>
                <a:gd name="T25" fmla="*/ 10 h 16"/>
                <a:gd name="T26" fmla="*/ 26 w 26"/>
                <a:gd name="T27" fmla="*/ 6 h 16"/>
                <a:gd name="T28" fmla="*/ 26 w 26"/>
                <a:gd name="T29" fmla="*/ 2 h 16"/>
                <a:gd name="T30" fmla="*/ 26 w 26"/>
                <a:gd name="T31" fmla="*/ 0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20" y="0"/>
                  </a:lnTo>
                  <a:lnTo>
                    <a:pt x="18" y="0"/>
                  </a:lnTo>
                  <a:lnTo>
                    <a:pt x="14" y="0"/>
                  </a:lnTo>
                  <a:lnTo>
                    <a:pt x="10" y="2"/>
                  </a:lnTo>
                  <a:lnTo>
                    <a:pt x="6" y="4"/>
                  </a:lnTo>
                  <a:lnTo>
                    <a:pt x="4" y="8"/>
                  </a:lnTo>
                  <a:lnTo>
                    <a:pt x="0" y="16"/>
                  </a:lnTo>
                  <a:lnTo>
                    <a:pt x="22" y="16"/>
                  </a:lnTo>
                  <a:lnTo>
                    <a:pt x="22" y="16"/>
                  </a:lnTo>
                  <a:lnTo>
                    <a:pt x="24" y="14"/>
                  </a:lnTo>
                  <a:lnTo>
                    <a:pt x="24" y="12"/>
                  </a:lnTo>
                  <a:lnTo>
                    <a:pt x="24" y="10"/>
                  </a:lnTo>
                  <a:lnTo>
                    <a:pt x="26" y="6"/>
                  </a:lnTo>
                  <a:lnTo>
                    <a:pt x="26" y="2"/>
                  </a:lnTo>
                  <a:lnTo>
                    <a:pt x="26" y="0"/>
                  </a:lnTo>
                  <a:lnTo>
                    <a:pt x="2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5" name="Freeform 286"/>
            <p:cNvSpPr>
              <a:spLocks/>
            </p:cNvSpPr>
            <p:nvPr/>
          </p:nvSpPr>
          <p:spPr bwMode="gray">
            <a:xfrm>
              <a:off x="977" y="3060"/>
              <a:ext cx="88" cy="122"/>
            </a:xfrm>
            <a:custGeom>
              <a:avLst/>
              <a:gdLst>
                <a:gd name="T0" fmla="*/ 10 w 88"/>
                <a:gd name="T1" fmla="*/ 120 h 122"/>
                <a:gd name="T2" fmla="*/ 12 w 88"/>
                <a:gd name="T3" fmla="*/ 122 h 122"/>
                <a:gd name="T4" fmla="*/ 10 w 88"/>
                <a:gd name="T5" fmla="*/ 120 h 122"/>
                <a:gd name="T6" fmla="*/ 0 w 88"/>
                <a:gd name="T7" fmla="*/ 104 h 122"/>
                <a:gd name="T8" fmla="*/ 2 w 88"/>
                <a:gd name="T9" fmla="*/ 102 h 122"/>
                <a:gd name="T10" fmla="*/ 6 w 88"/>
                <a:gd name="T11" fmla="*/ 98 h 122"/>
                <a:gd name="T12" fmla="*/ 8 w 88"/>
                <a:gd name="T13" fmla="*/ 96 h 122"/>
                <a:gd name="T14" fmla="*/ 14 w 88"/>
                <a:gd name="T15" fmla="*/ 92 h 122"/>
                <a:gd name="T16" fmla="*/ 20 w 88"/>
                <a:gd name="T17" fmla="*/ 84 h 122"/>
                <a:gd name="T18" fmla="*/ 24 w 88"/>
                <a:gd name="T19" fmla="*/ 90 h 122"/>
                <a:gd name="T20" fmla="*/ 32 w 88"/>
                <a:gd name="T21" fmla="*/ 88 h 122"/>
                <a:gd name="T22" fmla="*/ 44 w 88"/>
                <a:gd name="T23" fmla="*/ 84 h 122"/>
                <a:gd name="T24" fmla="*/ 48 w 88"/>
                <a:gd name="T25" fmla="*/ 82 h 122"/>
                <a:gd name="T26" fmla="*/ 48 w 88"/>
                <a:gd name="T27" fmla="*/ 78 h 122"/>
                <a:gd name="T28" fmla="*/ 50 w 88"/>
                <a:gd name="T29" fmla="*/ 66 h 122"/>
                <a:gd name="T30" fmla="*/ 44 w 88"/>
                <a:gd name="T31" fmla="*/ 58 h 122"/>
                <a:gd name="T32" fmla="*/ 44 w 88"/>
                <a:gd name="T33" fmla="*/ 56 h 122"/>
                <a:gd name="T34" fmla="*/ 44 w 88"/>
                <a:gd name="T35" fmla="*/ 50 h 122"/>
                <a:gd name="T36" fmla="*/ 46 w 88"/>
                <a:gd name="T37" fmla="*/ 48 h 122"/>
                <a:gd name="T38" fmla="*/ 48 w 88"/>
                <a:gd name="T39" fmla="*/ 46 h 122"/>
                <a:gd name="T40" fmla="*/ 50 w 88"/>
                <a:gd name="T41" fmla="*/ 40 h 122"/>
                <a:gd name="T42" fmla="*/ 48 w 88"/>
                <a:gd name="T43" fmla="*/ 34 h 122"/>
                <a:gd name="T44" fmla="*/ 30 w 88"/>
                <a:gd name="T45" fmla="*/ 32 h 122"/>
                <a:gd name="T46" fmla="*/ 28 w 88"/>
                <a:gd name="T47" fmla="*/ 24 h 122"/>
                <a:gd name="T48" fmla="*/ 32 w 88"/>
                <a:gd name="T49" fmla="*/ 22 h 122"/>
                <a:gd name="T50" fmla="*/ 56 w 88"/>
                <a:gd name="T51" fmla="*/ 20 h 122"/>
                <a:gd name="T52" fmla="*/ 72 w 88"/>
                <a:gd name="T53" fmla="*/ 22 h 122"/>
                <a:gd name="T54" fmla="*/ 72 w 88"/>
                <a:gd name="T55" fmla="*/ 18 h 122"/>
                <a:gd name="T56" fmla="*/ 72 w 88"/>
                <a:gd name="T57" fmla="*/ 12 h 122"/>
                <a:gd name="T58" fmla="*/ 78 w 88"/>
                <a:gd name="T59" fmla="*/ 6 h 122"/>
                <a:gd name="T60" fmla="*/ 82 w 88"/>
                <a:gd name="T61" fmla="*/ 4 h 122"/>
                <a:gd name="T62" fmla="*/ 86 w 88"/>
                <a:gd name="T63" fmla="*/ 0 h 122"/>
                <a:gd name="T64" fmla="*/ 88 w 88"/>
                <a:gd name="T65" fmla="*/ 0 h 122"/>
                <a:gd name="T66" fmla="*/ 88 w 88"/>
                <a:gd name="T67" fmla="*/ 10 h 122"/>
                <a:gd name="T68" fmla="*/ 88 w 88"/>
                <a:gd name="T69" fmla="*/ 14 h 122"/>
                <a:gd name="T70" fmla="*/ 86 w 88"/>
                <a:gd name="T71" fmla="*/ 24 h 122"/>
                <a:gd name="T72" fmla="*/ 86 w 88"/>
                <a:gd name="T73" fmla="*/ 34 h 122"/>
                <a:gd name="T74" fmla="*/ 86 w 88"/>
                <a:gd name="T75" fmla="*/ 40 h 122"/>
                <a:gd name="T76" fmla="*/ 86 w 88"/>
                <a:gd name="T77" fmla="*/ 48 h 122"/>
                <a:gd name="T78" fmla="*/ 84 w 88"/>
                <a:gd name="T79" fmla="*/ 60 h 122"/>
                <a:gd name="T80" fmla="*/ 80 w 88"/>
                <a:gd name="T81" fmla="*/ 68 h 122"/>
                <a:gd name="T82" fmla="*/ 78 w 88"/>
                <a:gd name="T83" fmla="*/ 72 h 122"/>
                <a:gd name="T84" fmla="*/ 74 w 88"/>
                <a:gd name="T85" fmla="*/ 82 h 122"/>
                <a:gd name="T86" fmla="*/ 70 w 88"/>
                <a:gd name="T87" fmla="*/ 92 h 122"/>
                <a:gd name="T88" fmla="*/ 66 w 88"/>
                <a:gd name="T89" fmla="*/ 98 h 122"/>
                <a:gd name="T90" fmla="*/ 64 w 88"/>
                <a:gd name="T91" fmla="*/ 102 h 122"/>
                <a:gd name="T92" fmla="*/ 60 w 88"/>
                <a:gd name="T93" fmla="*/ 110 h 122"/>
                <a:gd name="T94" fmla="*/ 56 w 88"/>
                <a:gd name="T95" fmla="*/ 112 h 122"/>
                <a:gd name="T96" fmla="*/ 50 w 88"/>
                <a:gd name="T97" fmla="*/ 112 h 122"/>
                <a:gd name="T98" fmla="*/ 44 w 88"/>
                <a:gd name="T99" fmla="*/ 112 h 122"/>
                <a:gd name="T100" fmla="*/ 38 w 88"/>
                <a:gd name="T101" fmla="*/ 116 h 122"/>
                <a:gd name="T102" fmla="*/ 34 w 88"/>
                <a:gd name="T103" fmla="*/ 114 h 122"/>
                <a:gd name="T104" fmla="*/ 32 w 88"/>
                <a:gd name="T105" fmla="*/ 112 h 122"/>
                <a:gd name="T106" fmla="*/ 28 w 88"/>
                <a:gd name="T107" fmla="*/ 112 h 122"/>
                <a:gd name="T108" fmla="*/ 18 w 88"/>
                <a:gd name="T109" fmla="*/ 11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 h="122">
                  <a:moveTo>
                    <a:pt x="10" y="120"/>
                  </a:moveTo>
                  <a:lnTo>
                    <a:pt x="10" y="120"/>
                  </a:lnTo>
                  <a:lnTo>
                    <a:pt x="12" y="122"/>
                  </a:lnTo>
                  <a:lnTo>
                    <a:pt x="12" y="122"/>
                  </a:lnTo>
                  <a:lnTo>
                    <a:pt x="12" y="122"/>
                  </a:lnTo>
                  <a:lnTo>
                    <a:pt x="10" y="120"/>
                  </a:lnTo>
                  <a:lnTo>
                    <a:pt x="0" y="108"/>
                  </a:lnTo>
                  <a:lnTo>
                    <a:pt x="0" y="104"/>
                  </a:lnTo>
                  <a:lnTo>
                    <a:pt x="0" y="104"/>
                  </a:lnTo>
                  <a:lnTo>
                    <a:pt x="2" y="102"/>
                  </a:lnTo>
                  <a:lnTo>
                    <a:pt x="4" y="100"/>
                  </a:lnTo>
                  <a:lnTo>
                    <a:pt x="6" y="98"/>
                  </a:lnTo>
                  <a:lnTo>
                    <a:pt x="6" y="96"/>
                  </a:lnTo>
                  <a:lnTo>
                    <a:pt x="8" y="96"/>
                  </a:lnTo>
                  <a:lnTo>
                    <a:pt x="10" y="92"/>
                  </a:lnTo>
                  <a:lnTo>
                    <a:pt x="14" y="92"/>
                  </a:lnTo>
                  <a:lnTo>
                    <a:pt x="18" y="90"/>
                  </a:lnTo>
                  <a:lnTo>
                    <a:pt x="20" y="84"/>
                  </a:lnTo>
                  <a:lnTo>
                    <a:pt x="22" y="90"/>
                  </a:lnTo>
                  <a:lnTo>
                    <a:pt x="24" y="90"/>
                  </a:lnTo>
                  <a:lnTo>
                    <a:pt x="28" y="90"/>
                  </a:lnTo>
                  <a:lnTo>
                    <a:pt x="32" y="88"/>
                  </a:lnTo>
                  <a:lnTo>
                    <a:pt x="38" y="86"/>
                  </a:lnTo>
                  <a:lnTo>
                    <a:pt x="44" y="84"/>
                  </a:lnTo>
                  <a:lnTo>
                    <a:pt x="46" y="82"/>
                  </a:lnTo>
                  <a:lnTo>
                    <a:pt x="48" y="82"/>
                  </a:lnTo>
                  <a:lnTo>
                    <a:pt x="48" y="80"/>
                  </a:lnTo>
                  <a:lnTo>
                    <a:pt x="48" y="78"/>
                  </a:lnTo>
                  <a:lnTo>
                    <a:pt x="50" y="74"/>
                  </a:lnTo>
                  <a:lnTo>
                    <a:pt x="50" y="66"/>
                  </a:lnTo>
                  <a:lnTo>
                    <a:pt x="50" y="58"/>
                  </a:lnTo>
                  <a:lnTo>
                    <a:pt x="44" y="58"/>
                  </a:lnTo>
                  <a:lnTo>
                    <a:pt x="44" y="58"/>
                  </a:lnTo>
                  <a:lnTo>
                    <a:pt x="44" y="56"/>
                  </a:lnTo>
                  <a:lnTo>
                    <a:pt x="44" y="52"/>
                  </a:lnTo>
                  <a:lnTo>
                    <a:pt x="44" y="50"/>
                  </a:lnTo>
                  <a:lnTo>
                    <a:pt x="44" y="48"/>
                  </a:lnTo>
                  <a:lnTo>
                    <a:pt x="46" y="48"/>
                  </a:lnTo>
                  <a:lnTo>
                    <a:pt x="48" y="48"/>
                  </a:lnTo>
                  <a:lnTo>
                    <a:pt x="48" y="46"/>
                  </a:lnTo>
                  <a:lnTo>
                    <a:pt x="48" y="42"/>
                  </a:lnTo>
                  <a:lnTo>
                    <a:pt x="50" y="40"/>
                  </a:lnTo>
                  <a:lnTo>
                    <a:pt x="50" y="36"/>
                  </a:lnTo>
                  <a:lnTo>
                    <a:pt x="48" y="34"/>
                  </a:lnTo>
                  <a:lnTo>
                    <a:pt x="30" y="32"/>
                  </a:lnTo>
                  <a:lnTo>
                    <a:pt x="30" y="32"/>
                  </a:lnTo>
                  <a:lnTo>
                    <a:pt x="28" y="28"/>
                  </a:lnTo>
                  <a:lnTo>
                    <a:pt x="28" y="24"/>
                  </a:lnTo>
                  <a:lnTo>
                    <a:pt x="28" y="22"/>
                  </a:lnTo>
                  <a:lnTo>
                    <a:pt x="32" y="22"/>
                  </a:lnTo>
                  <a:lnTo>
                    <a:pt x="42" y="22"/>
                  </a:lnTo>
                  <a:lnTo>
                    <a:pt x="56" y="20"/>
                  </a:lnTo>
                  <a:lnTo>
                    <a:pt x="66" y="20"/>
                  </a:lnTo>
                  <a:lnTo>
                    <a:pt x="72" y="22"/>
                  </a:lnTo>
                  <a:lnTo>
                    <a:pt x="72" y="20"/>
                  </a:lnTo>
                  <a:lnTo>
                    <a:pt x="72" y="18"/>
                  </a:lnTo>
                  <a:lnTo>
                    <a:pt x="70" y="16"/>
                  </a:lnTo>
                  <a:lnTo>
                    <a:pt x="72" y="12"/>
                  </a:lnTo>
                  <a:lnTo>
                    <a:pt x="74" y="8"/>
                  </a:lnTo>
                  <a:lnTo>
                    <a:pt x="78" y="6"/>
                  </a:lnTo>
                  <a:lnTo>
                    <a:pt x="80" y="6"/>
                  </a:lnTo>
                  <a:lnTo>
                    <a:pt x="82" y="4"/>
                  </a:lnTo>
                  <a:lnTo>
                    <a:pt x="84" y="2"/>
                  </a:lnTo>
                  <a:lnTo>
                    <a:pt x="86" y="0"/>
                  </a:lnTo>
                  <a:lnTo>
                    <a:pt x="86" y="0"/>
                  </a:lnTo>
                  <a:lnTo>
                    <a:pt x="88" y="0"/>
                  </a:lnTo>
                  <a:lnTo>
                    <a:pt x="88" y="4"/>
                  </a:lnTo>
                  <a:lnTo>
                    <a:pt x="88" y="10"/>
                  </a:lnTo>
                  <a:lnTo>
                    <a:pt x="88" y="10"/>
                  </a:lnTo>
                  <a:lnTo>
                    <a:pt x="88" y="14"/>
                  </a:lnTo>
                  <a:lnTo>
                    <a:pt x="88" y="18"/>
                  </a:lnTo>
                  <a:lnTo>
                    <a:pt x="86" y="24"/>
                  </a:lnTo>
                  <a:lnTo>
                    <a:pt x="86" y="28"/>
                  </a:lnTo>
                  <a:lnTo>
                    <a:pt x="86" y="34"/>
                  </a:lnTo>
                  <a:lnTo>
                    <a:pt x="86" y="38"/>
                  </a:lnTo>
                  <a:lnTo>
                    <a:pt x="86" y="40"/>
                  </a:lnTo>
                  <a:lnTo>
                    <a:pt x="86" y="44"/>
                  </a:lnTo>
                  <a:lnTo>
                    <a:pt x="86" y="48"/>
                  </a:lnTo>
                  <a:lnTo>
                    <a:pt x="84" y="54"/>
                  </a:lnTo>
                  <a:lnTo>
                    <a:pt x="84" y="60"/>
                  </a:lnTo>
                  <a:lnTo>
                    <a:pt x="82" y="66"/>
                  </a:lnTo>
                  <a:lnTo>
                    <a:pt x="80" y="68"/>
                  </a:lnTo>
                  <a:lnTo>
                    <a:pt x="80" y="70"/>
                  </a:lnTo>
                  <a:lnTo>
                    <a:pt x="78" y="72"/>
                  </a:lnTo>
                  <a:lnTo>
                    <a:pt x="76" y="78"/>
                  </a:lnTo>
                  <a:lnTo>
                    <a:pt x="74" y="82"/>
                  </a:lnTo>
                  <a:lnTo>
                    <a:pt x="72" y="88"/>
                  </a:lnTo>
                  <a:lnTo>
                    <a:pt x="70" y="92"/>
                  </a:lnTo>
                  <a:lnTo>
                    <a:pt x="68" y="96"/>
                  </a:lnTo>
                  <a:lnTo>
                    <a:pt x="66" y="98"/>
                  </a:lnTo>
                  <a:lnTo>
                    <a:pt x="66" y="100"/>
                  </a:lnTo>
                  <a:lnTo>
                    <a:pt x="64" y="102"/>
                  </a:lnTo>
                  <a:lnTo>
                    <a:pt x="62" y="106"/>
                  </a:lnTo>
                  <a:lnTo>
                    <a:pt x="60" y="110"/>
                  </a:lnTo>
                  <a:lnTo>
                    <a:pt x="56" y="112"/>
                  </a:lnTo>
                  <a:lnTo>
                    <a:pt x="56" y="112"/>
                  </a:lnTo>
                  <a:lnTo>
                    <a:pt x="54" y="112"/>
                  </a:lnTo>
                  <a:lnTo>
                    <a:pt x="50" y="112"/>
                  </a:lnTo>
                  <a:lnTo>
                    <a:pt x="46" y="110"/>
                  </a:lnTo>
                  <a:lnTo>
                    <a:pt x="44" y="112"/>
                  </a:lnTo>
                  <a:lnTo>
                    <a:pt x="42" y="112"/>
                  </a:lnTo>
                  <a:lnTo>
                    <a:pt x="38" y="116"/>
                  </a:lnTo>
                  <a:lnTo>
                    <a:pt x="34" y="114"/>
                  </a:lnTo>
                  <a:lnTo>
                    <a:pt x="34" y="114"/>
                  </a:lnTo>
                  <a:lnTo>
                    <a:pt x="34" y="112"/>
                  </a:lnTo>
                  <a:lnTo>
                    <a:pt x="32" y="112"/>
                  </a:lnTo>
                  <a:lnTo>
                    <a:pt x="30" y="112"/>
                  </a:lnTo>
                  <a:lnTo>
                    <a:pt x="28" y="112"/>
                  </a:lnTo>
                  <a:lnTo>
                    <a:pt x="24" y="114"/>
                  </a:lnTo>
                  <a:lnTo>
                    <a:pt x="18" y="116"/>
                  </a:lnTo>
                  <a:lnTo>
                    <a:pt x="10" y="1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6" name="Freeform 287"/>
            <p:cNvSpPr>
              <a:spLocks/>
            </p:cNvSpPr>
            <p:nvPr/>
          </p:nvSpPr>
          <p:spPr bwMode="gray">
            <a:xfrm>
              <a:off x="987" y="3200"/>
              <a:ext cx="130" cy="156"/>
            </a:xfrm>
            <a:custGeom>
              <a:avLst/>
              <a:gdLst>
                <a:gd name="T0" fmla="*/ 24 w 130"/>
                <a:gd name="T1" fmla="*/ 2 h 156"/>
                <a:gd name="T2" fmla="*/ 42 w 130"/>
                <a:gd name="T3" fmla="*/ 0 h 156"/>
                <a:gd name="T4" fmla="*/ 56 w 130"/>
                <a:gd name="T5" fmla="*/ 0 h 156"/>
                <a:gd name="T6" fmla="*/ 86 w 130"/>
                <a:gd name="T7" fmla="*/ 26 h 156"/>
                <a:gd name="T8" fmla="*/ 86 w 130"/>
                <a:gd name="T9" fmla="*/ 18 h 156"/>
                <a:gd name="T10" fmla="*/ 88 w 130"/>
                <a:gd name="T11" fmla="*/ 14 h 156"/>
                <a:gd name="T12" fmla="*/ 102 w 130"/>
                <a:gd name="T13" fmla="*/ 18 h 156"/>
                <a:gd name="T14" fmla="*/ 112 w 130"/>
                <a:gd name="T15" fmla="*/ 24 h 156"/>
                <a:gd name="T16" fmla="*/ 112 w 130"/>
                <a:gd name="T17" fmla="*/ 34 h 156"/>
                <a:gd name="T18" fmla="*/ 114 w 130"/>
                <a:gd name="T19" fmla="*/ 38 h 156"/>
                <a:gd name="T20" fmla="*/ 116 w 130"/>
                <a:gd name="T21" fmla="*/ 48 h 156"/>
                <a:gd name="T22" fmla="*/ 114 w 130"/>
                <a:gd name="T23" fmla="*/ 56 h 156"/>
                <a:gd name="T24" fmla="*/ 114 w 130"/>
                <a:gd name="T25" fmla="*/ 60 h 156"/>
                <a:gd name="T26" fmla="*/ 128 w 130"/>
                <a:gd name="T27" fmla="*/ 62 h 156"/>
                <a:gd name="T28" fmla="*/ 128 w 130"/>
                <a:gd name="T29" fmla="*/ 70 h 156"/>
                <a:gd name="T30" fmla="*/ 128 w 130"/>
                <a:gd name="T31" fmla="*/ 82 h 156"/>
                <a:gd name="T32" fmla="*/ 128 w 130"/>
                <a:gd name="T33" fmla="*/ 88 h 156"/>
                <a:gd name="T34" fmla="*/ 112 w 130"/>
                <a:gd name="T35" fmla="*/ 136 h 156"/>
                <a:gd name="T36" fmla="*/ 114 w 130"/>
                <a:gd name="T37" fmla="*/ 138 h 156"/>
                <a:gd name="T38" fmla="*/ 118 w 130"/>
                <a:gd name="T39" fmla="*/ 144 h 156"/>
                <a:gd name="T40" fmla="*/ 130 w 130"/>
                <a:gd name="T41" fmla="*/ 152 h 156"/>
                <a:gd name="T42" fmla="*/ 126 w 130"/>
                <a:gd name="T43" fmla="*/ 152 h 156"/>
                <a:gd name="T44" fmla="*/ 116 w 130"/>
                <a:gd name="T45" fmla="*/ 154 h 156"/>
                <a:gd name="T46" fmla="*/ 106 w 130"/>
                <a:gd name="T47" fmla="*/ 156 h 156"/>
                <a:gd name="T48" fmla="*/ 100 w 130"/>
                <a:gd name="T49" fmla="*/ 156 h 156"/>
                <a:gd name="T50" fmla="*/ 92 w 130"/>
                <a:gd name="T51" fmla="*/ 156 h 156"/>
                <a:gd name="T52" fmla="*/ 82 w 130"/>
                <a:gd name="T53" fmla="*/ 154 h 156"/>
                <a:gd name="T54" fmla="*/ 76 w 130"/>
                <a:gd name="T55" fmla="*/ 150 h 156"/>
                <a:gd name="T56" fmla="*/ 30 w 130"/>
                <a:gd name="T57" fmla="*/ 150 h 156"/>
                <a:gd name="T58" fmla="*/ 24 w 130"/>
                <a:gd name="T59" fmla="*/ 150 h 156"/>
                <a:gd name="T60" fmla="*/ 20 w 130"/>
                <a:gd name="T61" fmla="*/ 144 h 156"/>
                <a:gd name="T62" fmla="*/ 16 w 130"/>
                <a:gd name="T63" fmla="*/ 142 h 156"/>
                <a:gd name="T64" fmla="*/ 6 w 130"/>
                <a:gd name="T65" fmla="*/ 142 h 156"/>
                <a:gd name="T66" fmla="*/ 2 w 130"/>
                <a:gd name="T67" fmla="*/ 140 h 156"/>
                <a:gd name="T68" fmla="*/ 6 w 130"/>
                <a:gd name="T69" fmla="*/ 118 h 156"/>
                <a:gd name="T70" fmla="*/ 10 w 130"/>
                <a:gd name="T71" fmla="*/ 100 h 156"/>
                <a:gd name="T72" fmla="*/ 12 w 130"/>
                <a:gd name="T73" fmla="*/ 94 h 156"/>
                <a:gd name="T74" fmla="*/ 16 w 130"/>
                <a:gd name="T75" fmla="*/ 82 h 156"/>
                <a:gd name="T76" fmla="*/ 24 w 130"/>
                <a:gd name="T77" fmla="*/ 68 h 156"/>
                <a:gd name="T78" fmla="*/ 26 w 130"/>
                <a:gd name="T79" fmla="*/ 68 h 156"/>
                <a:gd name="T80" fmla="*/ 28 w 130"/>
                <a:gd name="T81" fmla="*/ 66 h 156"/>
                <a:gd name="T82" fmla="*/ 28 w 130"/>
                <a:gd name="T83" fmla="*/ 58 h 156"/>
                <a:gd name="T84" fmla="*/ 26 w 130"/>
                <a:gd name="T85" fmla="*/ 46 h 156"/>
                <a:gd name="T86" fmla="*/ 14 w 130"/>
                <a:gd name="T87" fmla="*/ 16 h 156"/>
                <a:gd name="T88" fmla="*/ 6 w 130"/>
                <a:gd name="T89" fmla="*/ 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56">
                  <a:moveTo>
                    <a:pt x="6" y="4"/>
                  </a:moveTo>
                  <a:lnTo>
                    <a:pt x="24" y="2"/>
                  </a:lnTo>
                  <a:lnTo>
                    <a:pt x="32" y="0"/>
                  </a:lnTo>
                  <a:lnTo>
                    <a:pt x="42" y="0"/>
                  </a:lnTo>
                  <a:lnTo>
                    <a:pt x="52" y="0"/>
                  </a:lnTo>
                  <a:lnTo>
                    <a:pt x="56" y="0"/>
                  </a:lnTo>
                  <a:lnTo>
                    <a:pt x="64" y="24"/>
                  </a:lnTo>
                  <a:lnTo>
                    <a:pt x="86" y="26"/>
                  </a:lnTo>
                  <a:lnTo>
                    <a:pt x="86" y="22"/>
                  </a:lnTo>
                  <a:lnTo>
                    <a:pt x="86" y="18"/>
                  </a:lnTo>
                  <a:lnTo>
                    <a:pt x="88" y="14"/>
                  </a:lnTo>
                  <a:lnTo>
                    <a:pt x="88" y="14"/>
                  </a:lnTo>
                  <a:lnTo>
                    <a:pt x="102" y="12"/>
                  </a:lnTo>
                  <a:lnTo>
                    <a:pt x="102" y="18"/>
                  </a:lnTo>
                  <a:lnTo>
                    <a:pt x="112" y="18"/>
                  </a:lnTo>
                  <a:lnTo>
                    <a:pt x="112" y="24"/>
                  </a:lnTo>
                  <a:lnTo>
                    <a:pt x="112" y="28"/>
                  </a:lnTo>
                  <a:lnTo>
                    <a:pt x="112" y="34"/>
                  </a:lnTo>
                  <a:lnTo>
                    <a:pt x="114" y="38"/>
                  </a:lnTo>
                  <a:lnTo>
                    <a:pt x="114" y="38"/>
                  </a:lnTo>
                  <a:lnTo>
                    <a:pt x="116" y="42"/>
                  </a:lnTo>
                  <a:lnTo>
                    <a:pt x="116" y="48"/>
                  </a:lnTo>
                  <a:lnTo>
                    <a:pt x="116" y="52"/>
                  </a:lnTo>
                  <a:lnTo>
                    <a:pt x="114" y="56"/>
                  </a:lnTo>
                  <a:lnTo>
                    <a:pt x="114" y="60"/>
                  </a:lnTo>
                  <a:lnTo>
                    <a:pt x="114" y="60"/>
                  </a:lnTo>
                  <a:lnTo>
                    <a:pt x="128" y="62"/>
                  </a:lnTo>
                  <a:lnTo>
                    <a:pt x="128" y="62"/>
                  </a:lnTo>
                  <a:lnTo>
                    <a:pt x="128" y="66"/>
                  </a:lnTo>
                  <a:lnTo>
                    <a:pt x="128" y="70"/>
                  </a:lnTo>
                  <a:lnTo>
                    <a:pt x="128" y="76"/>
                  </a:lnTo>
                  <a:lnTo>
                    <a:pt x="128" y="82"/>
                  </a:lnTo>
                  <a:lnTo>
                    <a:pt x="128" y="86"/>
                  </a:lnTo>
                  <a:lnTo>
                    <a:pt x="128" y="88"/>
                  </a:lnTo>
                  <a:lnTo>
                    <a:pt x="112" y="90"/>
                  </a:lnTo>
                  <a:lnTo>
                    <a:pt x="112" y="136"/>
                  </a:lnTo>
                  <a:lnTo>
                    <a:pt x="112" y="136"/>
                  </a:lnTo>
                  <a:lnTo>
                    <a:pt x="114" y="138"/>
                  </a:lnTo>
                  <a:lnTo>
                    <a:pt x="116" y="140"/>
                  </a:lnTo>
                  <a:lnTo>
                    <a:pt x="118" y="144"/>
                  </a:lnTo>
                  <a:lnTo>
                    <a:pt x="124" y="148"/>
                  </a:lnTo>
                  <a:lnTo>
                    <a:pt x="130" y="152"/>
                  </a:lnTo>
                  <a:lnTo>
                    <a:pt x="130" y="152"/>
                  </a:lnTo>
                  <a:lnTo>
                    <a:pt x="126" y="152"/>
                  </a:lnTo>
                  <a:lnTo>
                    <a:pt x="122" y="152"/>
                  </a:lnTo>
                  <a:lnTo>
                    <a:pt x="116" y="154"/>
                  </a:lnTo>
                  <a:lnTo>
                    <a:pt x="110" y="154"/>
                  </a:lnTo>
                  <a:lnTo>
                    <a:pt x="106" y="156"/>
                  </a:lnTo>
                  <a:lnTo>
                    <a:pt x="102" y="156"/>
                  </a:lnTo>
                  <a:lnTo>
                    <a:pt x="100" y="156"/>
                  </a:lnTo>
                  <a:lnTo>
                    <a:pt x="98" y="156"/>
                  </a:lnTo>
                  <a:lnTo>
                    <a:pt x="92" y="156"/>
                  </a:lnTo>
                  <a:lnTo>
                    <a:pt x="88" y="154"/>
                  </a:lnTo>
                  <a:lnTo>
                    <a:pt x="82" y="154"/>
                  </a:lnTo>
                  <a:lnTo>
                    <a:pt x="78" y="152"/>
                  </a:lnTo>
                  <a:lnTo>
                    <a:pt x="76" y="150"/>
                  </a:lnTo>
                  <a:lnTo>
                    <a:pt x="32" y="150"/>
                  </a:lnTo>
                  <a:lnTo>
                    <a:pt x="30" y="150"/>
                  </a:lnTo>
                  <a:lnTo>
                    <a:pt x="28" y="150"/>
                  </a:lnTo>
                  <a:lnTo>
                    <a:pt x="24" y="150"/>
                  </a:lnTo>
                  <a:lnTo>
                    <a:pt x="22" y="148"/>
                  </a:lnTo>
                  <a:lnTo>
                    <a:pt x="20" y="144"/>
                  </a:lnTo>
                  <a:lnTo>
                    <a:pt x="18" y="144"/>
                  </a:lnTo>
                  <a:lnTo>
                    <a:pt x="16" y="142"/>
                  </a:lnTo>
                  <a:lnTo>
                    <a:pt x="12" y="142"/>
                  </a:lnTo>
                  <a:lnTo>
                    <a:pt x="6" y="142"/>
                  </a:lnTo>
                  <a:lnTo>
                    <a:pt x="0" y="144"/>
                  </a:lnTo>
                  <a:lnTo>
                    <a:pt x="2" y="140"/>
                  </a:lnTo>
                  <a:lnTo>
                    <a:pt x="4" y="130"/>
                  </a:lnTo>
                  <a:lnTo>
                    <a:pt x="6" y="118"/>
                  </a:lnTo>
                  <a:lnTo>
                    <a:pt x="10" y="108"/>
                  </a:lnTo>
                  <a:lnTo>
                    <a:pt x="10" y="100"/>
                  </a:lnTo>
                  <a:lnTo>
                    <a:pt x="10" y="98"/>
                  </a:lnTo>
                  <a:lnTo>
                    <a:pt x="12" y="94"/>
                  </a:lnTo>
                  <a:lnTo>
                    <a:pt x="14" y="90"/>
                  </a:lnTo>
                  <a:lnTo>
                    <a:pt x="16" y="82"/>
                  </a:lnTo>
                  <a:lnTo>
                    <a:pt x="20" y="76"/>
                  </a:lnTo>
                  <a:lnTo>
                    <a:pt x="24" y="68"/>
                  </a:lnTo>
                  <a:lnTo>
                    <a:pt x="26" y="68"/>
                  </a:lnTo>
                  <a:lnTo>
                    <a:pt x="26" y="68"/>
                  </a:lnTo>
                  <a:lnTo>
                    <a:pt x="26" y="68"/>
                  </a:lnTo>
                  <a:lnTo>
                    <a:pt x="28" y="66"/>
                  </a:lnTo>
                  <a:lnTo>
                    <a:pt x="28" y="62"/>
                  </a:lnTo>
                  <a:lnTo>
                    <a:pt x="28" y="58"/>
                  </a:lnTo>
                  <a:lnTo>
                    <a:pt x="28" y="54"/>
                  </a:lnTo>
                  <a:lnTo>
                    <a:pt x="26" y="46"/>
                  </a:lnTo>
                  <a:lnTo>
                    <a:pt x="24" y="38"/>
                  </a:lnTo>
                  <a:lnTo>
                    <a:pt x="14" y="16"/>
                  </a:lnTo>
                  <a:lnTo>
                    <a:pt x="6" y="10"/>
                  </a:lnTo>
                  <a:lnTo>
                    <a:pt x="6" y="4"/>
                  </a:lnTo>
                </a:path>
              </a:pathLst>
            </a:custGeom>
            <a:solidFill>
              <a:srgbClr val="FF0000"/>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7" name="Freeform 288"/>
            <p:cNvSpPr>
              <a:spLocks/>
            </p:cNvSpPr>
            <p:nvPr/>
          </p:nvSpPr>
          <p:spPr bwMode="gray">
            <a:xfrm>
              <a:off x="991" y="3042"/>
              <a:ext cx="254" cy="258"/>
            </a:xfrm>
            <a:custGeom>
              <a:avLst/>
              <a:gdLst>
                <a:gd name="T0" fmla="*/ 24 w 254"/>
                <a:gd name="T1" fmla="*/ 132 h 258"/>
                <a:gd name="T2" fmla="*/ 32 w 254"/>
                <a:gd name="T3" fmla="*/ 128 h 258"/>
                <a:gd name="T4" fmla="*/ 40 w 254"/>
                <a:gd name="T5" fmla="*/ 130 h 258"/>
                <a:gd name="T6" fmla="*/ 46 w 254"/>
                <a:gd name="T7" fmla="*/ 128 h 258"/>
                <a:gd name="T8" fmla="*/ 50 w 254"/>
                <a:gd name="T9" fmla="*/ 120 h 258"/>
                <a:gd name="T10" fmla="*/ 66 w 254"/>
                <a:gd name="T11" fmla="*/ 86 h 258"/>
                <a:gd name="T12" fmla="*/ 68 w 254"/>
                <a:gd name="T13" fmla="*/ 80 h 258"/>
                <a:gd name="T14" fmla="*/ 72 w 254"/>
                <a:gd name="T15" fmla="*/ 70 h 258"/>
                <a:gd name="T16" fmla="*/ 72 w 254"/>
                <a:gd name="T17" fmla="*/ 52 h 258"/>
                <a:gd name="T18" fmla="*/ 72 w 254"/>
                <a:gd name="T19" fmla="*/ 40 h 258"/>
                <a:gd name="T20" fmla="*/ 76 w 254"/>
                <a:gd name="T21" fmla="*/ 30 h 258"/>
                <a:gd name="T22" fmla="*/ 72 w 254"/>
                <a:gd name="T23" fmla="*/ 18 h 258"/>
                <a:gd name="T24" fmla="*/ 74 w 254"/>
                <a:gd name="T25" fmla="*/ 12 h 258"/>
                <a:gd name="T26" fmla="*/ 84 w 254"/>
                <a:gd name="T27" fmla="*/ 6 h 258"/>
                <a:gd name="T28" fmla="*/ 92 w 254"/>
                <a:gd name="T29" fmla="*/ 8 h 258"/>
                <a:gd name="T30" fmla="*/ 96 w 254"/>
                <a:gd name="T31" fmla="*/ 16 h 258"/>
                <a:gd name="T32" fmla="*/ 104 w 254"/>
                <a:gd name="T33" fmla="*/ 14 h 258"/>
                <a:gd name="T34" fmla="*/ 122 w 254"/>
                <a:gd name="T35" fmla="*/ 12 h 258"/>
                <a:gd name="T36" fmla="*/ 130 w 254"/>
                <a:gd name="T37" fmla="*/ 12 h 258"/>
                <a:gd name="T38" fmla="*/ 180 w 254"/>
                <a:gd name="T39" fmla="*/ 2 h 258"/>
                <a:gd name="T40" fmla="*/ 188 w 254"/>
                <a:gd name="T41" fmla="*/ 10 h 258"/>
                <a:gd name="T42" fmla="*/ 202 w 254"/>
                <a:gd name="T43" fmla="*/ 14 h 258"/>
                <a:gd name="T44" fmla="*/ 212 w 254"/>
                <a:gd name="T45" fmla="*/ 18 h 258"/>
                <a:gd name="T46" fmla="*/ 222 w 254"/>
                <a:gd name="T47" fmla="*/ 24 h 258"/>
                <a:gd name="T48" fmla="*/ 244 w 254"/>
                <a:gd name="T49" fmla="*/ 26 h 258"/>
                <a:gd name="T50" fmla="*/ 242 w 254"/>
                <a:gd name="T51" fmla="*/ 32 h 258"/>
                <a:gd name="T52" fmla="*/ 240 w 254"/>
                <a:gd name="T53" fmla="*/ 40 h 258"/>
                <a:gd name="T54" fmla="*/ 238 w 254"/>
                <a:gd name="T55" fmla="*/ 50 h 258"/>
                <a:gd name="T56" fmla="*/ 236 w 254"/>
                <a:gd name="T57" fmla="*/ 60 h 258"/>
                <a:gd name="T58" fmla="*/ 230 w 254"/>
                <a:gd name="T59" fmla="*/ 74 h 258"/>
                <a:gd name="T60" fmla="*/ 234 w 254"/>
                <a:gd name="T61" fmla="*/ 118 h 258"/>
                <a:gd name="T62" fmla="*/ 244 w 254"/>
                <a:gd name="T63" fmla="*/ 170 h 258"/>
                <a:gd name="T64" fmla="*/ 250 w 254"/>
                <a:gd name="T65" fmla="*/ 194 h 258"/>
                <a:gd name="T66" fmla="*/ 242 w 254"/>
                <a:gd name="T67" fmla="*/ 194 h 258"/>
                <a:gd name="T68" fmla="*/ 232 w 254"/>
                <a:gd name="T69" fmla="*/ 196 h 258"/>
                <a:gd name="T70" fmla="*/ 226 w 254"/>
                <a:gd name="T71" fmla="*/ 204 h 258"/>
                <a:gd name="T72" fmla="*/ 228 w 254"/>
                <a:gd name="T73" fmla="*/ 214 h 258"/>
                <a:gd name="T74" fmla="*/ 234 w 254"/>
                <a:gd name="T75" fmla="*/ 228 h 258"/>
                <a:gd name="T76" fmla="*/ 240 w 254"/>
                <a:gd name="T77" fmla="*/ 240 h 258"/>
                <a:gd name="T78" fmla="*/ 250 w 254"/>
                <a:gd name="T79" fmla="*/ 258 h 258"/>
                <a:gd name="T80" fmla="*/ 214 w 254"/>
                <a:gd name="T81" fmla="*/ 230 h 258"/>
                <a:gd name="T82" fmla="*/ 210 w 254"/>
                <a:gd name="T83" fmla="*/ 230 h 258"/>
                <a:gd name="T84" fmla="*/ 206 w 254"/>
                <a:gd name="T85" fmla="*/ 224 h 258"/>
                <a:gd name="T86" fmla="*/ 204 w 254"/>
                <a:gd name="T87" fmla="*/ 230 h 258"/>
                <a:gd name="T88" fmla="*/ 192 w 254"/>
                <a:gd name="T89" fmla="*/ 230 h 258"/>
                <a:gd name="T90" fmla="*/ 164 w 254"/>
                <a:gd name="T91" fmla="*/ 224 h 258"/>
                <a:gd name="T92" fmla="*/ 158 w 254"/>
                <a:gd name="T93" fmla="*/ 222 h 258"/>
                <a:gd name="T94" fmla="*/ 156 w 254"/>
                <a:gd name="T95" fmla="*/ 220 h 258"/>
                <a:gd name="T96" fmla="*/ 146 w 254"/>
                <a:gd name="T97" fmla="*/ 218 h 258"/>
                <a:gd name="T98" fmla="*/ 136 w 254"/>
                <a:gd name="T99" fmla="*/ 218 h 258"/>
                <a:gd name="T100" fmla="*/ 110 w 254"/>
                <a:gd name="T101" fmla="*/ 218 h 258"/>
                <a:gd name="T102" fmla="*/ 112 w 254"/>
                <a:gd name="T103" fmla="*/ 210 h 258"/>
                <a:gd name="T104" fmla="*/ 110 w 254"/>
                <a:gd name="T105" fmla="*/ 196 h 258"/>
                <a:gd name="T106" fmla="*/ 108 w 254"/>
                <a:gd name="T107" fmla="*/ 186 h 258"/>
                <a:gd name="T108" fmla="*/ 98 w 254"/>
                <a:gd name="T109" fmla="*/ 176 h 258"/>
                <a:gd name="T110" fmla="*/ 84 w 254"/>
                <a:gd name="T111" fmla="*/ 172 h 258"/>
                <a:gd name="T112" fmla="*/ 82 w 254"/>
                <a:gd name="T113" fmla="*/ 184 h 258"/>
                <a:gd name="T114" fmla="*/ 48 w 254"/>
                <a:gd name="T115" fmla="*/ 158 h 258"/>
                <a:gd name="T116" fmla="*/ 20 w 254"/>
                <a:gd name="T117" fmla="*/ 16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258">
                  <a:moveTo>
                    <a:pt x="0" y="152"/>
                  </a:moveTo>
                  <a:lnTo>
                    <a:pt x="24" y="134"/>
                  </a:lnTo>
                  <a:lnTo>
                    <a:pt x="24" y="132"/>
                  </a:lnTo>
                  <a:lnTo>
                    <a:pt x="26" y="132"/>
                  </a:lnTo>
                  <a:lnTo>
                    <a:pt x="28" y="130"/>
                  </a:lnTo>
                  <a:lnTo>
                    <a:pt x="32" y="128"/>
                  </a:lnTo>
                  <a:lnTo>
                    <a:pt x="38" y="130"/>
                  </a:lnTo>
                  <a:lnTo>
                    <a:pt x="38" y="130"/>
                  </a:lnTo>
                  <a:lnTo>
                    <a:pt x="40" y="130"/>
                  </a:lnTo>
                  <a:lnTo>
                    <a:pt x="42" y="130"/>
                  </a:lnTo>
                  <a:lnTo>
                    <a:pt x="44" y="130"/>
                  </a:lnTo>
                  <a:lnTo>
                    <a:pt x="46" y="128"/>
                  </a:lnTo>
                  <a:lnTo>
                    <a:pt x="48" y="124"/>
                  </a:lnTo>
                  <a:lnTo>
                    <a:pt x="50" y="124"/>
                  </a:lnTo>
                  <a:lnTo>
                    <a:pt x="50" y="120"/>
                  </a:lnTo>
                  <a:lnTo>
                    <a:pt x="54" y="114"/>
                  </a:lnTo>
                  <a:lnTo>
                    <a:pt x="58" y="106"/>
                  </a:lnTo>
                  <a:lnTo>
                    <a:pt x="66" y="86"/>
                  </a:lnTo>
                  <a:lnTo>
                    <a:pt x="66" y="86"/>
                  </a:lnTo>
                  <a:lnTo>
                    <a:pt x="68" y="84"/>
                  </a:lnTo>
                  <a:lnTo>
                    <a:pt x="68" y="80"/>
                  </a:lnTo>
                  <a:lnTo>
                    <a:pt x="70" y="74"/>
                  </a:lnTo>
                  <a:lnTo>
                    <a:pt x="70" y="72"/>
                  </a:lnTo>
                  <a:lnTo>
                    <a:pt x="72" y="70"/>
                  </a:lnTo>
                  <a:lnTo>
                    <a:pt x="72" y="64"/>
                  </a:lnTo>
                  <a:lnTo>
                    <a:pt x="72" y="58"/>
                  </a:lnTo>
                  <a:lnTo>
                    <a:pt x="72" y="52"/>
                  </a:lnTo>
                  <a:lnTo>
                    <a:pt x="72" y="52"/>
                  </a:lnTo>
                  <a:lnTo>
                    <a:pt x="72" y="46"/>
                  </a:lnTo>
                  <a:lnTo>
                    <a:pt x="72" y="40"/>
                  </a:lnTo>
                  <a:lnTo>
                    <a:pt x="74" y="34"/>
                  </a:lnTo>
                  <a:lnTo>
                    <a:pt x="74" y="32"/>
                  </a:lnTo>
                  <a:lnTo>
                    <a:pt x="76" y="30"/>
                  </a:lnTo>
                  <a:lnTo>
                    <a:pt x="76" y="24"/>
                  </a:lnTo>
                  <a:lnTo>
                    <a:pt x="74" y="20"/>
                  </a:lnTo>
                  <a:lnTo>
                    <a:pt x="72" y="18"/>
                  </a:lnTo>
                  <a:lnTo>
                    <a:pt x="72" y="16"/>
                  </a:lnTo>
                  <a:lnTo>
                    <a:pt x="72" y="14"/>
                  </a:lnTo>
                  <a:lnTo>
                    <a:pt x="74" y="12"/>
                  </a:lnTo>
                  <a:lnTo>
                    <a:pt x="76" y="10"/>
                  </a:lnTo>
                  <a:lnTo>
                    <a:pt x="80" y="6"/>
                  </a:lnTo>
                  <a:lnTo>
                    <a:pt x="84" y="6"/>
                  </a:lnTo>
                  <a:lnTo>
                    <a:pt x="90" y="4"/>
                  </a:lnTo>
                  <a:lnTo>
                    <a:pt x="90" y="6"/>
                  </a:lnTo>
                  <a:lnTo>
                    <a:pt x="92" y="8"/>
                  </a:lnTo>
                  <a:lnTo>
                    <a:pt x="94" y="10"/>
                  </a:lnTo>
                  <a:lnTo>
                    <a:pt x="96" y="14"/>
                  </a:lnTo>
                  <a:lnTo>
                    <a:pt x="96" y="16"/>
                  </a:lnTo>
                  <a:lnTo>
                    <a:pt x="98" y="16"/>
                  </a:lnTo>
                  <a:lnTo>
                    <a:pt x="100" y="14"/>
                  </a:lnTo>
                  <a:lnTo>
                    <a:pt x="104" y="14"/>
                  </a:lnTo>
                  <a:lnTo>
                    <a:pt x="110" y="12"/>
                  </a:lnTo>
                  <a:lnTo>
                    <a:pt x="116" y="12"/>
                  </a:lnTo>
                  <a:lnTo>
                    <a:pt x="122" y="12"/>
                  </a:lnTo>
                  <a:lnTo>
                    <a:pt x="122" y="12"/>
                  </a:lnTo>
                  <a:lnTo>
                    <a:pt x="126" y="12"/>
                  </a:lnTo>
                  <a:lnTo>
                    <a:pt x="130" y="12"/>
                  </a:lnTo>
                  <a:lnTo>
                    <a:pt x="134" y="10"/>
                  </a:lnTo>
                  <a:lnTo>
                    <a:pt x="180" y="0"/>
                  </a:lnTo>
                  <a:lnTo>
                    <a:pt x="180" y="2"/>
                  </a:lnTo>
                  <a:lnTo>
                    <a:pt x="182" y="4"/>
                  </a:lnTo>
                  <a:lnTo>
                    <a:pt x="184" y="6"/>
                  </a:lnTo>
                  <a:lnTo>
                    <a:pt x="188" y="10"/>
                  </a:lnTo>
                  <a:lnTo>
                    <a:pt x="194" y="12"/>
                  </a:lnTo>
                  <a:lnTo>
                    <a:pt x="200" y="14"/>
                  </a:lnTo>
                  <a:lnTo>
                    <a:pt x="202" y="14"/>
                  </a:lnTo>
                  <a:lnTo>
                    <a:pt x="204" y="16"/>
                  </a:lnTo>
                  <a:lnTo>
                    <a:pt x="208" y="16"/>
                  </a:lnTo>
                  <a:lnTo>
                    <a:pt x="212" y="18"/>
                  </a:lnTo>
                  <a:lnTo>
                    <a:pt x="216" y="24"/>
                  </a:lnTo>
                  <a:lnTo>
                    <a:pt x="218" y="24"/>
                  </a:lnTo>
                  <a:lnTo>
                    <a:pt x="222" y="24"/>
                  </a:lnTo>
                  <a:lnTo>
                    <a:pt x="228" y="24"/>
                  </a:lnTo>
                  <a:lnTo>
                    <a:pt x="236" y="26"/>
                  </a:lnTo>
                  <a:lnTo>
                    <a:pt x="244" y="26"/>
                  </a:lnTo>
                  <a:lnTo>
                    <a:pt x="244" y="26"/>
                  </a:lnTo>
                  <a:lnTo>
                    <a:pt x="244" y="28"/>
                  </a:lnTo>
                  <a:lnTo>
                    <a:pt x="242" y="32"/>
                  </a:lnTo>
                  <a:lnTo>
                    <a:pt x="242" y="36"/>
                  </a:lnTo>
                  <a:lnTo>
                    <a:pt x="242" y="38"/>
                  </a:lnTo>
                  <a:lnTo>
                    <a:pt x="240" y="40"/>
                  </a:lnTo>
                  <a:lnTo>
                    <a:pt x="238" y="42"/>
                  </a:lnTo>
                  <a:lnTo>
                    <a:pt x="238" y="46"/>
                  </a:lnTo>
                  <a:lnTo>
                    <a:pt x="238" y="50"/>
                  </a:lnTo>
                  <a:lnTo>
                    <a:pt x="238" y="52"/>
                  </a:lnTo>
                  <a:lnTo>
                    <a:pt x="238" y="56"/>
                  </a:lnTo>
                  <a:lnTo>
                    <a:pt x="236" y="60"/>
                  </a:lnTo>
                  <a:lnTo>
                    <a:pt x="234" y="64"/>
                  </a:lnTo>
                  <a:lnTo>
                    <a:pt x="232" y="70"/>
                  </a:lnTo>
                  <a:lnTo>
                    <a:pt x="230" y="74"/>
                  </a:lnTo>
                  <a:lnTo>
                    <a:pt x="230" y="102"/>
                  </a:lnTo>
                  <a:lnTo>
                    <a:pt x="230" y="106"/>
                  </a:lnTo>
                  <a:lnTo>
                    <a:pt x="234" y="118"/>
                  </a:lnTo>
                  <a:lnTo>
                    <a:pt x="238" y="134"/>
                  </a:lnTo>
                  <a:lnTo>
                    <a:pt x="240" y="152"/>
                  </a:lnTo>
                  <a:lnTo>
                    <a:pt x="244" y="170"/>
                  </a:lnTo>
                  <a:lnTo>
                    <a:pt x="248" y="184"/>
                  </a:lnTo>
                  <a:lnTo>
                    <a:pt x="250" y="192"/>
                  </a:lnTo>
                  <a:lnTo>
                    <a:pt x="250" y="194"/>
                  </a:lnTo>
                  <a:lnTo>
                    <a:pt x="248" y="194"/>
                  </a:lnTo>
                  <a:lnTo>
                    <a:pt x="246" y="194"/>
                  </a:lnTo>
                  <a:lnTo>
                    <a:pt x="242" y="194"/>
                  </a:lnTo>
                  <a:lnTo>
                    <a:pt x="240" y="194"/>
                  </a:lnTo>
                  <a:lnTo>
                    <a:pt x="236" y="194"/>
                  </a:lnTo>
                  <a:lnTo>
                    <a:pt x="232" y="196"/>
                  </a:lnTo>
                  <a:lnTo>
                    <a:pt x="230" y="198"/>
                  </a:lnTo>
                  <a:lnTo>
                    <a:pt x="228" y="200"/>
                  </a:lnTo>
                  <a:lnTo>
                    <a:pt x="226" y="204"/>
                  </a:lnTo>
                  <a:lnTo>
                    <a:pt x="226" y="210"/>
                  </a:lnTo>
                  <a:lnTo>
                    <a:pt x="226" y="210"/>
                  </a:lnTo>
                  <a:lnTo>
                    <a:pt x="228" y="214"/>
                  </a:lnTo>
                  <a:lnTo>
                    <a:pt x="230" y="218"/>
                  </a:lnTo>
                  <a:lnTo>
                    <a:pt x="232" y="224"/>
                  </a:lnTo>
                  <a:lnTo>
                    <a:pt x="234" y="228"/>
                  </a:lnTo>
                  <a:lnTo>
                    <a:pt x="236" y="234"/>
                  </a:lnTo>
                  <a:lnTo>
                    <a:pt x="238" y="238"/>
                  </a:lnTo>
                  <a:lnTo>
                    <a:pt x="240" y="240"/>
                  </a:lnTo>
                  <a:lnTo>
                    <a:pt x="254" y="242"/>
                  </a:lnTo>
                  <a:lnTo>
                    <a:pt x="254" y="256"/>
                  </a:lnTo>
                  <a:lnTo>
                    <a:pt x="250" y="258"/>
                  </a:lnTo>
                  <a:lnTo>
                    <a:pt x="238" y="254"/>
                  </a:lnTo>
                  <a:lnTo>
                    <a:pt x="222" y="244"/>
                  </a:lnTo>
                  <a:lnTo>
                    <a:pt x="214" y="230"/>
                  </a:lnTo>
                  <a:lnTo>
                    <a:pt x="214" y="232"/>
                  </a:lnTo>
                  <a:lnTo>
                    <a:pt x="212" y="232"/>
                  </a:lnTo>
                  <a:lnTo>
                    <a:pt x="210" y="230"/>
                  </a:lnTo>
                  <a:lnTo>
                    <a:pt x="208" y="230"/>
                  </a:lnTo>
                  <a:lnTo>
                    <a:pt x="206" y="228"/>
                  </a:lnTo>
                  <a:lnTo>
                    <a:pt x="206" y="224"/>
                  </a:lnTo>
                  <a:lnTo>
                    <a:pt x="206" y="226"/>
                  </a:lnTo>
                  <a:lnTo>
                    <a:pt x="204" y="228"/>
                  </a:lnTo>
                  <a:lnTo>
                    <a:pt x="204" y="230"/>
                  </a:lnTo>
                  <a:lnTo>
                    <a:pt x="200" y="230"/>
                  </a:lnTo>
                  <a:lnTo>
                    <a:pt x="198" y="230"/>
                  </a:lnTo>
                  <a:lnTo>
                    <a:pt x="192" y="230"/>
                  </a:lnTo>
                  <a:lnTo>
                    <a:pt x="182" y="228"/>
                  </a:lnTo>
                  <a:lnTo>
                    <a:pt x="170" y="226"/>
                  </a:lnTo>
                  <a:lnTo>
                    <a:pt x="164" y="224"/>
                  </a:lnTo>
                  <a:lnTo>
                    <a:pt x="162" y="224"/>
                  </a:lnTo>
                  <a:lnTo>
                    <a:pt x="160" y="222"/>
                  </a:lnTo>
                  <a:lnTo>
                    <a:pt x="158" y="222"/>
                  </a:lnTo>
                  <a:lnTo>
                    <a:pt x="158" y="220"/>
                  </a:lnTo>
                  <a:lnTo>
                    <a:pt x="156" y="220"/>
                  </a:lnTo>
                  <a:lnTo>
                    <a:pt x="156" y="220"/>
                  </a:lnTo>
                  <a:lnTo>
                    <a:pt x="154" y="218"/>
                  </a:lnTo>
                  <a:lnTo>
                    <a:pt x="150" y="218"/>
                  </a:lnTo>
                  <a:lnTo>
                    <a:pt x="146" y="218"/>
                  </a:lnTo>
                  <a:lnTo>
                    <a:pt x="144" y="218"/>
                  </a:lnTo>
                  <a:lnTo>
                    <a:pt x="140" y="218"/>
                  </a:lnTo>
                  <a:lnTo>
                    <a:pt x="136" y="218"/>
                  </a:lnTo>
                  <a:lnTo>
                    <a:pt x="130" y="218"/>
                  </a:lnTo>
                  <a:lnTo>
                    <a:pt x="124" y="220"/>
                  </a:lnTo>
                  <a:lnTo>
                    <a:pt x="110" y="218"/>
                  </a:lnTo>
                  <a:lnTo>
                    <a:pt x="110" y="218"/>
                  </a:lnTo>
                  <a:lnTo>
                    <a:pt x="110" y="214"/>
                  </a:lnTo>
                  <a:lnTo>
                    <a:pt x="112" y="210"/>
                  </a:lnTo>
                  <a:lnTo>
                    <a:pt x="112" y="206"/>
                  </a:lnTo>
                  <a:lnTo>
                    <a:pt x="112" y="200"/>
                  </a:lnTo>
                  <a:lnTo>
                    <a:pt x="110" y="196"/>
                  </a:lnTo>
                  <a:lnTo>
                    <a:pt x="110" y="196"/>
                  </a:lnTo>
                  <a:lnTo>
                    <a:pt x="108" y="192"/>
                  </a:lnTo>
                  <a:lnTo>
                    <a:pt x="108" y="186"/>
                  </a:lnTo>
                  <a:lnTo>
                    <a:pt x="108" y="182"/>
                  </a:lnTo>
                  <a:lnTo>
                    <a:pt x="108" y="176"/>
                  </a:lnTo>
                  <a:lnTo>
                    <a:pt x="98" y="176"/>
                  </a:lnTo>
                  <a:lnTo>
                    <a:pt x="98" y="170"/>
                  </a:lnTo>
                  <a:lnTo>
                    <a:pt x="84" y="172"/>
                  </a:lnTo>
                  <a:lnTo>
                    <a:pt x="84" y="172"/>
                  </a:lnTo>
                  <a:lnTo>
                    <a:pt x="82" y="176"/>
                  </a:lnTo>
                  <a:lnTo>
                    <a:pt x="82" y="180"/>
                  </a:lnTo>
                  <a:lnTo>
                    <a:pt x="82" y="184"/>
                  </a:lnTo>
                  <a:lnTo>
                    <a:pt x="60" y="182"/>
                  </a:lnTo>
                  <a:lnTo>
                    <a:pt x="52" y="158"/>
                  </a:lnTo>
                  <a:lnTo>
                    <a:pt x="48" y="158"/>
                  </a:lnTo>
                  <a:lnTo>
                    <a:pt x="38" y="158"/>
                  </a:lnTo>
                  <a:lnTo>
                    <a:pt x="28" y="158"/>
                  </a:lnTo>
                  <a:lnTo>
                    <a:pt x="20" y="160"/>
                  </a:lnTo>
                  <a:lnTo>
                    <a:pt x="2" y="162"/>
                  </a:lnTo>
                  <a:lnTo>
                    <a:pt x="0" y="15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8" name="Freeform 289"/>
            <p:cNvSpPr>
              <a:spLocks/>
            </p:cNvSpPr>
            <p:nvPr/>
          </p:nvSpPr>
          <p:spPr bwMode="gray">
            <a:xfrm>
              <a:off x="1099" y="3234"/>
              <a:ext cx="194" cy="120"/>
            </a:xfrm>
            <a:custGeom>
              <a:avLst/>
              <a:gdLst>
                <a:gd name="T0" fmla="*/ 142 w 194"/>
                <a:gd name="T1" fmla="*/ 2 h 120"/>
                <a:gd name="T2" fmla="*/ 138 w 194"/>
                <a:gd name="T3" fmla="*/ 2 h 120"/>
                <a:gd name="T4" fmla="*/ 132 w 194"/>
                <a:gd name="T5" fmla="*/ 2 h 120"/>
                <a:gd name="T6" fmla="*/ 124 w 194"/>
                <a:gd name="T7" fmla="*/ 4 h 120"/>
                <a:gd name="T8" fmla="*/ 120 w 194"/>
                <a:gd name="T9" fmla="*/ 8 h 120"/>
                <a:gd name="T10" fmla="*/ 118 w 194"/>
                <a:gd name="T11" fmla="*/ 18 h 120"/>
                <a:gd name="T12" fmla="*/ 120 w 194"/>
                <a:gd name="T13" fmla="*/ 22 h 120"/>
                <a:gd name="T14" fmla="*/ 124 w 194"/>
                <a:gd name="T15" fmla="*/ 32 h 120"/>
                <a:gd name="T16" fmla="*/ 128 w 194"/>
                <a:gd name="T17" fmla="*/ 42 h 120"/>
                <a:gd name="T18" fmla="*/ 132 w 194"/>
                <a:gd name="T19" fmla="*/ 48 h 120"/>
                <a:gd name="T20" fmla="*/ 146 w 194"/>
                <a:gd name="T21" fmla="*/ 64 h 120"/>
                <a:gd name="T22" fmla="*/ 130 w 194"/>
                <a:gd name="T23" fmla="*/ 62 h 120"/>
                <a:gd name="T24" fmla="*/ 106 w 194"/>
                <a:gd name="T25" fmla="*/ 38 h 120"/>
                <a:gd name="T26" fmla="*/ 104 w 194"/>
                <a:gd name="T27" fmla="*/ 40 h 120"/>
                <a:gd name="T28" fmla="*/ 100 w 194"/>
                <a:gd name="T29" fmla="*/ 38 h 120"/>
                <a:gd name="T30" fmla="*/ 98 w 194"/>
                <a:gd name="T31" fmla="*/ 32 h 120"/>
                <a:gd name="T32" fmla="*/ 96 w 194"/>
                <a:gd name="T33" fmla="*/ 36 h 120"/>
                <a:gd name="T34" fmla="*/ 92 w 194"/>
                <a:gd name="T35" fmla="*/ 38 h 120"/>
                <a:gd name="T36" fmla="*/ 84 w 194"/>
                <a:gd name="T37" fmla="*/ 38 h 120"/>
                <a:gd name="T38" fmla="*/ 62 w 194"/>
                <a:gd name="T39" fmla="*/ 34 h 120"/>
                <a:gd name="T40" fmla="*/ 54 w 194"/>
                <a:gd name="T41" fmla="*/ 32 h 120"/>
                <a:gd name="T42" fmla="*/ 50 w 194"/>
                <a:gd name="T43" fmla="*/ 30 h 120"/>
                <a:gd name="T44" fmla="*/ 48 w 194"/>
                <a:gd name="T45" fmla="*/ 28 h 120"/>
                <a:gd name="T46" fmla="*/ 46 w 194"/>
                <a:gd name="T47" fmla="*/ 26 h 120"/>
                <a:gd name="T48" fmla="*/ 38 w 194"/>
                <a:gd name="T49" fmla="*/ 26 h 120"/>
                <a:gd name="T50" fmla="*/ 32 w 194"/>
                <a:gd name="T51" fmla="*/ 26 h 120"/>
                <a:gd name="T52" fmla="*/ 22 w 194"/>
                <a:gd name="T53" fmla="*/ 26 h 120"/>
                <a:gd name="T54" fmla="*/ 16 w 194"/>
                <a:gd name="T55" fmla="*/ 28 h 120"/>
                <a:gd name="T56" fmla="*/ 16 w 194"/>
                <a:gd name="T57" fmla="*/ 38 h 120"/>
                <a:gd name="T58" fmla="*/ 14 w 194"/>
                <a:gd name="T59" fmla="*/ 48 h 120"/>
                <a:gd name="T60" fmla="*/ 16 w 194"/>
                <a:gd name="T61" fmla="*/ 54 h 120"/>
                <a:gd name="T62" fmla="*/ 0 w 194"/>
                <a:gd name="T63" fmla="*/ 102 h 120"/>
                <a:gd name="T64" fmla="*/ 2 w 194"/>
                <a:gd name="T65" fmla="*/ 104 h 120"/>
                <a:gd name="T66" fmla="*/ 8 w 194"/>
                <a:gd name="T67" fmla="*/ 112 h 120"/>
                <a:gd name="T68" fmla="*/ 18 w 194"/>
                <a:gd name="T69" fmla="*/ 118 h 120"/>
                <a:gd name="T70" fmla="*/ 24 w 194"/>
                <a:gd name="T71" fmla="*/ 116 h 120"/>
                <a:gd name="T72" fmla="*/ 36 w 194"/>
                <a:gd name="T73" fmla="*/ 116 h 120"/>
                <a:gd name="T74" fmla="*/ 48 w 194"/>
                <a:gd name="T75" fmla="*/ 116 h 120"/>
                <a:gd name="T76" fmla="*/ 60 w 194"/>
                <a:gd name="T77" fmla="*/ 118 h 120"/>
                <a:gd name="T78" fmla="*/ 72 w 194"/>
                <a:gd name="T79" fmla="*/ 120 h 120"/>
                <a:gd name="T80" fmla="*/ 82 w 194"/>
                <a:gd name="T81" fmla="*/ 120 h 120"/>
                <a:gd name="T82" fmla="*/ 102 w 194"/>
                <a:gd name="T83" fmla="*/ 118 h 120"/>
                <a:gd name="T84" fmla="*/ 114 w 194"/>
                <a:gd name="T85" fmla="*/ 104 h 120"/>
                <a:gd name="T86" fmla="*/ 192 w 194"/>
                <a:gd name="T87" fmla="*/ 64 h 120"/>
                <a:gd name="T88" fmla="*/ 194 w 194"/>
                <a:gd name="T89" fmla="*/ 50 h 120"/>
                <a:gd name="T90" fmla="*/ 190 w 194"/>
                <a:gd name="T91" fmla="*/ 34 h 120"/>
                <a:gd name="T92" fmla="*/ 174 w 194"/>
                <a:gd name="T93" fmla="*/ 10 h 120"/>
                <a:gd name="T94" fmla="*/ 142 w 194"/>
                <a:gd name="T9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20">
                  <a:moveTo>
                    <a:pt x="142" y="0"/>
                  </a:moveTo>
                  <a:lnTo>
                    <a:pt x="142" y="2"/>
                  </a:lnTo>
                  <a:lnTo>
                    <a:pt x="140" y="2"/>
                  </a:lnTo>
                  <a:lnTo>
                    <a:pt x="138" y="2"/>
                  </a:lnTo>
                  <a:lnTo>
                    <a:pt x="134" y="2"/>
                  </a:lnTo>
                  <a:lnTo>
                    <a:pt x="132" y="2"/>
                  </a:lnTo>
                  <a:lnTo>
                    <a:pt x="128" y="2"/>
                  </a:lnTo>
                  <a:lnTo>
                    <a:pt x="124" y="4"/>
                  </a:lnTo>
                  <a:lnTo>
                    <a:pt x="122" y="6"/>
                  </a:lnTo>
                  <a:lnTo>
                    <a:pt x="120" y="8"/>
                  </a:lnTo>
                  <a:lnTo>
                    <a:pt x="118" y="12"/>
                  </a:lnTo>
                  <a:lnTo>
                    <a:pt x="118" y="18"/>
                  </a:lnTo>
                  <a:lnTo>
                    <a:pt x="118" y="18"/>
                  </a:lnTo>
                  <a:lnTo>
                    <a:pt x="120" y="22"/>
                  </a:lnTo>
                  <a:lnTo>
                    <a:pt x="122" y="26"/>
                  </a:lnTo>
                  <a:lnTo>
                    <a:pt x="124" y="32"/>
                  </a:lnTo>
                  <a:lnTo>
                    <a:pt x="126" y="36"/>
                  </a:lnTo>
                  <a:lnTo>
                    <a:pt x="128" y="42"/>
                  </a:lnTo>
                  <a:lnTo>
                    <a:pt x="130" y="46"/>
                  </a:lnTo>
                  <a:lnTo>
                    <a:pt x="132" y="48"/>
                  </a:lnTo>
                  <a:lnTo>
                    <a:pt x="146" y="50"/>
                  </a:lnTo>
                  <a:lnTo>
                    <a:pt x="146" y="64"/>
                  </a:lnTo>
                  <a:lnTo>
                    <a:pt x="142" y="66"/>
                  </a:lnTo>
                  <a:lnTo>
                    <a:pt x="130" y="62"/>
                  </a:lnTo>
                  <a:lnTo>
                    <a:pt x="114" y="52"/>
                  </a:lnTo>
                  <a:lnTo>
                    <a:pt x="106" y="38"/>
                  </a:lnTo>
                  <a:lnTo>
                    <a:pt x="106" y="40"/>
                  </a:lnTo>
                  <a:lnTo>
                    <a:pt x="104" y="40"/>
                  </a:lnTo>
                  <a:lnTo>
                    <a:pt x="102" y="38"/>
                  </a:lnTo>
                  <a:lnTo>
                    <a:pt x="100" y="38"/>
                  </a:lnTo>
                  <a:lnTo>
                    <a:pt x="98" y="36"/>
                  </a:lnTo>
                  <a:lnTo>
                    <a:pt x="98" y="32"/>
                  </a:lnTo>
                  <a:lnTo>
                    <a:pt x="98" y="34"/>
                  </a:lnTo>
                  <a:lnTo>
                    <a:pt x="96" y="36"/>
                  </a:lnTo>
                  <a:lnTo>
                    <a:pt x="96" y="38"/>
                  </a:lnTo>
                  <a:lnTo>
                    <a:pt x="92" y="38"/>
                  </a:lnTo>
                  <a:lnTo>
                    <a:pt x="90" y="38"/>
                  </a:lnTo>
                  <a:lnTo>
                    <a:pt x="84" y="38"/>
                  </a:lnTo>
                  <a:lnTo>
                    <a:pt x="74" y="36"/>
                  </a:lnTo>
                  <a:lnTo>
                    <a:pt x="62" y="34"/>
                  </a:lnTo>
                  <a:lnTo>
                    <a:pt x="56" y="32"/>
                  </a:lnTo>
                  <a:lnTo>
                    <a:pt x="54" y="32"/>
                  </a:lnTo>
                  <a:lnTo>
                    <a:pt x="52" y="30"/>
                  </a:lnTo>
                  <a:lnTo>
                    <a:pt x="50" y="30"/>
                  </a:lnTo>
                  <a:lnTo>
                    <a:pt x="50" y="28"/>
                  </a:lnTo>
                  <a:lnTo>
                    <a:pt x="48" y="28"/>
                  </a:lnTo>
                  <a:lnTo>
                    <a:pt x="48" y="28"/>
                  </a:lnTo>
                  <a:lnTo>
                    <a:pt x="46" y="26"/>
                  </a:lnTo>
                  <a:lnTo>
                    <a:pt x="42" y="26"/>
                  </a:lnTo>
                  <a:lnTo>
                    <a:pt x="38" y="26"/>
                  </a:lnTo>
                  <a:lnTo>
                    <a:pt x="36" y="26"/>
                  </a:lnTo>
                  <a:lnTo>
                    <a:pt x="32" y="26"/>
                  </a:lnTo>
                  <a:lnTo>
                    <a:pt x="28" y="26"/>
                  </a:lnTo>
                  <a:lnTo>
                    <a:pt x="22" y="26"/>
                  </a:lnTo>
                  <a:lnTo>
                    <a:pt x="16" y="28"/>
                  </a:lnTo>
                  <a:lnTo>
                    <a:pt x="16" y="28"/>
                  </a:lnTo>
                  <a:lnTo>
                    <a:pt x="16" y="32"/>
                  </a:lnTo>
                  <a:lnTo>
                    <a:pt x="16" y="38"/>
                  </a:lnTo>
                  <a:lnTo>
                    <a:pt x="14" y="42"/>
                  </a:lnTo>
                  <a:lnTo>
                    <a:pt x="14" y="48"/>
                  </a:lnTo>
                  <a:lnTo>
                    <a:pt x="16" y="52"/>
                  </a:lnTo>
                  <a:lnTo>
                    <a:pt x="16" y="54"/>
                  </a:lnTo>
                  <a:lnTo>
                    <a:pt x="0" y="56"/>
                  </a:lnTo>
                  <a:lnTo>
                    <a:pt x="0" y="102"/>
                  </a:lnTo>
                  <a:lnTo>
                    <a:pt x="0" y="102"/>
                  </a:lnTo>
                  <a:lnTo>
                    <a:pt x="2" y="104"/>
                  </a:lnTo>
                  <a:lnTo>
                    <a:pt x="4" y="108"/>
                  </a:lnTo>
                  <a:lnTo>
                    <a:pt x="8" y="112"/>
                  </a:lnTo>
                  <a:lnTo>
                    <a:pt x="12" y="114"/>
                  </a:lnTo>
                  <a:lnTo>
                    <a:pt x="18" y="118"/>
                  </a:lnTo>
                  <a:lnTo>
                    <a:pt x="20" y="118"/>
                  </a:lnTo>
                  <a:lnTo>
                    <a:pt x="24" y="116"/>
                  </a:lnTo>
                  <a:lnTo>
                    <a:pt x="30" y="116"/>
                  </a:lnTo>
                  <a:lnTo>
                    <a:pt x="36" y="116"/>
                  </a:lnTo>
                  <a:lnTo>
                    <a:pt x="46" y="116"/>
                  </a:lnTo>
                  <a:lnTo>
                    <a:pt x="48" y="116"/>
                  </a:lnTo>
                  <a:lnTo>
                    <a:pt x="54" y="116"/>
                  </a:lnTo>
                  <a:lnTo>
                    <a:pt x="60" y="118"/>
                  </a:lnTo>
                  <a:lnTo>
                    <a:pt x="66" y="118"/>
                  </a:lnTo>
                  <a:lnTo>
                    <a:pt x="72" y="120"/>
                  </a:lnTo>
                  <a:lnTo>
                    <a:pt x="78" y="120"/>
                  </a:lnTo>
                  <a:lnTo>
                    <a:pt x="82" y="120"/>
                  </a:lnTo>
                  <a:lnTo>
                    <a:pt x="90" y="120"/>
                  </a:lnTo>
                  <a:lnTo>
                    <a:pt x="102" y="118"/>
                  </a:lnTo>
                  <a:lnTo>
                    <a:pt x="110" y="114"/>
                  </a:lnTo>
                  <a:lnTo>
                    <a:pt x="114" y="104"/>
                  </a:lnTo>
                  <a:lnTo>
                    <a:pt x="192" y="88"/>
                  </a:lnTo>
                  <a:lnTo>
                    <a:pt x="192" y="64"/>
                  </a:lnTo>
                  <a:lnTo>
                    <a:pt x="190" y="56"/>
                  </a:lnTo>
                  <a:lnTo>
                    <a:pt x="194" y="50"/>
                  </a:lnTo>
                  <a:lnTo>
                    <a:pt x="194" y="46"/>
                  </a:lnTo>
                  <a:lnTo>
                    <a:pt x="190" y="34"/>
                  </a:lnTo>
                  <a:lnTo>
                    <a:pt x="184" y="20"/>
                  </a:lnTo>
                  <a:lnTo>
                    <a:pt x="174" y="10"/>
                  </a:lnTo>
                  <a:lnTo>
                    <a:pt x="160" y="4"/>
                  </a:lnTo>
                  <a:lnTo>
                    <a:pt x="14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09" name="Freeform 290"/>
            <p:cNvSpPr>
              <a:spLocks/>
            </p:cNvSpPr>
            <p:nvPr/>
          </p:nvSpPr>
          <p:spPr bwMode="gray">
            <a:xfrm>
              <a:off x="985" y="3342"/>
              <a:ext cx="192" cy="166"/>
            </a:xfrm>
            <a:custGeom>
              <a:avLst/>
              <a:gdLst>
                <a:gd name="T0" fmla="*/ 130 w 192"/>
                <a:gd name="T1" fmla="*/ 10 h 166"/>
                <a:gd name="T2" fmla="*/ 122 w 192"/>
                <a:gd name="T3" fmla="*/ 10 h 166"/>
                <a:gd name="T4" fmla="*/ 112 w 192"/>
                <a:gd name="T5" fmla="*/ 12 h 166"/>
                <a:gd name="T6" fmla="*/ 104 w 192"/>
                <a:gd name="T7" fmla="*/ 14 h 166"/>
                <a:gd name="T8" fmla="*/ 98 w 192"/>
                <a:gd name="T9" fmla="*/ 14 h 166"/>
                <a:gd name="T10" fmla="*/ 88 w 192"/>
                <a:gd name="T11" fmla="*/ 12 h 166"/>
                <a:gd name="T12" fmla="*/ 80 w 192"/>
                <a:gd name="T13" fmla="*/ 10 h 166"/>
                <a:gd name="T14" fmla="*/ 34 w 192"/>
                <a:gd name="T15" fmla="*/ 8 h 166"/>
                <a:gd name="T16" fmla="*/ 30 w 192"/>
                <a:gd name="T17" fmla="*/ 8 h 166"/>
                <a:gd name="T18" fmla="*/ 24 w 192"/>
                <a:gd name="T19" fmla="*/ 6 h 166"/>
                <a:gd name="T20" fmla="*/ 20 w 192"/>
                <a:gd name="T21" fmla="*/ 2 h 166"/>
                <a:gd name="T22" fmla="*/ 14 w 192"/>
                <a:gd name="T23" fmla="*/ 0 h 166"/>
                <a:gd name="T24" fmla="*/ 2 w 192"/>
                <a:gd name="T25" fmla="*/ 2 h 166"/>
                <a:gd name="T26" fmla="*/ 2 w 192"/>
                <a:gd name="T27" fmla="*/ 12 h 166"/>
                <a:gd name="T28" fmla="*/ 12 w 192"/>
                <a:gd name="T29" fmla="*/ 32 h 166"/>
                <a:gd name="T30" fmla="*/ 18 w 192"/>
                <a:gd name="T31" fmla="*/ 54 h 166"/>
                <a:gd name="T32" fmla="*/ 24 w 192"/>
                <a:gd name="T33" fmla="*/ 72 h 166"/>
                <a:gd name="T34" fmla="*/ 34 w 192"/>
                <a:gd name="T35" fmla="*/ 110 h 166"/>
                <a:gd name="T36" fmla="*/ 46 w 192"/>
                <a:gd name="T37" fmla="*/ 136 h 166"/>
                <a:gd name="T38" fmla="*/ 48 w 192"/>
                <a:gd name="T39" fmla="*/ 140 h 166"/>
                <a:gd name="T40" fmla="*/ 52 w 192"/>
                <a:gd name="T41" fmla="*/ 148 h 166"/>
                <a:gd name="T42" fmla="*/ 58 w 192"/>
                <a:gd name="T43" fmla="*/ 158 h 166"/>
                <a:gd name="T44" fmla="*/ 60 w 192"/>
                <a:gd name="T45" fmla="*/ 164 h 166"/>
                <a:gd name="T46" fmla="*/ 72 w 192"/>
                <a:gd name="T47" fmla="*/ 160 h 166"/>
                <a:gd name="T48" fmla="*/ 74 w 192"/>
                <a:gd name="T49" fmla="*/ 156 h 166"/>
                <a:gd name="T50" fmla="*/ 76 w 192"/>
                <a:gd name="T51" fmla="*/ 152 h 166"/>
                <a:gd name="T52" fmla="*/ 78 w 192"/>
                <a:gd name="T53" fmla="*/ 150 h 166"/>
                <a:gd name="T54" fmla="*/ 82 w 192"/>
                <a:gd name="T55" fmla="*/ 152 h 166"/>
                <a:gd name="T56" fmla="*/ 82 w 192"/>
                <a:gd name="T57" fmla="*/ 156 h 166"/>
                <a:gd name="T58" fmla="*/ 82 w 192"/>
                <a:gd name="T59" fmla="*/ 162 h 166"/>
                <a:gd name="T60" fmla="*/ 86 w 192"/>
                <a:gd name="T61" fmla="*/ 164 h 166"/>
                <a:gd name="T62" fmla="*/ 94 w 192"/>
                <a:gd name="T63" fmla="*/ 164 h 166"/>
                <a:gd name="T64" fmla="*/ 104 w 192"/>
                <a:gd name="T65" fmla="*/ 166 h 166"/>
                <a:gd name="T66" fmla="*/ 112 w 192"/>
                <a:gd name="T67" fmla="*/ 162 h 166"/>
                <a:gd name="T68" fmla="*/ 114 w 192"/>
                <a:gd name="T69" fmla="*/ 60 h 166"/>
                <a:gd name="T70" fmla="*/ 128 w 192"/>
                <a:gd name="T71" fmla="*/ 16 h 166"/>
                <a:gd name="T72" fmla="*/ 144 w 192"/>
                <a:gd name="T73" fmla="*/ 16 h 166"/>
                <a:gd name="T74" fmla="*/ 164 w 192"/>
                <a:gd name="T75" fmla="*/ 16 h 166"/>
                <a:gd name="T76" fmla="*/ 168 w 192"/>
                <a:gd name="T77" fmla="*/ 18 h 166"/>
                <a:gd name="T78" fmla="*/ 170 w 192"/>
                <a:gd name="T79" fmla="*/ 22 h 166"/>
                <a:gd name="T80" fmla="*/ 172 w 192"/>
                <a:gd name="T81" fmla="*/ 20 h 166"/>
                <a:gd name="T82" fmla="*/ 182 w 192"/>
                <a:gd name="T83" fmla="*/ 16 h 166"/>
                <a:gd name="T84" fmla="*/ 190 w 192"/>
                <a:gd name="T85" fmla="*/ 12 h 166"/>
                <a:gd name="T86" fmla="*/ 188 w 192"/>
                <a:gd name="T87" fmla="*/ 12 h 166"/>
                <a:gd name="T88" fmla="*/ 166 w 192"/>
                <a:gd name="T89" fmla="*/ 8 h 166"/>
                <a:gd name="T90" fmla="*/ 132 w 192"/>
                <a:gd name="T91" fmla="*/ 1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 h="166">
                  <a:moveTo>
                    <a:pt x="132" y="10"/>
                  </a:moveTo>
                  <a:lnTo>
                    <a:pt x="130" y="10"/>
                  </a:lnTo>
                  <a:lnTo>
                    <a:pt x="128" y="10"/>
                  </a:lnTo>
                  <a:lnTo>
                    <a:pt x="122" y="10"/>
                  </a:lnTo>
                  <a:lnTo>
                    <a:pt x="118" y="12"/>
                  </a:lnTo>
                  <a:lnTo>
                    <a:pt x="112" y="12"/>
                  </a:lnTo>
                  <a:lnTo>
                    <a:pt x="106" y="14"/>
                  </a:lnTo>
                  <a:lnTo>
                    <a:pt x="104" y="14"/>
                  </a:lnTo>
                  <a:lnTo>
                    <a:pt x="102" y="14"/>
                  </a:lnTo>
                  <a:lnTo>
                    <a:pt x="98" y="14"/>
                  </a:lnTo>
                  <a:lnTo>
                    <a:pt x="94" y="14"/>
                  </a:lnTo>
                  <a:lnTo>
                    <a:pt x="88" y="12"/>
                  </a:lnTo>
                  <a:lnTo>
                    <a:pt x="84" y="12"/>
                  </a:lnTo>
                  <a:lnTo>
                    <a:pt x="80" y="10"/>
                  </a:lnTo>
                  <a:lnTo>
                    <a:pt x="76" y="8"/>
                  </a:lnTo>
                  <a:lnTo>
                    <a:pt x="34" y="8"/>
                  </a:lnTo>
                  <a:lnTo>
                    <a:pt x="32" y="8"/>
                  </a:lnTo>
                  <a:lnTo>
                    <a:pt x="30" y="8"/>
                  </a:lnTo>
                  <a:lnTo>
                    <a:pt x="26" y="8"/>
                  </a:lnTo>
                  <a:lnTo>
                    <a:pt x="24" y="6"/>
                  </a:lnTo>
                  <a:lnTo>
                    <a:pt x="20" y="2"/>
                  </a:lnTo>
                  <a:lnTo>
                    <a:pt x="20" y="2"/>
                  </a:lnTo>
                  <a:lnTo>
                    <a:pt x="18" y="0"/>
                  </a:lnTo>
                  <a:lnTo>
                    <a:pt x="14" y="0"/>
                  </a:lnTo>
                  <a:lnTo>
                    <a:pt x="8" y="0"/>
                  </a:lnTo>
                  <a:lnTo>
                    <a:pt x="2" y="2"/>
                  </a:lnTo>
                  <a:lnTo>
                    <a:pt x="0" y="10"/>
                  </a:lnTo>
                  <a:lnTo>
                    <a:pt x="2" y="12"/>
                  </a:lnTo>
                  <a:lnTo>
                    <a:pt x="6" y="20"/>
                  </a:lnTo>
                  <a:lnTo>
                    <a:pt x="12" y="32"/>
                  </a:lnTo>
                  <a:lnTo>
                    <a:pt x="16" y="42"/>
                  </a:lnTo>
                  <a:lnTo>
                    <a:pt x="18" y="54"/>
                  </a:lnTo>
                  <a:lnTo>
                    <a:pt x="20" y="58"/>
                  </a:lnTo>
                  <a:lnTo>
                    <a:pt x="24" y="72"/>
                  </a:lnTo>
                  <a:lnTo>
                    <a:pt x="28" y="90"/>
                  </a:lnTo>
                  <a:lnTo>
                    <a:pt x="34" y="110"/>
                  </a:lnTo>
                  <a:lnTo>
                    <a:pt x="42" y="126"/>
                  </a:lnTo>
                  <a:lnTo>
                    <a:pt x="46" y="136"/>
                  </a:lnTo>
                  <a:lnTo>
                    <a:pt x="48" y="136"/>
                  </a:lnTo>
                  <a:lnTo>
                    <a:pt x="48" y="140"/>
                  </a:lnTo>
                  <a:lnTo>
                    <a:pt x="50" y="144"/>
                  </a:lnTo>
                  <a:lnTo>
                    <a:pt x="52" y="148"/>
                  </a:lnTo>
                  <a:lnTo>
                    <a:pt x="56" y="152"/>
                  </a:lnTo>
                  <a:lnTo>
                    <a:pt x="58" y="158"/>
                  </a:lnTo>
                  <a:lnTo>
                    <a:pt x="60" y="162"/>
                  </a:lnTo>
                  <a:lnTo>
                    <a:pt x="60" y="164"/>
                  </a:lnTo>
                  <a:lnTo>
                    <a:pt x="72" y="160"/>
                  </a:lnTo>
                  <a:lnTo>
                    <a:pt x="72" y="160"/>
                  </a:lnTo>
                  <a:lnTo>
                    <a:pt x="74" y="158"/>
                  </a:lnTo>
                  <a:lnTo>
                    <a:pt x="74" y="156"/>
                  </a:lnTo>
                  <a:lnTo>
                    <a:pt x="76" y="154"/>
                  </a:lnTo>
                  <a:lnTo>
                    <a:pt x="76" y="152"/>
                  </a:lnTo>
                  <a:lnTo>
                    <a:pt x="76" y="152"/>
                  </a:lnTo>
                  <a:lnTo>
                    <a:pt x="78" y="150"/>
                  </a:lnTo>
                  <a:lnTo>
                    <a:pt x="80" y="152"/>
                  </a:lnTo>
                  <a:lnTo>
                    <a:pt x="82" y="152"/>
                  </a:lnTo>
                  <a:lnTo>
                    <a:pt x="82" y="154"/>
                  </a:lnTo>
                  <a:lnTo>
                    <a:pt x="82" y="156"/>
                  </a:lnTo>
                  <a:lnTo>
                    <a:pt x="82" y="160"/>
                  </a:lnTo>
                  <a:lnTo>
                    <a:pt x="82" y="162"/>
                  </a:lnTo>
                  <a:lnTo>
                    <a:pt x="84" y="164"/>
                  </a:lnTo>
                  <a:lnTo>
                    <a:pt x="86" y="164"/>
                  </a:lnTo>
                  <a:lnTo>
                    <a:pt x="88" y="164"/>
                  </a:lnTo>
                  <a:lnTo>
                    <a:pt x="94" y="164"/>
                  </a:lnTo>
                  <a:lnTo>
                    <a:pt x="98" y="166"/>
                  </a:lnTo>
                  <a:lnTo>
                    <a:pt x="104" y="166"/>
                  </a:lnTo>
                  <a:lnTo>
                    <a:pt x="108" y="164"/>
                  </a:lnTo>
                  <a:lnTo>
                    <a:pt x="112" y="162"/>
                  </a:lnTo>
                  <a:lnTo>
                    <a:pt x="114" y="160"/>
                  </a:lnTo>
                  <a:lnTo>
                    <a:pt x="114" y="60"/>
                  </a:lnTo>
                  <a:lnTo>
                    <a:pt x="128" y="60"/>
                  </a:lnTo>
                  <a:lnTo>
                    <a:pt x="128" y="16"/>
                  </a:lnTo>
                  <a:lnTo>
                    <a:pt x="132" y="16"/>
                  </a:lnTo>
                  <a:lnTo>
                    <a:pt x="144" y="16"/>
                  </a:lnTo>
                  <a:lnTo>
                    <a:pt x="156" y="14"/>
                  </a:lnTo>
                  <a:lnTo>
                    <a:pt x="164" y="16"/>
                  </a:lnTo>
                  <a:lnTo>
                    <a:pt x="164" y="16"/>
                  </a:lnTo>
                  <a:lnTo>
                    <a:pt x="168" y="18"/>
                  </a:lnTo>
                  <a:lnTo>
                    <a:pt x="168" y="20"/>
                  </a:lnTo>
                  <a:lnTo>
                    <a:pt x="170" y="22"/>
                  </a:lnTo>
                  <a:lnTo>
                    <a:pt x="170" y="22"/>
                  </a:lnTo>
                  <a:lnTo>
                    <a:pt x="172" y="20"/>
                  </a:lnTo>
                  <a:lnTo>
                    <a:pt x="176" y="18"/>
                  </a:lnTo>
                  <a:lnTo>
                    <a:pt x="182" y="16"/>
                  </a:lnTo>
                  <a:lnTo>
                    <a:pt x="186" y="14"/>
                  </a:lnTo>
                  <a:lnTo>
                    <a:pt x="190" y="12"/>
                  </a:lnTo>
                  <a:lnTo>
                    <a:pt x="192" y="12"/>
                  </a:lnTo>
                  <a:lnTo>
                    <a:pt x="188" y="12"/>
                  </a:lnTo>
                  <a:lnTo>
                    <a:pt x="178" y="10"/>
                  </a:lnTo>
                  <a:lnTo>
                    <a:pt x="166" y="8"/>
                  </a:lnTo>
                  <a:lnTo>
                    <a:pt x="156" y="8"/>
                  </a:lnTo>
                  <a:lnTo>
                    <a:pt x="132" y="1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0" name="Freeform 291"/>
            <p:cNvSpPr>
              <a:spLocks/>
            </p:cNvSpPr>
            <p:nvPr/>
          </p:nvSpPr>
          <p:spPr bwMode="gray">
            <a:xfrm>
              <a:off x="1099" y="3356"/>
              <a:ext cx="120" cy="138"/>
            </a:xfrm>
            <a:custGeom>
              <a:avLst/>
              <a:gdLst>
                <a:gd name="T0" fmla="*/ 98 w 120"/>
                <a:gd name="T1" fmla="*/ 48 h 138"/>
                <a:gd name="T2" fmla="*/ 98 w 120"/>
                <a:gd name="T3" fmla="*/ 44 h 138"/>
                <a:gd name="T4" fmla="*/ 96 w 120"/>
                <a:gd name="T5" fmla="*/ 38 h 138"/>
                <a:gd name="T6" fmla="*/ 90 w 120"/>
                <a:gd name="T7" fmla="*/ 32 h 138"/>
                <a:gd name="T8" fmla="*/ 88 w 120"/>
                <a:gd name="T9" fmla="*/ 28 h 138"/>
                <a:gd name="T10" fmla="*/ 84 w 120"/>
                <a:gd name="T11" fmla="*/ 22 h 138"/>
                <a:gd name="T12" fmla="*/ 80 w 120"/>
                <a:gd name="T13" fmla="*/ 10 h 138"/>
                <a:gd name="T14" fmla="*/ 78 w 120"/>
                <a:gd name="T15" fmla="*/ 0 h 138"/>
                <a:gd name="T16" fmla="*/ 76 w 120"/>
                <a:gd name="T17" fmla="*/ 0 h 138"/>
                <a:gd name="T18" fmla="*/ 68 w 120"/>
                <a:gd name="T19" fmla="*/ 2 h 138"/>
                <a:gd name="T20" fmla="*/ 60 w 120"/>
                <a:gd name="T21" fmla="*/ 6 h 138"/>
                <a:gd name="T22" fmla="*/ 56 w 120"/>
                <a:gd name="T23" fmla="*/ 10 h 138"/>
                <a:gd name="T24" fmla="*/ 46 w 120"/>
                <a:gd name="T25" fmla="*/ 2 h 138"/>
                <a:gd name="T26" fmla="*/ 26 w 120"/>
                <a:gd name="T27" fmla="*/ 2 h 138"/>
                <a:gd name="T28" fmla="*/ 14 w 120"/>
                <a:gd name="T29" fmla="*/ 4 h 138"/>
                <a:gd name="T30" fmla="*/ 0 w 120"/>
                <a:gd name="T31" fmla="*/ 48 h 138"/>
                <a:gd name="T32" fmla="*/ 2 w 120"/>
                <a:gd name="T33" fmla="*/ 102 h 138"/>
                <a:gd name="T34" fmla="*/ 6 w 120"/>
                <a:gd name="T35" fmla="*/ 104 h 138"/>
                <a:gd name="T36" fmla="*/ 12 w 120"/>
                <a:gd name="T37" fmla="*/ 112 h 138"/>
                <a:gd name="T38" fmla="*/ 12 w 120"/>
                <a:gd name="T39" fmla="*/ 126 h 138"/>
                <a:gd name="T40" fmla="*/ 10 w 120"/>
                <a:gd name="T41" fmla="*/ 128 h 138"/>
                <a:gd name="T42" fmla="*/ 8 w 120"/>
                <a:gd name="T43" fmla="*/ 134 h 138"/>
                <a:gd name="T44" fmla="*/ 12 w 120"/>
                <a:gd name="T45" fmla="*/ 138 h 138"/>
                <a:gd name="T46" fmla="*/ 20 w 120"/>
                <a:gd name="T47" fmla="*/ 136 h 138"/>
                <a:gd name="T48" fmla="*/ 32 w 120"/>
                <a:gd name="T49" fmla="*/ 130 h 138"/>
                <a:gd name="T50" fmla="*/ 40 w 120"/>
                <a:gd name="T51" fmla="*/ 124 h 138"/>
                <a:gd name="T52" fmla="*/ 42 w 120"/>
                <a:gd name="T53" fmla="*/ 118 h 138"/>
                <a:gd name="T54" fmla="*/ 44 w 120"/>
                <a:gd name="T55" fmla="*/ 112 h 138"/>
                <a:gd name="T56" fmla="*/ 46 w 120"/>
                <a:gd name="T57" fmla="*/ 110 h 138"/>
                <a:gd name="T58" fmla="*/ 52 w 120"/>
                <a:gd name="T59" fmla="*/ 108 h 138"/>
                <a:gd name="T60" fmla="*/ 60 w 120"/>
                <a:gd name="T61" fmla="*/ 110 h 138"/>
                <a:gd name="T62" fmla="*/ 64 w 120"/>
                <a:gd name="T63" fmla="*/ 114 h 138"/>
                <a:gd name="T64" fmla="*/ 70 w 120"/>
                <a:gd name="T65" fmla="*/ 116 h 138"/>
                <a:gd name="T66" fmla="*/ 74 w 120"/>
                <a:gd name="T67" fmla="*/ 114 h 138"/>
                <a:gd name="T68" fmla="*/ 76 w 120"/>
                <a:gd name="T69" fmla="*/ 106 h 138"/>
                <a:gd name="T70" fmla="*/ 82 w 120"/>
                <a:gd name="T71" fmla="*/ 98 h 138"/>
                <a:gd name="T72" fmla="*/ 90 w 120"/>
                <a:gd name="T73" fmla="*/ 90 h 138"/>
                <a:gd name="T74" fmla="*/ 94 w 120"/>
                <a:gd name="T75" fmla="*/ 88 h 138"/>
                <a:gd name="T76" fmla="*/ 104 w 120"/>
                <a:gd name="T77" fmla="*/ 84 h 138"/>
                <a:gd name="T78" fmla="*/ 108 w 120"/>
                <a:gd name="T79" fmla="*/ 80 h 138"/>
                <a:gd name="T80" fmla="*/ 112 w 120"/>
                <a:gd name="T81" fmla="*/ 78 h 138"/>
                <a:gd name="T82" fmla="*/ 118 w 120"/>
                <a:gd name="T83" fmla="*/ 72 h 138"/>
                <a:gd name="T84" fmla="*/ 120 w 120"/>
                <a:gd name="T85" fmla="*/ 68 h 138"/>
                <a:gd name="T86" fmla="*/ 116 w 120"/>
                <a:gd name="T87" fmla="*/ 62 h 138"/>
                <a:gd name="T88" fmla="*/ 112 w 120"/>
                <a:gd name="T89" fmla="*/ 60 h 138"/>
                <a:gd name="T90" fmla="*/ 110 w 120"/>
                <a:gd name="T91" fmla="*/ 60 h 138"/>
                <a:gd name="T92" fmla="*/ 106 w 120"/>
                <a:gd name="T93" fmla="*/ 56 h 138"/>
                <a:gd name="T94" fmla="*/ 102 w 120"/>
                <a:gd name="T95" fmla="*/ 4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38">
                  <a:moveTo>
                    <a:pt x="102" y="48"/>
                  </a:moveTo>
                  <a:lnTo>
                    <a:pt x="98" y="48"/>
                  </a:lnTo>
                  <a:lnTo>
                    <a:pt x="100" y="46"/>
                  </a:lnTo>
                  <a:lnTo>
                    <a:pt x="98" y="44"/>
                  </a:lnTo>
                  <a:lnTo>
                    <a:pt x="98" y="40"/>
                  </a:lnTo>
                  <a:lnTo>
                    <a:pt x="96" y="38"/>
                  </a:lnTo>
                  <a:lnTo>
                    <a:pt x="92" y="34"/>
                  </a:lnTo>
                  <a:lnTo>
                    <a:pt x="90" y="32"/>
                  </a:lnTo>
                  <a:lnTo>
                    <a:pt x="90" y="30"/>
                  </a:lnTo>
                  <a:lnTo>
                    <a:pt x="88" y="28"/>
                  </a:lnTo>
                  <a:lnTo>
                    <a:pt x="86" y="26"/>
                  </a:lnTo>
                  <a:lnTo>
                    <a:pt x="84" y="22"/>
                  </a:lnTo>
                  <a:lnTo>
                    <a:pt x="82" y="16"/>
                  </a:lnTo>
                  <a:lnTo>
                    <a:pt x="80" y="10"/>
                  </a:lnTo>
                  <a:lnTo>
                    <a:pt x="80" y="4"/>
                  </a:lnTo>
                  <a:lnTo>
                    <a:pt x="78" y="0"/>
                  </a:lnTo>
                  <a:lnTo>
                    <a:pt x="78" y="0"/>
                  </a:lnTo>
                  <a:lnTo>
                    <a:pt x="76" y="0"/>
                  </a:lnTo>
                  <a:lnTo>
                    <a:pt x="72" y="0"/>
                  </a:lnTo>
                  <a:lnTo>
                    <a:pt x="68" y="2"/>
                  </a:lnTo>
                  <a:lnTo>
                    <a:pt x="64" y="4"/>
                  </a:lnTo>
                  <a:lnTo>
                    <a:pt x="60" y="6"/>
                  </a:lnTo>
                  <a:lnTo>
                    <a:pt x="56" y="8"/>
                  </a:lnTo>
                  <a:lnTo>
                    <a:pt x="56" y="10"/>
                  </a:lnTo>
                  <a:lnTo>
                    <a:pt x="52" y="4"/>
                  </a:lnTo>
                  <a:lnTo>
                    <a:pt x="46" y="2"/>
                  </a:lnTo>
                  <a:lnTo>
                    <a:pt x="36" y="0"/>
                  </a:lnTo>
                  <a:lnTo>
                    <a:pt x="26" y="2"/>
                  </a:lnTo>
                  <a:lnTo>
                    <a:pt x="18" y="2"/>
                  </a:lnTo>
                  <a:lnTo>
                    <a:pt x="14" y="4"/>
                  </a:lnTo>
                  <a:lnTo>
                    <a:pt x="14" y="46"/>
                  </a:lnTo>
                  <a:lnTo>
                    <a:pt x="0" y="48"/>
                  </a:lnTo>
                  <a:lnTo>
                    <a:pt x="0" y="100"/>
                  </a:lnTo>
                  <a:lnTo>
                    <a:pt x="2" y="102"/>
                  </a:lnTo>
                  <a:lnTo>
                    <a:pt x="4" y="102"/>
                  </a:lnTo>
                  <a:lnTo>
                    <a:pt x="6" y="104"/>
                  </a:lnTo>
                  <a:lnTo>
                    <a:pt x="10" y="108"/>
                  </a:lnTo>
                  <a:lnTo>
                    <a:pt x="12" y="112"/>
                  </a:lnTo>
                  <a:lnTo>
                    <a:pt x="14" y="118"/>
                  </a:lnTo>
                  <a:lnTo>
                    <a:pt x="12" y="126"/>
                  </a:lnTo>
                  <a:lnTo>
                    <a:pt x="12" y="126"/>
                  </a:lnTo>
                  <a:lnTo>
                    <a:pt x="10" y="128"/>
                  </a:lnTo>
                  <a:lnTo>
                    <a:pt x="8" y="130"/>
                  </a:lnTo>
                  <a:lnTo>
                    <a:pt x="8" y="134"/>
                  </a:lnTo>
                  <a:lnTo>
                    <a:pt x="10" y="136"/>
                  </a:lnTo>
                  <a:lnTo>
                    <a:pt x="12" y="138"/>
                  </a:lnTo>
                  <a:lnTo>
                    <a:pt x="16" y="138"/>
                  </a:lnTo>
                  <a:lnTo>
                    <a:pt x="20" y="136"/>
                  </a:lnTo>
                  <a:lnTo>
                    <a:pt x="26" y="134"/>
                  </a:lnTo>
                  <a:lnTo>
                    <a:pt x="32" y="130"/>
                  </a:lnTo>
                  <a:lnTo>
                    <a:pt x="38" y="124"/>
                  </a:lnTo>
                  <a:lnTo>
                    <a:pt x="40" y="124"/>
                  </a:lnTo>
                  <a:lnTo>
                    <a:pt x="40" y="122"/>
                  </a:lnTo>
                  <a:lnTo>
                    <a:pt x="42" y="118"/>
                  </a:lnTo>
                  <a:lnTo>
                    <a:pt x="44" y="116"/>
                  </a:lnTo>
                  <a:lnTo>
                    <a:pt x="44" y="112"/>
                  </a:lnTo>
                  <a:lnTo>
                    <a:pt x="44" y="112"/>
                  </a:lnTo>
                  <a:lnTo>
                    <a:pt x="46" y="110"/>
                  </a:lnTo>
                  <a:lnTo>
                    <a:pt x="50" y="110"/>
                  </a:lnTo>
                  <a:lnTo>
                    <a:pt x="52" y="108"/>
                  </a:lnTo>
                  <a:lnTo>
                    <a:pt x="56" y="108"/>
                  </a:lnTo>
                  <a:lnTo>
                    <a:pt x="60" y="110"/>
                  </a:lnTo>
                  <a:lnTo>
                    <a:pt x="64" y="114"/>
                  </a:lnTo>
                  <a:lnTo>
                    <a:pt x="64" y="114"/>
                  </a:lnTo>
                  <a:lnTo>
                    <a:pt x="68" y="116"/>
                  </a:lnTo>
                  <a:lnTo>
                    <a:pt x="70" y="116"/>
                  </a:lnTo>
                  <a:lnTo>
                    <a:pt x="74" y="116"/>
                  </a:lnTo>
                  <a:lnTo>
                    <a:pt x="74" y="114"/>
                  </a:lnTo>
                  <a:lnTo>
                    <a:pt x="74" y="112"/>
                  </a:lnTo>
                  <a:lnTo>
                    <a:pt x="76" y="106"/>
                  </a:lnTo>
                  <a:lnTo>
                    <a:pt x="80" y="102"/>
                  </a:lnTo>
                  <a:lnTo>
                    <a:pt x="82" y="98"/>
                  </a:lnTo>
                  <a:lnTo>
                    <a:pt x="86" y="94"/>
                  </a:lnTo>
                  <a:lnTo>
                    <a:pt x="90" y="90"/>
                  </a:lnTo>
                  <a:lnTo>
                    <a:pt x="90" y="90"/>
                  </a:lnTo>
                  <a:lnTo>
                    <a:pt x="94" y="88"/>
                  </a:lnTo>
                  <a:lnTo>
                    <a:pt x="98" y="86"/>
                  </a:lnTo>
                  <a:lnTo>
                    <a:pt x="104" y="84"/>
                  </a:lnTo>
                  <a:lnTo>
                    <a:pt x="106" y="82"/>
                  </a:lnTo>
                  <a:lnTo>
                    <a:pt x="108" y="80"/>
                  </a:lnTo>
                  <a:lnTo>
                    <a:pt x="110" y="78"/>
                  </a:lnTo>
                  <a:lnTo>
                    <a:pt x="112" y="78"/>
                  </a:lnTo>
                  <a:lnTo>
                    <a:pt x="116" y="76"/>
                  </a:lnTo>
                  <a:lnTo>
                    <a:pt x="118" y="72"/>
                  </a:lnTo>
                  <a:lnTo>
                    <a:pt x="120" y="70"/>
                  </a:lnTo>
                  <a:lnTo>
                    <a:pt x="120" y="68"/>
                  </a:lnTo>
                  <a:lnTo>
                    <a:pt x="120" y="66"/>
                  </a:lnTo>
                  <a:lnTo>
                    <a:pt x="116" y="62"/>
                  </a:lnTo>
                  <a:lnTo>
                    <a:pt x="112" y="60"/>
                  </a:lnTo>
                  <a:lnTo>
                    <a:pt x="112" y="60"/>
                  </a:lnTo>
                  <a:lnTo>
                    <a:pt x="110" y="60"/>
                  </a:lnTo>
                  <a:lnTo>
                    <a:pt x="110" y="60"/>
                  </a:lnTo>
                  <a:lnTo>
                    <a:pt x="108" y="58"/>
                  </a:lnTo>
                  <a:lnTo>
                    <a:pt x="106" y="56"/>
                  </a:lnTo>
                  <a:lnTo>
                    <a:pt x="104" y="54"/>
                  </a:lnTo>
                  <a:lnTo>
                    <a:pt x="102" y="4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1" name="Freeform 292"/>
            <p:cNvSpPr>
              <a:spLocks/>
            </p:cNvSpPr>
            <p:nvPr/>
          </p:nvSpPr>
          <p:spPr bwMode="gray">
            <a:xfrm>
              <a:off x="1377" y="2960"/>
              <a:ext cx="116" cy="164"/>
            </a:xfrm>
            <a:custGeom>
              <a:avLst/>
              <a:gdLst>
                <a:gd name="T0" fmla="*/ 4 w 116"/>
                <a:gd name="T1" fmla="*/ 164 h 164"/>
                <a:gd name="T2" fmla="*/ 28 w 116"/>
                <a:gd name="T3" fmla="*/ 148 h 164"/>
                <a:gd name="T4" fmla="*/ 32 w 116"/>
                <a:gd name="T5" fmla="*/ 144 h 164"/>
                <a:gd name="T6" fmla="*/ 38 w 116"/>
                <a:gd name="T7" fmla="*/ 136 h 164"/>
                <a:gd name="T8" fmla="*/ 50 w 116"/>
                <a:gd name="T9" fmla="*/ 126 h 164"/>
                <a:gd name="T10" fmla="*/ 62 w 116"/>
                <a:gd name="T11" fmla="*/ 112 h 164"/>
                <a:gd name="T12" fmla="*/ 72 w 116"/>
                <a:gd name="T13" fmla="*/ 98 h 164"/>
                <a:gd name="T14" fmla="*/ 82 w 116"/>
                <a:gd name="T15" fmla="*/ 84 h 164"/>
                <a:gd name="T16" fmla="*/ 92 w 116"/>
                <a:gd name="T17" fmla="*/ 66 h 164"/>
                <a:gd name="T18" fmla="*/ 100 w 116"/>
                <a:gd name="T19" fmla="*/ 50 h 164"/>
                <a:gd name="T20" fmla="*/ 106 w 116"/>
                <a:gd name="T21" fmla="*/ 36 h 164"/>
                <a:gd name="T22" fmla="*/ 108 w 116"/>
                <a:gd name="T23" fmla="*/ 32 h 164"/>
                <a:gd name="T24" fmla="*/ 116 w 116"/>
                <a:gd name="T25" fmla="*/ 18 h 164"/>
                <a:gd name="T26" fmla="*/ 116 w 116"/>
                <a:gd name="T27" fmla="*/ 0 h 164"/>
                <a:gd name="T28" fmla="*/ 108 w 116"/>
                <a:gd name="T29" fmla="*/ 0 h 164"/>
                <a:gd name="T30" fmla="*/ 108 w 116"/>
                <a:gd name="T31" fmla="*/ 0 h 164"/>
                <a:gd name="T32" fmla="*/ 106 w 116"/>
                <a:gd name="T33" fmla="*/ 2 h 164"/>
                <a:gd name="T34" fmla="*/ 102 w 116"/>
                <a:gd name="T35" fmla="*/ 2 h 164"/>
                <a:gd name="T36" fmla="*/ 98 w 116"/>
                <a:gd name="T37" fmla="*/ 4 h 164"/>
                <a:gd name="T38" fmla="*/ 92 w 116"/>
                <a:gd name="T39" fmla="*/ 4 h 164"/>
                <a:gd name="T40" fmla="*/ 80 w 116"/>
                <a:gd name="T41" fmla="*/ 6 h 164"/>
                <a:gd name="T42" fmla="*/ 66 w 116"/>
                <a:gd name="T43" fmla="*/ 8 h 164"/>
                <a:gd name="T44" fmla="*/ 54 w 116"/>
                <a:gd name="T45" fmla="*/ 10 h 164"/>
                <a:gd name="T46" fmla="*/ 50 w 116"/>
                <a:gd name="T47" fmla="*/ 10 h 164"/>
                <a:gd name="T48" fmla="*/ 28 w 116"/>
                <a:gd name="T49" fmla="*/ 14 h 164"/>
                <a:gd name="T50" fmla="*/ 28 w 116"/>
                <a:gd name="T51" fmla="*/ 14 h 164"/>
                <a:gd name="T52" fmla="*/ 26 w 116"/>
                <a:gd name="T53" fmla="*/ 12 h 164"/>
                <a:gd name="T54" fmla="*/ 24 w 116"/>
                <a:gd name="T55" fmla="*/ 12 h 164"/>
                <a:gd name="T56" fmla="*/ 20 w 116"/>
                <a:gd name="T57" fmla="*/ 10 h 164"/>
                <a:gd name="T58" fmla="*/ 14 w 116"/>
                <a:gd name="T59" fmla="*/ 20 h 164"/>
                <a:gd name="T60" fmla="*/ 16 w 116"/>
                <a:gd name="T61" fmla="*/ 22 h 164"/>
                <a:gd name="T62" fmla="*/ 14 w 116"/>
                <a:gd name="T63" fmla="*/ 28 h 164"/>
                <a:gd name="T64" fmla="*/ 24 w 116"/>
                <a:gd name="T65" fmla="*/ 34 h 164"/>
                <a:gd name="T66" fmla="*/ 56 w 116"/>
                <a:gd name="T67" fmla="*/ 52 h 164"/>
                <a:gd name="T68" fmla="*/ 70 w 116"/>
                <a:gd name="T69" fmla="*/ 54 h 164"/>
                <a:gd name="T70" fmla="*/ 40 w 116"/>
                <a:gd name="T71" fmla="*/ 96 h 164"/>
                <a:gd name="T72" fmla="*/ 24 w 116"/>
                <a:gd name="T73" fmla="*/ 102 h 164"/>
                <a:gd name="T74" fmla="*/ 22 w 116"/>
                <a:gd name="T75" fmla="*/ 108 h 164"/>
                <a:gd name="T76" fmla="*/ 6 w 116"/>
                <a:gd name="T77" fmla="*/ 108 h 164"/>
                <a:gd name="T78" fmla="*/ 0 w 116"/>
                <a:gd name="T79" fmla="*/ 122 h 164"/>
                <a:gd name="T80" fmla="*/ 0 w 116"/>
                <a:gd name="T81" fmla="*/ 156 h 164"/>
                <a:gd name="T82" fmla="*/ 4 w 116"/>
                <a:gd name="T8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 h="164">
                  <a:moveTo>
                    <a:pt x="4" y="164"/>
                  </a:moveTo>
                  <a:lnTo>
                    <a:pt x="28" y="148"/>
                  </a:lnTo>
                  <a:lnTo>
                    <a:pt x="32" y="144"/>
                  </a:lnTo>
                  <a:lnTo>
                    <a:pt x="38" y="136"/>
                  </a:lnTo>
                  <a:lnTo>
                    <a:pt x="50" y="126"/>
                  </a:lnTo>
                  <a:lnTo>
                    <a:pt x="62" y="112"/>
                  </a:lnTo>
                  <a:lnTo>
                    <a:pt x="72" y="98"/>
                  </a:lnTo>
                  <a:lnTo>
                    <a:pt x="82" y="84"/>
                  </a:lnTo>
                  <a:lnTo>
                    <a:pt x="92" y="66"/>
                  </a:lnTo>
                  <a:lnTo>
                    <a:pt x="100" y="50"/>
                  </a:lnTo>
                  <a:lnTo>
                    <a:pt x="106" y="36"/>
                  </a:lnTo>
                  <a:lnTo>
                    <a:pt x="108" y="32"/>
                  </a:lnTo>
                  <a:lnTo>
                    <a:pt x="116" y="18"/>
                  </a:lnTo>
                  <a:lnTo>
                    <a:pt x="116" y="0"/>
                  </a:lnTo>
                  <a:lnTo>
                    <a:pt x="108" y="0"/>
                  </a:lnTo>
                  <a:lnTo>
                    <a:pt x="108" y="0"/>
                  </a:lnTo>
                  <a:lnTo>
                    <a:pt x="106" y="2"/>
                  </a:lnTo>
                  <a:lnTo>
                    <a:pt x="102" y="2"/>
                  </a:lnTo>
                  <a:lnTo>
                    <a:pt x="98" y="4"/>
                  </a:lnTo>
                  <a:lnTo>
                    <a:pt x="92" y="4"/>
                  </a:lnTo>
                  <a:lnTo>
                    <a:pt x="80" y="6"/>
                  </a:lnTo>
                  <a:lnTo>
                    <a:pt x="66" y="8"/>
                  </a:lnTo>
                  <a:lnTo>
                    <a:pt x="54" y="10"/>
                  </a:lnTo>
                  <a:lnTo>
                    <a:pt x="50" y="10"/>
                  </a:lnTo>
                  <a:lnTo>
                    <a:pt x="28" y="14"/>
                  </a:lnTo>
                  <a:lnTo>
                    <a:pt x="28" y="14"/>
                  </a:lnTo>
                  <a:lnTo>
                    <a:pt x="26" y="12"/>
                  </a:lnTo>
                  <a:lnTo>
                    <a:pt x="24" y="12"/>
                  </a:lnTo>
                  <a:lnTo>
                    <a:pt x="20" y="10"/>
                  </a:lnTo>
                  <a:lnTo>
                    <a:pt x="14" y="20"/>
                  </a:lnTo>
                  <a:lnTo>
                    <a:pt x="16" y="22"/>
                  </a:lnTo>
                  <a:lnTo>
                    <a:pt x="14" y="28"/>
                  </a:lnTo>
                  <a:lnTo>
                    <a:pt x="24" y="34"/>
                  </a:lnTo>
                  <a:lnTo>
                    <a:pt x="56" y="52"/>
                  </a:lnTo>
                  <a:lnTo>
                    <a:pt x="70" y="54"/>
                  </a:lnTo>
                  <a:lnTo>
                    <a:pt x="40" y="96"/>
                  </a:lnTo>
                  <a:lnTo>
                    <a:pt x="24" y="102"/>
                  </a:lnTo>
                  <a:lnTo>
                    <a:pt x="22" y="108"/>
                  </a:lnTo>
                  <a:lnTo>
                    <a:pt x="6" y="108"/>
                  </a:lnTo>
                  <a:lnTo>
                    <a:pt x="0" y="122"/>
                  </a:lnTo>
                  <a:lnTo>
                    <a:pt x="0" y="156"/>
                  </a:lnTo>
                  <a:lnTo>
                    <a:pt x="4" y="16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2" name="Freeform 293"/>
            <p:cNvSpPr>
              <a:spLocks/>
            </p:cNvSpPr>
            <p:nvPr/>
          </p:nvSpPr>
          <p:spPr bwMode="gray">
            <a:xfrm>
              <a:off x="1277" y="3056"/>
              <a:ext cx="106" cy="124"/>
            </a:xfrm>
            <a:custGeom>
              <a:avLst/>
              <a:gdLst>
                <a:gd name="T0" fmla="*/ 66 w 106"/>
                <a:gd name="T1" fmla="*/ 116 h 124"/>
                <a:gd name="T2" fmla="*/ 82 w 106"/>
                <a:gd name="T3" fmla="*/ 100 h 124"/>
                <a:gd name="T4" fmla="*/ 102 w 106"/>
                <a:gd name="T5" fmla="*/ 68 h 124"/>
                <a:gd name="T6" fmla="*/ 104 w 106"/>
                <a:gd name="T7" fmla="*/ 68 h 124"/>
                <a:gd name="T8" fmla="*/ 100 w 106"/>
                <a:gd name="T9" fmla="*/ 60 h 124"/>
                <a:gd name="T10" fmla="*/ 100 w 106"/>
                <a:gd name="T11" fmla="*/ 26 h 124"/>
                <a:gd name="T12" fmla="*/ 106 w 106"/>
                <a:gd name="T13" fmla="*/ 12 h 124"/>
                <a:gd name="T14" fmla="*/ 104 w 106"/>
                <a:gd name="T15" fmla="*/ 6 h 124"/>
                <a:gd name="T16" fmla="*/ 84 w 106"/>
                <a:gd name="T17" fmla="*/ 10 h 124"/>
                <a:gd name="T18" fmla="*/ 76 w 106"/>
                <a:gd name="T19" fmla="*/ 18 h 124"/>
                <a:gd name="T20" fmla="*/ 58 w 106"/>
                <a:gd name="T21" fmla="*/ 16 h 124"/>
                <a:gd name="T22" fmla="*/ 40 w 106"/>
                <a:gd name="T23" fmla="*/ 0 h 124"/>
                <a:gd name="T24" fmla="*/ 26 w 106"/>
                <a:gd name="T25" fmla="*/ 0 h 124"/>
                <a:gd name="T26" fmla="*/ 26 w 106"/>
                <a:gd name="T27" fmla="*/ 0 h 124"/>
                <a:gd name="T28" fmla="*/ 26 w 106"/>
                <a:gd name="T29" fmla="*/ 0 h 124"/>
                <a:gd name="T30" fmla="*/ 24 w 106"/>
                <a:gd name="T31" fmla="*/ 2 h 124"/>
                <a:gd name="T32" fmla="*/ 22 w 106"/>
                <a:gd name="T33" fmla="*/ 4 h 124"/>
                <a:gd name="T34" fmla="*/ 16 w 106"/>
                <a:gd name="T35" fmla="*/ 4 h 124"/>
                <a:gd name="T36" fmla="*/ 8 w 106"/>
                <a:gd name="T37" fmla="*/ 6 h 124"/>
                <a:gd name="T38" fmla="*/ 10 w 106"/>
                <a:gd name="T39" fmla="*/ 12 h 124"/>
                <a:gd name="T40" fmla="*/ 14 w 106"/>
                <a:gd name="T41" fmla="*/ 40 h 124"/>
                <a:gd name="T42" fmla="*/ 0 w 106"/>
                <a:gd name="T43" fmla="*/ 56 h 124"/>
                <a:gd name="T44" fmla="*/ 0 w 106"/>
                <a:gd name="T45" fmla="*/ 56 h 124"/>
                <a:gd name="T46" fmla="*/ 2 w 106"/>
                <a:gd name="T47" fmla="*/ 58 h 124"/>
                <a:gd name="T48" fmla="*/ 4 w 106"/>
                <a:gd name="T49" fmla="*/ 62 h 124"/>
                <a:gd name="T50" fmla="*/ 4 w 106"/>
                <a:gd name="T51" fmla="*/ 66 h 124"/>
                <a:gd name="T52" fmla="*/ 6 w 106"/>
                <a:gd name="T53" fmla="*/ 70 h 124"/>
                <a:gd name="T54" fmla="*/ 4 w 106"/>
                <a:gd name="T55" fmla="*/ 74 h 124"/>
                <a:gd name="T56" fmla="*/ 2 w 106"/>
                <a:gd name="T57" fmla="*/ 78 h 124"/>
                <a:gd name="T58" fmla="*/ 46 w 106"/>
                <a:gd name="T59" fmla="*/ 110 h 124"/>
                <a:gd name="T60" fmla="*/ 46 w 106"/>
                <a:gd name="T61" fmla="*/ 110 h 124"/>
                <a:gd name="T62" fmla="*/ 48 w 106"/>
                <a:gd name="T63" fmla="*/ 112 h 124"/>
                <a:gd name="T64" fmla="*/ 48 w 106"/>
                <a:gd name="T65" fmla="*/ 114 h 124"/>
                <a:gd name="T66" fmla="*/ 50 w 106"/>
                <a:gd name="T67" fmla="*/ 116 h 124"/>
                <a:gd name="T68" fmla="*/ 62 w 106"/>
                <a:gd name="T6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24">
                  <a:moveTo>
                    <a:pt x="66" y="116"/>
                  </a:moveTo>
                  <a:lnTo>
                    <a:pt x="82" y="100"/>
                  </a:lnTo>
                  <a:lnTo>
                    <a:pt x="102" y="68"/>
                  </a:lnTo>
                  <a:lnTo>
                    <a:pt x="104" y="68"/>
                  </a:lnTo>
                  <a:lnTo>
                    <a:pt x="100" y="60"/>
                  </a:lnTo>
                  <a:lnTo>
                    <a:pt x="100" y="26"/>
                  </a:lnTo>
                  <a:lnTo>
                    <a:pt x="106" y="12"/>
                  </a:lnTo>
                  <a:lnTo>
                    <a:pt x="104" y="6"/>
                  </a:lnTo>
                  <a:lnTo>
                    <a:pt x="84" y="10"/>
                  </a:lnTo>
                  <a:lnTo>
                    <a:pt x="76" y="18"/>
                  </a:lnTo>
                  <a:lnTo>
                    <a:pt x="58" y="16"/>
                  </a:lnTo>
                  <a:lnTo>
                    <a:pt x="40" y="0"/>
                  </a:lnTo>
                  <a:lnTo>
                    <a:pt x="26" y="0"/>
                  </a:lnTo>
                  <a:lnTo>
                    <a:pt x="26" y="0"/>
                  </a:lnTo>
                  <a:lnTo>
                    <a:pt x="26" y="0"/>
                  </a:lnTo>
                  <a:lnTo>
                    <a:pt x="24" y="2"/>
                  </a:lnTo>
                  <a:lnTo>
                    <a:pt x="22" y="4"/>
                  </a:lnTo>
                  <a:lnTo>
                    <a:pt x="16" y="4"/>
                  </a:lnTo>
                  <a:lnTo>
                    <a:pt x="8" y="6"/>
                  </a:lnTo>
                  <a:lnTo>
                    <a:pt x="10" y="12"/>
                  </a:lnTo>
                  <a:lnTo>
                    <a:pt x="14" y="40"/>
                  </a:lnTo>
                  <a:lnTo>
                    <a:pt x="0" y="56"/>
                  </a:lnTo>
                  <a:lnTo>
                    <a:pt x="0" y="56"/>
                  </a:lnTo>
                  <a:lnTo>
                    <a:pt x="2" y="58"/>
                  </a:lnTo>
                  <a:lnTo>
                    <a:pt x="4" y="62"/>
                  </a:lnTo>
                  <a:lnTo>
                    <a:pt x="4" y="66"/>
                  </a:lnTo>
                  <a:lnTo>
                    <a:pt x="6" y="70"/>
                  </a:lnTo>
                  <a:lnTo>
                    <a:pt x="4" y="74"/>
                  </a:lnTo>
                  <a:lnTo>
                    <a:pt x="2" y="78"/>
                  </a:lnTo>
                  <a:lnTo>
                    <a:pt x="46" y="110"/>
                  </a:lnTo>
                  <a:lnTo>
                    <a:pt x="46" y="110"/>
                  </a:lnTo>
                  <a:lnTo>
                    <a:pt x="48" y="112"/>
                  </a:lnTo>
                  <a:lnTo>
                    <a:pt x="48" y="114"/>
                  </a:lnTo>
                  <a:lnTo>
                    <a:pt x="50" y="116"/>
                  </a:lnTo>
                  <a:lnTo>
                    <a:pt x="62" y="12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3" name="Freeform 294"/>
            <p:cNvSpPr>
              <a:spLocks/>
            </p:cNvSpPr>
            <p:nvPr/>
          </p:nvSpPr>
          <p:spPr bwMode="gray">
            <a:xfrm>
              <a:off x="1219" y="3062"/>
              <a:ext cx="72" cy="76"/>
            </a:xfrm>
            <a:custGeom>
              <a:avLst/>
              <a:gdLst>
                <a:gd name="T0" fmla="*/ 16 w 72"/>
                <a:gd name="T1" fmla="*/ 6 h 76"/>
                <a:gd name="T2" fmla="*/ 16 w 72"/>
                <a:gd name="T3" fmla="*/ 6 h 76"/>
                <a:gd name="T4" fmla="*/ 14 w 72"/>
                <a:gd name="T5" fmla="*/ 8 h 76"/>
                <a:gd name="T6" fmla="*/ 14 w 72"/>
                <a:gd name="T7" fmla="*/ 12 h 76"/>
                <a:gd name="T8" fmla="*/ 14 w 72"/>
                <a:gd name="T9" fmla="*/ 16 h 76"/>
                <a:gd name="T10" fmla="*/ 14 w 72"/>
                <a:gd name="T11" fmla="*/ 18 h 76"/>
                <a:gd name="T12" fmla="*/ 12 w 72"/>
                <a:gd name="T13" fmla="*/ 20 h 76"/>
                <a:gd name="T14" fmla="*/ 10 w 72"/>
                <a:gd name="T15" fmla="*/ 22 h 76"/>
                <a:gd name="T16" fmla="*/ 10 w 72"/>
                <a:gd name="T17" fmla="*/ 26 h 76"/>
                <a:gd name="T18" fmla="*/ 10 w 72"/>
                <a:gd name="T19" fmla="*/ 30 h 76"/>
                <a:gd name="T20" fmla="*/ 10 w 72"/>
                <a:gd name="T21" fmla="*/ 32 h 76"/>
                <a:gd name="T22" fmla="*/ 8 w 72"/>
                <a:gd name="T23" fmla="*/ 34 h 76"/>
                <a:gd name="T24" fmla="*/ 8 w 72"/>
                <a:gd name="T25" fmla="*/ 38 h 76"/>
                <a:gd name="T26" fmla="*/ 6 w 72"/>
                <a:gd name="T27" fmla="*/ 44 h 76"/>
                <a:gd name="T28" fmla="*/ 4 w 72"/>
                <a:gd name="T29" fmla="*/ 48 h 76"/>
                <a:gd name="T30" fmla="*/ 2 w 72"/>
                <a:gd name="T31" fmla="*/ 52 h 76"/>
                <a:gd name="T32" fmla="*/ 2 w 72"/>
                <a:gd name="T33" fmla="*/ 54 h 76"/>
                <a:gd name="T34" fmla="*/ 0 w 72"/>
                <a:gd name="T35" fmla="*/ 58 h 76"/>
                <a:gd name="T36" fmla="*/ 0 w 72"/>
                <a:gd name="T37" fmla="*/ 62 h 76"/>
                <a:gd name="T38" fmla="*/ 0 w 72"/>
                <a:gd name="T39" fmla="*/ 68 h 76"/>
                <a:gd name="T40" fmla="*/ 2 w 72"/>
                <a:gd name="T41" fmla="*/ 72 h 76"/>
                <a:gd name="T42" fmla="*/ 2 w 72"/>
                <a:gd name="T43" fmla="*/ 76 h 76"/>
                <a:gd name="T44" fmla="*/ 4 w 72"/>
                <a:gd name="T45" fmla="*/ 76 h 76"/>
                <a:gd name="T46" fmla="*/ 8 w 72"/>
                <a:gd name="T47" fmla="*/ 74 h 76"/>
                <a:gd name="T48" fmla="*/ 12 w 72"/>
                <a:gd name="T49" fmla="*/ 74 h 76"/>
                <a:gd name="T50" fmla="*/ 18 w 72"/>
                <a:gd name="T51" fmla="*/ 72 h 76"/>
                <a:gd name="T52" fmla="*/ 24 w 72"/>
                <a:gd name="T53" fmla="*/ 70 h 76"/>
                <a:gd name="T54" fmla="*/ 28 w 72"/>
                <a:gd name="T55" fmla="*/ 68 h 76"/>
                <a:gd name="T56" fmla="*/ 44 w 72"/>
                <a:gd name="T57" fmla="*/ 56 h 76"/>
                <a:gd name="T58" fmla="*/ 44 w 72"/>
                <a:gd name="T59" fmla="*/ 54 h 76"/>
                <a:gd name="T60" fmla="*/ 44 w 72"/>
                <a:gd name="T61" fmla="*/ 54 h 76"/>
                <a:gd name="T62" fmla="*/ 44 w 72"/>
                <a:gd name="T63" fmla="*/ 52 h 76"/>
                <a:gd name="T64" fmla="*/ 46 w 72"/>
                <a:gd name="T65" fmla="*/ 50 h 76"/>
                <a:gd name="T66" fmla="*/ 50 w 72"/>
                <a:gd name="T67" fmla="*/ 50 h 76"/>
                <a:gd name="T68" fmla="*/ 56 w 72"/>
                <a:gd name="T69" fmla="*/ 50 h 76"/>
                <a:gd name="T70" fmla="*/ 72 w 72"/>
                <a:gd name="T71" fmla="*/ 34 h 76"/>
                <a:gd name="T72" fmla="*/ 68 w 72"/>
                <a:gd name="T73" fmla="*/ 10 h 76"/>
                <a:gd name="T74" fmla="*/ 68 w 72"/>
                <a:gd name="T75" fmla="*/ 8 h 76"/>
                <a:gd name="T76" fmla="*/ 68 w 72"/>
                <a:gd name="T77" fmla="*/ 6 h 76"/>
                <a:gd name="T78" fmla="*/ 68 w 72"/>
                <a:gd name="T79" fmla="*/ 4 h 76"/>
                <a:gd name="T80" fmla="*/ 66 w 72"/>
                <a:gd name="T81" fmla="*/ 2 h 76"/>
                <a:gd name="T82" fmla="*/ 64 w 72"/>
                <a:gd name="T83" fmla="*/ 0 h 76"/>
                <a:gd name="T84" fmla="*/ 64 w 72"/>
                <a:gd name="T85" fmla="*/ 0 h 76"/>
                <a:gd name="T86" fmla="*/ 60 w 72"/>
                <a:gd name="T87" fmla="*/ 2 h 76"/>
                <a:gd name="T88" fmla="*/ 54 w 72"/>
                <a:gd name="T89" fmla="*/ 2 h 76"/>
                <a:gd name="T90" fmla="*/ 48 w 72"/>
                <a:gd name="T91" fmla="*/ 2 h 76"/>
                <a:gd name="T92" fmla="*/ 44 w 72"/>
                <a:gd name="T93" fmla="*/ 4 h 76"/>
                <a:gd name="T94" fmla="*/ 42 w 72"/>
                <a:gd name="T95" fmla="*/ 4 h 76"/>
                <a:gd name="T96" fmla="*/ 22 w 72"/>
                <a:gd name="T97" fmla="*/ 4 h 76"/>
                <a:gd name="T98" fmla="*/ 16 w 72"/>
                <a:gd name="T99" fmla="*/ 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6">
                  <a:moveTo>
                    <a:pt x="16" y="6"/>
                  </a:moveTo>
                  <a:lnTo>
                    <a:pt x="16" y="6"/>
                  </a:lnTo>
                  <a:lnTo>
                    <a:pt x="14" y="8"/>
                  </a:lnTo>
                  <a:lnTo>
                    <a:pt x="14" y="12"/>
                  </a:lnTo>
                  <a:lnTo>
                    <a:pt x="14" y="16"/>
                  </a:lnTo>
                  <a:lnTo>
                    <a:pt x="14" y="18"/>
                  </a:lnTo>
                  <a:lnTo>
                    <a:pt x="12" y="20"/>
                  </a:lnTo>
                  <a:lnTo>
                    <a:pt x="10" y="22"/>
                  </a:lnTo>
                  <a:lnTo>
                    <a:pt x="10" y="26"/>
                  </a:lnTo>
                  <a:lnTo>
                    <a:pt x="10" y="30"/>
                  </a:lnTo>
                  <a:lnTo>
                    <a:pt x="10" y="32"/>
                  </a:lnTo>
                  <a:lnTo>
                    <a:pt x="8" y="34"/>
                  </a:lnTo>
                  <a:lnTo>
                    <a:pt x="8" y="38"/>
                  </a:lnTo>
                  <a:lnTo>
                    <a:pt x="6" y="44"/>
                  </a:lnTo>
                  <a:lnTo>
                    <a:pt x="4" y="48"/>
                  </a:lnTo>
                  <a:lnTo>
                    <a:pt x="2" y="52"/>
                  </a:lnTo>
                  <a:lnTo>
                    <a:pt x="2" y="54"/>
                  </a:lnTo>
                  <a:lnTo>
                    <a:pt x="0" y="58"/>
                  </a:lnTo>
                  <a:lnTo>
                    <a:pt x="0" y="62"/>
                  </a:lnTo>
                  <a:lnTo>
                    <a:pt x="0" y="68"/>
                  </a:lnTo>
                  <a:lnTo>
                    <a:pt x="2" y="72"/>
                  </a:lnTo>
                  <a:lnTo>
                    <a:pt x="2" y="76"/>
                  </a:lnTo>
                  <a:lnTo>
                    <a:pt x="4" y="76"/>
                  </a:lnTo>
                  <a:lnTo>
                    <a:pt x="8" y="74"/>
                  </a:lnTo>
                  <a:lnTo>
                    <a:pt x="12" y="74"/>
                  </a:lnTo>
                  <a:lnTo>
                    <a:pt x="18" y="72"/>
                  </a:lnTo>
                  <a:lnTo>
                    <a:pt x="24" y="70"/>
                  </a:lnTo>
                  <a:lnTo>
                    <a:pt x="28" y="68"/>
                  </a:lnTo>
                  <a:lnTo>
                    <a:pt x="44" y="56"/>
                  </a:lnTo>
                  <a:lnTo>
                    <a:pt x="44" y="54"/>
                  </a:lnTo>
                  <a:lnTo>
                    <a:pt x="44" y="54"/>
                  </a:lnTo>
                  <a:lnTo>
                    <a:pt x="44" y="52"/>
                  </a:lnTo>
                  <a:lnTo>
                    <a:pt x="46" y="50"/>
                  </a:lnTo>
                  <a:lnTo>
                    <a:pt x="50" y="50"/>
                  </a:lnTo>
                  <a:lnTo>
                    <a:pt x="56" y="50"/>
                  </a:lnTo>
                  <a:lnTo>
                    <a:pt x="72" y="34"/>
                  </a:lnTo>
                  <a:lnTo>
                    <a:pt x="68" y="10"/>
                  </a:lnTo>
                  <a:lnTo>
                    <a:pt x="68" y="8"/>
                  </a:lnTo>
                  <a:lnTo>
                    <a:pt x="68" y="6"/>
                  </a:lnTo>
                  <a:lnTo>
                    <a:pt x="68" y="4"/>
                  </a:lnTo>
                  <a:lnTo>
                    <a:pt x="66" y="2"/>
                  </a:lnTo>
                  <a:lnTo>
                    <a:pt x="64" y="0"/>
                  </a:lnTo>
                  <a:lnTo>
                    <a:pt x="64" y="0"/>
                  </a:lnTo>
                  <a:lnTo>
                    <a:pt x="60" y="2"/>
                  </a:lnTo>
                  <a:lnTo>
                    <a:pt x="54" y="2"/>
                  </a:lnTo>
                  <a:lnTo>
                    <a:pt x="48" y="2"/>
                  </a:lnTo>
                  <a:lnTo>
                    <a:pt x="44" y="4"/>
                  </a:lnTo>
                  <a:lnTo>
                    <a:pt x="42" y="4"/>
                  </a:lnTo>
                  <a:lnTo>
                    <a:pt x="22" y="4"/>
                  </a:lnTo>
                  <a:lnTo>
                    <a:pt x="16" y="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4" name="Freeform 295"/>
            <p:cNvSpPr>
              <a:spLocks/>
            </p:cNvSpPr>
            <p:nvPr/>
          </p:nvSpPr>
          <p:spPr bwMode="gray">
            <a:xfrm>
              <a:off x="1271" y="2884"/>
              <a:ext cx="178" cy="190"/>
            </a:xfrm>
            <a:custGeom>
              <a:avLst/>
              <a:gdLst>
                <a:gd name="T0" fmla="*/ 66 w 178"/>
                <a:gd name="T1" fmla="*/ 0 h 190"/>
                <a:gd name="T2" fmla="*/ 62 w 178"/>
                <a:gd name="T3" fmla="*/ 4 h 190"/>
                <a:gd name="T4" fmla="*/ 56 w 178"/>
                <a:gd name="T5" fmla="*/ 10 h 190"/>
                <a:gd name="T6" fmla="*/ 52 w 178"/>
                <a:gd name="T7" fmla="*/ 12 h 190"/>
                <a:gd name="T8" fmla="*/ 46 w 178"/>
                <a:gd name="T9" fmla="*/ 18 h 190"/>
                <a:gd name="T10" fmla="*/ 40 w 178"/>
                <a:gd name="T11" fmla="*/ 26 h 190"/>
                <a:gd name="T12" fmla="*/ 36 w 178"/>
                <a:gd name="T13" fmla="*/ 30 h 190"/>
                <a:gd name="T14" fmla="*/ 30 w 178"/>
                <a:gd name="T15" fmla="*/ 50 h 190"/>
                <a:gd name="T16" fmla="*/ 24 w 178"/>
                <a:gd name="T17" fmla="*/ 62 h 190"/>
                <a:gd name="T18" fmla="*/ 12 w 178"/>
                <a:gd name="T19" fmla="*/ 76 h 190"/>
                <a:gd name="T20" fmla="*/ 6 w 178"/>
                <a:gd name="T21" fmla="*/ 86 h 190"/>
                <a:gd name="T22" fmla="*/ 4 w 178"/>
                <a:gd name="T23" fmla="*/ 90 h 190"/>
                <a:gd name="T24" fmla="*/ 4 w 178"/>
                <a:gd name="T25" fmla="*/ 104 h 190"/>
                <a:gd name="T26" fmla="*/ 4 w 178"/>
                <a:gd name="T27" fmla="*/ 112 h 190"/>
                <a:gd name="T28" fmla="*/ 0 w 178"/>
                <a:gd name="T29" fmla="*/ 116 h 190"/>
                <a:gd name="T30" fmla="*/ 0 w 178"/>
                <a:gd name="T31" fmla="*/ 122 h 190"/>
                <a:gd name="T32" fmla="*/ 4 w 178"/>
                <a:gd name="T33" fmla="*/ 126 h 190"/>
                <a:gd name="T34" fmla="*/ 8 w 178"/>
                <a:gd name="T35" fmla="*/ 128 h 190"/>
                <a:gd name="T36" fmla="*/ 14 w 178"/>
                <a:gd name="T37" fmla="*/ 134 h 190"/>
                <a:gd name="T38" fmla="*/ 22 w 178"/>
                <a:gd name="T39" fmla="*/ 144 h 190"/>
                <a:gd name="T40" fmla="*/ 28 w 178"/>
                <a:gd name="T41" fmla="*/ 152 h 190"/>
                <a:gd name="T42" fmla="*/ 30 w 178"/>
                <a:gd name="T43" fmla="*/ 154 h 190"/>
                <a:gd name="T44" fmla="*/ 46 w 178"/>
                <a:gd name="T45" fmla="*/ 172 h 190"/>
                <a:gd name="T46" fmla="*/ 82 w 178"/>
                <a:gd name="T47" fmla="*/ 190 h 190"/>
                <a:gd name="T48" fmla="*/ 110 w 178"/>
                <a:gd name="T49" fmla="*/ 178 h 190"/>
                <a:gd name="T50" fmla="*/ 128 w 178"/>
                <a:gd name="T51" fmla="*/ 184 h 190"/>
                <a:gd name="T52" fmla="*/ 146 w 178"/>
                <a:gd name="T53" fmla="*/ 172 h 190"/>
                <a:gd name="T54" fmla="*/ 162 w 178"/>
                <a:gd name="T55" fmla="*/ 128 h 190"/>
                <a:gd name="T56" fmla="*/ 120 w 178"/>
                <a:gd name="T57" fmla="*/ 104 h 190"/>
                <a:gd name="T58" fmla="*/ 120 w 178"/>
                <a:gd name="T59" fmla="*/ 96 h 190"/>
                <a:gd name="T60" fmla="*/ 104 w 178"/>
                <a:gd name="T61" fmla="*/ 80 h 190"/>
                <a:gd name="T62" fmla="*/ 114 w 178"/>
                <a:gd name="T63" fmla="*/ 74 h 190"/>
                <a:gd name="T64" fmla="*/ 118 w 178"/>
                <a:gd name="T65" fmla="*/ 68 h 190"/>
                <a:gd name="T66" fmla="*/ 118 w 178"/>
                <a:gd name="T67" fmla="*/ 66 h 190"/>
                <a:gd name="T68" fmla="*/ 114 w 178"/>
                <a:gd name="T69" fmla="*/ 60 h 190"/>
                <a:gd name="T70" fmla="*/ 104 w 178"/>
                <a:gd name="T71" fmla="*/ 50 h 190"/>
                <a:gd name="T72" fmla="*/ 96 w 178"/>
                <a:gd name="T73" fmla="*/ 42 h 190"/>
                <a:gd name="T74" fmla="*/ 90 w 178"/>
                <a:gd name="T75" fmla="*/ 38 h 190"/>
                <a:gd name="T76" fmla="*/ 82 w 178"/>
                <a:gd name="T77" fmla="*/ 30 h 190"/>
                <a:gd name="T78" fmla="*/ 76 w 178"/>
                <a:gd name="T79" fmla="*/ 20 h 190"/>
                <a:gd name="T80" fmla="*/ 72 w 178"/>
                <a:gd name="T81" fmla="*/ 14 h 190"/>
                <a:gd name="T82" fmla="*/ 70 w 178"/>
                <a:gd name="T83" fmla="*/ 10 h 190"/>
                <a:gd name="T84" fmla="*/ 66 w 178"/>
                <a:gd name="T8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190">
                  <a:moveTo>
                    <a:pt x="66" y="0"/>
                  </a:moveTo>
                  <a:lnTo>
                    <a:pt x="66" y="0"/>
                  </a:lnTo>
                  <a:lnTo>
                    <a:pt x="64" y="2"/>
                  </a:lnTo>
                  <a:lnTo>
                    <a:pt x="62" y="4"/>
                  </a:lnTo>
                  <a:lnTo>
                    <a:pt x="58" y="8"/>
                  </a:lnTo>
                  <a:lnTo>
                    <a:pt x="56" y="10"/>
                  </a:lnTo>
                  <a:lnTo>
                    <a:pt x="54" y="10"/>
                  </a:lnTo>
                  <a:lnTo>
                    <a:pt x="52" y="12"/>
                  </a:lnTo>
                  <a:lnTo>
                    <a:pt x="48" y="14"/>
                  </a:lnTo>
                  <a:lnTo>
                    <a:pt x="46" y="18"/>
                  </a:lnTo>
                  <a:lnTo>
                    <a:pt x="42" y="22"/>
                  </a:lnTo>
                  <a:lnTo>
                    <a:pt x="40" y="26"/>
                  </a:lnTo>
                  <a:lnTo>
                    <a:pt x="38" y="28"/>
                  </a:lnTo>
                  <a:lnTo>
                    <a:pt x="36" y="30"/>
                  </a:lnTo>
                  <a:lnTo>
                    <a:pt x="34" y="40"/>
                  </a:lnTo>
                  <a:lnTo>
                    <a:pt x="30" y="50"/>
                  </a:lnTo>
                  <a:lnTo>
                    <a:pt x="26" y="60"/>
                  </a:lnTo>
                  <a:lnTo>
                    <a:pt x="24" y="62"/>
                  </a:lnTo>
                  <a:lnTo>
                    <a:pt x="16" y="68"/>
                  </a:lnTo>
                  <a:lnTo>
                    <a:pt x="12" y="76"/>
                  </a:lnTo>
                  <a:lnTo>
                    <a:pt x="8" y="82"/>
                  </a:lnTo>
                  <a:lnTo>
                    <a:pt x="6" y="86"/>
                  </a:lnTo>
                  <a:lnTo>
                    <a:pt x="4" y="90"/>
                  </a:lnTo>
                  <a:lnTo>
                    <a:pt x="4" y="90"/>
                  </a:lnTo>
                  <a:lnTo>
                    <a:pt x="4" y="98"/>
                  </a:lnTo>
                  <a:lnTo>
                    <a:pt x="4" y="104"/>
                  </a:lnTo>
                  <a:lnTo>
                    <a:pt x="4" y="108"/>
                  </a:lnTo>
                  <a:lnTo>
                    <a:pt x="4" y="112"/>
                  </a:lnTo>
                  <a:lnTo>
                    <a:pt x="4" y="114"/>
                  </a:lnTo>
                  <a:lnTo>
                    <a:pt x="0" y="116"/>
                  </a:lnTo>
                  <a:lnTo>
                    <a:pt x="0" y="120"/>
                  </a:lnTo>
                  <a:lnTo>
                    <a:pt x="0" y="122"/>
                  </a:lnTo>
                  <a:lnTo>
                    <a:pt x="2" y="124"/>
                  </a:lnTo>
                  <a:lnTo>
                    <a:pt x="4" y="126"/>
                  </a:lnTo>
                  <a:lnTo>
                    <a:pt x="6" y="126"/>
                  </a:lnTo>
                  <a:lnTo>
                    <a:pt x="8" y="128"/>
                  </a:lnTo>
                  <a:lnTo>
                    <a:pt x="10" y="130"/>
                  </a:lnTo>
                  <a:lnTo>
                    <a:pt x="14" y="134"/>
                  </a:lnTo>
                  <a:lnTo>
                    <a:pt x="18" y="140"/>
                  </a:lnTo>
                  <a:lnTo>
                    <a:pt x="22" y="144"/>
                  </a:lnTo>
                  <a:lnTo>
                    <a:pt x="24" y="148"/>
                  </a:lnTo>
                  <a:lnTo>
                    <a:pt x="28" y="152"/>
                  </a:lnTo>
                  <a:lnTo>
                    <a:pt x="28" y="154"/>
                  </a:lnTo>
                  <a:lnTo>
                    <a:pt x="30" y="154"/>
                  </a:lnTo>
                  <a:lnTo>
                    <a:pt x="32" y="172"/>
                  </a:lnTo>
                  <a:lnTo>
                    <a:pt x="46" y="172"/>
                  </a:lnTo>
                  <a:lnTo>
                    <a:pt x="64" y="188"/>
                  </a:lnTo>
                  <a:lnTo>
                    <a:pt x="82" y="190"/>
                  </a:lnTo>
                  <a:lnTo>
                    <a:pt x="90" y="182"/>
                  </a:lnTo>
                  <a:lnTo>
                    <a:pt x="110" y="178"/>
                  </a:lnTo>
                  <a:lnTo>
                    <a:pt x="112" y="184"/>
                  </a:lnTo>
                  <a:lnTo>
                    <a:pt x="128" y="184"/>
                  </a:lnTo>
                  <a:lnTo>
                    <a:pt x="130" y="178"/>
                  </a:lnTo>
                  <a:lnTo>
                    <a:pt x="146" y="172"/>
                  </a:lnTo>
                  <a:lnTo>
                    <a:pt x="178" y="130"/>
                  </a:lnTo>
                  <a:lnTo>
                    <a:pt x="162" y="128"/>
                  </a:lnTo>
                  <a:lnTo>
                    <a:pt x="130" y="110"/>
                  </a:lnTo>
                  <a:lnTo>
                    <a:pt x="120" y="104"/>
                  </a:lnTo>
                  <a:lnTo>
                    <a:pt x="122" y="98"/>
                  </a:lnTo>
                  <a:lnTo>
                    <a:pt x="120" y="96"/>
                  </a:lnTo>
                  <a:lnTo>
                    <a:pt x="106" y="92"/>
                  </a:lnTo>
                  <a:lnTo>
                    <a:pt x="104" y="80"/>
                  </a:lnTo>
                  <a:lnTo>
                    <a:pt x="112" y="72"/>
                  </a:lnTo>
                  <a:lnTo>
                    <a:pt x="114" y="74"/>
                  </a:lnTo>
                  <a:lnTo>
                    <a:pt x="118" y="70"/>
                  </a:lnTo>
                  <a:lnTo>
                    <a:pt x="118" y="68"/>
                  </a:lnTo>
                  <a:lnTo>
                    <a:pt x="118" y="68"/>
                  </a:lnTo>
                  <a:lnTo>
                    <a:pt x="118" y="66"/>
                  </a:lnTo>
                  <a:lnTo>
                    <a:pt x="116" y="64"/>
                  </a:lnTo>
                  <a:lnTo>
                    <a:pt x="114" y="60"/>
                  </a:lnTo>
                  <a:lnTo>
                    <a:pt x="110" y="56"/>
                  </a:lnTo>
                  <a:lnTo>
                    <a:pt x="104" y="50"/>
                  </a:lnTo>
                  <a:lnTo>
                    <a:pt x="96" y="44"/>
                  </a:lnTo>
                  <a:lnTo>
                    <a:pt x="96" y="42"/>
                  </a:lnTo>
                  <a:lnTo>
                    <a:pt x="94" y="40"/>
                  </a:lnTo>
                  <a:lnTo>
                    <a:pt x="90" y="38"/>
                  </a:lnTo>
                  <a:lnTo>
                    <a:pt x="86" y="34"/>
                  </a:lnTo>
                  <a:lnTo>
                    <a:pt x="82" y="30"/>
                  </a:lnTo>
                  <a:lnTo>
                    <a:pt x="78" y="26"/>
                  </a:lnTo>
                  <a:lnTo>
                    <a:pt x="76" y="20"/>
                  </a:lnTo>
                  <a:lnTo>
                    <a:pt x="74" y="16"/>
                  </a:lnTo>
                  <a:lnTo>
                    <a:pt x="72" y="14"/>
                  </a:lnTo>
                  <a:lnTo>
                    <a:pt x="72" y="12"/>
                  </a:lnTo>
                  <a:lnTo>
                    <a:pt x="70" y="10"/>
                  </a:lnTo>
                  <a:lnTo>
                    <a:pt x="70" y="6"/>
                  </a:lnTo>
                  <a:lnTo>
                    <a:pt x="6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5" name="Freeform 296"/>
            <p:cNvSpPr>
              <a:spLocks/>
            </p:cNvSpPr>
            <p:nvPr/>
          </p:nvSpPr>
          <p:spPr bwMode="gray">
            <a:xfrm>
              <a:off x="1221" y="3132"/>
              <a:ext cx="22" cy="26"/>
            </a:xfrm>
            <a:custGeom>
              <a:avLst/>
              <a:gdLst>
                <a:gd name="T0" fmla="*/ 0 w 22"/>
                <a:gd name="T1" fmla="*/ 6 h 26"/>
                <a:gd name="T2" fmla="*/ 18 w 22"/>
                <a:gd name="T3" fmla="*/ 0 h 26"/>
                <a:gd name="T4" fmla="*/ 20 w 22"/>
                <a:gd name="T5" fmla="*/ 0 h 26"/>
                <a:gd name="T6" fmla="*/ 20 w 22"/>
                <a:gd name="T7" fmla="*/ 2 h 26"/>
                <a:gd name="T8" fmla="*/ 22 w 22"/>
                <a:gd name="T9" fmla="*/ 4 h 26"/>
                <a:gd name="T10" fmla="*/ 22 w 22"/>
                <a:gd name="T11" fmla="*/ 6 h 26"/>
                <a:gd name="T12" fmla="*/ 22 w 22"/>
                <a:gd name="T13" fmla="*/ 6 h 26"/>
                <a:gd name="T14" fmla="*/ 22 w 22"/>
                <a:gd name="T15" fmla="*/ 8 h 26"/>
                <a:gd name="T16" fmla="*/ 22 w 22"/>
                <a:gd name="T17" fmla="*/ 12 h 26"/>
                <a:gd name="T18" fmla="*/ 22 w 22"/>
                <a:gd name="T19" fmla="*/ 16 h 26"/>
                <a:gd name="T20" fmla="*/ 22 w 22"/>
                <a:gd name="T21" fmla="*/ 20 h 26"/>
                <a:gd name="T22" fmla="*/ 18 w 22"/>
                <a:gd name="T23" fmla="*/ 22 h 26"/>
                <a:gd name="T24" fmla="*/ 18 w 22"/>
                <a:gd name="T25" fmla="*/ 22 h 26"/>
                <a:gd name="T26" fmla="*/ 16 w 22"/>
                <a:gd name="T27" fmla="*/ 22 h 26"/>
                <a:gd name="T28" fmla="*/ 12 w 22"/>
                <a:gd name="T29" fmla="*/ 24 h 26"/>
                <a:gd name="T30" fmla="*/ 12 w 22"/>
                <a:gd name="T31" fmla="*/ 26 h 26"/>
                <a:gd name="T32" fmla="*/ 12 w 22"/>
                <a:gd name="T33" fmla="*/ 26 h 26"/>
                <a:gd name="T34" fmla="*/ 10 w 22"/>
                <a:gd name="T35" fmla="*/ 26 h 26"/>
                <a:gd name="T36" fmla="*/ 8 w 22"/>
                <a:gd name="T37" fmla="*/ 26 h 26"/>
                <a:gd name="T38" fmla="*/ 2 w 22"/>
                <a:gd name="T39" fmla="*/ 24 h 26"/>
                <a:gd name="T40" fmla="*/ 2 w 22"/>
                <a:gd name="T41" fmla="*/ 24 h 26"/>
                <a:gd name="T42" fmla="*/ 2 w 22"/>
                <a:gd name="T43" fmla="*/ 22 h 26"/>
                <a:gd name="T44" fmla="*/ 0 w 22"/>
                <a:gd name="T45" fmla="*/ 18 h 26"/>
                <a:gd name="T46" fmla="*/ 0 w 22"/>
                <a:gd name="T47" fmla="*/ 14 h 26"/>
                <a:gd name="T48" fmla="*/ 0 w 22"/>
                <a:gd name="T49" fmla="*/ 10 h 26"/>
                <a:gd name="T50" fmla="*/ 0 w 22"/>
                <a:gd name="T51"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26">
                  <a:moveTo>
                    <a:pt x="0" y="6"/>
                  </a:moveTo>
                  <a:lnTo>
                    <a:pt x="18" y="0"/>
                  </a:lnTo>
                  <a:lnTo>
                    <a:pt x="20" y="0"/>
                  </a:lnTo>
                  <a:lnTo>
                    <a:pt x="20" y="2"/>
                  </a:lnTo>
                  <a:lnTo>
                    <a:pt x="22" y="4"/>
                  </a:lnTo>
                  <a:lnTo>
                    <a:pt x="22" y="6"/>
                  </a:lnTo>
                  <a:lnTo>
                    <a:pt x="22" y="6"/>
                  </a:lnTo>
                  <a:lnTo>
                    <a:pt x="22" y="8"/>
                  </a:lnTo>
                  <a:lnTo>
                    <a:pt x="22" y="12"/>
                  </a:lnTo>
                  <a:lnTo>
                    <a:pt x="22" y="16"/>
                  </a:lnTo>
                  <a:lnTo>
                    <a:pt x="22" y="20"/>
                  </a:lnTo>
                  <a:lnTo>
                    <a:pt x="18" y="22"/>
                  </a:lnTo>
                  <a:lnTo>
                    <a:pt x="18" y="22"/>
                  </a:lnTo>
                  <a:lnTo>
                    <a:pt x="16" y="22"/>
                  </a:lnTo>
                  <a:lnTo>
                    <a:pt x="12" y="24"/>
                  </a:lnTo>
                  <a:lnTo>
                    <a:pt x="12" y="26"/>
                  </a:lnTo>
                  <a:lnTo>
                    <a:pt x="12" y="26"/>
                  </a:lnTo>
                  <a:lnTo>
                    <a:pt x="10" y="26"/>
                  </a:lnTo>
                  <a:lnTo>
                    <a:pt x="8" y="26"/>
                  </a:lnTo>
                  <a:lnTo>
                    <a:pt x="2" y="24"/>
                  </a:lnTo>
                  <a:lnTo>
                    <a:pt x="2" y="24"/>
                  </a:lnTo>
                  <a:lnTo>
                    <a:pt x="2" y="22"/>
                  </a:lnTo>
                  <a:lnTo>
                    <a:pt x="0" y="18"/>
                  </a:lnTo>
                  <a:lnTo>
                    <a:pt x="0" y="14"/>
                  </a:lnTo>
                  <a:lnTo>
                    <a:pt x="0" y="10"/>
                  </a:lnTo>
                  <a:lnTo>
                    <a:pt x="0" y="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6" name="Freeform 297"/>
            <p:cNvSpPr>
              <a:spLocks/>
            </p:cNvSpPr>
            <p:nvPr/>
          </p:nvSpPr>
          <p:spPr bwMode="gray">
            <a:xfrm>
              <a:off x="1223" y="3150"/>
              <a:ext cx="24" cy="32"/>
            </a:xfrm>
            <a:custGeom>
              <a:avLst/>
              <a:gdLst>
                <a:gd name="T0" fmla="*/ 18 w 24"/>
                <a:gd name="T1" fmla="*/ 0 h 32"/>
                <a:gd name="T2" fmla="*/ 18 w 24"/>
                <a:gd name="T3" fmla="*/ 2 h 32"/>
                <a:gd name="T4" fmla="*/ 16 w 24"/>
                <a:gd name="T5" fmla="*/ 2 h 32"/>
                <a:gd name="T6" fmla="*/ 12 w 24"/>
                <a:gd name="T7" fmla="*/ 6 h 32"/>
                <a:gd name="T8" fmla="*/ 12 w 24"/>
                <a:gd name="T9" fmla="*/ 6 h 32"/>
                <a:gd name="T10" fmla="*/ 12 w 24"/>
                <a:gd name="T11" fmla="*/ 6 h 32"/>
                <a:gd name="T12" fmla="*/ 10 w 24"/>
                <a:gd name="T13" fmla="*/ 6 h 32"/>
                <a:gd name="T14" fmla="*/ 10 w 24"/>
                <a:gd name="T15" fmla="*/ 8 h 32"/>
                <a:gd name="T16" fmla="*/ 8 w 24"/>
                <a:gd name="T17" fmla="*/ 8 h 32"/>
                <a:gd name="T18" fmla="*/ 6 w 24"/>
                <a:gd name="T19" fmla="*/ 8 h 32"/>
                <a:gd name="T20" fmla="*/ 2 w 24"/>
                <a:gd name="T21" fmla="*/ 6 h 32"/>
                <a:gd name="T22" fmla="*/ 0 w 24"/>
                <a:gd name="T23" fmla="*/ 6 h 32"/>
                <a:gd name="T24" fmla="*/ 8 w 24"/>
                <a:gd name="T25" fmla="*/ 32 h 32"/>
                <a:gd name="T26" fmla="*/ 8 w 24"/>
                <a:gd name="T27" fmla="*/ 32 h 32"/>
                <a:gd name="T28" fmla="*/ 10 w 24"/>
                <a:gd name="T29" fmla="*/ 30 h 32"/>
                <a:gd name="T30" fmla="*/ 14 w 24"/>
                <a:gd name="T31" fmla="*/ 28 h 32"/>
                <a:gd name="T32" fmla="*/ 16 w 24"/>
                <a:gd name="T33" fmla="*/ 24 h 32"/>
                <a:gd name="T34" fmla="*/ 20 w 24"/>
                <a:gd name="T35" fmla="*/ 20 h 32"/>
                <a:gd name="T36" fmla="*/ 22 w 24"/>
                <a:gd name="T37" fmla="*/ 16 h 32"/>
                <a:gd name="T38" fmla="*/ 24 w 24"/>
                <a:gd name="T39" fmla="*/ 12 h 32"/>
                <a:gd name="T40" fmla="*/ 24 w 24"/>
                <a:gd name="T41" fmla="*/ 10 h 32"/>
                <a:gd name="T42" fmla="*/ 22 w 24"/>
                <a:gd name="T43" fmla="*/ 8 h 32"/>
                <a:gd name="T44" fmla="*/ 20 w 24"/>
                <a:gd name="T45" fmla="*/ 6 h 32"/>
                <a:gd name="T46" fmla="*/ 20 w 24"/>
                <a:gd name="T47" fmla="*/ 4 h 32"/>
                <a:gd name="T48" fmla="*/ 18 w 24"/>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32">
                  <a:moveTo>
                    <a:pt x="18" y="0"/>
                  </a:moveTo>
                  <a:lnTo>
                    <a:pt x="18" y="2"/>
                  </a:lnTo>
                  <a:lnTo>
                    <a:pt x="16" y="2"/>
                  </a:lnTo>
                  <a:lnTo>
                    <a:pt x="12" y="6"/>
                  </a:lnTo>
                  <a:lnTo>
                    <a:pt x="12" y="6"/>
                  </a:lnTo>
                  <a:lnTo>
                    <a:pt x="12" y="6"/>
                  </a:lnTo>
                  <a:lnTo>
                    <a:pt x="10" y="6"/>
                  </a:lnTo>
                  <a:lnTo>
                    <a:pt x="10" y="8"/>
                  </a:lnTo>
                  <a:lnTo>
                    <a:pt x="8" y="8"/>
                  </a:lnTo>
                  <a:lnTo>
                    <a:pt x="6" y="8"/>
                  </a:lnTo>
                  <a:lnTo>
                    <a:pt x="2" y="6"/>
                  </a:lnTo>
                  <a:lnTo>
                    <a:pt x="0" y="6"/>
                  </a:lnTo>
                  <a:lnTo>
                    <a:pt x="8" y="32"/>
                  </a:lnTo>
                  <a:lnTo>
                    <a:pt x="8" y="32"/>
                  </a:lnTo>
                  <a:lnTo>
                    <a:pt x="10" y="30"/>
                  </a:lnTo>
                  <a:lnTo>
                    <a:pt x="14" y="28"/>
                  </a:lnTo>
                  <a:lnTo>
                    <a:pt x="16" y="24"/>
                  </a:lnTo>
                  <a:lnTo>
                    <a:pt x="20" y="20"/>
                  </a:lnTo>
                  <a:lnTo>
                    <a:pt x="22" y="16"/>
                  </a:lnTo>
                  <a:lnTo>
                    <a:pt x="24" y="12"/>
                  </a:lnTo>
                  <a:lnTo>
                    <a:pt x="24" y="10"/>
                  </a:lnTo>
                  <a:lnTo>
                    <a:pt x="22" y="8"/>
                  </a:lnTo>
                  <a:lnTo>
                    <a:pt x="20" y="6"/>
                  </a:lnTo>
                  <a:lnTo>
                    <a:pt x="20" y="4"/>
                  </a:lnTo>
                  <a:lnTo>
                    <a:pt x="1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7" name="Freeform 298"/>
            <p:cNvSpPr>
              <a:spLocks/>
            </p:cNvSpPr>
            <p:nvPr/>
          </p:nvSpPr>
          <p:spPr bwMode="gray">
            <a:xfrm>
              <a:off x="1231" y="3130"/>
              <a:ext cx="126" cy="142"/>
            </a:xfrm>
            <a:custGeom>
              <a:avLst/>
              <a:gdLst>
                <a:gd name="T0" fmla="*/ 40 w 126"/>
                <a:gd name="T1" fmla="*/ 4 h 142"/>
                <a:gd name="T2" fmla="*/ 40 w 126"/>
                <a:gd name="T3" fmla="*/ 6 h 142"/>
                <a:gd name="T4" fmla="*/ 38 w 126"/>
                <a:gd name="T5" fmla="*/ 12 h 142"/>
                <a:gd name="T6" fmla="*/ 32 w 126"/>
                <a:gd name="T7" fmla="*/ 18 h 142"/>
                <a:gd name="T8" fmla="*/ 28 w 126"/>
                <a:gd name="T9" fmla="*/ 18 h 142"/>
                <a:gd name="T10" fmla="*/ 22 w 126"/>
                <a:gd name="T11" fmla="*/ 12 h 142"/>
                <a:gd name="T12" fmla="*/ 18 w 126"/>
                <a:gd name="T13" fmla="*/ 6 h 142"/>
                <a:gd name="T14" fmla="*/ 10 w 126"/>
                <a:gd name="T15" fmla="*/ 2 h 142"/>
                <a:gd name="T16" fmla="*/ 10 w 126"/>
                <a:gd name="T17" fmla="*/ 6 h 142"/>
                <a:gd name="T18" fmla="*/ 12 w 126"/>
                <a:gd name="T19" fmla="*/ 14 h 142"/>
                <a:gd name="T20" fmla="*/ 14 w 126"/>
                <a:gd name="T21" fmla="*/ 16 h 142"/>
                <a:gd name="T22" fmla="*/ 12 w 126"/>
                <a:gd name="T23" fmla="*/ 22 h 142"/>
                <a:gd name="T24" fmla="*/ 12 w 126"/>
                <a:gd name="T25" fmla="*/ 26 h 142"/>
                <a:gd name="T26" fmla="*/ 16 w 126"/>
                <a:gd name="T27" fmla="*/ 32 h 142"/>
                <a:gd name="T28" fmla="*/ 16 w 126"/>
                <a:gd name="T29" fmla="*/ 34 h 142"/>
                <a:gd name="T30" fmla="*/ 14 w 126"/>
                <a:gd name="T31" fmla="*/ 38 h 142"/>
                <a:gd name="T32" fmla="*/ 6 w 126"/>
                <a:gd name="T33" fmla="*/ 48 h 142"/>
                <a:gd name="T34" fmla="*/ 10 w 126"/>
                <a:gd name="T35" fmla="*/ 104 h 142"/>
                <a:gd name="T36" fmla="*/ 14 w 126"/>
                <a:gd name="T37" fmla="*/ 104 h 142"/>
                <a:gd name="T38" fmla="*/ 22 w 126"/>
                <a:gd name="T39" fmla="*/ 106 h 142"/>
                <a:gd name="T40" fmla="*/ 30 w 126"/>
                <a:gd name="T41" fmla="*/ 108 h 142"/>
                <a:gd name="T42" fmla="*/ 34 w 126"/>
                <a:gd name="T43" fmla="*/ 108 h 142"/>
                <a:gd name="T44" fmla="*/ 40 w 126"/>
                <a:gd name="T45" fmla="*/ 108 h 142"/>
                <a:gd name="T46" fmla="*/ 48 w 126"/>
                <a:gd name="T47" fmla="*/ 108 h 142"/>
                <a:gd name="T48" fmla="*/ 56 w 126"/>
                <a:gd name="T49" fmla="*/ 116 h 142"/>
                <a:gd name="T50" fmla="*/ 60 w 126"/>
                <a:gd name="T51" fmla="*/ 126 h 142"/>
                <a:gd name="T52" fmla="*/ 62 w 126"/>
                <a:gd name="T53" fmla="*/ 132 h 142"/>
                <a:gd name="T54" fmla="*/ 68 w 126"/>
                <a:gd name="T55" fmla="*/ 142 h 142"/>
                <a:gd name="T56" fmla="*/ 84 w 126"/>
                <a:gd name="T57" fmla="*/ 140 h 142"/>
                <a:gd name="T58" fmla="*/ 106 w 126"/>
                <a:gd name="T59" fmla="*/ 142 h 142"/>
                <a:gd name="T60" fmla="*/ 110 w 126"/>
                <a:gd name="T61" fmla="*/ 108 h 142"/>
                <a:gd name="T62" fmla="*/ 106 w 126"/>
                <a:gd name="T63" fmla="*/ 90 h 142"/>
                <a:gd name="T64" fmla="*/ 102 w 126"/>
                <a:gd name="T65" fmla="*/ 84 h 142"/>
                <a:gd name="T66" fmla="*/ 100 w 126"/>
                <a:gd name="T67" fmla="*/ 76 h 142"/>
                <a:gd name="T68" fmla="*/ 110 w 126"/>
                <a:gd name="T69" fmla="*/ 50 h 142"/>
                <a:gd name="T70" fmla="*/ 96 w 126"/>
                <a:gd name="T71" fmla="*/ 42 h 142"/>
                <a:gd name="T72" fmla="*/ 94 w 126"/>
                <a:gd name="T73" fmla="*/ 38 h 142"/>
                <a:gd name="T74" fmla="*/ 48 w 126"/>
                <a:gd name="T75" fmla="*/ 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142">
                  <a:moveTo>
                    <a:pt x="48" y="4"/>
                  </a:moveTo>
                  <a:lnTo>
                    <a:pt x="40" y="4"/>
                  </a:lnTo>
                  <a:lnTo>
                    <a:pt x="40" y="4"/>
                  </a:lnTo>
                  <a:lnTo>
                    <a:pt x="40" y="6"/>
                  </a:lnTo>
                  <a:lnTo>
                    <a:pt x="38" y="10"/>
                  </a:lnTo>
                  <a:lnTo>
                    <a:pt x="38" y="12"/>
                  </a:lnTo>
                  <a:lnTo>
                    <a:pt x="36" y="16"/>
                  </a:lnTo>
                  <a:lnTo>
                    <a:pt x="32" y="18"/>
                  </a:lnTo>
                  <a:lnTo>
                    <a:pt x="28" y="18"/>
                  </a:lnTo>
                  <a:lnTo>
                    <a:pt x="28" y="18"/>
                  </a:lnTo>
                  <a:lnTo>
                    <a:pt x="24" y="16"/>
                  </a:lnTo>
                  <a:lnTo>
                    <a:pt x="22" y="12"/>
                  </a:lnTo>
                  <a:lnTo>
                    <a:pt x="20" y="10"/>
                  </a:lnTo>
                  <a:lnTo>
                    <a:pt x="18" y="6"/>
                  </a:lnTo>
                  <a:lnTo>
                    <a:pt x="18" y="0"/>
                  </a:lnTo>
                  <a:lnTo>
                    <a:pt x="10" y="2"/>
                  </a:lnTo>
                  <a:lnTo>
                    <a:pt x="10" y="4"/>
                  </a:lnTo>
                  <a:lnTo>
                    <a:pt x="10" y="6"/>
                  </a:lnTo>
                  <a:lnTo>
                    <a:pt x="12" y="10"/>
                  </a:lnTo>
                  <a:lnTo>
                    <a:pt x="12" y="14"/>
                  </a:lnTo>
                  <a:lnTo>
                    <a:pt x="12" y="14"/>
                  </a:lnTo>
                  <a:lnTo>
                    <a:pt x="14" y="16"/>
                  </a:lnTo>
                  <a:lnTo>
                    <a:pt x="12" y="18"/>
                  </a:lnTo>
                  <a:lnTo>
                    <a:pt x="12" y="22"/>
                  </a:lnTo>
                  <a:lnTo>
                    <a:pt x="12" y="22"/>
                  </a:lnTo>
                  <a:lnTo>
                    <a:pt x="12" y="26"/>
                  </a:lnTo>
                  <a:lnTo>
                    <a:pt x="14" y="28"/>
                  </a:lnTo>
                  <a:lnTo>
                    <a:pt x="16" y="32"/>
                  </a:lnTo>
                  <a:lnTo>
                    <a:pt x="16" y="32"/>
                  </a:lnTo>
                  <a:lnTo>
                    <a:pt x="16" y="34"/>
                  </a:lnTo>
                  <a:lnTo>
                    <a:pt x="16" y="36"/>
                  </a:lnTo>
                  <a:lnTo>
                    <a:pt x="14" y="38"/>
                  </a:lnTo>
                  <a:lnTo>
                    <a:pt x="10" y="42"/>
                  </a:lnTo>
                  <a:lnTo>
                    <a:pt x="6" y="48"/>
                  </a:lnTo>
                  <a:lnTo>
                    <a:pt x="0" y="54"/>
                  </a:lnTo>
                  <a:lnTo>
                    <a:pt x="10" y="104"/>
                  </a:lnTo>
                  <a:lnTo>
                    <a:pt x="10" y="104"/>
                  </a:lnTo>
                  <a:lnTo>
                    <a:pt x="14" y="104"/>
                  </a:lnTo>
                  <a:lnTo>
                    <a:pt x="16" y="106"/>
                  </a:lnTo>
                  <a:lnTo>
                    <a:pt x="22" y="106"/>
                  </a:lnTo>
                  <a:lnTo>
                    <a:pt x="26" y="108"/>
                  </a:lnTo>
                  <a:lnTo>
                    <a:pt x="30" y="108"/>
                  </a:lnTo>
                  <a:lnTo>
                    <a:pt x="34" y="108"/>
                  </a:lnTo>
                  <a:lnTo>
                    <a:pt x="34" y="108"/>
                  </a:lnTo>
                  <a:lnTo>
                    <a:pt x="36" y="108"/>
                  </a:lnTo>
                  <a:lnTo>
                    <a:pt x="40" y="108"/>
                  </a:lnTo>
                  <a:lnTo>
                    <a:pt x="42" y="108"/>
                  </a:lnTo>
                  <a:lnTo>
                    <a:pt x="48" y="108"/>
                  </a:lnTo>
                  <a:lnTo>
                    <a:pt x="52" y="112"/>
                  </a:lnTo>
                  <a:lnTo>
                    <a:pt x="56" y="116"/>
                  </a:lnTo>
                  <a:lnTo>
                    <a:pt x="60" y="124"/>
                  </a:lnTo>
                  <a:lnTo>
                    <a:pt x="60" y="126"/>
                  </a:lnTo>
                  <a:lnTo>
                    <a:pt x="62" y="128"/>
                  </a:lnTo>
                  <a:lnTo>
                    <a:pt x="62" y="132"/>
                  </a:lnTo>
                  <a:lnTo>
                    <a:pt x="64" y="138"/>
                  </a:lnTo>
                  <a:lnTo>
                    <a:pt x="68" y="142"/>
                  </a:lnTo>
                  <a:lnTo>
                    <a:pt x="80" y="142"/>
                  </a:lnTo>
                  <a:lnTo>
                    <a:pt x="84" y="140"/>
                  </a:lnTo>
                  <a:lnTo>
                    <a:pt x="86" y="142"/>
                  </a:lnTo>
                  <a:lnTo>
                    <a:pt x="106" y="142"/>
                  </a:lnTo>
                  <a:lnTo>
                    <a:pt x="126" y="134"/>
                  </a:lnTo>
                  <a:lnTo>
                    <a:pt x="110" y="108"/>
                  </a:lnTo>
                  <a:lnTo>
                    <a:pt x="108" y="90"/>
                  </a:lnTo>
                  <a:lnTo>
                    <a:pt x="106" y="90"/>
                  </a:lnTo>
                  <a:lnTo>
                    <a:pt x="104" y="88"/>
                  </a:lnTo>
                  <a:lnTo>
                    <a:pt x="102" y="84"/>
                  </a:lnTo>
                  <a:lnTo>
                    <a:pt x="102" y="80"/>
                  </a:lnTo>
                  <a:lnTo>
                    <a:pt x="100" y="76"/>
                  </a:lnTo>
                  <a:lnTo>
                    <a:pt x="102" y="70"/>
                  </a:lnTo>
                  <a:lnTo>
                    <a:pt x="110" y="50"/>
                  </a:lnTo>
                  <a:lnTo>
                    <a:pt x="98" y="44"/>
                  </a:lnTo>
                  <a:lnTo>
                    <a:pt x="96" y="42"/>
                  </a:lnTo>
                  <a:lnTo>
                    <a:pt x="94" y="40"/>
                  </a:lnTo>
                  <a:lnTo>
                    <a:pt x="94" y="38"/>
                  </a:lnTo>
                  <a:lnTo>
                    <a:pt x="94" y="36"/>
                  </a:lnTo>
                  <a:lnTo>
                    <a:pt x="48"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8" name="Freeform 299"/>
            <p:cNvSpPr>
              <a:spLocks/>
            </p:cNvSpPr>
            <p:nvPr/>
          </p:nvSpPr>
          <p:spPr bwMode="gray">
            <a:xfrm>
              <a:off x="1247" y="3264"/>
              <a:ext cx="112" cy="212"/>
            </a:xfrm>
            <a:custGeom>
              <a:avLst/>
              <a:gdLst>
                <a:gd name="T0" fmla="*/ 8 w 112"/>
                <a:gd name="T1" fmla="*/ 148 h 212"/>
                <a:gd name="T2" fmla="*/ 28 w 112"/>
                <a:gd name="T3" fmla="*/ 128 h 212"/>
                <a:gd name="T4" fmla="*/ 28 w 112"/>
                <a:gd name="T5" fmla="*/ 96 h 212"/>
                <a:gd name="T6" fmla="*/ 18 w 112"/>
                <a:gd name="T7" fmla="*/ 76 h 212"/>
                <a:gd name="T8" fmla="*/ 8 w 112"/>
                <a:gd name="T9" fmla="*/ 66 h 212"/>
                <a:gd name="T10" fmla="*/ 44 w 112"/>
                <a:gd name="T11" fmla="*/ 34 h 212"/>
                <a:gd name="T12" fmla="*/ 46 w 112"/>
                <a:gd name="T13" fmla="*/ 20 h 212"/>
                <a:gd name="T14" fmla="*/ 54 w 112"/>
                <a:gd name="T15" fmla="*/ 28 h 212"/>
                <a:gd name="T16" fmla="*/ 58 w 112"/>
                <a:gd name="T17" fmla="*/ 36 h 212"/>
                <a:gd name="T18" fmla="*/ 62 w 112"/>
                <a:gd name="T19" fmla="*/ 40 h 212"/>
                <a:gd name="T20" fmla="*/ 64 w 112"/>
                <a:gd name="T21" fmla="*/ 40 h 212"/>
                <a:gd name="T22" fmla="*/ 62 w 112"/>
                <a:gd name="T23" fmla="*/ 26 h 212"/>
                <a:gd name="T24" fmla="*/ 58 w 112"/>
                <a:gd name="T25" fmla="*/ 24 h 212"/>
                <a:gd name="T26" fmla="*/ 56 w 112"/>
                <a:gd name="T27" fmla="*/ 20 h 212"/>
                <a:gd name="T28" fmla="*/ 64 w 112"/>
                <a:gd name="T29" fmla="*/ 8 h 212"/>
                <a:gd name="T30" fmla="*/ 70 w 112"/>
                <a:gd name="T31" fmla="*/ 8 h 212"/>
                <a:gd name="T32" fmla="*/ 110 w 112"/>
                <a:gd name="T33" fmla="*/ 0 h 212"/>
                <a:gd name="T34" fmla="*/ 110 w 112"/>
                <a:gd name="T35" fmla="*/ 10 h 212"/>
                <a:gd name="T36" fmla="*/ 110 w 112"/>
                <a:gd name="T37" fmla="*/ 24 h 212"/>
                <a:gd name="T38" fmla="*/ 110 w 112"/>
                <a:gd name="T39" fmla="*/ 36 h 212"/>
                <a:gd name="T40" fmla="*/ 112 w 112"/>
                <a:gd name="T41" fmla="*/ 42 h 212"/>
                <a:gd name="T42" fmla="*/ 108 w 112"/>
                <a:gd name="T43" fmla="*/ 70 h 212"/>
                <a:gd name="T44" fmla="*/ 96 w 112"/>
                <a:gd name="T45" fmla="*/ 80 h 212"/>
                <a:gd name="T46" fmla="*/ 88 w 112"/>
                <a:gd name="T47" fmla="*/ 82 h 212"/>
                <a:gd name="T48" fmla="*/ 78 w 112"/>
                <a:gd name="T49" fmla="*/ 88 h 212"/>
                <a:gd name="T50" fmla="*/ 72 w 112"/>
                <a:gd name="T51" fmla="*/ 94 h 212"/>
                <a:gd name="T52" fmla="*/ 68 w 112"/>
                <a:gd name="T53" fmla="*/ 100 h 212"/>
                <a:gd name="T54" fmla="*/ 60 w 112"/>
                <a:gd name="T55" fmla="*/ 108 h 212"/>
                <a:gd name="T56" fmla="*/ 56 w 112"/>
                <a:gd name="T57" fmla="*/ 110 h 212"/>
                <a:gd name="T58" fmla="*/ 48 w 112"/>
                <a:gd name="T59" fmla="*/ 118 h 212"/>
                <a:gd name="T60" fmla="*/ 44 w 112"/>
                <a:gd name="T61" fmla="*/ 126 h 212"/>
                <a:gd name="T62" fmla="*/ 44 w 112"/>
                <a:gd name="T63" fmla="*/ 142 h 212"/>
                <a:gd name="T64" fmla="*/ 46 w 112"/>
                <a:gd name="T65" fmla="*/ 168 h 212"/>
                <a:gd name="T66" fmla="*/ 46 w 112"/>
                <a:gd name="T67" fmla="*/ 176 h 212"/>
                <a:gd name="T68" fmla="*/ 46 w 112"/>
                <a:gd name="T69" fmla="*/ 184 h 212"/>
                <a:gd name="T70" fmla="*/ 42 w 112"/>
                <a:gd name="T71" fmla="*/ 188 h 212"/>
                <a:gd name="T72" fmla="*/ 34 w 112"/>
                <a:gd name="T73" fmla="*/ 192 h 212"/>
                <a:gd name="T74" fmla="*/ 30 w 112"/>
                <a:gd name="T75" fmla="*/ 194 h 212"/>
                <a:gd name="T76" fmla="*/ 22 w 112"/>
                <a:gd name="T77" fmla="*/ 198 h 212"/>
                <a:gd name="T78" fmla="*/ 20 w 112"/>
                <a:gd name="T79" fmla="*/ 202 h 212"/>
                <a:gd name="T80" fmla="*/ 20 w 112"/>
                <a:gd name="T81" fmla="*/ 206 h 212"/>
                <a:gd name="T82" fmla="*/ 22 w 112"/>
                <a:gd name="T83" fmla="*/ 208 h 212"/>
                <a:gd name="T84" fmla="*/ 20 w 112"/>
                <a:gd name="T85" fmla="*/ 212 h 212"/>
                <a:gd name="T86" fmla="*/ 18 w 112"/>
                <a:gd name="T87" fmla="*/ 212 h 212"/>
                <a:gd name="T88" fmla="*/ 12 w 112"/>
                <a:gd name="T89" fmla="*/ 204 h 212"/>
                <a:gd name="T90" fmla="*/ 10 w 112"/>
                <a:gd name="T91" fmla="*/ 194 h 212"/>
                <a:gd name="T92" fmla="*/ 8 w 112"/>
                <a:gd name="T93" fmla="*/ 192 h 212"/>
                <a:gd name="T94" fmla="*/ 6 w 112"/>
                <a:gd name="T95" fmla="*/ 192 h 212"/>
                <a:gd name="T96" fmla="*/ 6 w 112"/>
                <a:gd name="T97" fmla="*/ 174 h 212"/>
                <a:gd name="T98" fmla="*/ 2 w 112"/>
                <a:gd name="T99" fmla="*/ 164 h 212"/>
                <a:gd name="T100" fmla="*/ 0 w 112"/>
                <a:gd name="T101" fmla="*/ 1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212">
                  <a:moveTo>
                    <a:pt x="2" y="156"/>
                  </a:moveTo>
                  <a:lnTo>
                    <a:pt x="8" y="148"/>
                  </a:lnTo>
                  <a:lnTo>
                    <a:pt x="20" y="140"/>
                  </a:lnTo>
                  <a:lnTo>
                    <a:pt x="28" y="128"/>
                  </a:lnTo>
                  <a:lnTo>
                    <a:pt x="30" y="112"/>
                  </a:lnTo>
                  <a:lnTo>
                    <a:pt x="28" y="96"/>
                  </a:lnTo>
                  <a:lnTo>
                    <a:pt x="30" y="82"/>
                  </a:lnTo>
                  <a:lnTo>
                    <a:pt x="18" y="76"/>
                  </a:lnTo>
                  <a:lnTo>
                    <a:pt x="8" y="72"/>
                  </a:lnTo>
                  <a:lnTo>
                    <a:pt x="8" y="66"/>
                  </a:lnTo>
                  <a:lnTo>
                    <a:pt x="44" y="58"/>
                  </a:lnTo>
                  <a:lnTo>
                    <a:pt x="44" y="34"/>
                  </a:lnTo>
                  <a:lnTo>
                    <a:pt x="42" y="26"/>
                  </a:lnTo>
                  <a:lnTo>
                    <a:pt x="46" y="20"/>
                  </a:lnTo>
                  <a:lnTo>
                    <a:pt x="50" y="28"/>
                  </a:lnTo>
                  <a:lnTo>
                    <a:pt x="54" y="28"/>
                  </a:lnTo>
                  <a:lnTo>
                    <a:pt x="56" y="34"/>
                  </a:lnTo>
                  <a:lnTo>
                    <a:pt x="58" y="36"/>
                  </a:lnTo>
                  <a:lnTo>
                    <a:pt x="60" y="38"/>
                  </a:lnTo>
                  <a:lnTo>
                    <a:pt x="62" y="40"/>
                  </a:lnTo>
                  <a:lnTo>
                    <a:pt x="64" y="40"/>
                  </a:lnTo>
                  <a:lnTo>
                    <a:pt x="64" y="40"/>
                  </a:lnTo>
                  <a:lnTo>
                    <a:pt x="64" y="32"/>
                  </a:lnTo>
                  <a:lnTo>
                    <a:pt x="62" y="26"/>
                  </a:lnTo>
                  <a:lnTo>
                    <a:pt x="60" y="26"/>
                  </a:lnTo>
                  <a:lnTo>
                    <a:pt x="58" y="24"/>
                  </a:lnTo>
                  <a:lnTo>
                    <a:pt x="56" y="22"/>
                  </a:lnTo>
                  <a:lnTo>
                    <a:pt x="56" y="20"/>
                  </a:lnTo>
                  <a:lnTo>
                    <a:pt x="52" y="8"/>
                  </a:lnTo>
                  <a:lnTo>
                    <a:pt x="64" y="8"/>
                  </a:lnTo>
                  <a:lnTo>
                    <a:pt x="68" y="6"/>
                  </a:lnTo>
                  <a:lnTo>
                    <a:pt x="70" y="8"/>
                  </a:lnTo>
                  <a:lnTo>
                    <a:pt x="92" y="8"/>
                  </a:lnTo>
                  <a:lnTo>
                    <a:pt x="110" y="0"/>
                  </a:lnTo>
                  <a:lnTo>
                    <a:pt x="110" y="4"/>
                  </a:lnTo>
                  <a:lnTo>
                    <a:pt x="110" y="10"/>
                  </a:lnTo>
                  <a:lnTo>
                    <a:pt x="110" y="18"/>
                  </a:lnTo>
                  <a:lnTo>
                    <a:pt x="110" y="24"/>
                  </a:lnTo>
                  <a:lnTo>
                    <a:pt x="110" y="32"/>
                  </a:lnTo>
                  <a:lnTo>
                    <a:pt x="110" y="36"/>
                  </a:lnTo>
                  <a:lnTo>
                    <a:pt x="112" y="40"/>
                  </a:lnTo>
                  <a:lnTo>
                    <a:pt x="112" y="42"/>
                  </a:lnTo>
                  <a:lnTo>
                    <a:pt x="112" y="58"/>
                  </a:lnTo>
                  <a:lnTo>
                    <a:pt x="108" y="70"/>
                  </a:lnTo>
                  <a:lnTo>
                    <a:pt x="102" y="76"/>
                  </a:lnTo>
                  <a:lnTo>
                    <a:pt x="96" y="80"/>
                  </a:lnTo>
                  <a:lnTo>
                    <a:pt x="90" y="82"/>
                  </a:lnTo>
                  <a:lnTo>
                    <a:pt x="88" y="82"/>
                  </a:lnTo>
                  <a:lnTo>
                    <a:pt x="82" y="86"/>
                  </a:lnTo>
                  <a:lnTo>
                    <a:pt x="78" y="88"/>
                  </a:lnTo>
                  <a:lnTo>
                    <a:pt x="74" y="92"/>
                  </a:lnTo>
                  <a:lnTo>
                    <a:pt x="72" y="94"/>
                  </a:lnTo>
                  <a:lnTo>
                    <a:pt x="72" y="94"/>
                  </a:lnTo>
                  <a:lnTo>
                    <a:pt x="68" y="100"/>
                  </a:lnTo>
                  <a:lnTo>
                    <a:pt x="62" y="106"/>
                  </a:lnTo>
                  <a:lnTo>
                    <a:pt x="60" y="108"/>
                  </a:lnTo>
                  <a:lnTo>
                    <a:pt x="56" y="110"/>
                  </a:lnTo>
                  <a:lnTo>
                    <a:pt x="56" y="110"/>
                  </a:lnTo>
                  <a:lnTo>
                    <a:pt x="50" y="114"/>
                  </a:lnTo>
                  <a:lnTo>
                    <a:pt x="48" y="118"/>
                  </a:lnTo>
                  <a:lnTo>
                    <a:pt x="46" y="122"/>
                  </a:lnTo>
                  <a:lnTo>
                    <a:pt x="44" y="126"/>
                  </a:lnTo>
                  <a:lnTo>
                    <a:pt x="44" y="126"/>
                  </a:lnTo>
                  <a:lnTo>
                    <a:pt x="44" y="142"/>
                  </a:lnTo>
                  <a:lnTo>
                    <a:pt x="44" y="158"/>
                  </a:lnTo>
                  <a:lnTo>
                    <a:pt x="46" y="168"/>
                  </a:lnTo>
                  <a:lnTo>
                    <a:pt x="46" y="172"/>
                  </a:lnTo>
                  <a:lnTo>
                    <a:pt x="46" y="176"/>
                  </a:lnTo>
                  <a:lnTo>
                    <a:pt x="46" y="180"/>
                  </a:lnTo>
                  <a:lnTo>
                    <a:pt x="46" y="184"/>
                  </a:lnTo>
                  <a:lnTo>
                    <a:pt x="46" y="184"/>
                  </a:lnTo>
                  <a:lnTo>
                    <a:pt x="42" y="188"/>
                  </a:lnTo>
                  <a:lnTo>
                    <a:pt x="38" y="190"/>
                  </a:lnTo>
                  <a:lnTo>
                    <a:pt x="34" y="192"/>
                  </a:lnTo>
                  <a:lnTo>
                    <a:pt x="30" y="194"/>
                  </a:lnTo>
                  <a:lnTo>
                    <a:pt x="30" y="194"/>
                  </a:lnTo>
                  <a:lnTo>
                    <a:pt x="24" y="196"/>
                  </a:lnTo>
                  <a:lnTo>
                    <a:pt x="22" y="198"/>
                  </a:lnTo>
                  <a:lnTo>
                    <a:pt x="20" y="200"/>
                  </a:lnTo>
                  <a:lnTo>
                    <a:pt x="20" y="202"/>
                  </a:lnTo>
                  <a:lnTo>
                    <a:pt x="20" y="202"/>
                  </a:lnTo>
                  <a:lnTo>
                    <a:pt x="20" y="206"/>
                  </a:lnTo>
                  <a:lnTo>
                    <a:pt x="22" y="208"/>
                  </a:lnTo>
                  <a:lnTo>
                    <a:pt x="22" y="208"/>
                  </a:lnTo>
                  <a:lnTo>
                    <a:pt x="22" y="210"/>
                  </a:lnTo>
                  <a:lnTo>
                    <a:pt x="20" y="212"/>
                  </a:lnTo>
                  <a:lnTo>
                    <a:pt x="20" y="212"/>
                  </a:lnTo>
                  <a:lnTo>
                    <a:pt x="18" y="212"/>
                  </a:lnTo>
                  <a:lnTo>
                    <a:pt x="14" y="212"/>
                  </a:lnTo>
                  <a:lnTo>
                    <a:pt x="12" y="204"/>
                  </a:lnTo>
                  <a:lnTo>
                    <a:pt x="10" y="198"/>
                  </a:lnTo>
                  <a:lnTo>
                    <a:pt x="10" y="194"/>
                  </a:lnTo>
                  <a:lnTo>
                    <a:pt x="8" y="192"/>
                  </a:lnTo>
                  <a:lnTo>
                    <a:pt x="8" y="192"/>
                  </a:lnTo>
                  <a:lnTo>
                    <a:pt x="6" y="192"/>
                  </a:lnTo>
                  <a:lnTo>
                    <a:pt x="6" y="192"/>
                  </a:lnTo>
                  <a:lnTo>
                    <a:pt x="8" y="182"/>
                  </a:lnTo>
                  <a:lnTo>
                    <a:pt x="6" y="174"/>
                  </a:lnTo>
                  <a:lnTo>
                    <a:pt x="4" y="168"/>
                  </a:lnTo>
                  <a:lnTo>
                    <a:pt x="2" y="164"/>
                  </a:lnTo>
                  <a:lnTo>
                    <a:pt x="0" y="162"/>
                  </a:lnTo>
                  <a:lnTo>
                    <a:pt x="0" y="160"/>
                  </a:lnTo>
                  <a:lnTo>
                    <a:pt x="2" y="156"/>
                  </a:lnTo>
                </a:path>
              </a:pathLst>
            </a:custGeom>
            <a:solidFill>
              <a:srgbClr val="FF0000"/>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19" name="Freeform 300"/>
            <p:cNvSpPr>
              <a:spLocks/>
            </p:cNvSpPr>
            <p:nvPr/>
          </p:nvSpPr>
          <p:spPr bwMode="gray">
            <a:xfrm>
              <a:off x="1045" y="3424"/>
              <a:ext cx="224" cy="176"/>
            </a:xfrm>
            <a:custGeom>
              <a:avLst/>
              <a:gdLst>
                <a:gd name="T0" fmla="*/ 170 w 224"/>
                <a:gd name="T1" fmla="*/ 6 h 176"/>
                <a:gd name="T2" fmla="*/ 162 w 224"/>
                <a:gd name="T3" fmla="*/ 10 h 176"/>
                <a:gd name="T4" fmla="*/ 152 w 224"/>
                <a:gd name="T5" fmla="*/ 18 h 176"/>
                <a:gd name="T6" fmla="*/ 144 w 224"/>
                <a:gd name="T7" fmla="*/ 22 h 176"/>
                <a:gd name="T8" fmla="*/ 134 w 224"/>
                <a:gd name="T9" fmla="*/ 34 h 176"/>
                <a:gd name="T10" fmla="*/ 128 w 224"/>
                <a:gd name="T11" fmla="*/ 46 h 176"/>
                <a:gd name="T12" fmla="*/ 122 w 224"/>
                <a:gd name="T13" fmla="*/ 46 h 176"/>
                <a:gd name="T14" fmla="*/ 114 w 224"/>
                <a:gd name="T15" fmla="*/ 40 h 176"/>
                <a:gd name="T16" fmla="*/ 102 w 224"/>
                <a:gd name="T17" fmla="*/ 42 h 176"/>
                <a:gd name="T18" fmla="*/ 98 w 224"/>
                <a:gd name="T19" fmla="*/ 46 h 176"/>
                <a:gd name="T20" fmla="*/ 94 w 224"/>
                <a:gd name="T21" fmla="*/ 54 h 176"/>
                <a:gd name="T22" fmla="*/ 80 w 224"/>
                <a:gd name="T23" fmla="*/ 66 h 176"/>
                <a:gd name="T24" fmla="*/ 66 w 224"/>
                <a:gd name="T25" fmla="*/ 68 h 176"/>
                <a:gd name="T26" fmla="*/ 64 w 224"/>
                <a:gd name="T27" fmla="*/ 62 h 176"/>
                <a:gd name="T28" fmla="*/ 68 w 224"/>
                <a:gd name="T29" fmla="*/ 56 h 176"/>
                <a:gd name="T30" fmla="*/ 64 w 224"/>
                <a:gd name="T31" fmla="*/ 38 h 176"/>
                <a:gd name="T32" fmla="*/ 56 w 224"/>
                <a:gd name="T33" fmla="*/ 32 h 176"/>
                <a:gd name="T34" fmla="*/ 54 w 224"/>
                <a:gd name="T35" fmla="*/ 78 h 176"/>
                <a:gd name="T36" fmla="*/ 50 w 224"/>
                <a:gd name="T37" fmla="*/ 82 h 176"/>
                <a:gd name="T38" fmla="*/ 28 w 224"/>
                <a:gd name="T39" fmla="*/ 82 h 176"/>
                <a:gd name="T40" fmla="*/ 24 w 224"/>
                <a:gd name="T41" fmla="*/ 80 h 176"/>
                <a:gd name="T42" fmla="*/ 22 w 224"/>
                <a:gd name="T43" fmla="*/ 70 h 176"/>
                <a:gd name="T44" fmla="*/ 18 w 224"/>
                <a:gd name="T45" fmla="*/ 68 h 176"/>
                <a:gd name="T46" fmla="*/ 0 w 224"/>
                <a:gd name="T47" fmla="*/ 82 h 176"/>
                <a:gd name="T48" fmla="*/ 20 w 224"/>
                <a:gd name="T49" fmla="*/ 160 h 176"/>
                <a:gd name="T50" fmla="*/ 38 w 224"/>
                <a:gd name="T51" fmla="*/ 172 h 176"/>
                <a:gd name="T52" fmla="*/ 70 w 224"/>
                <a:gd name="T53" fmla="*/ 172 h 176"/>
                <a:gd name="T54" fmla="*/ 100 w 224"/>
                <a:gd name="T55" fmla="*/ 164 h 176"/>
                <a:gd name="T56" fmla="*/ 128 w 224"/>
                <a:gd name="T57" fmla="*/ 160 h 176"/>
                <a:gd name="T58" fmla="*/ 146 w 224"/>
                <a:gd name="T59" fmla="*/ 150 h 176"/>
                <a:gd name="T60" fmla="*/ 154 w 224"/>
                <a:gd name="T61" fmla="*/ 142 h 176"/>
                <a:gd name="T62" fmla="*/ 166 w 224"/>
                <a:gd name="T63" fmla="*/ 126 h 176"/>
                <a:gd name="T64" fmla="*/ 186 w 224"/>
                <a:gd name="T65" fmla="*/ 104 h 176"/>
                <a:gd name="T66" fmla="*/ 190 w 224"/>
                <a:gd name="T67" fmla="*/ 96 h 176"/>
                <a:gd name="T68" fmla="*/ 198 w 224"/>
                <a:gd name="T69" fmla="*/ 88 h 176"/>
                <a:gd name="T70" fmla="*/ 202 w 224"/>
                <a:gd name="T71" fmla="*/ 84 h 176"/>
                <a:gd name="T72" fmla="*/ 212 w 224"/>
                <a:gd name="T73" fmla="*/ 76 h 176"/>
                <a:gd name="T74" fmla="*/ 216 w 224"/>
                <a:gd name="T75" fmla="*/ 70 h 176"/>
                <a:gd name="T76" fmla="*/ 222 w 224"/>
                <a:gd name="T77" fmla="*/ 58 h 176"/>
                <a:gd name="T78" fmla="*/ 216 w 224"/>
                <a:gd name="T79" fmla="*/ 52 h 176"/>
                <a:gd name="T80" fmla="*/ 214 w 224"/>
                <a:gd name="T81" fmla="*/ 44 h 176"/>
                <a:gd name="T82" fmla="*/ 210 w 224"/>
                <a:gd name="T83" fmla="*/ 32 h 176"/>
                <a:gd name="T84" fmla="*/ 210 w 224"/>
                <a:gd name="T85" fmla="*/ 26 h 176"/>
                <a:gd name="T86" fmla="*/ 208 w 224"/>
                <a:gd name="T87" fmla="*/ 8 h 176"/>
                <a:gd name="T88" fmla="*/ 176 w 224"/>
                <a:gd name="T8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4" h="176">
                  <a:moveTo>
                    <a:pt x="176" y="0"/>
                  </a:moveTo>
                  <a:lnTo>
                    <a:pt x="174" y="4"/>
                  </a:lnTo>
                  <a:lnTo>
                    <a:pt x="170" y="6"/>
                  </a:lnTo>
                  <a:lnTo>
                    <a:pt x="166" y="8"/>
                  </a:lnTo>
                  <a:lnTo>
                    <a:pt x="164" y="10"/>
                  </a:lnTo>
                  <a:lnTo>
                    <a:pt x="162" y="10"/>
                  </a:lnTo>
                  <a:lnTo>
                    <a:pt x="160" y="14"/>
                  </a:lnTo>
                  <a:lnTo>
                    <a:pt x="158" y="16"/>
                  </a:lnTo>
                  <a:lnTo>
                    <a:pt x="152" y="18"/>
                  </a:lnTo>
                  <a:lnTo>
                    <a:pt x="148" y="20"/>
                  </a:lnTo>
                  <a:lnTo>
                    <a:pt x="146" y="20"/>
                  </a:lnTo>
                  <a:lnTo>
                    <a:pt x="144" y="22"/>
                  </a:lnTo>
                  <a:lnTo>
                    <a:pt x="140" y="24"/>
                  </a:lnTo>
                  <a:lnTo>
                    <a:pt x="136" y="28"/>
                  </a:lnTo>
                  <a:lnTo>
                    <a:pt x="134" y="34"/>
                  </a:lnTo>
                  <a:lnTo>
                    <a:pt x="132" y="38"/>
                  </a:lnTo>
                  <a:lnTo>
                    <a:pt x="130" y="42"/>
                  </a:lnTo>
                  <a:lnTo>
                    <a:pt x="128" y="46"/>
                  </a:lnTo>
                  <a:lnTo>
                    <a:pt x="128" y="48"/>
                  </a:lnTo>
                  <a:lnTo>
                    <a:pt x="124" y="48"/>
                  </a:lnTo>
                  <a:lnTo>
                    <a:pt x="122" y="46"/>
                  </a:lnTo>
                  <a:lnTo>
                    <a:pt x="120" y="44"/>
                  </a:lnTo>
                  <a:lnTo>
                    <a:pt x="118" y="44"/>
                  </a:lnTo>
                  <a:lnTo>
                    <a:pt x="114" y="40"/>
                  </a:lnTo>
                  <a:lnTo>
                    <a:pt x="110" y="40"/>
                  </a:lnTo>
                  <a:lnTo>
                    <a:pt x="106" y="40"/>
                  </a:lnTo>
                  <a:lnTo>
                    <a:pt x="102" y="42"/>
                  </a:lnTo>
                  <a:lnTo>
                    <a:pt x="100" y="42"/>
                  </a:lnTo>
                  <a:lnTo>
                    <a:pt x="98" y="44"/>
                  </a:lnTo>
                  <a:lnTo>
                    <a:pt x="98" y="46"/>
                  </a:lnTo>
                  <a:lnTo>
                    <a:pt x="96" y="50"/>
                  </a:lnTo>
                  <a:lnTo>
                    <a:pt x="94" y="52"/>
                  </a:lnTo>
                  <a:lnTo>
                    <a:pt x="94" y="54"/>
                  </a:lnTo>
                  <a:lnTo>
                    <a:pt x="94" y="56"/>
                  </a:lnTo>
                  <a:lnTo>
                    <a:pt x="88" y="62"/>
                  </a:lnTo>
                  <a:lnTo>
                    <a:pt x="80" y="66"/>
                  </a:lnTo>
                  <a:lnTo>
                    <a:pt x="74" y="68"/>
                  </a:lnTo>
                  <a:lnTo>
                    <a:pt x="70" y="68"/>
                  </a:lnTo>
                  <a:lnTo>
                    <a:pt x="66" y="68"/>
                  </a:lnTo>
                  <a:lnTo>
                    <a:pt x="64" y="68"/>
                  </a:lnTo>
                  <a:lnTo>
                    <a:pt x="62" y="64"/>
                  </a:lnTo>
                  <a:lnTo>
                    <a:pt x="64" y="62"/>
                  </a:lnTo>
                  <a:lnTo>
                    <a:pt x="66" y="58"/>
                  </a:lnTo>
                  <a:lnTo>
                    <a:pt x="66" y="58"/>
                  </a:lnTo>
                  <a:lnTo>
                    <a:pt x="68" y="56"/>
                  </a:lnTo>
                  <a:lnTo>
                    <a:pt x="68" y="50"/>
                  </a:lnTo>
                  <a:lnTo>
                    <a:pt x="66" y="44"/>
                  </a:lnTo>
                  <a:lnTo>
                    <a:pt x="64" y="38"/>
                  </a:lnTo>
                  <a:lnTo>
                    <a:pt x="60" y="36"/>
                  </a:lnTo>
                  <a:lnTo>
                    <a:pt x="58" y="34"/>
                  </a:lnTo>
                  <a:lnTo>
                    <a:pt x="56" y="32"/>
                  </a:lnTo>
                  <a:lnTo>
                    <a:pt x="54" y="32"/>
                  </a:lnTo>
                  <a:lnTo>
                    <a:pt x="54" y="78"/>
                  </a:lnTo>
                  <a:lnTo>
                    <a:pt x="54" y="78"/>
                  </a:lnTo>
                  <a:lnTo>
                    <a:pt x="54" y="80"/>
                  </a:lnTo>
                  <a:lnTo>
                    <a:pt x="52" y="80"/>
                  </a:lnTo>
                  <a:lnTo>
                    <a:pt x="50" y="82"/>
                  </a:lnTo>
                  <a:lnTo>
                    <a:pt x="46" y="82"/>
                  </a:lnTo>
                  <a:lnTo>
                    <a:pt x="38" y="82"/>
                  </a:lnTo>
                  <a:lnTo>
                    <a:pt x="28" y="82"/>
                  </a:lnTo>
                  <a:lnTo>
                    <a:pt x="26" y="82"/>
                  </a:lnTo>
                  <a:lnTo>
                    <a:pt x="26" y="82"/>
                  </a:lnTo>
                  <a:lnTo>
                    <a:pt x="24" y="80"/>
                  </a:lnTo>
                  <a:lnTo>
                    <a:pt x="24" y="80"/>
                  </a:lnTo>
                  <a:lnTo>
                    <a:pt x="22" y="76"/>
                  </a:lnTo>
                  <a:lnTo>
                    <a:pt x="22" y="70"/>
                  </a:lnTo>
                  <a:lnTo>
                    <a:pt x="20" y="70"/>
                  </a:lnTo>
                  <a:lnTo>
                    <a:pt x="20" y="68"/>
                  </a:lnTo>
                  <a:lnTo>
                    <a:pt x="18" y="68"/>
                  </a:lnTo>
                  <a:lnTo>
                    <a:pt x="16" y="68"/>
                  </a:lnTo>
                  <a:lnTo>
                    <a:pt x="12" y="78"/>
                  </a:lnTo>
                  <a:lnTo>
                    <a:pt x="0" y="82"/>
                  </a:lnTo>
                  <a:lnTo>
                    <a:pt x="8" y="110"/>
                  </a:lnTo>
                  <a:lnTo>
                    <a:pt x="20" y="126"/>
                  </a:lnTo>
                  <a:lnTo>
                    <a:pt x="20" y="160"/>
                  </a:lnTo>
                  <a:lnTo>
                    <a:pt x="20" y="162"/>
                  </a:lnTo>
                  <a:lnTo>
                    <a:pt x="28" y="168"/>
                  </a:lnTo>
                  <a:lnTo>
                    <a:pt x="38" y="172"/>
                  </a:lnTo>
                  <a:lnTo>
                    <a:pt x="56" y="176"/>
                  </a:lnTo>
                  <a:lnTo>
                    <a:pt x="60" y="176"/>
                  </a:lnTo>
                  <a:lnTo>
                    <a:pt x="70" y="172"/>
                  </a:lnTo>
                  <a:lnTo>
                    <a:pt x="82" y="166"/>
                  </a:lnTo>
                  <a:lnTo>
                    <a:pt x="92" y="164"/>
                  </a:lnTo>
                  <a:lnTo>
                    <a:pt x="100" y="164"/>
                  </a:lnTo>
                  <a:lnTo>
                    <a:pt x="104" y="164"/>
                  </a:lnTo>
                  <a:lnTo>
                    <a:pt x="116" y="164"/>
                  </a:lnTo>
                  <a:lnTo>
                    <a:pt x="128" y="160"/>
                  </a:lnTo>
                  <a:lnTo>
                    <a:pt x="142" y="154"/>
                  </a:lnTo>
                  <a:lnTo>
                    <a:pt x="144" y="152"/>
                  </a:lnTo>
                  <a:lnTo>
                    <a:pt x="146" y="150"/>
                  </a:lnTo>
                  <a:lnTo>
                    <a:pt x="148" y="148"/>
                  </a:lnTo>
                  <a:lnTo>
                    <a:pt x="152" y="144"/>
                  </a:lnTo>
                  <a:lnTo>
                    <a:pt x="154" y="142"/>
                  </a:lnTo>
                  <a:lnTo>
                    <a:pt x="156" y="138"/>
                  </a:lnTo>
                  <a:lnTo>
                    <a:pt x="158" y="136"/>
                  </a:lnTo>
                  <a:lnTo>
                    <a:pt x="166" y="126"/>
                  </a:lnTo>
                  <a:lnTo>
                    <a:pt x="174" y="116"/>
                  </a:lnTo>
                  <a:lnTo>
                    <a:pt x="182" y="108"/>
                  </a:lnTo>
                  <a:lnTo>
                    <a:pt x="186" y="104"/>
                  </a:lnTo>
                  <a:lnTo>
                    <a:pt x="186" y="102"/>
                  </a:lnTo>
                  <a:lnTo>
                    <a:pt x="188" y="100"/>
                  </a:lnTo>
                  <a:lnTo>
                    <a:pt x="190" y="96"/>
                  </a:lnTo>
                  <a:lnTo>
                    <a:pt x="194" y="94"/>
                  </a:lnTo>
                  <a:lnTo>
                    <a:pt x="196" y="90"/>
                  </a:lnTo>
                  <a:lnTo>
                    <a:pt x="198" y="88"/>
                  </a:lnTo>
                  <a:lnTo>
                    <a:pt x="198" y="86"/>
                  </a:lnTo>
                  <a:lnTo>
                    <a:pt x="200" y="86"/>
                  </a:lnTo>
                  <a:lnTo>
                    <a:pt x="202" y="84"/>
                  </a:lnTo>
                  <a:lnTo>
                    <a:pt x="206" y="82"/>
                  </a:lnTo>
                  <a:lnTo>
                    <a:pt x="208" y="80"/>
                  </a:lnTo>
                  <a:lnTo>
                    <a:pt x="212" y="76"/>
                  </a:lnTo>
                  <a:lnTo>
                    <a:pt x="214" y="74"/>
                  </a:lnTo>
                  <a:lnTo>
                    <a:pt x="216" y="72"/>
                  </a:lnTo>
                  <a:lnTo>
                    <a:pt x="216" y="70"/>
                  </a:lnTo>
                  <a:lnTo>
                    <a:pt x="218" y="68"/>
                  </a:lnTo>
                  <a:lnTo>
                    <a:pt x="220" y="62"/>
                  </a:lnTo>
                  <a:lnTo>
                    <a:pt x="222" y="58"/>
                  </a:lnTo>
                  <a:lnTo>
                    <a:pt x="224" y="54"/>
                  </a:lnTo>
                  <a:lnTo>
                    <a:pt x="224" y="52"/>
                  </a:lnTo>
                  <a:lnTo>
                    <a:pt x="216" y="52"/>
                  </a:lnTo>
                  <a:lnTo>
                    <a:pt x="214" y="52"/>
                  </a:lnTo>
                  <a:lnTo>
                    <a:pt x="214" y="48"/>
                  </a:lnTo>
                  <a:lnTo>
                    <a:pt x="214" y="44"/>
                  </a:lnTo>
                  <a:lnTo>
                    <a:pt x="214" y="40"/>
                  </a:lnTo>
                  <a:lnTo>
                    <a:pt x="212" y="36"/>
                  </a:lnTo>
                  <a:lnTo>
                    <a:pt x="210" y="32"/>
                  </a:lnTo>
                  <a:lnTo>
                    <a:pt x="208" y="30"/>
                  </a:lnTo>
                  <a:lnTo>
                    <a:pt x="208" y="30"/>
                  </a:lnTo>
                  <a:lnTo>
                    <a:pt x="210" y="26"/>
                  </a:lnTo>
                  <a:lnTo>
                    <a:pt x="210" y="20"/>
                  </a:lnTo>
                  <a:lnTo>
                    <a:pt x="208" y="14"/>
                  </a:lnTo>
                  <a:lnTo>
                    <a:pt x="208" y="8"/>
                  </a:lnTo>
                  <a:lnTo>
                    <a:pt x="204" y="4"/>
                  </a:lnTo>
                  <a:lnTo>
                    <a:pt x="202" y="0"/>
                  </a:lnTo>
                  <a:lnTo>
                    <a:pt x="17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0" name="Freeform 301"/>
            <p:cNvSpPr>
              <a:spLocks/>
            </p:cNvSpPr>
            <p:nvPr/>
          </p:nvSpPr>
          <p:spPr bwMode="gray">
            <a:xfrm>
              <a:off x="1247" y="3454"/>
              <a:ext cx="14" cy="28"/>
            </a:xfrm>
            <a:custGeom>
              <a:avLst/>
              <a:gdLst>
                <a:gd name="T0" fmla="*/ 4 w 14"/>
                <a:gd name="T1" fmla="*/ 2 h 28"/>
                <a:gd name="T2" fmla="*/ 4 w 14"/>
                <a:gd name="T3" fmla="*/ 2 h 28"/>
                <a:gd name="T4" fmla="*/ 6 w 14"/>
                <a:gd name="T5" fmla="*/ 2 h 28"/>
                <a:gd name="T6" fmla="*/ 6 w 14"/>
                <a:gd name="T7" fmla="*/ 0 h 28"/>
                <a:gd name="T8" fmla="*/ 6 w 14"/>
                <a:gd name="T9" fmla="*/ 2 h 28"/>
                <a:gd name="T10" fmla="*/ 8 w 14"/>
                <a:gd name="T11" fmla="*/ 2 h 28"/>
                <a:gd name="T12" fmla="*/ 8 w 14"/>
                <a:gd name="T13" fmla="*/ 4 h 28"/>
                <a:gd name="T14" fmla="*/ 10 w 14"/>
                <a:gd name="T15" fmla="*/ 6 h 28"/>
                <a:gd name="T16" fmla="*/ 12 w 14"/>
                <a:gd name="T17" fmla="*/ 10 h 28"/>
                <a:gd name="T18" fmla="*/ 12 w 14"/>
                <a:gd name="T19" fmla="*/ 14 h 28"/>
                <a:gd name="T20" fmla="*/ 14 w 14"/>
                <a:gd name="T21" fmla="*/ 22 h 28"/>
                <a:gd name="T22" fmla="*/ 12 w 14"/>
                <a:gd name="T23" fmla="*/ 24 h 28"/>
                <a:gd name="T24" fmla="*/ 12 w 14"/>
                <a:gd name="T25" fmla="*/ 24 h 28"/>
                <a:gd name="T26" fmla="*/ 10 w 14"/>
                <a:gd name="T27" fmla="*/ 26 h 28"/>
                <a:gd name="T28" fmla="*/ 6 w 14"/>
                <a:gd name="T29" fmla="*/ 28 h 28"/>
                <a:gd name="T30" fmla="*/ 4 w 14"/>
                <a:gd name="T31" fmla="*/ 26 h 28"/>
                <a:gd name="T32" fmla="*/ 2 w 14"/>
                <a:gd name="T33" fmla="*/ 24 h 28"/>
                <a:gd name="T34" fmla="*/ 2 w 14"/>
                <a:gd name="T35" fmla="*/ 22 h 28"/>
                <a:gd name="T36" fmla="*/ 0 w 14"/>
                <a:gd name="T37" fmla="*/ 18 h 28"/>
                <a:gd name="T38" fmla="*/ 0 w 14"/>
                <a:gd name="T39" fmla="*/ 14 h 28"/>
                <a:gd name="T40" fmla="*/ 0 w 14"/>
                <a:gd name="T41" fmla="*/ 8 h 28"/>
                <a:gd name="T42" fmla="*/ 4 w 14"/>
                <a:gd name="T4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28">
                  <a:moveTo>
                    <a:pt x="4" y="2"/>
                  </a:moveTo>
                  <a:lnTo>
                    <a:pt x="4" y="2"/>
                  </a:lnTo>
                  <a:lnTo>
                    <a:pt x="6" y="2"/>
                  </a:lnTo>
                  <a:lnTo>
                    <a:pt x="6" y="0"/>
                  </a:lnTo>
                  <a:lnTo>
                    <a:pt x="6" y="2"/>
                  </a:lnTo>
                  <a:lnTo>
                    <a:pt x="8" y="2"/>
                  </a:lnTo>
                  <a:lnTo>
                    <a:pt x="8" y="4"/>
                  </a:lnTo>
                  <a:lnTo>
                    <a:pt x="10" y="6"/>
                  </a:lnTo>
                  <a:lnTo>
                    <a:pt x="12" y="10"/>
                  </a:lnTo>
                  <a:lnTo>
                    <a:pt x="12" y="14"/>
                  </a:lnTo>
                  <a:lnTo>
                    <a:pt x="14" y="22"/>
                  </a:lnTo>
                  <a:lnTo>
                    <a:pt x="12" y="24"/>
                  </a:lnTo>
                  <a:lnTo>
                    <a:pt x="12" y="24"/>
                  </a:lnTo>
                  <a:lnTo>
                    <a:pt x="10" y="26"/>
                  </a:lnTo>
                  <a:lnTo>
                    <a:pt x="6" y="28"/>
                  </a:lnTo>
                  <a:lnTo>
                    <a:pt x="4" y="26"/>
                  </a:lnTo>
                  <a:lnTo>
                    <a:pt x="2" y="24"/>
                  </a:lnTo>
                  <a:lnTo>
                    <a:pt x="2" y="22"/>
                  </a:lnTo>
                  <a:lnTo>
                    <a:pt x="0" y="18"/>
                  </a:lnTo>
                  <a:lnTo>
                    <a:pt x="0" y="14"/>
                  </a:lnTo>
                  <a:lnTo>
                    <a:pt x="0" y="8"/>
                  </a:lnTo>
                  <a:lnTo>
                    <a:pt x="4"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1" name="Freeform 302"/>
            <p:cNvSpPr>
              <a:spLocks/>
            </p:cNvSpPr>
            <p:nvPr/>
          </p:nvSpPr>
          <p:spPr bwMode="gray">
            <a:xfrm>
              <a:off x="1189" y="3500"/>
              <a:ext cx="22" cy="26"/>
            </a:xfrm>
            <a:custGeom>
              <a:avLst/>
              <a:gdLst>
                <a:gd name="T0" fmla="*/ 0 w 22"/>
                <a:gd name="T1" fmla="*/ 12 h 26"/>
                <a:gd name="T2" fmla="*/ 4 w 22"/>
                <a:gd name="T3" fmla="*/ 6 h 26"/>
                <a:gd name="T4" fmla="*/ 4 w 22"/>
                <a:gd name="T5" fmla="*/ 6 h 26"/>
                <a:gd name="T6" fmla="*/ 4 w 22"/>
                <a:gd name="T7" fmla="*/ 6 h 26"/>
                <a:gd name="T8" fmla="*/ 4 w 22"/>
                <a:gd name="T9" fmla="*/ 4 h 26"/>
                <a:gd name="T10" fmla="*/ 6 w 22"/>
                <a:gd name="T11" fmla="*/ 2 h 26"/>
                <a:gd name="T12" fmla="*/ 8 w 22"/>
                <a:gd name="T13" fmla="*/ 2 h 26"/>
                <a:gd name="T14" fmla="*/ 12 w 22"/>
                <a:gd name="T15" fmla="*/ 0 h 26"/>
                <a:gd name="T16" fmla="*/ 22 w 22"/>
                <a:gd name="T17" fmla="*/ 8 h 26"/>
                <a:gd name="T18" fmla="*/ 16 w 22"/>
                <a:gd name="T19" fmla="*/ 18 h 26"/>
                <a:gd name="T20" fmla="*/ 14 w 22"/>
                <a:gd name="T21" fmla="*/ 20 h 26"/>
                <a:gd name="T22" fmla="*/ 14 w 22"/>
                <a:gd name="T23" fmla="*/ 22 h 26"/>
                <a:gd name="T24" fmla="*/ 12 w 22"/>
                <a:gd name="T25" fmla="*/ 24 h 26"/>
                <a:gd name="T26" fmla="*/ 12 w 22"/>
                <a:gd name="T27" fmla="*/ 26 h 26"/>
                <a:gd name="T28" fmla="*/ 8 w 22"/>
                <a:gd name="T29" fmla="*/ 26 h 26"/>
                <a:gd name="T30" fmla="*/ 0 w 22"/>
                <a:gd name="T31"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0" y="12"/>
                  </a:moveTo>
                  <a:lnTo>
                    <a:pt x="4" y="6"/>
                  </a:lnTo>
                  <a:lnTo>
                    <a:pt x="4" y="6"/>
                  </a:lnTo>
                  <a:lnTo>
                    <a:pt x="4" y="6"/>
                  </a:lnTo>
                  <a:lnTo>
                    <a:pt x="4" y="4"/>
                  </a:lnTo>
                  <a:lnTo>
                    <a:pt x="6" y="2"/>
                  </a:lnTo>
                  <a:lnTo>
                    <a:pt x="8" y="2"/>
                  </a:lnTo>
                  <a:lnTo>
                    <a:pt x="12" y="0"/>
                  </a:lnTo>
                  <a:lnTo>
                    <a:pt x="22" y="8"/>
                  </a:lnTo>
                  <a:lnTo>
                    <a:pt x="16" y="18"/>
                  </a:lnTo>
                  <a:lnTo>
                    <a:pt x="14" y="20"/>
                  </a:lnTo>
                  <a:lnTo>
                    <a:pt x="14" y="22"/>
                  </a:lnTo>
                  <a:lnTo>
                    <a:pt x="12" y="24"/>
                  </a:lnTo>
                  <a:lnTo>
                    <a:pt x="12" y="26"/>
                  </a:lnTo>
                  <a:lnTo>
                    <a:pt x="8" y="26"/>
                  </a:lnTo>
                  <a:lnTo>
                    <a:pt x="0" y="1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2" name="Freeform 303"/>
            <p:cNvSpPr>
              <a:spLocks/>
            </p:cNvSpPr>
            <p:nvPr/>
          </p:nvSpPr>
          <p:spPr bwMode="gray">
            <a:xfrm>
              <a:off x="1177" y="3328"/>
              <a:ext cx="100" cy="96"/>
            </a:xfrm>
            <a:custGeom>
              <a:avLst/>
              <a:gdLst>
                <a:gd name="T0" fmla="*/ 18 w 100"/>
                <a:gd name="T1" fmla="*/ 26 h 96"/>
                <a:gd name="T2" fmla="*/ 34 w 100"/>
                <a:gd name="T3" fmla="*/ 16 h 96"/>
                <a:gd name="T4" fmla="*/ 36 w 100"/>
                <a:gd name="T5" fmla="*/ 10 h 96"/>
                <a:gd name="T6" fmla="*/ 78 w 100"/>
                <a:gd name="T7" fmla="*/ 8 h 96"/>
                <a:gd name="T8" fmla="*/ 100 w 100"/>
                <a:gd name="T9" fmla="*/ 18 h 96"/>
                <a:gd name="T10" fmla="*/ 100 w 100"/>
                <a:gd name="T11" fmla="*/ 48 h 96"/>
                <a:gd name="T12" fmla="*/ 90 w 100"/>
                <a:gd name="T13" fmla="*/ 76 h 96"/>
                <a:gd name="T14" fmla="*/ 72 w 100"/>
                <a:gd name="T15" fmla="*/ 92 h 96"/>
                <a:gd name="T16" fmla="*/ 42 w 100"/>
                <a:gd name="T17" fmla="*/ 96 h 96"/>
                <a:gd name="T18" fmla="*/ 40 w 100"/>
                <a:gd name="T19" fmla="*/ 94 h 96"/>
                <a:gd name="T20" fmla="*/ 34 w 100"/>
                <a:gd name="T21" fmla="*/ 88 h 96"/>
                <a:gd name="T22" fmla="*/ 32 w 100"/>
                <a:gd name="T23" fmla="*/ 88 h 96"/>
                <a:gd name="T24" fmla="*/ 28 w 100"/>
                <a:gd name="T25" fmla="*/ 86 h 96"/>
                <a:gd name="T26" fmla="*/ 26 w 100"/>
                <a:gd name="T27" fmla="*/ 80 h 96"/>
                <a:gd name="T28" fmla="*/ 20 w 100"/>
                <a:gd name="T29" fmla="*/ 74 h 96"/>
                <a:gd name="T30" fmla="*/ 20 w 100"/>
                <a:gd name="T31" fmla="*/ 74 h 96"/>
                <a:gd name="T32" fmla="*/ 18 w 100"/>
                <a:gd name="T33" fmla="*/ 68 h 96"/>
                <a:gd name="T34" fmla="*/ 12 w 100"/>
                <a:gd name="T35" fmla="*/ 58 h 96"/>
                <a:gd name="T36" fmla="*/ 4 w 100"/>
                <a:gd name="T37" fmla="*/ 46 h 96"/>
                <a:gd name="T38" fmla="*/ 0 w 100"/>
                <a:gd name="T39" fmla="*/ 28 h 96"/>
                <a:gd name="T40" fmla="*/ 2 w 100"/>
                <a:gd name="T41" fmla="*/ 38 h 96"/>
                <a:gd name="T42" fmla="*/ 6 w 100"/>
                <a:gd name="T43" fmla="*/ 50 h 96"/>
                <a:gd name="T44" fmla="*/ 10 w 100"/>
                <a:gd name="T45" fmla="*/ 56 h 96"/>
                <a:gd name="T46" fmla="*/ 12 w 100"/>
                <a:gd name="T47" fmla="*/ 58 h 96"/>
                <a:gd name="T48" fmla="*/ 16 w 100"/>
                <a:gd name="T49" fmla="*/ 64 h 96"/>
                <a:gd name="T50" fmla="*/ 20 w 100"/>
                <a:gd name="T51" fmla="*/ 72 h 96"/>
                <a:gd name="T52" fmla="*/ 20 w 100"/>
                <a:gd name="T53" fmla="*/ 74 h 96"/>
                <a:gd name="T54" fmla="*/ 26 w 100"/>
                <a:gd name="T55" fmla="*/ 80 h 96"/>
                <a:gd name="T56" fmla="*/ 28 w 100"/>
                <a:gd name="T57" fmla="*/ 86 h 96"/>
                <a:gd name="T58" fmla="*/ 32 w 100"/>
                <a:gd name="T59" fmla="*/ 88 h 96"/>
                <a:gd name="T60" fmla="*/ 34 w 100"/>
                <a:gd name="T61" fmla="*/ 88 h 96"/>
                <a:gd name="T62" fmla="*/ 40 w 100"/>
                <a:gd name="T63" fmla="*/ 94 h 96"/>
                <a:gd name="T64" fmla="*/ 42 w 100"/>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96">
                  <a:moveTo>
                    <a:pt x="0" y="26"/>
                  </a:moveTo>
                  <a:lnTo>
                    <a:pt x="18" y="26"/>
                  </a:lnTo>
                  <a:lnTo>
                    <a:pt x="30" y="22"/>
                  </a:lnTo>
                  <a:lnTo>
                    <a:pt x="34" y="16"/>
                  </a:lnTo>
                  <a:lnTo>
                    <a:pt x="36" y="12"/>
                  </a:lnTo>
                  <a:lnTo>
                    <a:pt x="36" y="10"/>
                  </a:lnTo>
                  <a:lnTo>
                    <a:pt x="78" y="0"/>
                  </a:lnTo>
                  <a:lnTo>
                    <a:pt x="78" y="8"/>
                  </a:lnTo>
                  <a:lnTo>
                    <a:pt x="88" y="12"/>
                  </a:lnTo>
                  <a:lnTo>
                    <a:pt x="100" y="18"/>
                  </a:lnTo>
                  <a:lnTo>
                    <a:pt x="98" y="32"/>
                  </a:lnTo>
                  <a:lnTo>
                    <a:pt x="100" y="48"/>
                  </a:lnTo>
                  <a:lnTo>
                    <a:pt x="98" y="64"/>
                  </a:lnTo>
                  <a:lnTo>
                    <a:pt x="90" y="76"/>
                  </a:lnTo>
                  <a:lnTo>
                    <a:pt x="78" y="86"/>
                  </a:lnTo>
                  <a:lnTo>
                    <a:pt x="72" y="92"/>
                  </a:lnTo>
                  <a:lnTo>
                    <a:pt x="70" y="96"/>
                  </a:lnTo>
                  <a:lnTo>
                    <a:pt x="42" y="96"/>
                  </a:lnTo>
                  <a:lnTo>
                    <a:pt x="42" y="96"/>
                  </a:lnTo>
                  <a:lnTo>
                    <a:pt x="40" y="94"/>
                  </a:lnTo>
                  <a:lnTo>
                    <a:pt x="38" y="90"/>
                  </a:lnTo>
                  <a:lnTo>
                    <a:pt x="34" y="88"/>
                  </a:lnTo>
                  <a:lnTo>
                    <a:pt x="34" y="88"/>
                  </a:lnTo>
                  <a:lnTo>
                    <a:pt x="32" y="88"/>
                  </a:lnTo>
                  <a:lnTo>
                    <a:pt x="30" y="88"/>
                  </a:lnTo>
                  <a:lnTo>
                    <a:pt x="28" y="86"/>
                  </a:lnTo>
                  <a:lnTo>
                    <a:pt x="26" y="84"/>
                  </a:lnTo>
                  <a:lnTo>
                    <a:pt x="26" y="80"/>
                  </a:lnTo>
                  <a:lnTo>
                    <a:pt x="24" y="76"/>
                  </a:lnTo>
                  <a:lnTo>
                    <a:pt x="20" y="74"/>
                  </a:lnTo>
                  <a:lnTo>
                    <a:pt x="20" y="74"/>
                  </a:lnTo>
                  <a:lnTo>
                    <a:pt x="20" y="74"/>
                  </a:lnTo>
                  <a:lnTo>
                    <a:pt x="20" y="72"/>
                  </a:lnTo>
                  <a:lnTo>
                    <a:pt x="18" y="68"/>
                  </a:lnTo>
                  <a:lnTo>
                    <a:pt x="16" y="64"/>
                  </a:lnTo>
                  <a:lnTo>
                    <a:pt x="12" y="58"/>
                  </a:lnTo>
                  <a:lnTo>
                    <a:pt x="8" y="52"/>
                  </a:lnTo>
                  <a:lnTo>
                    <a:pt x="4" y="46"/>
                  </a:lnTo>
                  <a:lnTo>
                    <a:pt x="0" y="26"/>
                  </a:lnTo>
                  <a:lnTo>
                    <a:pt x="0" y="28"/>
                  </a:lnTo>
                  <a:lnTo>
                    <a:pt x="2" y="32"/>
                  </a:lnTo>
                  <a:lnTo>
                    <a:pt x="2" y="38"/>
                  </a:lnTo>
                  <a:lnTo>
                    <a:pt x="4" y="44"/>
                  </a:lnTo>
                  <a:lnTo>
                    <a:pt x="6" y="50"/>
                  </a:lnTo>
                  <a:lnTo>
                    <a:pt x="8" y="54"/>
                  </a:lnTo>
                  <a:lnTo>
                    <a:pt x="10" y="56"/>
                  </a:lnTo>
                  <a:lnTo>
                    <a:pt x="10" y="56"/>
                  </a:lnTo>
                  <a:lnTo>
                    <a:pt x="12" y="58"/>
                  </a:lnTo>
                  <a:lnTo>
                    <a:pt x="14" y="62"/>
                  </a:lnTo>
                  <a:lnTo>
                    <a:pt x="16" y="64"/>
                  </a:lnTo>
                  <a:lnTo>
                    <a:pt x="18" y="68"/>
                  </a:lnTo>
                  <a:lnTo>
                    <a:pt x="20" y="72"/>
                  </a:lnTo>
                  <a:lnTo>
                    <a:pt x="20" y="74"/>
                  </a:lnTo>
                  <a:lnTo>
                    <a:pt x="20" y="74"/>
                  </a:lnTo>
                  <a:lnTo>
                    <a:pt x="24" y="76"/>
                  </a:lnTo>
                  <a:lnTo>
                    <a:pt x="26" y="80"/>
                  </a:lnTo>
                  <a:lnTo>
                    <a:pt x="28" y="84"/>
                  </a:lnTo>
                  <a:lnTo>
                    <a:pt x="28" y="86"/>
                  </a:lnTo>
                  <a:lnTo>
                    <a:pt x="30" y="88"/>
                  </a:lnTo>
                  <a:lnTo>
                    <a:pt x="32" y="88"/>
                  </a:lnTo>
                  <a:lnTo>
                    <a:pt x="34" y="88"/>
                  </a:lnTo>
                  <a:lnTo>
                    <a:pt x="34" y="88"/>
                  </a:lnTo>
                  <a:lnTo>
                    <a:pt x="38" y="90"/>
                  </a:lnTo>
                  <a:lnTo>
                    <a:pt x="40" y="94"/>
                  </a:lnTo>
                  <a:lnTo>
                    <a:pt x="42" y="96"/>
                  </a:lnTo>
                  <a:lnTo>
                    <a:pt x="42" y="9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3" name="Freeform 304"/>
            <p:cNvSpPr>
              <a:spLocks/>
            </p:cNvSpPr>
            <p:nvPr/>
          </p:nvSpPr>
          <p:spPr bwMode="gray">
            <a:xfrm>
              <a:off x="681" y="2768"/>
              <a:ext cx="210" cy="200"/>
            </a:xfrm>
            <a:custGeom>
              <a:avLst/>
              <a:gdLst>
                <a:gd name="T0" fmla="*/ 74 w 210"/>
                <a:gd name="T1" fmla="*/ 0 h 200"/>
                <a:gd name="T2" fmla="*/ 74 w 210"/>
                <a:gd name="T3" fmla="*/ 0 h 200"/>
                <a:gd name="T4" fmla="*/ 72 w 210"/>
                <a:gd name="T5" fmla="*/ 2 h 200"/>
                <a:gd name="T6" fmla="*/ 78 w 210"/>
                <a:gd name="T7" fmla="*/ 114 h 200"/>
                <a:gd name="T8" fmla="*/ 80 w 210"/>
                <a:gd name="T9" fmla="*/ 120 h 200"/>
                <a:gd name="T10" fmla="*/ 82 w 210"/>
                <a:gd name="T11" fmla="*/ 128 h 200"/>
                <a:gd name="T12" fmla="*/ 24 w 210"/>
                <a:gd name="T13" fmla="*/ 130 h 200"/>
                <a:gd name="T14" fmla="*/ 22 w 210"/>
                <a:gd name="T15" fmla="*/ 132 h 200"/>
                <a:gd name="T16" fmla="*/ 18 w 210"/>
                <a:gd name="T17" fmla="*/ 134 h 200"/>
                <a:gd name="T18" fmla="*/ 16 w 210"/>
                <a:gd name="T19" fmla="*/ 132 h 200"/>
                <a:gd name="T20" fmla="*/ 14 w 210"/>
                <a:gd name="T21" fmla="*/ 132 h 200"/>
                <a:gd name="T22" fmla="*/ 12 w 210"/>
                <a:gd name="T23" fmla="*/ 136 h 200"/>
                <a:gd name="T24" fmla="*/ 12 w 210"/>
                <a:gd name="T25" fmla="*/ 140 h 200"/>
                <a:gd name="T26" fmla="*/ 10 w 210"/>
                <a:gd name="T27" fmla="*/ 144 h 200"/>
                <a:gd name="T28" fmla="*/ 8 w 210"/>
                <a:gd name="T29" fmla="*/ 146 h 200"/>
                <a:gd name="T30" fmla="*/ 6 w 210"/>
                <a:gd name="T31" fmla="*/ 150 h 200"/>
                <a:gd name="T32" fmla="*/ 2 w 210"/>
                <a:gd name="T33" fmla="*/ 154 h 200"/>
                <a:gd name="T34" fmla="*/ 0 w 210"/>
                <a:gd name="T35" fmla="*/ 156 h 200"/>
                <a:gd name="T36" fmla="*/ 0 w 210"/>
                <a:gd name="T37" fmla="*/ 164 h 200"/>
                <a:gd name="T38" fmla="*/ 2 w 210"/>
                <a:gd name="T39" fmla="*/ 172 h 200"/>
                <a:gd name="T40" fmla="*/ 2 w 210"/>
                <a:gd name="T41" fmla="*/ 174 h 200"/>
                <a:gd name="T42" fmla="*/ 4 w 210"/>
                <a:gd name="T43" fmla="*/ 176 h 200"/>
                <a:gd name="T44" fmla="*/ 10 w 210"/>
                <a:gd name="T45" fmla="*/ 178 h 200"/>
                <a:gd name="T46" fmla="*/ 14 w 210"/>
                <a:gd name="T47" fmla="*/ 180 h 200"/>
                <a:gd name="T48" fmla="*/ 22 w 210"/>
                <a:gd name="T49" fmla="*/ 182 h 200"/>
                <a:gd name="T50" fmla="*/ 24 w 210"/>
                <a:gd name="T51" fmla="*/ 182 h 200"/>
                <a:gd name="T52" fmla="*/ 30 w 210"/>
                <a:gd name="T53" fmla="*/ 182 h 200"/>
                <a:gd name="T54" fmla="*/ 30 w 210"/>
                <a:gd name="T55" fmla="*/ 176 h 200"/>
                <a:gd name="T56" fmla="*/ 32 w 210"/>
                <a:gd name="T57" fmla="*/ 176 h 200"/>
                <a:gd name="T58" fmla="*/ 38 w 210"/>
                <a:gd name="T59" fmla="*/ 174 h 200"/>
                <a:gd name="T60" fmla="*/ 44 w 210"/>
                <a:gd name="T61" fmla="*/ 178 h 200"/>
                <a:gd name="T62" fmla="*/ 44 w 210"/>
                <a:gd name="T63" fmla="*/ 182 h 200"/>
                <a:gd name="T64" fmla="*/ 48 w 210"/>
                <a:gd name="T65" fmla="*/ 190 h 200"/>
                <a:gd name="T66" fmla="*/ 56 w 210"/>
                <a:gd name="T67" fmla="*/ 198 h 200"/>
                <a:gd name="T68" fmla="*/ 60 w 210"/>
                <a:gd name="T69" fmla="*/ 200 h 200"/>
                <a:gd name="T70" fmla="*/ 70 w 210"/>
                <a:gd name="T71" fmla="*/ 198 h 200"/>
                <a:gd name="T72" fmla="*/ 74 w 210"/>
                <a:gd name="T73" fmla="*/ 196 h 200"/>
                <a:gd name="T74" fmla="*/ 78 w 210"/>
                <a:gd name="T75" fmla="*/ 192 h 200"/>
                <a:gd name="T76" fmla="*/ 84 w 210"/>
                <a:gd name="T77" fmla="*/ 196 h 200"/>
                <a:gd name="T78" fmla="*/ 86 w 210"/>
                <a:gd name="T79" fmla="*/ 196 h 200"/>
                <a:gd name="T80" fmla="*/ 90 w 210"/>
                <a:gd name="T81" fmla="*/ 196 h 200"/>
                <a:gd name="T82" fmla="*/ 92 w 210"/>
                <a:gd name="T83" fmla="*/ 194 h 200"/>
                <a:gd name="T84" fmla="*/ 94 w 210"/>
                <a:gd name="T85" fmla="*/ 186 h 200"/>
                <a:gd name="T86" fmla="*/ 98 w 210"/>
                <a:gd name="T87" fmla="*/ 176 h 200"/>
                <a:gd name="T88" fmla="*/ 102 w 210"/>
                <a:gd name="T89" fmla="*/ 170 h 200"/>
                <a:gd name="T90" fmla="*/ 106 w 210"/>
                <a:gd name="T91" fmla="*/ 166 h 200"/>
                <a:gd name="T92" fmla="*/ 114 w 210"/>
                <a:gd name="T93" fmla="*/ 164 h 200"/>
                <a:gd name="T94" fmla="*/ 130 w 210"/>
                <a:gd name="T95" fmla="*/ 162 h 200"/>
                <a:gd name="T96" fmla="*/ 148 w 210"/>
                <a:gd name="T97" fmla="*/ 156 h 200"/>
                <a:gd name="T98" fmla="*/ 154 w 210"/>
                <a:gd name="T99" fmla="*/ 150 h 200"/>
                <a:gd name="T100" fmla="*/ 162 w 210"/>
                <a:gd name="T101" fmla="*/ 150 h 200"/>
                <a:gd name="T102" fmla="*/ 176 w 210"/>
                <a:gd name="T103" fmla="*/ 148 h 200"/>
                <a:gd name="T104" fmla="*/ 180 w 210"/>
                <a:gd name="T105" fmla="*/ 148 h 200"/>
                <a:gd name="T106" fmla="*/ 186 w 210"/>
                <a:gd name="T107" fmla="*/ 142 h 200"/>
                <a:gd name="T108" fmla="*/ 196 w 210"/>
                <a:gd name="T109" fmla="*/ 132 h 200"/>
                <a:gd name="T110" fmla="*/ 202 w 210"/>
                <a:gd name="T111" fmla="*/ 120 h 200"/>
                <a:gd name="T112" fmla="*/ 208 w 210"/>
                <a:gd name="T113" fmla="*/ 92 h 200"/>
                <a:gd name="T114" fmla="*/ 202 w 210"/>
                <a:gd name="T115" fmla="*/ 74 h 200"/>
                <a:gd name="T116" fmla="*/ 170 w 210"/>
                <a:gd name="T117" fmla="*/ 5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200">
                  <a:moveTo>
                    <a:pt x="94" y="0"/>
                  </a:moveTo>
                  <a:lnTo>
                    <a:pt x="74" y="0"/>
                  </a:lnTo>
                  <a:lnTo>
                    <a:pt x="74" y="0"/>
                  </a:lnTo>
                  <a:lnTo>
                    <a:pt x="74" y="0"/>
                  </a:lnTo>
                  <a:lnTo>
                    <a:pt x="72" y="0"/>
                  </a:lnTo>
                  <a:lnTo>
                    <a:pt x="72" y="2"/>
                  </a:lnTo>
                  <a:lnTo>
                    <a:pt x="78" y="114"/>
                  </a:lnTo>
                  <a:lnTo>
                    <a:pt x="78" y="114"/>
                  </a:lnTo>
                  <a:lnTo>
                    <a:pt x="80" y="118"/>
                  </a:lnTo>
                  <a:lnTo>
                    <a:pt x="80" y="120"/>
                  </a:lnTo>
                  <a:lnTo>
                    <a:pt x="82" y="124"/>
                  </a:lnTo>
                  <a:lnTo>
                    <a:pt x="82" y="128"/>
                  </a:lnTo>
                  <a:lnTo>
                    <a:pt x="76" y="136"/>
                  </a:lnTo>
                  <a:lnTo>
                    <a:pt x="24" y="130"/>
                  </a:lnTo>
                  <a:lnTo>
                    <a:pt x="24" y="130"/>
                  </a:lnTo>
                  <a:lnTo>
                    <a:pt x="22" y="132"/>
                  </a:lnTo>
                  <a:lnTo>
                    <a:pt x="20" y="134"/>
                  </a:lnTo>
                  <a:lnTo>
                    <a:pt x="18" y="134"/>
                  </a:lnTo>
                  <a:lnTo>
                    <a:pt x="16" y="132"/>
                  </a:lnTo>
                  <a:lnTo>
                    <a:pt x="16" y="132"/>
                  </a:lnTo>
                  <a:lnTo>
                    <a:pt x="16" y="132"/>
                  </a:lnTo>
                  <a:lnTo>
                    <a:pt x="14" y="132"/>
                  </a:lnTo>
                  <a:lnTo>
                    <a:pt x="12" y="134"/>
                  </a:lnTo>
                  <a:lnTo>
                    <a:pt x="12" y="136"/>
                  </a:lnTo>
                  <a:lnTo>
                    <a:pt x="12" y="138"/>
                  </a:lnTo>
                  <a:lnTo>
                    <a:pt x="12" y="140"/>
                  </a:lnTo>
                  <a:lnTo>
                    <a:pt x="12" y="144"/>
                  </a:lnTo>
                  <a:lnTo>
                    <a:pt x="10" y="144"/>
                  </a:lnTo>
                  <a:lnTo>
                    <a:pt x="8" y="144"/>
                  </a:lnTo>
                  <a:lnTo>
                    <a:pt x="8" y="146"/>
                  </a:lnTo>
                  <a:lnTo>
                    <a:pt x="8" y="148"/>
                  </a:lnTo>
                  <a:lnTo>
                    <a:pt x="6" y="150"/>
                  </a:lnTo>
                  <a:lnTo>
                    <a:pt x="4" y="154"/>
                  </a:lnTo>
                  <a:lnTo>
                    <a:pt x="2" y="154"/>
                  </a:lnTo>
                  <a:lnTo>
                    <a:pt x="0" y="154"/>
                  </a:lnTo>
                  <a:lnTo>
                    <a:pt x="0" y="156"/>
                  </a:lnTo>
                  <a:lnTo>
                    <a:pt x="0" y="158"/>
                  </a:lnTo>
                  <a:lnTo>
                    <a:pt x="0" y="164"/>
                  </a:lnTo>
                  <a:lnTo>
                    <a:pt x="2" y="168"/>
                  </a:lnTo>
                  <a:lnTo>
                    <a:pt x="2" y="172"/>
                  </a:lnTo>
                  <a:lnTo>
                    <a:pt x="2" y="174"/>
                  </a:lnTo>
                  <a:lnTo>
                    <a:pt x="2" y="174"/>
                  </a:lnTo>
                  <a:lnTo>
                    <a:pt x="2" y="176"/>
                  </a:lnTo>
                  <a:lnTo>
                    <a:pt x="4" y="176"/>
                  </a:lnTo>
                  <a:lnTo>
                    <a:pt x="6" y="178"/>
                  </a:lnTo>
                  <a:lnTo>
                    <a:pt x="10" y="178"/>
                  </a:lnTo>
                  <a:lnTo>
                    <a:pt x="10" y="178"/>
                  </a:lnTo>
                  <a:lnTo>
                    <a:pt x="14" y="180"/>
                  </a:lnTo>
                  <a:lnTo>
                    <a:pt x="18" y="182"/>
                  </a:lnTo>
                  <a:lnTo>
                    <a:pt x="22" y="182"/>
                  </a:lnTo>
                  <a:lnTo>
                    <a:pt x="22" y="182"/>
                  </a:lnTo>
                  <a:lnTo>
                    <a:pt x="24" y="182"/>
                  </a:lnTo>
                  <a:lnTo>
                    <a:pt x="28" y="182"/>
                  </a:lnTo>
                  <a:lnTo>
                    <a:pt x="30" y="182"/>
                  </a:lnTo>
                  <a:lnTo>
                    <a:pt x="30" y="180"/>
                  </a:lnTo>
                  <a:lnTo>
                    <a:pt x="30" y="176"/>
                  </a:lnTo>
                  <a:lnTo>
                    <a:pt x="32" y="176"/>
                  </a:lnTo>
                  <a:lnTo>
                    <a:pt x="32" y="176"/>
                  </a:lnTo>
                  <a:lnTo>
                    <a:pt x="36" y="174"/>
                  </a:lnTo>
                  <a:lnTo>
                    <a:pt x="38" y="174"/>
                  </a:lnTo>
                  <a:lnTo>
                    <a:pt x="42" y="176"/>
                  </a:lnTo>
                  <a:lnTo>
                    <a:pt x="44" y="178"/>
                  </a:lnTo>
                  <a:lnTo>
                    <a:pt x="44" y="180"/>
                  </a:lnTo>
                  <a:lnTo>
                    <a:pt x="44" y="182"/>
                  </a:lnTo>
                  <a:lnTo>
                    <a:pt x="46" y="186"/>
                  </a:lnTo>
                  <a:lnTo>
                    <a:pt x="48" y="190"/>
                  </a:lnTo>
                  <a:lnTo>
                    <a:pt x="50" y="194"/>
                  </a:lnTo>
                  <a:lnTo>
                    <a:pt x="56" y="198"/>
                  </a:lnTo>
                  <a:lnTo>
                    <a:pt x="56" y="198"/>
                  </a:lnTo>
                  <a:lnTo>
                    <a:pt x="60" y="200"/>
                  </a:lnTo>
                  <a:lnTo>
                    <a:pt x="64" y="200"/>
                  </a:lnTo>
                  <a:lnTo>
                    <a:pt x="70" y="198"/>
                  </a:lnTo>
                  <a:lnTo>
                    <a:pt x="74" y="196"/>
                  </a:lnTo>
                  <a:lnTo>
                    <a:pt x="74" y="196"/>
                  </a:lnTo>
                  <a:lnTo>
                    <a:pt x="76" y="194"/>
                  </a:lnTo>
                  <a:lnTo>
                    <a:pt x="78" y="192"/>
                  </a:lnTo>
                  <a:lnTo>
                    <a:pt x="82" y="192"/>
                  </a:lnTo>
                  <a:lnTo>
                    <a:pt x="84" y="196"/>
                  </a:lnTo>
                  <a:lnTo>
                    <a:pt x="86" y="196"/>
                  </a:lnTo>
                  <a:lnTo>
                    <a:pt x="86" y="196"/>
                  </a:lnTo>
                  <a:lnTo>
                    <a:pt x="88" y="198"/>
                  </a:lnTo>
                  <a:lnTo>
                    <a:pt x="90" y="196"/>
                  </a:lnTo>
                  <a:lnTo>
                    <a:pt x="92" y="194"/>
                  </a:lnTo>
                  <a:lnTo>
                    <a:pt x="92" y="194"/>
                  </a:lnTo>
                  <a:lnTo>
                    <a:pt x="92" y="190"/>
                  </a:lnTo>
                  <a:lnTo>
                    <a:pt x="94" y="186"/>
                  </a:lnTo>
                  <a:lnTo>
                    <a:pt x="96" y="180"/>
                  </a:lnTo>
                  <a:lnTo>
                    <a:pt x="98" y="176"/>
                  </a:lnTo>
                  <a:lnTo>
                    <a:pt x="100" y="172"/>
                  </a:lnTo>
                  <a:lnTo>
                    <a:pt x="102" y="170"/>
                  </a:lnTo>
                  <a:lnTo>
                    <a:pt x="102" y="168"/>
                  </a:lnTo>
                  <a:lnTo>
                    <a:pt x="106" y="166"/>
                  </a:lnTo>
                  <a:lnTo>
                    <a:pt x="108" y="164"/>
                  </a:lnTo>
                  <a:lnTo>
                    <a:pt x="114" y="164"/>
                  </a:lnTo>
                  <a:lnTo>
                    <a:pt x="120" y="164"/>
                  </a:lnTo>
                  <a:lnTo>
                    <a:pt x="130" y="162"/>
                  </a:lnTo>
                  <a:lnTo>
                    <a:pt x="140" y="160"/>
                  </a:lnTo>
                  <a:lnTo>
                    <a:pt x="148" y="156"/>
                  </a:lnTo>
                  <a:lnTo>
                    <a:pt x="152" y="150"/>
                  </a:lnTo>
                  <a:lnTo>
                    <a:pt x="154" y="150"/>
                  </a:lnTo>
                  <a:lnTo>
                    <a:pt x="158" y="150"/>
                  </a:lnTo>
                  <a:lnTo>
                    <a:pt x="162" y="150"/>
                  </a:lnTo>
                  <a:lnTo>
                    <a:pt x="168" y="150"/>
                  </a:lnTo>
                  <a:lnTo>
                    <a:pt x="176" y="148"/>
                  </a:lnTo>
                  <a:lnTo>
                    <a:pt x="176" y="148"/>
                  </a:lnTo>
                  <a:lnTo>
                    <a:pt x="180" y="148"/>
                  </a:lnTo>
                  <a:lnTo>
                    <a:pt x="182" y="146"/>
                  </a:lnTo>
                  <a:lnTo>
                    <a:pt x="186" y="142"/>
                  </a:lnTo>
                  <a:lnTo>
                    <a:pt x="192" y="138"/>
                  </a:lnTo>
                  <a:lnTo>
                    <a:pt x="196" y="132"/>
                  </a:lnTo>
                  <a:lnTo>
                    <a:pt x="200" y="124"/>
                  </a:lnTo>
                  <a:lnTo>
                    <a:pt x="202" y="120"/>
                  </a:lnTo>
                  <a:lnTo>
                    <a:pt x="204" y="108"/>
                  </a:lnTo>
                  <a:lnTo>
                    <a:pt x="208" y="92"/>
                  </a:lnTo>
                  <a:lnTo>
                    <a:pt x="210" y="72"/>
                  </a:lnTo>
                  <a:lnTo>
                    <a:pt x="202" y="74"/>
                  </a:lnTo>
                  <a:lnTo>
                    <a:pt x="198" y="58"/>
                  </a:lnTo>
                  <a:lnTo>
                    <a:pt x="170" y="58"/>
                  </a:lnTo>
                  <a:lnTo>
                    <a:pt x="9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4" name="Freeform 305"/>
            <p:cNvSpPr>
              <a:spLocks/>
            </p:cNvSpPr>
            <p:nvPr/>
          </p:nvSpPr>
          <p:spPr bwMode="gray">
            <a:xfrm>
              <a:off x="1169" y="2688"/>
              <a:ext cx="138" cy="150"/>
            </a:xfrm>
            <a:custGeom>
              <a:avLst/>
              <a:gdLst>
                <a:gd name="T0" fmla="*/ 0 w 138"/>
                <a:gd name="T1" fmla="*/ 150 h 150"/>
                <a:gd name="T2" fmla="*/ 0 w 138"/>
                <a:gd name="T3" fmla="*/ 0 h 150"/>
                <a:gd name="T4" fmla="*/ 2 w 138"/>
                <a:gd name="T5" fmla="*/ 0 h 150"/>
                <a:gd name="T6" fmla="*/ 6 w 138"/>
                <a:gd name="T7" fmla="*/ 2 h 150"/>
                <a:gd name="T8" fmla="*/ 12 w 138"/>
                <a:gd name="T9" fmla="*/ 2 h 150"/>
                <a:gd name="T10" fmla="*/ 18 w 138"/>
                <a:gd name="T11" fmla="*/ 2 h 150"/>
                <a:gd name="T12" fmla="*/ 22 w 138"/>
                <a:gd name="T13" fmla="*/ 2 h 150"/>
                <a:gd name="T14" fmla="*/ 26 w 138"/>
                <a:gd name="T15" fmla="*/ 4 h 150"/>
                <a:gd name="T16" fmla="*/ 28 w 138"/>
                <a:gd name="T17" fmla="*/ 4 h 150"/>
                <a:gd name="T18" fmla="*/ 30 w 138"/>
                <a:gd name="T19" fmla="*/ 6 h 150"/>
                <a:gd name="T20" fmla="*/ 34 w 138"/>
                <a:gd name="T21" fmla="*/ 8 h 150"/>
                <a:gd name="T22" fmla="*/ 38 w 138"/>
                <a:gd name="T23" fmla="*/ 10 h 150"/>
                <a:gd name="T24" fmla="*/ 44 w 138"/>
                <a:gd name="T25" fmla="*/ 10 h 150"/>
                <a:gd name="T26" fmla="*/ 68 w 138"/>
                <a:gd name="T27" fmla="*/ 4 h 150"/>
                <a:gd name="T28" fmla="*/ 68 w 138"/>
                <a:gd name="T29" fmla="*/ 4 h 150"/>
                <a:gd name="T30" fmla="*/ 70 w 138"/>
                <a:gd name="T31" fmla="*/ 4 h 150"/>
                <a:gd name="T32" fmla="*/ 72 w 138"/>
                <a:gd name="T33" fmla="*/ 2 h 150"/>
                <a:gd name="T34" fmla="*/ 76 w 138"/>
                <a:gd name="T35" fmla="*/ 2 h 150"/>
                <a:gd name="T36" fmla="*/ 80 w 138"/>
                <a:gd name="T37" fmla="*/ 4 h 150"/>
                <a:gd name="T38" fmla="*/ 86 w 138"/>
                <a:gd name="T39" fmla="*/ 6 h 150"/>
                <a:gd name="T40" fmla="*/ 86 w 138"/>
                <a:gd name="T41" fmla="*/ 6 h 150"/>
                <a:gd name="T42" fmla="*/ 86 w 138"/>
                <a:gd name="T43" fmla="*/ 10 h 150"/>
                <a:gd name="T44" fmla="*/ 86 w 138"/>
                <a:gd name="T45" fmla="*/ 14 h 150"/>
                <a:gd name="T46" fmla="*/ 88 w 138"/>
                <a:gd name="T47" fmla="*/ 20 h 150"/>
                <a:gd name="T48" fmla="*/ 92 w 138"/>
                <a:gd name="T49" fmla="*/ 26 h 150"/>
                <a:gd name="T50" fmla="*/ 92 w 138"/>
                <a:gd name="T51" fmla="*/ 30 h 150"/>
                <a:gd name="T52" fmla="*/ 98 w 138"/>
                <a:gd name="T53" fmla="*/ 40 h 150"/>
                <a:gd name="T54" fmla="*/ 106 w 138"/>
                <a:gd name="T55" fmla="*/ 56 h 150"/>
                <a:gd name="T56" fmla="*/ 114 w 138"/>
                <a:gd name="T57" fmla="*/ 74 h 150"/>
                <a:gd name="T58" fmla="*/ 122 w 138"/>
                <a:gd name="T59" fmla="*/ 92 h 150"/>
                <a:gd name="T60" fmla="*/ 130 w 138"/>
                <a:gd name="T61" fmla="*/ 108 h 150"/>
                <a:gd name="T62" fmla="*/ 136 w 138"/>
                <a:gd name="T63" fmla="*/ 122 h 150"/>
                <a:gd name="T64" fmla="*/ 138 w 138"/>
                <a:gd name="T65" fmla="*/ 128 h 150"/>
                <a:gd name="T66" fmla="*/ 138 w 138"/>
                <a:gd name="T67" fmla="*/ 130 h 150"/>
                <a:gd name="T68" fmla="*/ 136 w 138"/>
                <a:gd name="T69" fmla="*/ 132 h 150"/>
                <a:gd name="T70" fmla="*/ 132 w 138"/>
                <a:gd name="T71" fmla="*/ 138 h 150"/>
                <a:gd name="T72" fmla="*/ 126 w 138"/>
                <a:gd name="T73" fmla="*/ 142 h 150"/>
                <a:gd name="T74" fmla="*/ 120 w 138"/>
                <a:gd name="T75" fmla="*/ 146 h 150"/>
                <a:gd name="T76" fmla="*/ 110 w 138"/>
                <a:gd name="T77" fmla="*/ 150 h 150"/>
                <a:gd name="T78" fmla="*/ 0 w 138"/>
                <a:gd name="T7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150">
                  <a:moveTo>
                    <a:pt x="0" y="150"/>
                  </a:moveTo>
                  <a:lnTo>
                    <a:pt x="0" y="0"/>
                  </a:lnTo>
                  <a:lnTo>
                    <a:pt x="2" y="0"/>
                  </a:lnTo>
                  <a:lnTo>
                    <a:pt x="6" y="2"/>
                  </a:lnTo>
                  <a:lnTo>
                    <a:pt x="12" y="2"/>
                  </a:lnTo>
                  <a:lnTo>
                    <a:pt x="18" y="2"/>
                  </a:lnTo>
                  <a:lnTo>
                    <a:pt x="22" y="2"/>
                  </a:lnTo>
                  <a:lnTo>
                    <a:pt x="26" y="4"/>
                  </a:lnTo>
                  <a:lnTo>
                    <a:pt x="28" y="4"/>
                  </a:lnTo>
                  <a:lnTo>
                    <a:pt x="30" y="6"/>
                  </a:lnTo>
                  <a:lnTo>
                    <a:pt x="34" y="8"/>
                  </a:lnTo>
                  <a:lnTo>
                    <a:pt x="38" y="10"/>
                  </a:lnTo>
                  <a:lnTo>
                    <a:pt x="44" y="10"/>
                  </a:lnTo>
                  <a:lnTo>
                    <a:pt x="68" y="4"/>
                  </a:lnTo>
                  <a:lnTo>
                    <a:pt x="68" y="4"/>
                  </a:lnTo>
                  <a:lnTo>
                    <a:pt x="70" y="4"/>
                  </a:lnTo>
                  <a:lnTo>
                    <a:pt x="72" y="2"/>
                  </a:lnTo>
                  <a:lnTo>
                    <a:pt x="76" y="2"/>
                  </a:lnTo>
                  <a:lnTo>
                    <a:pt x="80" y="4"/>
                  </a:lnTo>
                  <a:lnTo>
                    <a:pt x="86" y="6"/>
                  </a:lnTo>
                  <a:lnTo>
                    <a:pt x="86" y="6"/>
                  </a:lnTo>
                  <a:lnTo>
                    <a:pt x="86" y="10"/>
                  </a:lnTo>
                  <a:lnTo>
                    <a:pt x="86" y="14"/>
                  </a:lnTo>
                  <a:lnTo>
                    <a:pt x="88" y="20"/>
                  </a:lnTo>
                  <a:lnTo>
                    <a:pt x="92" y="26"/>
                  </a:lnTo>
                  <a:lnTo>
                    <a:pt x="92" y="30"/>
                  </a:lnTo>
                  <a:lnTo>
                    <a:pt x="98" y="40"/>
                  </a:lnTo>
                  <a:lnTo>
                    <a:pt x="106" y="56"/>
                  </a:lnTo>
                  <a:lnTo>
                    <a:pt x="114" y="74"/>
                  </a:lnTo>
                  <a:lnTo>
                    <a:pt x="122" y="92"/>
                  </a:lnTo>
                  <a:lnTo>
                    <a:pt x="130" y="108"/>
                  </a:lnTo>
                  <a:lnTo>
                    <a:pt x="136" y="122"/>
                  </a:lnTo>
                  <a:lnTo>
                    <a:pt x="138" y="128"/>
                  </a:lnTo>
                  <a:lnTo>
                    <a:pt x="138" y="130"/>
                  </a:lnTo>
                  <a:lnTo>
                    <a:pt x="136" y="132"/>
                  </a:lnTo>
                  <a:lnTo>
                    <a:pt x="132" y="138"/>
                  </a:lnTo>
                  <a:lnTo>
                    <a:pt x="126" y="142"/>
                  </a:lnTo>
                  <a:lnTo>
                    <a:pt x="120" y="146"/>
                  </a:lnTo>
                  <a:lnTo>
                    <a:pt x="110" y="150"/>
                  </a:lnTo>
                  <a:lnTo>
                    <a:pt x="0" y="15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5" name="Freeform 306"/>
            <p:cNvSpPr>
              <a:spLocks/>
            </p:cNvSpPr>
            <p:nvPr/>
          </p:nvSpPr>
          <p:spPr bwMode="gray">
            <a:xfrm>
              <a:off x="1255" y="2692"/>
              <a:ext cx="40" cy="50"/>
            </a:xfrm>
            <a:custGeom>
              <a:avLst/>
              <a:gdLst>
                <a:gd name="T0" fmla="*/ 0 w 40"/>
                <a:gd name="T1" fmla="*/ 0 h 50"/>
                <a:gd name="T2" fmla="*/ 0 w 40"/>
                <a:gd name="T3" fmla="*/ 8 h 50"/>
                <a:gd name="T4" fmla="*/ 0 w 40"/>
                <a:gd name="T5" fmla="*/ 10 h 50"/>
                <a:gd name="T6" fmla="*/ 2 w 40"/>
                <a:gd name="T7" fmla="*/ 12 h 50"/>
                <a:gd name="T8" fmla="*/ 2 w 40"/>
                <a:gd name="T9" fmla="*/ 16 h 50"/>
                <a:gd name="T10" fmla="*/ 4 w 40"/>
                <a:gd name="T11" fmla="*/ 20 h 50"/>
                <a:gd name="T12" fmla="*/ 6 w 40"/>
                <a:gd name="T13" fmla="*/ 24 h 50"/>
                <a:gd name="T14" fmla="*/ 8 w 40"/>
                <a:gd name="T15" fmla="*/ 28 h 50"/>
                <a:gd name="T16" fmla="*/ 10 w 40"/>
                <a:gd name="T17" fmla="*/ 30 h 50"/>
                <a:gd name="T18" fmla="*/ 14 w 40"/>
                <a:gd name="T19" fmla="*/ 34 h 50"/>
                <a:gd name="T20" fmla="*/ 16 w 40"/>
                <a:gd name="T21" fmla="*/ 38 h 50"/>
                <a:gd name="T22" fmla="*/ 22 w 40"/>
                <a:gd name="T23" fmla="*/ 42 h 50"/>
                <a:gd name="T24" fmla="*/ 26 w 40"/>
                <a:gd name="T25" fmla="*/ 44 h 50"/>
                <a:gd name="T26" fmla="*/ 30 w 40"/>
                <a:gd name="T27" fmla="*/ 48 h 50"/>
                <a:gd name="T28" fmla="*/ 32 w 40"/>
                <a:gd name="T29" fmla="*/ 50 h 50"/>
                <a:gd name="T30" fmla="*/ 32 w 40"/>
                <a:gd name="T31" fmla="*/ 50 h 50"/>
                <a:gd name="T32" fmla="*/ 34 w 40"/>
                <a:gd name="T33" fmla="*/ 50 h 50"/>
                <a:gd name="T34" fmla="*/ 36 w 40"/>
                <a:gd name="T35" fmla="*/ 48 h 50"/>
                <a:gd name="T36" fmla="*/ 38 w 40"/>
                <a:gd name="T37" fmla="*/ 44 h 50"/>
                <a:gd name="T38" fmla="*/ 40 w 40"/>
                <a:gd name="T39" fmla="*/ 32 h 50"/>
                <a:gd name="T40" fmla="*/ 38 w 40"/>
                <a:gd name="T41" fmla="*/ 28 h 50"/>
                <a:gd name="T42" fmla="*/ 32 w 40"/>
                <a:gd name="T43" fmla="*/ 18 h 50"/>
                <a:gd name="T44" fmla="*/ 26 w 40"/>
                <a:gd name="T45" fmla="*/ 8 h 50"/>
                <a:gd name="T46" fmla="*/ 22 w 40"/>
                <a:gd name="T47" fmla="*/ 0 h 50"/>
                <a:gd name="T48" fmla="*/ 22 w 40"/>
                <a:gd name="T49" fmla="*/ 0 h 50"/>
                <a:gd name="T50" fmla="*/ 18 w 40"/>
                <a:gd name="T51" fmla="*/ 0 h 50"/>
                <a:gd name="T52" fmla="*/ 12 w 40"/>
                <a:gd name="T53" fmla="*/ 0 h 50"/>
                <a:gd name="T54" fmla="*/ 8 w 40"/>
                <a:gd name="T55" fmla="*/ 0 h 50"/>
                <a:gd name="T56" fmla="*/ 2 w 40"/>
                <a:gd name="T57" fmla="*/ 0 h 50"/>
                <a:gd name="T58" fmla="*/ 0 w 40"/>
                <a:gd name="T5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50">
                  <a:moveTo>
                    <a:pt x="0" y="0"/>
                  </a:moveTo>
                  <a:lnTo>
                    <a:pt x="0" y="8"/>
                  </a:lnTo>
                  <a:lnTo>
                    <a:pt x="0" y="10"/>
                  </a:lnTo>
                  <a:lnTo>
                    <a:pt x="2" y="12"/>
                  </a:lnTo>
                  <a:lnTo>
                    <a:pt x="2" y="16"/>
                  </a:lnTo>
                  <a:lnTo>
                    <a:pt x="4" y="20"/>
                  </a:lnTo>
                  <a:lnTo>
                    <a:pt x="6" y="24"/>
                  </a:lnTo>
                  <a:lnTo>
                    <a:pt x="8" y="28"/>
                  </a:lnTo>
                  <a:lnTo>
                    <a:pt x="10" y="30"/>
                  </a:lnTo>
                  <a:lnTo>
                    <a:pt x="14" y="34"/>
                  </a:lnTo>
                  <a:lnTo>
                    <a:pt x="16" y="38"/>
                  </a:lnTo>
                  <a:lnTo>
                    <a:pt x="22" y="42"/>
                  </a:lnTo>
                  <a:lnTo>
                    <a:pt x="26" y="44"/>
                  </a:lnTo>
                  <a:lnTo>
                    <a:pt x="30" y="48"/>
                  </a:lnTo>
                  <a:lnTo>
                    <a:pt x="32" y="50"/>
                  </a:lnTo>
                  <a:lnTo>
                    <a:pt x="32" y="50"/>
                  </a:lnTo>
                  <a:lnTo>
                    <a:pt x="34" y="50"/>
                  </a:lnTo>
                  <a:lnTo>
                    <a:pt x="36" y="48"/>
                  </a:lnTo>
                  <a:lnTo>
                    <a:pt x="38" y="44"/>
                  </a:lnTo>
                  <a:lnTo>
                    <a:pt x="40" y="32"/>
                  </a:lnTo>
                  <a:lnTo>
                    <a:pt x="38" y="28"/>
                  </a:lnTo>
                  <a:lnTo>
                    <a:pt x="32" y="18"/>
                  </a:lnTo>
                  <a:lnTo>
                    <a:pt x="26" y="8"/>
                  </a:lnTo>
                  <a:lnTo>
                    <a:pt x="22" y="0"/>
                  </a:lnTo>
                  <a:lnTo>
                    <a:pt x="22" y="0"/>
                  </a:lnTo>
                  <a:lnTo>
                    <a:pt x="18" y="0"/>
                  </a:lnTo>
                  <a:lnTo>
                    <a:pt x="12" y="0"/>
                  </a:lnTo>
                  <a:lnTo>
                    <a:pt x="8" y="0"/>
                  </a:lnTo>
                  <a:lnTo>
                    <a:pt x="2" y="0"/>
                  </a:lnTo>
                  <a:lnTo>
                    <a:pt x="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6" name="Freeform 307"/>
            <p:cNvSpPr>
              <a:spLocks/>
            </p:cNvSpPr>
            <p:nvPr/>
          </p:nvSpPr>
          <p:spPr bwMode="gray">
            <a:xfrm>
              <a:off x="1393" y="3266"/>
              <a:ext cx="86" cy="182"/>
            </a:xfrm>
            <a:custGeom>
              <a:avLst/>
              <a:gdLst>
                <a:gd name="T0" fmla="*/ 78 w 86"/>
                <a:gd name="T1" fmla="*/ 0 h 182"/>
                <a:gd name="T2" fmla="*/ 72 w 86"/>
                <a:gd name="T3" fmla="*/ 4 h 182"/>
                <a:gd name="T4" fmla="*/ 64 w 86"/>
                <a:gd name="T5" fmla="*/ 12 h 182"/>
                <a:gd name="T6" fmla="*/ 60 w 86"/>
                <a:gd name="T7" fmla="*/ 20 h 182"/>
                <a:gd name="T8" fmla="*/ 56 w 86"/>
                <a:gd name="T9" fmla="*/ 24 h 182"/>
                <a:gd name="T10" fmla="*/ 48 w 86"/>
                <a:gd name="T11" fmla="*/ 32 h 182"/>
                <a:gd name="T12" fmla="*/ 40 w 86"/>
                <a:gd name="T13" fmla="*/ 42 h 182"/>
                <a:gd name="T14" fmla="*/ 34 w 86"/>
                <a:gd name="T15" fmla="*/ 50 h 182"/>
                <a:gd name="T16" fmla="*/ 28 w 86"/>
                <a:gd name="T17" fmla="*/ 54 h 182"/>
                <a:gd name="T18" fmla="*/ 24 w 86"/>
                <a:gd name="T19" fmla="*/ 54 h 182"/>
                <a:gd name="T20" fmla="*/ 22 w 86"/>
                <a:gd name="T21" fmla="*/ 54 h 182"/>
                <a:gd name="T22" fmla="*/ 16 w 86"/>
                <a:gd name="T23" fmla="*/ 54 h 182"/>
                <a:gd name="T24" fmla="*/ 10 w 86"/>
                <a:gd name="T25" fmla="*/ 60 h 182"/>
                <a:gd name="T26" fmla="*/ 6 w 86"/>
                <a:gd name="T27" fmla="*/ 68 h 182"/>
                <a:gd name="T28" fmla="*/ 6 w 86"/>
                <a:gd name="T29" fmla="*/ 82 h 182"/>
                <a:gd name="T30" fmla="*/ 4 w 86"/>
                <a:gd name="T31" fmla="*/ 90 h 182"/>
                <a:gd name="T32" fmla="*/ 6 w 86"/>
                <a:gd name="T33" fmla="*/ 92 h 182"/>
                <a:gd name="T34" fmla="*/ 8 w 86"/>
                <a:gd name="T35" fmla="*/ 92 h 182"/>
                <a:gd name="T36" fmla="*/ 14 w 86"/>
                <a:gd name="T37" fmla="*/ 100 h 182"/>
                <a:gd name="T38" fmla="*/ 14 w 86"/>
                <a:gd name="T39" fmla="*/ 106 h 182"/>
                <a:gd name="T40" fmla="*/ 10 w 86"/>
                <a:gd name="T41" fmla="*/ 110 h 182"/>
                <a:gd name="T42" fmla="*/ 6 w 86"/>
                <a:gd name="T43" fmla="*/ 116 h 182"/>
                <a:gd name="T44" fmla="*/ 0 w 86"/>
                <a:gd name="T45" fmla="*/ 138 h 182"/>
                <a:gd name="T46" fmla="*/ 6 w 86"/>
                <a:gd name="T47" fmla="*/ 172 h 182"/>
                <a:gd name="T48" fmla="*/ 8 w 86"/>
                <a:gd name="T49" fmla="*/ 172 h 182"/>
                <a:gd name="T50" fmla="*/ 16 w 86"/>
                <a:gd name="T51" fmla="*/ 172 h 182"/>
                <a:gd name="T52" fmla="*/ 22 w 86"/>
                <a:gd name="T53" fmla="*/ 172 h 182"/>
                <a:gd name="T54" fmla="*/ 20 w 86"/>
                <a:gd name="T55" fmla="*/ 174 h 182"/>
                <a:gd name="T56" fmla="*/ 24 w 86"/>
                <a:gd name="T57" fmla="*/ 178 h 182"/>
                <a:gd name="T58" fmla="*/ 28 w 86"/>
                <a:gd name="T59" fmla="*/ 182 h 182"/>
                <a:gd name="T60" fmla="*/ 36 w 86"/>
                <a:gd name="T61" fmla="*/ 182 h 182"/>
                <a:gd name="T62" fmla="*/ 44 w 86"/>
                <a:gd name="T63" fmla="*/ 178 h 182"/>
                <a:gd name="T64" fmla="*/ 50 w 86"/>
                <a:gd name="T65" fmla="*/ 164 h 182"/>
                <a:gd name="T66" fmla="*/ 58 w 86"/>
                <a:gd name="T67" fmla="*/ 134 h 182"/>
                <a:gd name="T68" fmla="*/ 58 w 86"/>
                <a:gd name="T69" fmla="*/ 126 h 182"/>
                <a:gd name="T70" fmla="*/ 60 w 86"/>
                <a:gd name="T71" fmla="*/ 120 h 182"/>
                <a:gd name="T72" fmla="*/ 66 w 86"/>
                <a:gd name="T73" fmla="*/ 108 h 182"/>
                <a:gd name="T74" fmla="*/ 72 w 86"/>
                <a:gd name="T75" fmla="*/ 82 h 182"/>
                <a:gd name="T76" fmla="*/ 78 w 86"/>
                <a:gd name="T77" fmla="*/ 54 h 182"/>
                <a:gd name="T78" fmla="*/ 78 w 86"/>
                <a:gd name="T79" fmla="*/ 50 h 182"/>
                <a:gd name="T80" fmla="*/ 82 w 86"/>
                <a:gd name="T81" fmla="*/ 40 h 182"/>
                <a:gd name="T82" fmla="*/ 84 w 86"/>
                <a:gd name="T83" fmla="*/ 28 h 182"/>
                <a:gd name="T84" fmla="*/ 84 w 86"/>
                <a:gd name="T85" fmla="*/ 20 h 182"/>
                <a:gd name="T86" fmla="*/ 86 w 86"/>
                <a:gd name="T87" fmla="*/ 12 h 182"/>
                <a:gd name="T88" fmla="*/ 86 w 86"/>
                <a:gd name="T89" fmla="*/ 4 h 182"/>
                <a:gd name="T90" fmla="*/ 78 w 86"/>
                <a:gd name="T9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82">
                  <a:moveTo>
                    <a:pt x="78" y="0"/>
                  </a:moveTo>
                  <a:lnTo>
                    <a:pt x="78" y="0"/>
                  </a:lnTo>
                  <a:lnTo>
                    <a:pt x="76" y="2"/>
                  </a:lnTo>
                  <a:lnTo>
                    <a:pt x="72" y="4"/>
                  </a:lnTo>
                  <a:lnTo>
                    <a:pt x="68" y="6"/>
                  </a:lnTo>
                  <a:lnTo>
                    <a:pt x="64" y="12"/>
                  </a:lnTo>
                  <a:lnTo>
                    <a:pt x="62" y="20"/>
                  </a:lnTo>
                  <a:lnTo>
                    <a:pt x="60" y="20"/>
                  </a:lnTo>
                  <a:lnTo>
                    <a:pt x="58" y="22"/>
                  </a:lnTo>
                  <a:lnTo>
                    <a:pt x="56" y="24"/>
                  </a:lnTo>
                  <a:lnTo>
                    <a:pt x="52" y="28"/>
                  </a:lnTo>
                  <a:lnTo>
                    <a:pt x="48" y="32"/>
                  </a:lnTo>
                  <a:lnTo>
                    <a:pt x="44" y="36"/>
                  </a:lnTo>
                  <a:lnTo>
                    <a:pt x="40" y="42"/>
                  </a:lnTo>
                  <a:lnTo>
                    <a:pt x="38" y="46"/>
                  </a:lnTo>
                  <a:lnTo>
                    <a:pt x="34" y="50"/>
                  </a:lnTo>
                  <a:lnTo>
                    <a:pt x="30" y="52"/>
                  </a:lnTo>
                  <a:lnTo>
                    <a:pt x="28" y="54"/>
                  </a:lnTo>
                  <a:lnTo>
                    <a:pt x="26" y="54"/>
                  </a:lnTo>
                  <a:lnTo>
                    <a:pt x="24" y="54"/>
                  </a:lnTo>
                  <a:lnTo>
                    <a:pt x="24" y="54"/>
                  </a:lnTo>
                  <a:lnTo>
                    <a:pt x="22" y="54"/>
                  </a:lnTo>
                  <a:lnTo>
                    <a:pt x="20" y="54"/>
                  </a:lnTo>
                  <a:lnTo>
                    <a:pt x="16" y="54"/>
                  </a:lnTo>
                  <a:lnTo>
                    <a:pt x="14" y="56"/>
                  </a:lnTo>
                  <a:lnTo>
                    <a:pt x="10" y="60"/>
                  </a:lnTo>
                  <a:lnTo>
                    <a:pt x="8" y="64"/>
                  </a:lnTo>
                  <a:lnTo>
                    <a:pt x="6" y="68"/>
                  </a:lnTo>
                  <a:lnTo>
                    <a:pt x="6" y="76"/>
                  </a:lnTo>
                  <a:lnTo>
                    <a:pt x="6" y="82"/>
                  </a:lnTo>
                  <a:lnTo>
                    <a:pt x="6" y="88"/>
                  </a:lnTo>
                  <a:lnTo>
                    <a:pt x="4" y="90"/>
                  </a:lnTo>
                  <a:lnTo>
                    <a:pt x="6" y="90"/>
                  </a:lnTo>
                  <a:lnTo>
                    <a:pt x="6" y="92"/>
                  </a:lnTo>
                  <a:lnTo>
                    <a:pt x="6" y="92"/>
                  </a:lnTo>
                  <a:lnTo>
                    <a:pt x="8" y="92"/>
                  </a:lnTo>
                  <a:lnTo>
                    <a:pt x="12" y="96"/>
                  </a:lnTo>
                  <a:lnTo>
                    <a:pt x="14" y="100"/>
                  </a:lnTo>
                  <a:lnTo>
                    <a:pt x="14" y="102"/>
                  </a:lnTo>
                  <a:lnTo>
                    <a:pt x="14" y="106"/>
                  </a:lnTo>
                  <a:lnTo>
                    <a:pt x="12" y="108"/>
                  </a:lnTo>
                  <a:lnTo>
                    <a:pt x="10" y="110"/>
                  </a:lnTo>
                  <a:lnTo>
                    <a:pt x="8" y="112"/>
                  </a:lnTo>
                  <a:lnTo>
                    <a:pt x="6" y="116"/>
                  </a:lnTo>
                  <a:lnTo>
                    <a:pt x="2" y="124"/>
                  </a:lnTo>
                  <a:lnTo>
                    <a:pt x="0" y="138"/>
                  </a:lnTo>
                  <a:lnTo>
                    <a:pt x="0" y="154"/>
                  </a:lnTo>
                  <a:lnTo>
                    <a:pt x="6" y="172"/>
                  </a:lnTo>
                  <a:lnTo>
                    <a:pt x="8" y="172"/>
                  </a:lnTo>
                  <a:lnTo>
                    <a:pt x="8" y="172"/>
                  </a:lnTo>
                  <a:lnTo>
                    <a:pt x="12" y="172"/>
                  </a:lnTo>
                  <a:lnTo>
                    <a:pt x="16" y="172"/>
                  </a:lnTo>
                  <a:lnTo>
                    <a:pt x="20" y="172"/>
                  </a:lnTo>
                  <a:lnTo>
                    <a:pt x="22" y="172"/>
                  </a:lnTo>
                  <a:lnTo>
                    <a:pt x="22" y="172"/>
                  </a:lnTo>
                  <a:lnTo>
                    <a:pt x="20" y="174"/>
                  </a:lnTo>
                  <a:lnTo>
                    <a:pt x="22" y="176"/>
                  </a:lnTo>
                  <a:lnTo>
                    <a:pt x="24" y="178"/>
                  </a:lnTo>
                  <a:lnTo>
                    <a:pt x="26" y="180"/>
                  </a:lnTo>
                  <a:lnTo>
                    <a:pt x="28" y="182"/>
                  </a:lnTo>
                  <a:lnTo>
                    <a:pt x="32" y="182"/>
                  </a:lnTo>
                  <a:lnTo>
                    <a:pt x="36" y="182"/>
                  </a:lnTo>
                  <a:lnTo>
                    <a:pt x="40" y="182"/>
                  </a:lnTo>
                  <a:lnTo>
                    <a:pt x="44" y="178"/>
                  </a:lnTo>
                  <a:lnTo>
                    <a:pt x="46" y="172"/>
                  </a:lnTo>
                  <a:lnTo>
                    <a:pt x="50" y="164"/>
                  </a:lnTo>
                  <a:lnTo>
                    <a:pt x="56" y="146"/>
                  </a:lnTo>
                  <a:lnTo>
                    <a:pt x="58" y="134"/>
                  </a:lnTo>
                  <a:lnTo>
                    <a:pt x="60" y="128"/>
                  </a:lnTo>
                  <a:lnTo>
                    <a:pt x="58" y="126"/>
                  </a:lnTo>
                  <a:lnTo>
                    <a:pt x="58" y="124"/>
                  </a:lnTo>
                  <a:lnTo>
                    <a:pt x="60" y="120"/>
                  </a:lnTo>
                  <a:lnTo>
                    <a:pt x="62" y="114"/>
                  </a:lnTo>
                  <a:lnTo>
                    <a:pt x="66" y="108"/>
                  </a:lnTo>
                  <a:lnTo>
                    <a:pt x="70" y="98"/>
                  </a:lnTo>
                  <a:lnTo>
                    <a:pt x="72" y="82"/>
                  </a:lnTo>
                  <a:lnTo>
                    <a:pt x="76" y="66"/>
                  </a:lnTo>
                  <a:lnTo>
                    <a:pt x="78" y="54"/>
                  </a:lnTo>
                  <a:lnTo>
                    <a:pt x="78" y="52"/>
                  </a:lnTo>
                  <a:lnTo>
                    <a:pt x="78" y="50"/>
                  </a:lnTo>
                  <a:lnTo>
                    <a:pt x="80" y="44"/>
                  </a:lnTo>
                  <a:lnTo>
                    <a:pt x="82" y="40"/>
                  </a:lnTo>
                  <a:lnTo>
                    <a:pt x="82" y="34"/>
                  </a:lnTo>
                  <a:lnTo>
                    <a:pt x="84" y="28"/>
                  </a:lnTo>
                  <a:lnTo>
                    <a:pt x="84" y="24"/>
                  </a:lnTo>
                  <a:lnTo>
                    <a:pt x="84" y="20"/>
                  </a:lnTo>
                  <a:lnTo>
                    <a:pt x="86" y="16"/>
                  </a:lnTo>
                  <a:lnTo>
                    <a:pt x="86" y="12"/>
                  </a:lnTo>
                  <a:lnTo>
                    <a:pt x="86" y="8"/>
                  </a:lnTo>
                  <a:lnTo>
                    <a:pt x="86" y="4"/>
                  </a:lnTo>
                  <a:lnTo>
                    <a:pt x="84" y="2"/>
                  </a:lnTo>
                  <a:lnTo>
                    <a:pt x="78"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7" name="Freeform 308"/>
            <p:cNvSpPr>
              <a:spLocks/>
            </p:cNvSpPr>
            <p:nvPr/>
          </p:nvSpPr>
          <p:spPr bwMode="gray">
            <a:xfrm>
              <a:off x="2677" y="3726"/>
              <a:ext cx="58" cy="56"/>
            </a:xfrm>
            <a:custGeom>
              <a:avLst/>
              <a:gdLst>
                <a:gd name="T0" fmla="*/ 10 w 58"/>
                <a:gd name="T1" fmla="*/ 2 h 56"/>
                <a:gd name="T2" fmla="*/ 10 w 58"/>
                <a:gd name="T3" fmla="*/ 2 h 56"/>
                <a:gd name="T4" fmla="*/ 8 w 58"/>
                <a:gd name="T5" fmla="*/ 2 h 56"/>
                <a:gd name="T6" fmla="*/ 6 w 58"/>
                <a:gd name="T7" fmla="*/ 2 h 56"/>
                <a:gd name="T8" fmla="*/ 4 w 58"/>
                <a:gd name="T9" fmla="*/ 4 h 56"/>
                <a:gd name="T10" fmla="*/ 2 w 58"/>
                <a:gd name="T11" fmla="*/ 6 h 56"/>
                <a:gd name="T12" fmla="*/ 0 w 58"/>
                <a:gd name="T13" fmla="*/ 8 h 56"/>
                <a:gd name="T14" fmla="*/ 0 w 58"/>
                <a:gd name="T15" fmla="*/ 14 h 56"/>
                <a:gd name="T16" fmla="*/ 6 w 58"/>
                <a:gd name="T17" fmla="*/ 30 h 56"/>
                <a:gd name="T18" fmla="*/ 6 w 58"/>
                <a:gd name="T19" fmla="*/ 30 h 56"/>
                <a:gd name="T20" fmla="*/ 8 w 58"/>
                <a:gd name="T21" fmla="*/ 32 h 56"/>
                <a:gd name="T22" fmla="*/ 10 w 58"/>
                <a:gd name="T23" fmla="*/ 36 h 56"/>
                <a:gd name="T24" fmla="*/ 14 w 58"/>
                <a:gd name="T25" fmla="*/ 40 h 56"/>
                <a:gd name="T26" fmla="*/ 14 w 58"/>
                <a:gd name="T27" fmla="*/ 44 h 56"/>
                <a:gd name="T28" fmla="*/ 18 w 58"/>
                <a:gd name="T29" fmla="*/ 46 h 56"/>
                <a:gd name="T30" fmla="*/ 22 w 58"/>
                <a:gd name="T31" fmla="*/ 50 h 56"/>
                <a:gd name="T32" fmla="*/ 26 w 58"/>
                <a:gd name="T33" fmla="*/ 52 h 56"/>
                <a:gd name="T34" fmla="*/ 32 w 58"/>
                <a:gd name="T35" fmla="*/ 54 h 56"/>
                <a:gd name="T36" fmla="*/ 36 w 58"/>
                <a:gd name="T37" fmla="*/ 56 h 56"/>
                <a:gd name="T38" fmla="*/ 40 w 58"/>
                <a:gd name="T39" fmla="*/ 54 h 56"/>
                <a:gd name="T40" fmla="*/ 42 w 58"/>
                <a:gd name="T41" fmla="*/ 52 h 56"/>
                <a:gd name="T42" fmla="*/ 46 w 58"/>
                <a:gd name="T43" fmla="*/ 50 h 56"/>
                <a:gd name="T44" fmla="*/ 50 w 58"/>
                <a:gd name="T45" fmla="*/ 44 h 56"/>
                <a:gd name="T46" fmla="*/ 54 w 58"/>
                <a:gd name="T47" fmla="*/ 40 h 56"/>
                <a:gd name="T48" fmla="*/ 56 w 58"/>
                <a:gd name="T49" fmla="*/ 34 h 56"/>
                <a:gd name="T50" fmla="*/ 58 w 58"/>
                <a:gd name="T51" fmla="*/ 30 h 56"/>
                <a:gd name="T52" fmla="*/ 56 w 58"/>
                <a:gd name="T53" fmla="*/ 24 h 56"/>
                <a:gd name="T54" fmla="*/ 56 w 58"/>
                <a:gd name="T55" fmla="*/ 18 h 56"/>
                <a:gd name="T56" fmla="*/ 56 w 58"/>
                <a:gd name="T57" fmla="*/ 12 h 56"/>
                <a:gd name="T58" fmla="*/ 56 w 58"/>
                <a:gd name="T59" fmla="*/ 8 h 56"/>
                <a:gd name="T60" fmla="*/ 56 w 58"/>
                <a:gd name="T61" fmla="*/ 6 h 56"/>
                <a:gd name="T62" fmla="*/ 54 w 58"/>
                <a:gd name="T63" fmla="*/ 6 h 56"/>
                <a:gd name="T64" fmla="*/ 52 w 58"/>
                <a:gd name="T65" fmla="*/ 4 h 56"/>
                <a:gd name="T66" fmla="*/ 50 w 58"/>
                <a:gd name="T67" fmla="*/ 2 h 56"/>
                <a:gd name="T68" fmla="*/ 46 w 58"/>
                <a:gd name="T69" fmla="*/ 0 h 56"/>
                <a:gd name="T70" fmla="*/ 42 w 58"/>
                <a:gd name="T71" fmla="*/ 0 h 56"/>
                <a:gd name="T72" fmla="*/ 40 w 58"/>
                <a:gd name="T73" fmla="*/ 0 h 56"/>
                <a:gd name="T74" fmla="*/ 38 w 58"/>
                <a:gd name="T75" fmla="*/ 2 h 56"/>
                <a:gd name="T76" fmla="*/ 36 w 58"/>
                <a:gd name="T77" fmla="*/ 4 h 56"/>
                <a:gd name="T78" fmla="*/ 34 w 58"/>
                <a:gd name="T79" fmla="*/ 8 h 56"/>
                <a:gd name="T80" fmla="*/ 32 w 58"/>
                <a:gd name="T81" fmla="*/ 10 h 56"/>
                <a:gd name="T82" fmla="*/ 32 w 58"/>
                <a:gd name="T83" fmla="*/ 10 h 56"/>
                <a:gd name="T84" fmla="*/ 16 w 58"/>
                <a:gd name="T85" fmla="*/ 2 h 56"/>
                <a:gd name="T86" fmla="*/ 10 w 58"/>
                <a:gd name="T8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56">
                  <a:moveTo>
                    <a:pt x="10" y="2"/>
                  </a:moveTo>
                  <a:lnTo>
                    <a:pt x="10" y="2"/>
                  </a:lnTo>
                  <a:lnTo>
                    <a:pt x="8" y="2"/>
                  </a:lnTo>
                  <a:lnTo>
                    <a:pt x="6" y="2"/>
                  </a:lnTo>
                  <a:lnTo>
                    <a:pt x="4" y="4"/>
                  </a:lnTo>
                  <a:lnTo>
                    <a:pt x="2" y="6"/>
                  </a:lnTo>
                  <a:lnTo>
                    <a:pt x="0" y="8"/>
                  </a:lnTo>
                  <a:lnTo>
                    <a:pt x="0" y="14"/>
                  </a:lnTo>
                  <a:lnTo>
                    <a:pt x="6" y="30"/>
                  </a:lnTo>
                  <a:lnTo>
                    <a:pt x="6" y="30"/>
                  </a:lnTo>
                  <a:lnTo>
                    <a:pt x="8" y="32"/>
                  </a:lnTo>
                  <a:lnTo>
                    <a:pt x="10" y="36"/>
                  </a:lnTo>
                  <a:lnTo>
                    <a:pt x="14" y="40"/>
                  </a:lnTo>
                  <a:lnTo>
                    <a:pt x="14" y="44"/>
                  </a:lnTo>
                  <a:lnTo>
                    <a:pt x="18" y="46"/>
                  </a:lnTo>
                  <a:lnTo>
                    <a:pt x="22" y="50"/>
                  </a:lnTo>
                  <a:lnTo>
                    <a:pt x="26" y="52"/>
                  </a:lnTo>
                  <a:lnTo>
                    <a:pt x="32" y="54"/>
                  </a:lnTo>
                  <a:lnTo>
                    <a:pt x="36" y="56"/>
                  </a:lnTo>
                  <a:lnTo>
                    <a:pt x="40" y="54"/>
                  </a:lnTo>
                  <a:lnTo>
                    <a:pt x="42" y="52"/>
                  </a:lnTo>
                  <a:lnTo>
                    <a:pt x="46" y="50"/>
                  </a:lnTo>
                  <a:lnTo>
                    <a:pt x="50" y="44"/>
                  </a:lnTo>
                  <a:lnTo>
                    <a:pt x="54" y="40"/>
                  </a:lnTo>
                  <a:lnTo>
                    <a:pt x="56" y="34"/>
                  </a:lnTo>
                  <a:lnTo>
                    <a:pt x="58" y="30"/>
                  </a:lnTo>
                  <a:lnTo>
                    <a:pt x="56" y="24"/>
                  </a:lnTo>
                  <a:lnTo>
                    <a:pt x="56" y="18"/>
                  </a:lnTo>
                  <a:lnTo>
                    <a:pt x="56" y="12"/>
                  </a:lnTo>
                  <a:lnTo>
                    <a:pt x="56" y="8"/>
                  </a:lnTo>
                  <a:lnTo>
                    <a:pt x="56" y="6"/>
                  </a:lnTo>
                  <a:lnTo>
                    <a:pt x="54" y="6"/>
                  </a:lnTo>
                  <a:lnTo>
                    <a:pt x="52" y="4"/>
                  </a:lnTo>
                  <a:lnTo>
                    <a:pt x="50" y="2"/>
                  </a:lnTo>
                  <a:lnTo>
                    <a:pt x="46" y="0"/>
                  </a:lnTo>
                  <a:lnTo>
                    <a:pt x="42" y="0"/>
                  </a:lnTo>
                  <a:lnTo>
                    <a:pt x="40" y="0"/>
                  </a:lnTo>
                  <a:lnTo>
                    <a:pt x="38" y="2"/>
                  </a:lnTo>
                  <a:lnTo>
                    <a:pt x="36" y="4"/>
                  </a:lnTo>
                  <a:lnTo>
                    <a:pt x="34" y="8"/>
                  </a:lnTo>
                  <a:lnTo>
                    <a:pt x="32" y="10"/>
                  </a:lnTo>
                  <a:lnTo>
                    <a:pt x="32" y="10"/>
                  </a:lnTo>
                  <a:lnTo>
                    <a:pt x="16" y="2"/>
                  </a:lnTo>
                  <a:lnTo>
                    <a:pt x="10"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8" name="Freeform 309"/>
            <p:cNvSpPr>
              <a:spLocks/>
            </p:cNvSpPr>
            <p:nvPr/>
          </p:nvSpPr>
          <p:spPr bwMode="gray">
            <a:xfrm>
              <a:off x="2731" y="3138"/>
              <a:ext cx="70" cy="54"/>
            </a:xfrm>
            <a:custGeom>
              <a:avLst/>
              <a:gdLst>
                <a:gd name="T0" fmla="*/ 2 w 70"/>
                <a:gd name="T1" fmla="*/ 44 h 54"/>
                <a:gd name="T2" fmla="*/ 34 w 70"/>
                <a:gd name="T3" fmla="*/ 28 h 54"/>
                <a:gd name="T4" fmla="*/ 34 w 70"/>
                <a:gd name="T5" fmla="*/ 28 h 54"/>
                <a:gd name="T6" fmla="*/ 38 w 70"/>
                <a:gd name="T7" fmla="*/ 26 h 54"/>
                <a:gd name="T8" fmla="*/ 40 w 70"/>
                <a:gd name="T9" fmla="*/ 22 h 54"/>
                <a:gd name="T10" fmla="*/ 44 w 70"/>
                <a:gd name="T11" fmla="*/ 18 h 54"/>
                <a:gd name="T12" fmla="*/ 48 w 70"/>
                <a:gd name="T13" fmla="*/ 14 h 54"/>
                <a:gd name="T14" fmla="*/ 52 w 70"/>
                <a:gd name="T15" fmla="*/ 10 h 54"/>
                <a:gd name="T16" fmla="*/ 54 w 70"/>
                <a:gd name="T17" fmla="*/ 4 h 54"/>
                <a:gd name="T18" fmla="*/ 54 w 70"/>
                <a:gd name="T19" fmla="*/ 0 h 54"/>
                <a:gd name="T20" fmla="*/ 64 w 70"/>
                <a:gd name="T21" fmla="*/ 0 h 54"/>
                <a:gd name="T22" fmla="*/ 70 w 70"/>
                <a:gd name="T23" fmla="*/ 8 h 54"/>
                <a:gd name="T24" fmla="*/ 68 w 70"/>
                <a:gd name="T25" fmla="*/ 12 h 54"/>
                <a:gd name="T26" fmla="*/ 64 w 70"/>
                <a:gd name="T27" fmla="*/ 22 h 54"/>
                <a:gd name="T28" fmla="*/ 56 w 70"/>
                <a:gd name="T29" fmla="*/ 32 h 54"/>
                <a:gd name="T30" fmla="*/ 46 w 70"/>
                <a:gd name="T31" fmla="*/ 42 h 54"/>
                <a:gd name="T32" fmla="*/ 28 w 70"/>
                <a:gd name="T33" fmla="*/ 50 h 54"/>
                <a:gd name="T34" fmla="*/ 16 w 70"/>
                <a:gd name="T35" fmla="*/ 54 h 54"/>
                <a:gd name="T36" fmla="*/ 10 w 70"/>
                <a:gd name="T37" fmla="*/ 54 h 54"/>
                <a:gd name="T38" fmla="*/ 10 w 70"/>
                <a:gd name="T39" fmla="*/ 54 h 54"/>
                <a:gd name="T40" fmla="*/ 8 w 70"/>
                <a:gd name="T41" fmla="*/ 54 h 54"/>
                <a:gd name="T42" fmla="*/ 6 w 70"/>
                <a:gd name="T43" fmla="*/ 54 h 54"/>
                <a:gd name="T44" fmla="*/ 4 w 70"/>
                <a:gd name="T45" fmla="*/ 52 h 54"/>
                <a:gd name="T46" fmla="*/ 2 w 70"/>
                <a:gd name="T47" fmla="*/ 52 h 54"/>
                <a:gd name="T48" fmla="*/ 0 w 70"/>
                <a:gd name="T49" fmla="*/ 50 h 54"/>
                <a:gd name="T50" fmla="*/ 0 w 70"/>
                <a:gd name="T51" fmla="*/ 48 h 54"/>
                <a:gd name="T52" fmla="*/ 2 w 70"/>
                <a:gd name="T53"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4">
                  <a:moveTo>
                    <a:pt x="2" y="44"/>
                  </a:moveTo>
                  <a:lnTo>
                    <a:pt x="34" y="28"/>
                  </a:lnTo>
                  <a:lnTo>
                    <a:pt x="34" y="28"/>
                  </a:lnTo>
                  <a:lnTo>
                    <a:pt x="38" y="26"/>
                  </a:lnTo>
                  <a:lnTo>
                    <a:pt x="40" y="22"/>
                  </a:lnTo>
                  <a:lnTo>
                    <a:pt x="44" y="18"/>
                  </a:lnTo>
                  <a:lnTo>
                    <a:pt x="48" y="14"/>
                  </a:lnTo>
                  <a:lnTo>
                    <a:pt x="52" y="10"/>
                  </a:lnTo>
                  <a:lnTo>
                    <a:pt x="54" y="4"/>
                  </a:lnTo>
                  <a:lnTo>
                    <a:pt x="54" y="0"/>
                  </a:lnTo>
                  <a:lnTo>
                    <a:pt x="64" y="0"/>
                  </a:lnTo>
                  <a:lnTo>
                    <a:pt x="70" y="8"/>
                  </a:lnTo>
                  <a:lnTo>
                    <a:pt x="68" y="12"/>
                  </a:lnTo>
                  <a:lnTo>
                    <a:pt x="64" y="22"/>
                  </a:lnTo>
                  <a:lnTo>
                    <a:pt x="56" y="32"/>
                  </a:lnTo>
                  <a:lnTo>
                    <a:pt x="46" y="42"/>
                  </a:lnTo>
                  <a:lnTo>
                    <a:pt x="28" y="50"/>
                  </a:lnTo>
                  <a:lnTo>
                    <a:pt x="16" y="54"/>
                  </a:lnTo>
                  <a:lnTo>
                    <a:pt x="10" y="54"/>
                  </a:lnTo>
                  <a:lnTo>
                    <a:pt x="10" y="54"/>
                  </a:lnTo>
                  <a:lnTo>
                    <a:pt x="8" y="54"/>
                  </a:lnTo>
                  <a:lnTo>
                    <a:pt x="6" y="54"/>
                  </a:lnTo>
                  <a:lnTo>
                    <a:pt x="4" y="52"/>
                  </a:lnTo>
                  <a:lnTo>
                    <a:pt x="2" y="52"/>
                  </a:lnTo>
                  <a:lnTo>
                    <a:pt x="0" y="50"/>
                  </a:lnTo>
                  <a:lnTo>
                    <a:pt x="0" y="48"/>
                  </a:lnTo>
                  <a:lnTo>
                    <a:pt x="2" y="4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29" name="Freeform 310"/>
            <p:cNvSpPr>
              <a:spLocks/>
            </p:cNvSpPr>
            <p:nvPr/>
          </p:nvSpPr>
          <p:spPr bwMode="gray">
            <a:xfrm>
              <a:off x="2957" y="3706"/>
              <a:ext cx="74" cy="110"/>
            </a:xfrm>
            <a:custGeom>
              <a:avLst/>
              <a:gdLst>
                <a:gd name="T0" fmla="*/ 8 w 74"/>
                <a:gd name="T1" fmla="*/ 0 h 110"/>
                <a:gd name="T2" fmla="*/ 4 w 74"/>
                <a:gd name="T3" fmla="*/ 2 h 110"/>
                <a:gd name="T4" fmla="*/ 2 w 74"/>
                <a:gd name="T5" fmla="*/ 4 h 110"/>
                <a:gd name="T6" fmla="*/ 2 w 74"/>
                <a:gd name="T7" fmla="*/ 12 h 110"/>
                <a:gd name="T8" fmla="*/ 8 w 74"/>
                <a:gd name="T9" fmla="*/ 20 h 110"/>
                <a:gd name="T10" fmla="*/ 14 w 74"/>
                <a:gd name="T11" fmla="*/ 30 h 110"/>
                <a:gd name="T12" fmla="*/ 20 w 74"/>
                <a:gd name="T13" fmla="*/ 38 h 110"/>
                <a:gd name="T14" fmla="*/ 22 w 74"/>
                <a:gd name="T15" fmla="*/ 40 h 110"/>
                <a:gd name="T16" fmla="*/ 22 w 74"/>
                <a:gd name="T17" fmla="*/ 54 h 110"/>
                <a:gd name="T18" fmla="*/ 18 w 74"/>
                <a:gd name="T19" fmla="*/ 74 h 110"/>
                <a:gd name="T20" fmla="*/ 18 w 74"/>
                <a:gd name="T21" fmla="*/ 78 h 110"/>
                <a:gd name="T22" fmla="*/ 22 w 74"/>
                <a:gd name="T23" fmla="*/ 84 h 110"/>
                <a:gd name="T24" fmla="*/ 28 w 74"/>
                <a:gd name="T25" fmla="*/ 92 h 110"/>
                <a:gd name="T26" fmla="*/ 32 w 74"/>
                <a:gd name="T27" fmla="*/ 102 h 110"/>
                <a:gd name="T28" fmla="*/ 36 w 74"/>
                <a:gd name="T29" fmla="*/ 110 h 110"/>
                <a:gd name="T30" fmla="*/ 38 w 74"/>
                <a:gd name="T31" fmla="*/ 110 h 110"/>
                <a:gd name="T32" fmla="*/ 40 w 74"/>
                <a:gd name="T33" fmla="*/ 102 h 110"/>
                <a:gd name="T34" fmla="*/ 46 w 74"/>
                <a:gd name="T35" fmla="*/ 90 h 110"/>
                <a:gd name="T36" fmla="*/ 54 w 74"/>
                <a:gd name="T37" fmla="*/ 82 h 110"/>
                <a:gd name="T38" fmla="*/ 60 w 74"/>
                <a:gd name="T39" fmla="*/ 78 h 110"/>
                <a:gd name="T40" fmla="*/ 66 w 74"/>
                <a:gd name="T41" fmla="*/ 68 h 110"/>
                <a:gd name="T42" fmla="*/ 70 w 74"/>
                <a:gd name="T43" fmla="*/ 58 h 110"/>
                <a:gd name="T44" fmla="*/ 72 w 74"/>
                <a:gd name="T45" fmla="*/ 50 h 110"/>
                <a:gd name="T46" fmla="*/ 72 w 74"/>
                <a:gd name="T47" fmla="*/ 50 h 110"/>
                <a:gd name="T48" fmla="*/ 64 w 74"/>
                <a:gd name="T49" fmla="*/ 52 h 110"/>
                <a:gd name="T50" fmla="*/ 54 w 74"/>
                <a:gd name="T51" fmla="*/ 52 h 110"/>
                <a:gd name="T52" fmla="*/ 46 w 74"/>
                <a:gd name="T53" fmla="*/ 48 h 110"/>
                <a:gd name="T54" fmla="*/ 38 w 74"/>
                <a:gd name="T55" fmla="*/ 40 h 110"/>
                <a:gd name="T56" fmla="*/ 34 w 74"/>
                <a:gd name="T57" fmla="*/ 32 h 110"/>
                <a:gd name="T58" fmla="*/ 32 w 74"/>
                <a:gd name="T59" fmla="*/ 28 h 110"/>
                <a:gd name="T60" fmla="*/ 18 w 74"/>
                <a:gd name="T61" fmla="*/ 10 h 110"/>
                <a:gd name="T62" fmla="*/ 18 w 74"/>
                <a:gd name="T63" fmla="*/ 6 h 110"/>
                <a:gd name="T64" fmla="*/ 12 w 74"/>
                <a:gd name="T65"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110">
                  <a:moveTo>
                    <a:pt x="10" y="0"/>
                  </a:moveTo>
                  <a:lnTo>
                    <a:pt x="8" y="0"/>
                  </a:lnTo>
                  <a:lnTo>
                    <a:pt x="6" y="2"/>
                  </a:lnTo>
                  <a:lnTo>
                    <a:pt x="4" y="2"/>
                  </a:lnTo>
                  <a:lnTo>
                    <a:pt x="2" y="2"/>
                  </a:lnTo>
                  <a:lnTo>
                    <a:pt x="2" y="4"/>
                  </a:lnTo>
                  <a:lnTo>
                    <a:pt x="0" y="8"/>
                  </a:lnTo>
                  <a:lnTo>
                    <a:pt x="2" y="12"/>
                  </a:lnTo>
                  <a:lnTo>
                    <a:pt x="4" y="16"/>
                  </a:lnTo>
                  <a:lnTo>
                    <a:pt x="8" y="20"/>
                  </a:lnTo>
                  <a:lnTo>
                    <a:pt x="10" y="26"/>
                  </a:lnTo>
                  <a:lnTo>
                    <a:pt x="14" y="30"/>
                  </a:lnTo>
                  <a:lnTo>
                    <a:pt x="16" y="34"/>
                  </a:lnTo>
                  <a:lnTo>
                    <a:pt x="20" y="38"/>
                  </a:lnTo>
                  <a:lnTo>
                    <a:pt x="22" y="40"/>
                  </a:lnTo>
                  <a:lnTo>
                    <a:pt x="22" y="40"/>
                  </a:lnTo>
                  <a:lnTo>
                    <a:pt x="22" y="44"/>
                  </a:lnTo>
                  <a:lnTo>
                    <a:pt x="22" y="54"/>
                  </a:lnTo>
                  <a:lnTo>
                    <a:pt x="20" y="64"/>
                  </a:lnTo>
                  <a:lnTo>
                    <a:pt x="18" y="74"/>
                  </a:lnTo>
                  <a:lnTo>
                    <a:pt x="18" y="74"/>
                  </a:lnTo>
                  <a:lnTo>
                    <a:pt x="18" y="78"/>
                  </a:lnTo>
                  <a:lnTo>
                    <a:pt x="18" y="80"/>
                  </a:lnTo>
                  <a:lnTo>
                    <a:pt x="22" y="84"/>
                  </a:lnTo>
                  <a:lnTo>
                    <a:pt x="24" y="88"/>
                  </a:lnTo>
                  <a:lnTo>
                    <a:pt x="28" y="92"/>
                  </a:lnTo>
                  <a:lnTo>
                    <a:pt x="30" y="96"/>
                  </a:lnTo>
                  <a:lnTo>
                    <a:pt x="32" y="102"/>
                  </a:lnTo>
                  <a:lnTo>
                    <a:pt x="34" y="106"/>
                  </a:lnTo>
                  <a:lnTo>
                    <a:pt x="36" y="110"/>
                  </a:lnTo>
                  <a:lnTo>
                    <a:pt x="36" y="110"/>
                  </a:lnTo>
                  <a:lnTo>
                    <a:pt x="38" y="110"/>
                  </a:lnTo>
                  <a:lnTo>
                    <a:pt x="38" y="106"/>
                  </a:lnTo>
                  <a:lnTo>
                    <a:pt x="40" y="102"/>
                  </a:lnTo>
                  <a:lnTo>
                    <a:pt x="44" y="96"/>
                  </a:lnTo>
                  <a:lnTo>
                    <a:pt x="46" y="90"/>
                  </a:lnTo>
                  <a:lnTo>
                    <a:pt x="50" y="86"/>
                  </a:lnTo>
                  <a:lnTo>
                    <a:pt x="54" y="82"/>
                  </a:lnTo>
                  <a:lnTo>
                    <a:pt x="56" y="80"/>
                  </a:lnTo>
                  <a:lnTo>
                    <a:pt x="60" y="78"/>
                  </a:lnTo>
                  <a:lnTo>
                    <a:pt x="64" y="74"/>
                  </a:lnTo>
                  <a:lnTo>
                    <a:pt x="66" y="68"/>
                  </a:lnTo>
                  <a:lnTo>
                    <a:pt x="68" y="64"/>
                  </a:lnTo>
                  <a:lnTo>
                    <a:pt x="70" y="58"/>
                  </a:lnTo>
                  <a:lnTo>
                    <a:pt x="72" y="54"/>
                  </a:lnTo>
                  <a:lnTo>
                    <a:pt x="72" y="50"/>
                  </a:lnTo>
                  <a:lnTo>
                    <a:pt x="74" y="50"/>
                  </a:lnTo>
                  <a:lnTo>
                    <a:pt x="72" y="50"/>
                  </a:lnTo>
                  <a:lnTo>
                    <a:pt x="68" y="50"/>
                  </a:lnTo>
                  <a:lnTo>
                    <a:pt x="64" y="52"/>
                  </a:lnTo>
                  <a:lnTo>
                    <a:pt x="58" y="52"/>
                  </a:lnTo>
                  <a:lnTo>
                    <a:pt x="54" y="52"/>
                  </a:lnTo>
                  <a:lnTo>
                    <a:pt x="48" y="50"/>
                  </a:lnTo>
                  <a:lnTo>
                    <a:pt x="46" y="48"/>
                  </a:lnTo>
                  <a:lnTo>
                    <a:pt x="42" y="44"/>
                  </a:lnTo>
                  <a:lnTo>
                    <a:pt x="38" y="40"/>
                  </a:lnTo>
                  <a:lnTo>
                    <a:pt x="36" y="36"/>
                  </a:lnTo>
                  <a:lnTo>
                    <a:pt x="34" y="32"/>
                  </a:lnTo>
                  <a:lnTo>
                    <a:pt x="32" y="30"/>
                  </a:lnTo>
                  <a:lnTo>
                    <a:pt x="32" y="28"/>
                  </a:lnTo>
                  <a:lnTo>
                    <a:pt x="18" y="10"/>
                  </a:lnTo>
                  <a:lnTo>
                    <a:pt x="18" y="10"/>
                  </a:lnTo>
                  <a:lnTo>
                    <a:pt x="18" y="8"/>
                  </a:lnTo>
                  <a:lnTo>
                    <a:pt x="18" y="6"/>
                  </a:lnTo>
                  <a:lnTo>
                    <a:pt x="16" y="2"/>
                  </a:lnTo>
                  <a:lnTo>
                    <a:pt x="12" y="2"/>
                  </a:lnTo>
                  <a:lnTo>
                    <a:pt x="1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0" name="Freeform 311"/>
            <p:cNvSpPr>
              <a:spLocks/>
            </p:cNvSpPr>
            <p:nvPr/>
          </p:nvSpPr>
          <p:spPr bwMode="gray">
            <a:xfrm>
              <a:off x="2887" y="3810"/>
              <a:ext cx="92" cy="104"/>
            </a:xfrm>
            <a:custGeom>
              <a:avLst/>
              <a:gdLst>
                <a:gd name="T0" fmla="*/ 4 w 92"/>
                <a:gd name="T1" fmla="*/ 80 h 104"/>
                <a:gd name="T2" fmla="*/ 4 w 92"/>
                <a:gd name="T3" fmla="*/ 80 h 104"/>
                <a:gd name="T4" fmla="*/ 2 w 92"/>
                <a:gd name="T5" fmla="*/ 82 h 104"/>
                <a:gd name="T6" fmla="*/ 0 w 92"/>
                <a:gd name="T7" fmla="*/ 84 h 104"/>
                <a:gd name="T8" fmla="*/ 0 w 92"/>
                <a:gd name="T9" fmla="*/ 88 h 104"/>
                <a:gd name="T10" fmla="*/ 0 w 92"/>
                <a:gd name="T11" fmla="*/ 90 h 104"/>
                <a:gd name="T12" fmla="*/ 0 w 92"/>
                <a:gd name="T13" fmla="*/ 94 h 104"/>
                <a:gd name="T14" fmla="*/ 4 w 92"/>
                <a:gd name="T15" fmla="*/ 96 h 104"/>
                <a:gd name="T16" fmla="*/ 10 w 92"/>
                <a:gd name="T17" fmla="*/ 98 h 104"/>
                <a:gd name="T18" fmla="*/ 16 w 92"/>
                <a:gd name="T19" fmla="*/ 100 h 104"/>
                <a:gd name="T20" fmla="*/ 22 w 92"/>
                <a:gd name="T21" fmla="*/ 102 h 104"/>
                <a:gd name="T22" fmla="*/ 28 w 92"/>
                <a:gd name="T23" fmla="*/ 104 h 104"/>
                <a:gd name="T24" fmla="*/ 34 w 92"/>
                <a:gd name="T25" fmla="*/ 104 h 104"/>
                <a:gd name="T26" fmla="*/ 36 w 92"/>
                <a:gd name="T27" fmla="*/ 104 h 104"/>
                <a:gd name="T28" fmla="*/ 40 w 92"/>
                <a:gd name="T29" fmla="*/ 102 h 104"/>
                <a:gd name="T30" fmla="*/ 44 w 92"/>
                <a:gd name="T31" fmla="*/ 98 h 104"/>
                <a:gd name="T32" fmla="*/ 48 w 92"/>
                <a:gd name="T33" fmla="*/ 94 h 104"/>
                <a:gd name="T34" fmla="*/ 50 w 92"/>
                <a:gd name="T35" fmla="*/ 90 h 104"/>
                <a:gd name="T36" fmla="*/ 52 w 92"/>
                <a:gd name="T37" fmla="*/ 86 h 104"/>
                <a:gd name="T38" fmla="*/ 52 w 92"/>
                <a:gd name="T39" fmla="*/ 82 h 104"/>
                <a:gd name="T40" fmla="*/ 52 w 92"/>
                <a:gd name="T41" fmla="*/ 78 h 104"/>
                <a:gd name="T42" fmla="*/ 50 w 92"/>
                <a:gd name="T43" fmla="*/ 74 h 104"/>
                <a:gd name="T44" fmla="*/ 52 w 92"/>
                <a:gd name="T45" fmla="*/ 70 h 104"/>
                <a:gd name="T46" fmla="*/ 54 w 92"/>
                <a:gd name="T47" fmla="*/ 66 h 104"/>
                <a:gd name="T48" fmla="*/ 58 w 92"/>
                <a:gd name="T49" fmla="*/ 64 h 104"/>
                <a:gd name="T50" fmla="*/ 62 w 92"/>
                <a:gd name="T51" fmla="*/ 60 h 104"/>
                <a:gd name="T52" fmla="*/ 66 w 92"/>
                <a:gd name="T53" fmla="*/ 54 h 104"/>
                <a:gd name="T54" fmla="*/ 70 w 92"/>
                <a:gd name="T55" fmla="*/ 50 h 104"/>
                <a:gd name="T56" fmla="*/ 72 w 92"/>
                <a:gd name="T57" fmla="*/ 46 h 104"/>
                <a:gd name="T58" fmla="*/ 74 w 92"/>
                <a:gd name="T59" fmla="*/ 44 h 104"/>
                <a:gd name="T60" fmla="*/ 74 w 92"/>
                <a:gd name="T61" fmla="*/ 42 h 104"/>
                <a:gd name="T62" fmla="*/ 80 w 92"/>
                <a:gd name="T63" fmla="*/ 30 h 104"/>
                <a:gd name="T64" fmla="*/ 82 w 92"/>
                <a:gd name="T65" fmla="*/ 28 h 104"/>
                <a:gd name="T66" fmla="*/ 84 w 92"/>
                <a:gd name="T67" fmla="*/ 26 h 104"/>
                <a:gd name="T68" fmla="*/ 86 w 92"/>
                <a:gd name="T69" fmla="*/ 24 h 104"/>
                <a:gd name="T70" fmla="*/ 88 w 92"/>
                <a:gd name="T71" fmla="*/ 20 h 104"/>
                <a:gd name="T72" fmla="*/ 90 w 92"/>
                <a:gd name="T73" fmla="*/ 16 h 104"/>
                <a:gd name="T74" fmla="*/ 92 w 92"/>
                <a:gd name="T75" fmla="*/ 12 h 104"/>
                <a:gd name="T76" fmla="*/ 92 w 92"/>
                <a:gd name="T77" fmla="*/ 8 h 104"/>
                <a:gd name="T78" fmla="*/ 90 w 92"/>
                <a:gd name="T79" fmla="*/ 6 h 104"/>
                <a:gd name="T80" fmla="*/ 86 w 92"/>
                <a:gd name="T81" fmla="*/ 4 h 104"/>
                <a:gd name="T82" fmla="*/ 82 w 92"/>
                <a:gd name="T83" fmla="*/ 2 h 104"/>
                <a:gd name="T84" fmla="*/ 78 w 92"/>
                <a:gd name="T85" fmla="*/ 0 h 104"/>
                <a:gd name="T86" fmla="*/ 74 w 92"/>
                <a:gd name="T87" fmla="*/ 0 h 104"/>
                <a:gd name="T88" fmla="*/ 70 w 92"/>
                <a:gd name="T89" fmla="*/ 0 h 104"/>
                <a:gd name="T90" fmla="*/ 68 w 92"/>
                <a:gd name="T91" fmla="*/ 2 h 104"/>
                <a:gd name="T92" fmla="*/ 66 w 92"/>
                <a:gd name="T93" fmla="*/ 4 h 104"/>
                <a:gd name="T94" fmla="*/ 64 w 92"/>
                <a:gd name="T95" fmla="*/ 8 h 104"/>
                <a:gd name="T96" fmla="*/ 62 w 92"/>
                <a:gd name="T97" fmla="*/ 10 h 104"/>
                <a:gd name="T98" fmla="*/ 60 w 92"/>
                <a:gd name="T99" fmla="*/ 12 h 104"/>
                <a:gd name="T100" fmla="*/ 60 w 92"/>
                <a:gd name="T101" fmla="*/ 12 h 104"/>
                <a:gd name="T102" fmla="*/ 58 w 92"/>
                <a:gd name="T103" fmla="*/ 26 h 104"/>
                <a:gd name="T104" fmla="*/ 42 w 92"/>
                <a:gd name="T105" fmla="*/ 36 h 104"/>
                <a:gd name="T106" fmla="*/ 32 w 92"/>
                <a:gd name="T107" fmla="*/ 44 h 104"/>
                <a:gd name="T108" fmla="*/ 20 w 92"/>
                <a:gd name="T109" fmla="*/ 62 h 104"/>
                <a:gd name="T110" fmla="*/ 14 w 92"/>
                <a:gd name="T111" fmla="*/ 72 h 104"/>
                <a:gd name="T112" fmla="*/ 14 w 92"/>
                <a:gd name="T113" fmla="*/ 72 h 104"/>
                <a:gd name="T114" fmla="*/ 12 w 92"/>
                <a:gd name="T115" fmla="*/ 72 h 104"/>
                <a:gd name="T116" fmla="*/ 8 w 92"/>
                <a:gd name="T117" fmla="*/ 72 h 104"/>
                <a:gd name="T118" fmla="*/ 6 w 92"/>
                <a:gd name="T119" fmla="*/ 76 h 104"/>
                <a:gd name="T120" fmla="*/ 4 w 92"/>
                <a:gd name="T121"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 h="104">
                  <a:moveTo>
                    <a:pt x="4" y="80"/>
                  </a:moveTo>
                  <a:lnTo>
                    <a:pt x="4" y="80"/>
                  </a:lnTo>
                  <a:lnTo>
                    <a:pt x="2" y="82"/>
                  </a:lnTo>
                  <a:lnTo>
                    <a:pt x="0" y="84"/>
                  </a:lnTo>
                  <a:lnTo>
                    <a:pt x="0" y="88"/>
                  </a:lnTo>
                  <a:lnTo>
                    <a:pt x="0" y="90"/>
                  </a:lnTo>
                  <a:lnTo>
                    <a:pt x="0" y="94"/>
                  </a:lnTo>
                  <a:lnTo>
                    <a:pt x="4" y="96"/>
                  </a:lnTo>
                  <a:lnTo>
                    <a:pt x="10" y="98"/>
                  </a:lnTo>
                  <a:lnTo>
                    <a:pt x="16" y="100"/>
                  </a:lnTo>
                  <a:lnTo>
                    <a:pt x="22" y="102"/>
                  </a:lnTo>
                  <a:lnTo>
                    <a:pt x="28" y="104"/>
                  </a:lnTo>
                  <a:lnTo>
                    <a:pt x="34" y="104"/>
                  </a:lnTo>
                  <a:lnTo>
                    <a:pt x="36" y="104"/>
                  </a:lnTo>
                  <a:lnTo>
                    <a:pt x="40" y="102"/>
                  </a:lnTo>
                  <a:lnTo>
                    <a:pt x="44" y="98"/>
                  </a:lnTo>
                  <a:lnTo>
                    <a:pt x="48" y="94"/>
                  </a:lnTo>
                  <a:lnTo>
                    <a:pt x="50" y="90"/>
                  </a:lnTo>
                  <a:lnTo>
                    <a:pt x="52" y="86"/>
                  </a:lnTo>
                  <a:lnTo>
                    <a:pt x="52" y="82"/>
                  </a:lnTo>
                  <a:lnTo>
                    <a:pt x="52" y="78"/>
                  </a:lnTo>
                  <a:lnTo>
                    <a:pt x="50" y="74"/>
                  </a:lnTo>
                  <a:lnTo>
                    <a:pt x="52" y="70"/>
                  </a:lnTo>
                  <a:lnTo>
                    <a:pt x="54" y="66"/>
                  </a:lnTo>
                  <a:lnTo>
                    <a:pt x="58" y="64"/>
                  </a:lnTo>
                  <a:lnTo>
                    <a:pt x="62" y="60"/>
                  </a:lnTo>
                  <a:lnTo>
                    <a:pt x="66" y="54"/>
                  </a:lnTo>
                  <a:lnTo>
                    <a:pt x="70" y="50"/>
                  </a:lnTo>
                  <a:lnTo>
                    <a:pt x="72" y="46"/>
                  </a:lnTo>
                  <a:lnTo>
                    <a:pt x="74" y="44"/>
                  </a:lnTo>
                  <a:lnTo>
                    <a:pt x="74" y="42"/>
                  </a:lnTo>
                  <a:lnTo>
                    <a:pt x="80" y="30"/>
                  </a:lnTo>
                  <a:lnTo>
                    <a:pt x="82" y="28"/>
                  </a:lnTo>
                  <a:lnTo>
                    <a:pt x="84" y="26"/>
                  </a:lnTo>
                  <a:lnTo>
                    <a:pt x="86" y="24"/>
                  </a:lnTo>
                  <a:lnTo>
                    <a:pt x="88" y="20"/>
                  </a:lnTo>
                  <a:lnTo>
                    <a:pt x="90" y="16"/>
                  </a:lnTo>
                  <a:lnTo>
                    <a:pt x="92" y="12"/>
                  </a:lnTo>
                  <a:lnTo>
                    <a:pt x="92" y="8"/>
                  </a:lnTo>
                  <a:lnTo>
                    <a:pt x="90" y="6"/>
                  </a:lnTo>
                  <a:lnTo>
                    <a:pt x="86" y="4"/>
                  </a:lnTo>
                  <a:lnTo>
                    <a:pt x="82" y="2"/>
                  </a:lnTo>
                  <a:lnTo>
                    <a:pt x="78" y="0"/>
                  </a:lnTo>
                  <a:lnTo>
                    <a:pt x="74" y="0"/>
                  </a:lnTo>
                  <a:lnTo>
                    <a:pt x="70" y="0"/>
                  </a:lnTo>
                  <a:lnTo>
                    <a:pt x="68" y="2"/>
                  </a:lnTo>
                  <a:lnTo>
                    <a:pt x="66" y="4"/>
                  </a:lnTo>
                  <a:lnTo>
                    <a:pt x="64" y="8"/>
                  </a:lnTo>
                  <a:lnTo>
                    <a:pt x="62" y="10"/>
                  </a:lnTo>
                  <a:lnTo>
                    <a:pt x="60" y="12"/>
                  </a:lnTo>
                  <a:lnTo>
                    <a:pt x="60" y="12"/>
                  </a:lnTo>
                  <a:lnTo>
                    <a:pt x="58" y="26"/>
                  </a:lnTo>
                  <a:lnTo>
                    <a:pt x="42" y="36"/>
                  </a:lnTo>
                  <a:lnTo>
                    <a:pt x="32" y="44"/>
                  </a:lnTo>
                  <a:lnTo>
                    <a:pt x="20" y="62"/>
                  </a:lnTo>
                  <a:lnTo>
                    <a:pt x="14" y="72"/>
                  </a:lnTo>
                  <a:lnTo>
                    <a:pt x="14" y="72"/>
                  </a:lnTo>
                  <a:lnTo>
                    <a:pt x="12" y="72"/>
                  </a:lnTo>
                  <a:lnTo>
                    <a:pt x="8" y="72"/>
                  </a:lnTo>
                  <a:lnTo>
                    <a:pt x="6" y="76"/>
                  </a:lnTo>
                  <a:lnTo>
                    <a:pt x="4" y="8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1" name="Freeform 312"/>
            <p:cNvSpPr>
              <a:spLocks/>
            </p:cNvSpPr>
            <p:nvPr/>
          </p:nvSpPr>
          <p:spPr bwMode="gray">
            <a:xfrm>
              <a:off x="2363" y="2868"/>
              <a:ext cx="36" cy="96"/>
            </a:xfrm>
            <a:custGeom>
              <a:avLst/>
              <a:gdLst>
                <a:gd name="T0" fmla="*/ 20 w 36"/>
                <a:gd name="T1" fmla="*/ 0 h 96"/>
                <a:gd name="T2" fmla="*/ 20 w 36"/>
                <a:gd name="T3" fmla="*/ 0 h 96"/>
                <a:gd name="T4" fmla="*/ 16 w 36"/>
                <a:gd name="T5" fmla="*/ 0 h 96"/>
                <a:gd name="T6" fmla="*/ 12 w 36"/>
                <a:gd name="T7" fmla="*/ 0 h 96"/>
                <a:gd name="T8" fmla="*/ 8 w 36"/>
                <a:gd name="T9" fmla="*/ 2 h 96"/>
                <a:gd name="T10" fmla="*/ 4 w 36"/>
                <a:gd name="T11" fmla="*/ 4 h 96"/>
                <a:gd name="T12" fmla="*/ 2 w 36"/>
                <a:gd name="T13" fmla="*/ 8 h 96"/>
                <a:gd name="T14" fmla="*/ 2 w 36"/>
                <a:gd name="T15" fmla="*/ 12 h 96"/>
                <a:gd name="T16" fmla="*/ 0 w 36"/>
                <a:gd name="T17" fmla="*/ 26 h 96"/>
                <a:gd name="T18" fmla="*/ 0 w 36"/>
                <a:gd name="T19" fmla="*/ 40 h 96"/>
                <a:gd name="T20" fmla="*/ 2 w 36"/>
                <a:gd name="T21" fmla="*/ 48 h 96"/>
                <a:gd name="T22" fmla="*/ 2 w 36"/>
                <a:gd name="T23" fmla="*/ 52 h 96"/>
                <a:gd name="T24" fmla="*/ 4 w 36"/>
                <a:gd name="T25" fmla="*/ 54 h 96"/>
                <a:gd name="T26" fmla="*/ 4 w 36"/>
                <a:gd name="T27" fmla="*/ 54 h 96"/>
                <a:gd name="T28" fmla="*/ 4 w 36"/>
                <a:gd name="T29" fmla="*/ 54 h 96"/>
                <a:gd name="T30" fmla="*/ 4 w 36"/>
                <a:gd name="T31" fmla="*/ 56 h 96"/>
                <a:gd name="T32" fmla="*/ 2 w 36"/>
                <a:gd name="T33" fmla="*/ 58 h 96"/>
                <a:gd name="T34" fmla="*/ 2 w 36"/>
                <a:gd name="T35" fmla="*/ 60 h 96"/>
                <a:gd name="T36" fmla="*/ 0 w 36"/>
                <a:gd name="T37" fmla="*/ 64 h 96"/>
                <a:gd name="T38" fmla="*/ 0 w 36"/>
                <a:gd name="T39" fmla="*/ 66 h 96"/>
                <a:gd name="T40" fmla="*/ 2 w 36"/>
                <a:gd name="T41" fmla="*/ 70 h 96"/>
                <a:gd name="T42" fmla="*/ 4 w 36"/>
                <a:gd name="T43" fmla="*/ 76 h 96"/>
                <a:gd name="T44" fmla="*/ 6 w 36"/>
                <a:gd name="T45" fmla="*/ 82 h 96"/>
                <a:gd name="T46" fmla="*/ 10 w 36"/>
                <a:gd name="T47" fmla="*/ 88 h 96"/>
                <a:gd name="T48" fmla="*/ 12 w 36"/>
                <a:gd name="T49" fmla="*/ 92 h 96"/>
                <a:gd name="T50" fmla="*/ 14 w 36"/>
                <a:gd name="T51" fmla="*/ 94 h 96"/>
                <a:gd name="T52" fmla="*/ 16 w 36"/>
                <a:gd name="T53" fmla="*/ 96 h 96"/>
                <a:gd name="T54" fmla="*/ 18 w 36"/>
                <a:gd name="T55" fmla="*/ 94 h 96"/>
                <a:gd name="T56" fmla="*/ 22 w 36"/>
                <a:gd name="T57" fmla="*/ 90 h 96"/>
                <a:gd name="T58" fmla="*/ 24 w 36"/>
                <a:gd name="T59" fmla="*/ 88 h 96"/>
                <a:gd name="T60" fmla="*/ 24 w 36"/>
                <a:gd name="T61" fmla="*/ 84 h 96"/>
                <a:gd name="T62" fmla="*/ 24 w 36"/>
                <a:gd name="T63" fmla="*/ 78 h 96"/>
                <a:gd name="T64" fmla="*/ 24 w 36"/>
                <a:gd name="T65" fmla="*/ 72 h 96"/>
                <a:gd name="T66" fmla="*/ 24 w 36"/>
                <a:gd name="T67" fmla="*/ 66 h 96"/>
                <a:gd name="T68" fmla="*/ 24 w 36"/>
                <a:gd name="T69" fmla="*/ 60 h 96"/>
                <a:gd name="T70" fmla="*/ 24 w 36"/>
                <a:gd name="T71" fmla="*/ 56 h 96"/>
                <a:gd name="T72" fmla="*/ 24 w 36"/>
                <a:gd name="T73" fmla="*/ 56 h 96"/>
                <a:gd name="T74" fmla="*/ 30 w 36"/>
                <a:gd name="T75" fmla="*/ 42 h 96"/>
                <a:gd name="T76" fmla="*/ 30 w 36"/>
                <a:gd name="T77" fmla="*/ 40 h 96"/>
                <a:gd name="T78" fmla="*/ 30 w 36"/>
                <a:gd name="T79" fmla="*/ 36 h 96"/>
                <a:gd name="T80" fmla="*/ 30 w 36"/>
                <a:gd name="T81" fmla="*/ 32 h 96"/>
                <a:gd name="T82" fmla="*/ 30 w 36"/>
                <a:gd name="T83" fmla="*/ 28 h 96"/>
                <a:gd name="T84" fmla="*/ 32 w 36"/>
                <a:gd name="T85" fmla="*/ 24 h 96"/>
                <a:gd name="T86" fmla="*/ 32 w 36"/>
                <a:gd name="T87" fmla="*/ 24 h 96"/>
                <a:gd name="T88" fmla="*/ 34 w 36"/>
                <a:gd name="T89" fmla="*/ 22 h 96"/>
                <a:gd name="T90" fmla="*/ 34 w 36"/>
                <a:gd name="T91" fmla="*/ 20 h 96"/>
                <a:gd name="T92" fmla="*/ 34 w 36"/>
                <a:gd name="T93" fmla="*/ 16 h 96"/>
                <a:gd name="T94" fmla="*/ 34 w 36"/>
                <a:gd name="T95" fmla="*/ 10 h 96"/>
                <a:gd name="T96" fmla="*/ 34 w 36"/>
                <a:gd name="T97" fmla="*/ 6 h 96"/>
                <a:gd name="T98" fmla="*/ 34 w 36"/>
                <a:gd name="T99" fmla="*/ 2 h 96"/>
                <a:gd name="T100" fmla="*/ 36 w 36"/>
                <a:gd name="T101" fmla="*/ 0 h 96"/>
                <a:gd name="T102" fmla="*/ 34 w 36"/>
                <a:gd name="T103" fmla="*/ 0 h 96"/>
                <a:gd name="T104" fmla="*/ 32 w 36"/>
                <a:gd name="T105" fmla="*/ 0 h 96"/>
                <a:gd name="T106" fmla="*/ 28 w 36"/>
                <a:gd name="T107" fmla="*/ 2 h 96"/>
                <a:gd name="T108" fmla="*/ 24 w 36"/>
                <a:gd name="T109" fmla="*/ 2 h 96"/>
                <a:gd name="T110" fmla="*/ 20 w 36"/>
                <a:gd name="T11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 h="96">
                  <a:moveTo>
                    <a:pt x="20" y="0"/>
                  </a:moveTo>
                  <a:lnTo>
                    <a:pt x="20" y="0"/>
                  </a:lnTo>
                  <a:lnTo>
                    <a:pt x="16" y="0"/>
                  </a:lnTo>
                  <a:lnTo>
                    <a:pt x="12" y="0"/>
                  </a:lnTo>
                  <a:lnTo>
                    <a:pt x="8" y="2"/>
                  </a:lnTo>
                  <a:lnTo>
                    <a:pt x="4" y="4"/>
                  </a:lnTo>
                  <a:lnTo>
                    <a:pt x="2" y="8"/>
                  </a:lnTo>
                  <a:lnTo>
                    <a:pt x="2" y="12"/>
                  </a:lnTo>
                  <a:lnTo>
                    <a:pt x="0" y="26"/>
                  </a:lnTo>
                  <a:lnTo>
                    <a:pt x="0" y="40"/>
                  </a:lnTo>
                  <a:lnTo>
                    <a:pt x="2" y="48"/>
                  </a:lnTo>
                  <a:lnTo>
                    <a:pt x="2" y="52"/>
                  </a:lnTo>
                  <a:lnTo>
                    <a:pt x="4" y="54"/>
                  </a:lnTo>
                  <a:lnTo>
                    <a:pt x="4" y="54"/>
                  </a:lnTo>
                  <a:lnTo>
                    <a:pt x="4" y="54"/>
                  </a:lnTo>
                  <a:lnTo>
                    <a:pt x="4" y="56"/>
                  </a:lnTo>
                  <a:lnTo>
                    <a:pt x="2" y="58"/>
                  </a:lnTo>
                  <a:lnTo>
                    <a:pt x="2" y="60"/>
                  </a:lnTo>
                  <a:lnTo>
                    <a:pt x="0" y="64"/>
                  </a:lnTo>
                  <a:lnTo>
                    <a:pt x="0" y="66"/>
                  </a:lnTo>
                  <a:lnTo>
                    <a:pt x="2" y="70"/>
                  </a:lnTo>
                  <a:lnTo>
                    <a:pt x="4" y="76"/>
                  </a:lnTo>
                  <a:lnTo>
                    <a:pt x="6" y="82"/>
                  </a:lnTo>
                  <a:lnTo>
                    <a:pt x="10" y="88"/>
                  </a:lnTo>
                  <a:lnTo>
                    <a:pt x="12" y="92"/>
                  </a:lnTo>
                  <a:lnTo>
                    <a:pt x="14" y="94"/>
                  </a:lnTo>
                  <a:lnTo>
                    <a:pt x="16" y="96"/>
                  </a:lnTo>
                  <a:lnTo>
                    <a:pt x="18" y="94"/>
                  </a:lnTo>
                  <a:lnTo>
                    <a:pt x="22" y="90"/>
                  </a:lnTo>
                  <a:lnTo>
                    <a:pt x="24" y="88"/>
                  </a:lnTo>
                  <a:lnTo>
                    <a:pt x="24" y="84"/>
                  </a:lnTo>
                  <a:lnTo>
                    <a:pt x="24" y="78"/>
                  </a:lnTo>
                  <a:lnTo>
                    <a:pt x="24" y="72"/>
                  </a:lnTo>
                  <a:lnTo>
                    <a:pt x="24" y="66"/>
                  </a:lnTo>
                  <a:lnTo>
                    <a:pt x="24" y="60"/>
                  </a:lnTo>
                  <a:lnTo>
                    <a:pt x="24" y="56"/>
                  </a:lnTo>
                  <a:lnTo>
                    <a:pt x="24" y="56"/>
                  </a:lnTo>
                  <a:lnTo>
                    <a:pt x="30" y="42"/>
                  </a:lnTo>
                  <a:lnTo>
                    <a:pt x="30" y="40"/>
                  </a:lnTo>
                  <a:lnTo>
                    <a:pt x="30" y="36"/>
                  </a:lnTo>
                  <a:lnTo>
                    <a:pt x="30" y="32"/>
                  </a:lnTo>
                  <a:lnTo>
                    <a:pt x="30" y="28"/>
                  </a:lnTo>
                  <a:lnTo>
                    <a:pt x="32" y="24"/>
                  </a:lnTo>
                  <a:lnTo>
                    <a:pt x="32" y="24"/>
                  </a:lnTo>
                  <a:lnTo>
                    <a:pt x="34" y="22"/>
                  </a:lnTo>
                  <a:lnTo>
                    <a:pt x="34" y="20"/>
                  </a:lnTo>
                  <a:lnTo>
                    <a:pt x="34" y="16"/>
                  </a:lnTo>
                  <a:lnTo>
                    <a:pt x="34" y="10"/>
                  </a:lnTo>
                  <a:lnTo>
                    <a:pt x="34" y="6"/>
                  </a:lnTo>
                  <a:lnTo>
                    <a:pt x="34" y="2"/>
                  </a:lnTo>
                  <a:lnTo>
                    <a:pt x="36" y="0"/>
                  </a:lnTo>
                  <a:lnTo>
                    <a:pt x="34" y="0"/>
                  </a:lnTo>
                  <a:lnTo>
                    <a:pt x="32" y="0"/>
                  </a:lnTo>
                  <a:lnTo>
                    <a:pt x="28" y="2"/>
                  </a:lnTo>
                  <a:lnTo>
                    <a:pt x="24" y="2"/>
                  </a:lnTo>
                  <a:lnTo>
                    <a:pt x="2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2" name="Freeform 313"/>
            <p:cNvSpPr>
              <a:spLocks/>
            </p:cNvSpPr>
            <p:nvPr/>
          </p:nvSpPr>
          <p:spPr bwMode="gray">
            <a:xfrm>
              <a:off x="2331" y="2968"/>
              <a:ext cx="32" cy="34"/>
            </a:xfrm>
            <a:custGeom>
              <a:avLst/>
              <a:gdLst>
                <a:gd name="T0" fmla="*/ 2 w 32"/>
                <a:gd name="T1" fmla="*/ 28 h 34"/>
                <a:gd name="T2" fmla="*/ 2 w 32"/>
                <a:gd name="T3" fmla="*/ 28 h 34"/>
                <a:gd name="T4" fmla="*/ 0 w 32"/>
                <a:gd name="T5" fmla="*/ 30 h 34"/>
                <a:gd name="T6" fmla="*/ 0 w 32"/>
                <a:gd name="T7" fmla="*/ 30 h 34"/>
                <a:gd name="T8" fmla="*/ 2 w 32"/>
                <a:gd name="T9" fmla="*/ 32 h 34"/>
                <a:gd name="T10" fmla="*/ 4 w 32"/>
                <a:gd name="T11" fmla="*/ 34 h 34"/>
                <a:gd name="T12" fmla="*/ 6 w 32"/>
                <a:gd name="T13" fmla="*/ 32 h 34"/>
                <a:gd name="T14" fmla="*/ 10 w 32"/>
                <a:gd name="T15" fmla="*/ 32 h 34"/>
                <a:gd name="T16" fmla="*/ 12 w 32"/>
                <a:gd name="T17" fmla="*/ 30 h 34"/>
                <a:gd name="T18" fmla="*/ 16 w 32"/>
                <a:gd name="T19" fmla="*/ 26 h 34"/>
                <a:gd name="T20" fmla="*/ 20 w 32"/>
                <a:gd name="T21" fmla="*/ 24 h 34"/>
                <a:gd name="T22" fmla="*/ 22 w 32"/>
                <a:gd name="T23" fmla="*/ 22 h 34"/>
                <a:gd name="T24" fmla="*/ 22 w 32"/>
                <a:gd name="T25" fmla="*/ 22 h 34"/>
                <a:gd name="T26" fmla="*/ 22 w 32"/>
                <a:gd name="T27" fmla="*/ 22 h 34"/>
                <a:gd name="T28" fmla="*/ 24 w 32"/>
                <a:gd name="T29" fmla="*/ 20 h 34"/>
                <a:gd name="T30" fmla="*/ 26 w 32"/>
                <a:gd name="T31" fmla="*/ 16 h 34"/>
                <a:gd name="T32" fmla="*/ 28 w 32"/>
                <a:gd name="T33" fmla="*/ 12 h 34"/>
                <a:gd name="T34" fmla="*/ 30 w 32"/>
                <a:gd name="T35" fmla="*/ 10 h 34"/>
                <a:gd name="T36" fmla="*/ 32 w 32"/>
                <a:gd name="T37" fmla="*/ 6 h 34"/>
                <a:gd name="T38" fmla="*/ 32 w 32"/>
                <a:gd name="T39" fmla="*/ 4 h 34"/>
                <a:gd name="T40" fmla="*/ 32 w 32"/>
                <a:gd name="T41" fmla="*/ 4 h 34"/>
                <a:gd name="T42" fmla="*/ 32 w 32"/>
                <a:gd name="T43" fmla="*/ 2 h 34"/>
                <a:gd name="T44" fmla="*/ 30 w 32"/>
                <a:gd name="T45" fmla="*/ 0 h 34"/>
                <a:gd name="T46" fmla="*/ 28 w 32"/>
                <a:gd name="T47" fmla="*/ 0 h 34"/>
                <a:gd name="T48" fmla="*/ 26 w 32"/>
                <a:gd name="T49" fmla="*/ 0 h 34"/>
                <a:gd name="T50" fmla="*/ 22 w 32"/>
                <a:gd name="T51" fmla="*/ 2 h 34"/>
                <a:gd name="T52" fmla="*/ 20 w 32"/>
                <a:gd name="T53" fmla="*/ 6 h 34"/>
                <a:gd name="T54" fmla="*/ 16 w 32"/>
                <a:gd name="T55" fmla="*/ 10 h 34"/>
                <a:gd name="T56" fmla="*/ 12 w 32"/>
                <a:gd name="T57" fmla="*/ 14 h 34"/>
                <a:gd name="T58" fmla="*/ 8 w 32"/>
                <a:gd name="T59" fmla="*/ 20 h 34"/>
                <a:gd name="T60" fmla="*/ 4 w 32"/>
                <a:gd name="T61" fmla="*/ 24 h 34"/>
                <a:gd name="T62" fmla="*/ 2 w 32"/>
                <a:gd name="T63" fmla="*/ 26 h 34"/>
                <a:gd name="T64" fmla="*/ 2 w 32"/>
                <a:gd name="T65"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4">
                  <a:moveTo>
                    <a:pt x="2" y="28"/>
                  </a:moveTo>
                  <a:lnTo>
                    <a:pt x="2" y="28"/>
                  </a:lnTo>
                  <a:lnTo>
                    <a:pt x="0" y="30"/>
                  </a:lnTo>
                  <a:lnTo>
                    <a:pt x="0" y="30"/>
                  </a:lnTo>
                  <a:lnTo>
                    <a:pt x="2" y="32"/>
                  </a:lnTo>
                  <a:lnTo>
                    <a:pt x="4" y="34"/>
                  </a:lnTo>
                  <a:lnTo>
                    <a:pt x="6" y="32"/>
                  </a:lnTo>
                  <a:lnTo>
                    <a:pt x="10" y="32"/>
                  </a:lnTo>
                  <a:lnTo>
                    <a:pt x="12" y="30"/>
                  </a:lnTo>
                  <a:lnTo>
                    <a:pt x="16" y="26"/>
                  </a:lnTo>
                  <a:lnTo>
                    <a:pt x="20" y="24"/>
                  </a:lnTo>
                  <a:lnTo>
                    <a:pt x="22" y="22"/>
                  </a:lnTo>
                  <a:lnTo>
                    <a:pt x="22" y="22"/>
                  </a:lnTo>
                  <a:lnTo>
                    <a:pt x="22" y="22"/>
                  </a:lnTo>
                  <a:lnTo>
                    <a:pt x="24" y="20"/>
                  </a:lnTo>
                  <a:lnTo>
                    <a:pt x="26" y="16"/>
                  </a:lnTo>
                  <a:lnTo>
                    <a:pt x="28" y="12"/>
                  </a:lnTo>
                  <a:lnTo>
                    <a:pt x="30" y="10"/>
                  </a:lnTo>
                  <a:lnTo>
                    <a:pt x="32" y="6"/>
                  </a:lnTo>
                  <a:lnTo>
                    <a:pt x="32" y="4"/>
                  </a:lnTo>
                  <a:lnTo>
                    <a:pt x="32" y="4"/>
                  </a:lnTo>
                  <a:lnTo>
                    <a:pt x="32" y="2"/>
                  </a:lnTo>
                  <a:lnTo>
                    <a:pt x="30" y="0"/>
                  </a:lnTo>
                  <a:lnTo>
                    <a:pt x="28" y="0"/>
                  </a:lnTo>
                  <a:lnTo>
                    <a:pt x="26" y="0"/>
                  </a:lnTo>
                  <a:lnTo>
                    <a:pt x="22" y="2"/>
                  </a:lnTo>
                  <a:lnTo>
                    <a:pt x="20" y="6"/>
                  </a:lnTo>
                  <a:lnTo>
                    <a:pt x="16" y="10"/>
                  </a:lnTo>
                  <a:lnTo>
                    <a:pt x="12" y="14"/>
                  </a:lnTo>
                  <a:lnTo>
                    <a:pt x="8" y="20"/>
                  </a:lnTo>
                  <a:lnTo>
                    <a:pt x="4" y="24"/>
                  </a:lnTo>
                  <a:lnTo>
                    <a:pt x="2" y="26"/>
                  </a:lnTo>
                  <a:lnTo>
                    <a:pt x="2" y="2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3" name="Freeform 314"/>
            <p:cNvSpPr>
              <a:spLocks/>
            </p:cNvSpPr>
            <p:nvPr/>
          </p:nvSpPr>
          <p:spPr bwMode="gray">
            <a:xfrm>
              <a:off x="2391" y="2992"/>
              <a:ext cx="60" cy="46"/>
            </a:xfrm>
            <a:custGeom>
              <a:avLst/>
              <a:gdLst>
                <a:gd name="T0" fmla="*/ 42 w 60"/>
                <a:gd name="T1" fmla="*/ 2 h 46"/>
                <a:gd name="T2" fmla="*/ 30 w 60"/>
                <a:gd name="T3" fmla="*/ 8 h 46"/>
                <a:gd name="T4" fmla="*/ 20 w 60"/>
                <a:gd name="T5" fmla="*/ 10 h 46"/>
                <a:gd name="T6" fmla="*/ 6 w 60"/>
                <a:gd name="T7" fmla="*/ 16 h 46"/>
                <a:gd name="T8" fmla="*/ 6 w 60"/>
                <a:gd name="T9" fmla="*/ 18 h 46"/>
                <a:gd name="T10" fmla="*/ 4 w 60"/>
                <a:gd name="T11" fmla="*/ 20 h 46"/>
                <a:gd name="T12" fmla="*/ 2 w 60"/>
                <a:gd name="T13" fmla="*/ 22 h 46"/>
                <a:gd name="T14" fmla="*/ 2 w 60"/>
                <a:gd name="T15" fmla="*/ 26 h 46"/>
                <a:gd name="T16" fmla="*/ 0 w 60"/>
                <a:gd name="T17" fmla="*/ 30 h 46"/>
                <a:gd name="T18" fmla="*/ 0 w 60"/>
                <a:gd name="T19" fmla="*/ 32 h 46"/>
                <a:gd name="T20" fmla="*/ 0 w 60"/>
                <a:gd name="T21" fmla="*/ 34 h 46"/>
                <a:gd name="T22" fmla="*/ 2 w 60"/>
                <a:gd name="T23" fmla="*/ 36 h 46"/>
                <a:gd name="T24" fmla="*/ 8 w 60"/>
                <a:gd name="T25" fmla="*/ 34 h 46"/>
                <a:gd name="T26" fmla="*/ 12 w 60"/>
                <a:gd name="T27" fmla="*/ 34 h 46"/>
                <a:gd name="T28" fmla="*/ 16 w 60"/>
                <a:gd name="T29" fmla="*/ 32 h 46"/>
                <a:gd name="T30" fmla="*/ 20 w 60"/>
                <a:gd name="T31" fmla="*/ 32 h 46"/>
                <a:gd name="T32" fmla="*/ 20 w 60"/>
                <a:gd name="T33" fmla="*/ 32 h 46"/>
                <a:gd name="T34" fmla="*/ 20 w 60"/>
                <a:gd name="T35" fmla="*/ 32 h 46"/>
                <a:gd name="T36" fmla="*/ 20 w 60"/>
                <a:gd name="T37" fmla="*/ 34 h 46"/>
                <a:gd name="T38" fmla="*/ 20 w 60"/>
                <a:gd name="T39" fmla="*/ 38 h 46"/>
                <a:gd name="T40" fmla="*/ 22 w 60"/>
                <a:gd name="T41" fmla="*/ 40 h 46"/>
                <a:gd name="T42" fmla="*/ 24 w 60"/>
                <a:gd name="T43" fmla="*/ 42 h 46"/>
                <a:gd name="T44" fmla="*/ 26 w 60"/>
                <a:gd name="T45" fmla="*/ 44 h 46"/>
                <a:gd name="T46" fmla="*/ 30 w 60"/>
                <a:gd name="T47" fmla="*/ 44 h 46"/>
                <a:gd name="T48" fmla="*/ 32 w 60"/>
                <a:gd name="T49" fmla="*/ 46 h 46"/>
                <a:gd name="T50" fmla="*/ 36 w 60"/>
                <a:gd name="T51" fmla="*/ 46 h 46"/>
                <a:gd name="T52" fmla="*/ 40 w 60"/>
                <a:gd name="T53" fmla="*/ 46 h 46"/>
                <a:gd name="T54" fmla="*/ 42 w 60"/>
                <a:gd name="T55" fmla="*/ 46 h 46"/>
                <a:gd name="T56" fmla="*/ 44 w 60"/>
                <a:gd name="T57" fmla="*/ 42 h 46"/>
                <a:gd name="T58" fmla="*/ 44 w 60"/>
                <a:gd name="T59" fmla="*/ 38 h 46"/>
                <a:gd name="T60" fmla="*/ 44 w 60"/>
                <a:gd name="T61" fmla="*/ 34 h 46"/>
                <a:gd name="T62" fmla="*/ 42 w 60"/>
                <a:gd name="T63" fmla="*/ 32 h 46"/>
                <a:gd name="T64" fmla="*/ 42 w 60"/>
                <a:gd name="T65" fmla="*/ 30 h 46"/>
                <a:gd name="T66" fmla="*/ 44 w 60"/>
                <a:gd name="T67" fmla="*/ 28 h 46"/>
                <a:gd name="T68" fmla="*/ 46 w 60"/>
                <a:gd name="T69" fmla="*/ 28 h 46"/>
                <a:gd name="T70" fmla="*/ 48 w 60"/>
                <a:gd name="T71" fmla="*/ 30 h 46"/>
                <a:gd name="T72" fmla="*/ 50 w 60"/>
                <a:gd name="T73" fmla="*/ 32 h 46"/>
                <a:gd name="T74" fmla="*/ 52 w 60"/>
                <a:gd name="T75" fmla="*/ 34 h 46"/>
                <a:gd name="T76" fmla="*/ 54 w 60"/>
                <a:gd name="T77" fmla="*/ 36 h 46"/>
                <a:gd name="T78" fmla="*/ 56 w 60"/>
                <a:gd name="T79" fmla="*/ 34 h 46"/>
                <a:gd name="T80" fmla="*/ 58 w 60"/>
                <a:gd name="T81" fmla="*/ 30 h 46"/>
                <a:gd name="T82" fmla="*/ 60 w 60"/>
                <a:gd name="T83" fmla="*/ 24 h 46"/>
                <a:gd name="T84" fmla="*/ 60 w 60"/>
                <a:gd name="T85" fmla="*/ 20 h 46"/>
                <a:gd name="T86" fmla="*/ 60 w 60"/>
                <a:gd name="T87" fmla="*/ 16 h 46"/>
                <a:gd name="T88" fmla="*/ 58 w 60"/>
                <a:gd name="T89" fmla="*/ 12 h 46"/>
                <a:gd name="T90" fmla="*/ 56 w 60"/>
                <a:gd name="T91" fmla="*/ 8 h 46"/>
                <a:gd name="T92" fmla="*/ 52 w 60"/>
                <a:gd name="T93" fmla="*/ 4 h 46"/>
                <a:gd name="T94" fmla="*/ 48 w 60"/>
                <a:gd name="T95" fmla="*/ 2 h 46"/>
                <a:gd name="T96" fmla="*/ 46 w 60"/>
                <a:gd name="T97" fmla="*/ 0 h 46"/>
                <a:gd name="T98" fmla="*/ 42 w 60"/>
                <a:gd name="T9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46">
                  <a:moveTo>
                    <a:pt x="42" y="2"/>
                  </a:moveTo>
                  <a:lnTo>
                    <a:pt x="30" y="8"/>
                  </a:lnTo>
                  <a:lnTo>
                    <a:pt x="20" y="10"/>
                  </a:lnTo>
                  <a:lnTo>
                    <a:pt x="6" y="16"/>
                  </a:lnTo>
                  <a:lnTo>
                    <a:pt x="6" y="18"/>
                  </a:lnTo>
                  <a:lnTo>
                    <a:pt x="4" y="20"/>
                  </a:lnTo>
                  <a:lnTo>
                    <a:pt x="2" y="22"/>
                  </a:lnTo>
                  <a:lnTo>
                    <a:pt x="2" y="26"/>
                  </a:lnTo>
                  <a:lnTo>
                    <a:pt x="0" y="30"/>
                  </a:lnTo>
                  <a:lnTo>
                    <a:pt x="0" y="32"/>
                  </a:lnTo>
                  <a:lnTo>
                    <a:pt x="0" y="34"/>
                  </a:lnTo>
                  <a:lnTo>
                    <a:pt x="2" y="36"/>
                  </a:lnTo>
                  <a:lnTo>
                    <a:pt x="8" y="34"/>
                  </a:lnTo>
                  <a:lnTo>
                    <a:pt x="12" y="34"/>
                  </a:lnTo>
                  <a:lnTo>
                    <a:pt x="16" y="32"/>
                  </a:lnTo>
                  <a:lnTo>
                    <a:pt x="20" y="32"/>
                  </a:lnTo>
                  <a:lnTo>
                    <a:pt x="20" y="32"/>
                  </a:lnTo>
                  <a:lnTo>
                    <a:pt x="20" y="32"/>
                  </a:lnTo>
                  <a:lnTo>
                    <a:pt x="20" y="34"/>
                  </a:lnTo>
                  <a:lnTo>
                    <a:pt x="20" y="38"/>
                  </a:lnTo>
                  <a:lnTo>
                    <a:pt x="22" y="40"/>
                  </a:lnTo>
                  <a:lnTo>
                    <a:pt x="24" y="42"/>
                  </a:lnTo>
                  <a:lnTo>
                    <a:pt x="26" y="44"/>
                  </a:lnTo>
                  <a:lnTo>
                    <a:pt x="30" y="44"/>
                  </a:lnTo>
                  <a:lnTo>
                    <a:pt x="32" y="46"/>
                  </a:lnTo>
                  <a:lnTo>
                    <a:pt x="36" y="46"/>
                  </a:lnTo>
                  <a:lnTo>
                    <a:pt x="40" y="46"/>
                  </a:lnTo>
                  <a:lnTo>
                    <a:pt x="42" y="46"/>
                  </a:lnTo>
                  <a:lnTo>
                    <a:pt x="44" y="42"/>
                  </a:lnTo>
                  <a:lnTo>
                    <a:pt x="44" y="38"/>
                  </a:lnTo>
                  <a:lnTo>
                    <a:pt x="44" y="34"/>
                  </a:lnTo>
                  <a:lnTo>
                    <a:pt x="42" y="32"/>
                  </a:lnTo>
                  <a:lnTo>
                    <a:pt x="42" y="30"/>
                  </a:lnTo>
                  <a:lnTo>
                    <a:pt x="44" y="28"/>
                  </a:lnTo>
                  <a:lnTo>
                    <a:pt x="46" y="28"/>
                  </a:lnTo>
                  <a:lnTo>
                    <a:pt x="48" y="30"/>
                  </a:lnTo>
                  <a:lnTo>
                    <a:pt x="50" y="32"/>
                  </a:lnTo>
                  <a:lnTo>
                    <a:pt x="52" y="34"/>
                  </a:lnTo>
                  <a:lnTo>
                    <a:pt x="54" y="36"/>
                  </a:lnTo>
                  <a:lnTo>
                    <a:pt x="56" y="34"/>
                  </a:lnTo>
                  <a:lnTo>
                    <a:pt x="58" y="30"/>
                  </a:lnTo>
                  <a:lnTo>
                    <a:pt x="60" y="24"/>
                  </a:lnTo>
                  <a:lnTo>
                    <a:pt x="60" y="20"/>
                  </a:lnTo>
                  <a:lnTo>
                    <a:pt x="60" y="16"/>
                  </a:lnTo>
                  <a:lnTo>
                    <a:pt x="58" y="12"/>
                  </a:lnTo>
                  <a:lnTo>
                    <a:pt x="56" y="8"/>
                  </a:lnTo>
                  <a:lnTo>
                    <a:pt x="52" y="4"/>
                  </a:lnTo>
                  <a:lnTo>
                    <a:pt x="48" y="2"/>
                  </a:lnTo>
                  <a:lnTo>
                    <a:pt x="46" y="0"/>
                  </a:lnTo>
                  <a:lnTo>
                    <a:pt x="42"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4" name="Freeform 315"/>
            <p:cNvSpPr>
              <a:spLocks/>
            </p:cNvSpPr>
            <p:nvPr/>
          </p:nvSpPr>
          <p:spPr bwMode="gray">
            <a:xfrm>
              <a:off x="2249" y="3020"/>
              <a:ext cx="108" cy="96"/>
            </a:xfrm>
            <a:custGeom>
              <a:avLst/>
              <a:gdLst>
                <a:gd name="T0" fmla="*/ 70 w 108"/>
                <a:gd name="T1" fmla="*/ 46 h 96"/>
                <a:gd name="T2" fmla="*/ 90 w 108"/>
                <a:gd name="T3" fmla="*/ 46 h 96"/>
                <a:gd name="T4" fmla="*/ 100 w 108"/>
                <a:gd name="T5" fmla="*/ 44 h 96"/>
                <a:gd name="T6" fmla="*/ 86 w 108"/>
                <a:gd name="T7" fmla="*/ 38 h 96"/>
                <a:gd name="T8" fmla="*/ 108 w 108"/>
                <a:gd name="T9" fmla="*/ 30 h 96"/>
                <a:gd name="T10" fmla="*/ 108 w 108"/>
                <a:gd name="T11" fmla="*/ 26 h 96"/>
                <a:gd name="T12" fmla="*/ 104 w 108"/>
                <a:gd name="T13" fmla="*/ 22 h 96"/>
                <a:gd name="T14" fmla="*/ 98 w 108"/>
                <a:gd name="T15" fmla="*/ 16 h 96"/>
                <a:gd name="T16" fmla="*/ 92 w 108"/>
                <a:gd name="T17" fmla="*/ 10 h 96"/>
                <a:gd name="T18" fmla="*/ 90 w 108"/>
                <a:gd name="T19" fmla="*/ 6 h 96"/>
                <a:gd name="T20" fmla="*/ 88 w 108"/>
                <a:gd name="T21" fmla="*/ 4 h 96"/>
                <a:gd name="T22" fmla="*/ 84 w 108"/>
                <a:gd name="T23" fmla="*/ 0 h 96"/>
                <a:gd name="T24" fmla="*/ 78 w 108"/>
                <a:gd name="T25" fmla="*/ 2 h 96"/>
                <a:gd name="T26" fmla="*/ 72 w 108"/>
                <a:gd name="T27" fmla="*/ 4 h 96"/>
                <a:gd name="T28" fmla="*/ 66 w 108"/>
                <a:gd name="T29" fmla="*/ 10 h 96"/>
                <a:gd name="T30" fmla="*/ 58 w 108"/>
                <a:gd name="T31" fmla="*/ 14 h 96"/>
                <a:gd name="T32" fmla="*/ 48 w 108"/>
                <a:gd name="T33" fmla="*/ 38 h 96"/>
                <a:gd name="T34" fmla="*/ 42 w 108"/>
                <a:gd name="T35" fmla="*/ 40 h 96"/>
                <a:gd name="T36" fmla="*/ 36 w 108"/>
                <a:gd name="T37" fmla="*/ 46 h 96"/>
                <a:gd name="T38" fmla="*/ 30 w 108"/>
                <a:gd name="T39" fmla="*/ 48 h 96"/>
                <a:gd name="T40" fmla="*/ 24 w 108"/>
                <a:gd name="T41" fmla="*/ 54 h 96"/>
                <a:gd name="T42" fmla="*/ 18 w 108"/>
                <a:gd name="T43" fmla="*/ 60 h 96"/>
                <a:gd name="T44" fmla="*/ 16 w 108"/>
                <a:gd name="T45" fmla="*/ 64 h 96"/>
                <a:gd name="T46" fmla="*/ 0 w 108"/>
                <a:gd name="T47" fmla="*/ 88 h 96"/>
                <a:gd name="T48" fmla="*/ 2 w 108"/>
                <a:gd name="T49" fmla="*/ 90 h 96"/>
                <a:gd name="T50" fmla="*/ 10 w 108"/>
                <a:gd name="T51" fmla="*/ 94 h 96"/>
                <a:gd name="T52" fmla="*/ 16 w 108"/>
                <a:gd name="T53" fmla="*/ 96 h 96"/>
                <a:gd name="T54" fmla="*/ 22 w 108"/>
                <a:gd name="T55" fmla="*/ 90 h 96"/>
                <a:gd name="T56" fmla="*/ 24 w 108"/>
                <a:gd name="T57" fmla="*/ 86 h 96"/>
                <a:gd name="T58" fmla="*/ 28 w 108"/>
                <a:gd name="T59" fmla="*/ 82 h 96"/>
                <a:gd name="T60" fmla="*/ 32 w 108"/>
                <a:gd name="T61" fmla="*/ 80 h 96"/>
                <a:gd name="T62" fmla="*/ 46 w 108"/>
                <a:gd name="T63" fmla="*/ 74 h 96"/>
                <a:gd name="T64" fmla="*/ 62 w 108"/>
                <a:gd name="T65" fmla="*/ 5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96">
                  <a:moveTo>
                    <a:pt x="62" y="56"/>
                  </a:moveTo>
                  <a:lnTo>
                    <a:pt x="70" y="46"/>
                  </a:lnTo>
                  <a:lnTo>
                    <a:pt x="84" y="46"/>
                  </a:lnTo>
                  <a:lnTo>
                    <a:pt x="90" y="46"/>
                  </a:lnTo>
                  <a:lnTo>
                    <a:pt x="96" y="44"/>
                  </a:lnTo>
                  <a:lnTo>
                    <a:pt x="100" y="44"/>
                  </a:lnTo>
                  <a:lnTo>
                    <a:pt x="102" y="42"/>
                  </a:lnTo>
                  <a:lnTo>
                    <a:pt x="86" y="38"/>
                  </a:lnTo>
                  <a:lnTo>
                    <a:pt x="108" y="32"/>
                  </a:lnTo>
                  <a:lnTo>
                    <a:pt x="108" y="30"/>
                  </a:lnTo>
                  <a:lnTo>
                    <a:pt x="108" y="28"/>
                  </a:lnTo>
                  <a:lnTo>
                    <a:pt x="108" y="26"/>
                  </a:lnTo>
                  <a:lnTo>
                    <a:pt x="104" y="24"/>
                  </a:lnTo>
                  <a:lnTo>
                    <a:pt x="104" y="22"/>
                  </a:lnTo>
                  <a:lnTo>
                    <a:pt x="102" y="20"/>
                  </a:lnTo>
                  <a:lnTo>
                    <a:pt x="98" y="16"/>
                  </a:lnTo>
                  <a:lnTo>
                    <a:pt x="96" y="14"/>
                  </a:lnTo>
                  <a:lnTo>
                    <a:pt x="92" y="10"/>
                  </a:lnTo>
                  <a:lnTo>
                    <a:pt x="90" y="8"/>
                  </a:lnTo>
                  <a:lnTo>
                    <a:pt x="90" y="6"/>
                  </a:lnTo>
                  <a:lnTo>
                    <a:pt x="88" y="6"/>
                  </a:lnTo>
                  <a:lnTo>
                    <a:pt x="88" y="4"/>
                  </a:lnTo>
                  <a:lnTo>
                    <a:pt x="86" y="2"/>
                  </a:lnTo>
                  <a:lnTo>
                    <a:pt x="84" y="0"/>
                  </a:lnTo>
                  <a:lnTo>
                    <a:pt x="82" y="0"/>
                  </a:lnTo>
                  <a:lnTo>
                    <a:pt x="78" y="2"/>
                  </a:lnTo>
                  <a:lnTo>
                    <a:pt x="74" y="4"/>
                  </a:lnTo>
                  <a:lnTo>
                    <a:pt x="72" y="4"/>
                  </a:lnTo>
                  <a:lnTo>
                    <a:pt x="70" y="6"/>
                  </a:lnTo>
                  <a:lnTo>
                    <a:pt x="66" y="10"/>
                  </a:lnTo>
                  <a:lnTo>
                    <a:pt x="62" y="12"/>
                  </a:lnTo>
                  <a:lnTo>
                    <a:pt x="58" y="14"/>
                  </a:lnTo>
                  <a:lnTo>
                    <a:pt x="48" y="36"/>
                  </a:lnTo>
                  <a:lnTo>
                    <a:pt x="48" y="38"/>
                  </a:lnTo>
                  <a:lnTo>
                    <a:pt x="46" y="38"/>
                  </a:lnTo>
                  <a:lnTo>
                    <a:pt x="42" y="40"/>
                  </a:lnTo>
                  <a:lnTo>
                    <a:pt x="38" y="44"/>
                  </a:lnTo>
                  <a:lnTo>
                    <a:pt x="36" y="46"/>
                  </a:lnTo>
                  <a:lnTo>
                    <a:pt x="32" y="48"/>
                  </a:lnTo>
                  <a:lnTo>
                    <a:pt x="30" y="48"/>
                  </a:lnTo>
                  <a:lnTo>
                    <a:pt x="26" y="52"/>
                  </a:lnTo>
                  <a:lnTo>
                    <a:pt x="24" y="54"/>
                  </a:lnTo>
                  <a:lnTo>
                    <a:pt x="20" y="58"/>
                  </a:lnTo>
                  <a:lnTo>
                    <a:pt x="18" y="60"/>
                  </a:lnTo>
                  <a:lnTo>
                    <a:pt x="16" y="62"/>
                  </a:lnTo>
                  <a:lnTo>
                    <a:pt x="16" y="64"/>
                  </a:lnTo>
                  <a:lnTo>
                    <a:pt x="8" y="84"/>
                  </a:lnTo>
                  <a:lnTo>
                    <a:pt x="0" y="88"/>
                  </a:lnTo>
                  <a:lnTo>
                    <a:pt x="0" y="88"/>
                  </a:lnTo>
                  <a:lnTo>
                    <a:pt x="2" y="90"/>
                  </a:lnTo>
                  <a:lnTo>
                    <a:pt x="6" y="92"/>
                  </a:lnTo>
                  <a:lnTo>
                    <a:pt x="10" y="94"/>
                  </a:lnTo>
                  <a:lnTo>
                    <a:pt x="14" y="96"/>
                  </a:lnTo>
                  <a:lnTo>
                    <a:pt x="16" y="96"/>
                  </a:lnTo>
                  <a:lnTo>
                    <a:pt x="18" y="94"/>
                  </a:lnTo>
                  <a:lnTo>
                    <a:pt x="22" y="90"/>
                  </a:lnTo>
                  <a:lnTo>
                    <a:pt x="24" y="86"/>
                  </a:lnTo>
                  <a:lnTo>
                    <a:pt x="24" y="86"/>
                  </a:lnTo>
                  <a:lnTo>
                    <a:pt x="26" y="84"/>
                  </a:lnTo>
                  <a:lnTo>
                    <a:pt x="28" y="82"/>
                  </a:lnTo>
                  <a:lnTo>
                    <a:pt x="28" y="82"/>
                  </a:lnTo>
                  <a:lnTo>
                    <a:pt x="32" y="80"/>
                  </a:lnTo>
                  <a:lnTo>
                    <a:pt x="38" y="78"/>
                  </a:lnTo>
                  <a:lnTo>
                    <a:pt x="46" y="74"/>
                  </a:lnTo>
                  <a:lnTo>
                    <a:pt x="54" y="70"/>
                  </a:lnTo>
                  <a:lnTo>
                    <a:pt x="62" y="5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5" name="Freeform 316"/>
            <p:cNvSpPr>
              <a:spLocks/>
            </p:cNvSpPr>
            <p:nvPr/>
          </p:nvSpPr>
          <p:spPr bwMode="gray">
            <a:xfrm>
              <a:off x="2229" y="3062"/>
              <a:ext cx="120" cy="110"/>
            </a:xfrm>
            <a:custGeom>
              <a:avLst/>
              <a:gdLst>
                <a:gd name="T0" fmla="*/ 102 w 120"/>
                <a:gd name="T1" fmla="*/ 32 h 110"/>
                <a:gd name="T2" fmla="*/ 104 w 120"/>
                <a:gd name="T3" fmla="*/ 34 h 110"/>
                <a:gd name="T4" fmla="*/ 112 w 120"/>
                <a:gd name="T5" fmla="*/ 36 h 110"/>
                <a:gd name="T6" fmla="*/ 120 w 120"/>
                <a:gd name="T7" fmla="*/ 42 h 110"/>
                <a:gd name="T8" fmla="*/ 116 w 120"/>
                <a:gd name="T9" fmla="*/ 46 h 110"/>
                <a:gd name="T10" fmla="*/ 114 w 120"/>
                <a:gd name="T11" fmla="*/ 48 h 110"/>
                <a:gd name="T12" fmla="*/ 106 w 120"/>
                <a:gd name="T13" fmla="*/ 50 h 110"/>
                <a:gd name="T14" fmla="*/ 102 w 120"/>
                <a:gd name="T15" fmla="*/ 54 h 110"/>
                <a:gd name="T16" fmla="*/ 100 w 120"/>
                <a:gd name="T17" fmla="*/ 56 h 110"/>
                <a:gd name="T18" fmla="*/ 94 w 120"/>
                <a:gd name="T19" fmla="*/ 70 h 110"/>
                <a:gd name="T20" fmla="*/ 88 w 120"/>
                <a:gd name="T21" fmla="*/ 76 h 110"/>
                <a:gd name="T22" fmla="*/ 86 w 120"/>
                <a:gd name="T23" fmla="*/ 80 h 110"/>
                <a:gd name="T24" fmla="*/ 84 w 120"/>
                <a:gd name="T25" fmla="*/ 84 h 110"/>
                <a:gd name="T26" fmla="*/ 82 w 120"/>
                <a:gd name="T27" fmla="*/ 94 h 110"/>
                <a:gd name="T28" fmla="*/ 78 w 120"/>
                <a:gd name="T29" fmla="*/ 102 h 110"/>
                <a:gd name="T30" fmla="*/ 74 w 120"/>
                <a:gd name="T31" fmla="*/ 106 h 110"/>
                <a:gd name="T32" fmla="*/ 66 w 120"/>
                <a:gd name="T33" fmla="*/ 108 h 110"/>
                <a:gd name="T34" fmla="*/ 60 w 120"/>
                <a:gd name="T35" fmla="*/ 100 h 110"/>
                <a:gd name="T36" fmla="*/ 50 w 120"/>
                <a:gd name="T37" fmla="*/ 98 h 110"/>
                <a:gd name="T38" fmla="*/ 46 w 120"/>
                <a:gd name="T39" fmla="*/ 96 h 110"/>
                <a:gd name="T40" fmla="*/ 40 w 120"/>
                <a:gd name="T41" fmla="*/ 96 h 110"/>
                <a:gd name="T42" fmla="*/ 34 w 120"/>
                <a:gd name="T43" fmla="*/ 96 h 110"/>
                <a:gd name="T44" fmla="*/ 26 w 120"/>
                <a:gd name="T45" fmla="*/ 94 h 110"/>
                <a:gd name="T46" fmla="*/ 22 w 120"/>
                <a:gd name="T47" fmla="*/ 90 h 110"/>
                <a:gd name="T48" fmla="*/ 16 w 120"/>
                <a:gd name="T49" fmla="*/ 86 h 110"/>
                <a:gd name="T50" fmla="*/ 6 w 120"/>
                <a:gd name="T51" fmla="*/ 82 h 110"/>
                <a:gd name="T52" fmla="*/ 0 w 120"/>
                <a:gd name="T53" fmla="*/ 78 h 110"/>
                <a:gd name="T54" fmla="*/ 0 w 120"/>
                <a:gd name="T55" fmla="*/ 74 h 110"/>
                <a:gd name="T56" fmla="*/ 4 w 120"/>
                <a:gd name="T57" fmla="*/ 72 h 110"/>
                <a:gd name="T58" fmla="*/ 2 w 120"/>
                <a:gd name="T59" fmla="*/ 60 h 110"/>
                <a:gd name="T60" fmla="*/ 2 w 120"/>
                <a:gd name="T61" fmla="*/ 52 h 110"/>
                <a:gd name="T62" fmla="*/ 6 w 120"/>
                <a:gd name="T63" fmla="*/ 44 h 110"/>
                <a:gd name="T64" fmla="*/ 8 w 120"/>
                <a:gd name="T65" fmla="*/ 42 h 110"/>
                <a:gd name="T66" fmla="*/ 20 w 120"/>
                <a:gd name="T67" fmla="*/ 46 h 110"/>
                <a:gd name="T68" fmla="*/ 22 w 120"/>
                <a:gd name="T69" fmla="*/ 48 h 110"/>
                <a:gd name="T70" fmla="*/ 28 w 120"/>
                <a:gd name="T71" fmla="*/ 52 h 110"/>
                <a:gd name="T72" fmla="*/ 36 w 120"/>
                <a:gd name="T73" fmla="*/ 52 h 110"/>
                <a:gd name="T74" fmla="*/ 44 w 120"/>
                <a:gd name="T75" fmla="*/ 44 h 110"/>
                <a:gd name="T76" fmla="*/ 48 w 120"/>
                <a:gd name="T77" fmla="*/ 42 h 110"/>
                <a:gd name="T78" fmla="*/ 56 w 120"/>
                <a:gd name="T79" fmla="*/ 38 h 110"/>
                <a:gd name="T80" fmla="*/ 62 w 120"/>
                <a:gd name="T81" fmla="*/ 34 h 110"/>
                <a:gd name="T82" fmla="*/ 70 w 120"/>
                <a:gd name="T83" fmla="*/ 30 h 110"/>
                <a:gd name="T84" fmla="*/ 74 w 120"/>
                <a:gd name="T85" fmla="*/ 28 h 110"/>
                <a:gd name="T86" fmla="*/ 90 w 120"/>
                <a:gd name="T87" fmla="*/ 4 h 110"/>
                <a:gd name="T88" fmla="*/ 94 w 120"/>
                <a:gd name="T89" fmla="*/ 4 h 110"/>
                <a:gd name="T90" fmla="*/ 106 w 120"/>
                <a:gd name="T91" fmla="*/ 4 h 110"/>
                <a:gd name="T92" fmla="*/ 116 w 120"/>
                <a:gd name="T93" fmla="*/ 2 h 110"/>
                <a:gd name="T94" fmla="*/ 120 w 120"/>
                <a:gd name="T95" fmla="*/ 2 h 110"/>
                <a:gd name="T96" fmla="*/ 116 w 120"/>
                <a:gd name="T97" fmla="*/ 6 h 110"/>
                <a:gd name="T98" fmla="*/ 108 w 120"/>
                <a:gd name="T99" fmla="*/ 12 h 110"/>
                <a:gd name="T100" fmla="*/ 102 w 120"/>
                <a:gd name="T101"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110">
                  <a:moveTo>
                    <a:pt x="102" y="28"/>
                  </a:moveTo>
                  <a:lnTo>
                    <a:pt x="102" y="32"/>
                  </a:lnTo>
                  <a:lnTo>
                    <a:pt x="102" y="34"/>
                  </a:lnTo>
                  <a:lnTo>
                    <a:pt x="104" y="34"/>
                  </a:lnTo>
                  <a:lnTo>
                    <a:pt x="106" y="34"/>
                  </a:lnTo>
                  <a:lnTo>
                    <a:pt x="112" y="36"/>
                  </a:lnTo>
                  <a:lnTo>
                    <a:pt x="116" y="38"/>
                  </a:lnTo>
                  <a:lnTo>
                    <a:pt x="120" y="42"/>
                  </a:lnTo>
                  <a:lnTo>
                    <a:pt x="118" y="44"/>
                  </a:lnTo>
                  <a:lnTo>
                    <a:pt x="116" y="46"/>
                  </a:lnTo>
                  <a:lnTo>
                    <a:pt x="114" y="48"/>
                  </a:lnTo>
                  <a:lnTo>
                    <a:pt x="114" y="48"/>
                  </a:lnTo>
                  <a:lnTo>
                    <a:pt x="108" y="48"/>
                  </a:lnTo>
                  <a:lnTo>
                    <a:pt x="106" y="50"/>
                  </a:lnTo>
                  <a:lnTo>
                    <a:pt x="102" y="52"/>
                  </a:lnTo>
                  <a:lnTo>
                    <a:pt x="102" y="54"/>
                  </a:lnTo>
                  <a:lnTo>
                    <a:pt x="100" y="56"/>
                  </a:lnTo>
                  <a:lnTo>
                    <a:pt x="100" y="56"/>
                  </a:lnTo>
                  <a:lnTo>
                    <a:pt x="98" y="70"/>
                  </a:lnTo>
                  <a:lnTo>
                    <a:pt x="94" y="70"/>
                  </a:lnTo>
                  <a:lnTo>
                    <a:pt x="90" y="74"/>
                  </a:lnTo>
                  <a:lnTo>
                    <a:pt x="88" y="76"/>
                  </a:lnTo>
                  <a:lnTo>
                    <a:pt x="86" y="78"/>
                  </a:lnTo>
                  <a:lnTo>
                    <a:pt x="86" y="80"/>
                  </a:lnTo>
                  <a:lnTo>
                    <a:pt x="84" y="82"/>
                  </a:lnTo>
                  <a:lnTo>
                    <a:pt x="84" y="84"/>
                  </a:lnTo>
                  <a:lnTo>
                    <a:pt x="82" y="90"/>
                  </a:lnTo>
                  <a:lnTo>
                    <a:pt x="82" y="94"/>
                  </a:lnTo>
                  <a:lnTo>
                    <a:pt x="80" y="98"/>
                  </a:lnTo>
                  <a:lnTo>
                    <a:pt x="78" y="102"/>
                  </a:lnTo>
                  <a:lnTo>
                    <a:pt x="76" y="104"/>
                  </a:lnTo>
                  <a:lnTo>
                    <a:pt x="74" y="106"/>
                  </a:lnTo>
                  <a:lnTo>
                    <a:pt x="70" y="108"/>
                  </a:lnTo>
                  <a:lnTo>
                    <a:pt x="66" y="108"/>
                  </a:lnTo>
                  <a:lnTo>
                    <a:pt x="64" y="110"/>
                  </a:lnTo>
                  <a:lnTo>
                    <a:pt x="60" y="100"/>
                  </a:lnTo>
                  <a:lnTo>
                    <a:pt x="50" y="100"/>
                  </a:lnTo>
                  <a:lnTo>
                    <a:pt x="50" y="98"/>
                  </a:lnTo>
                  <a:lnTo>
                    <a:pt x="50" y="96"/>
                  </a:lnTo>
                  <a:lnTo>
                    <a:pt x="46" y="96"/>
                  </a:lnTo>
                  <a:lnTo>
                    <a:pt x="42" y="96"/>
                  </a:lnTo>
                  <a:lnTo>
                    <a:pt x="40" y="96"/>
                  </a:lnTo>
                  <a:lnTo>
                    <a:pt x="38" y="96"/>
                  </a:lnTo>
                  <a:lnTo>
                    <a:pt x="34" y="96"/>
                  </a:lnTo>
                  <a:lnTo>
                    <a:pt x="30" y="96"/>
                  </a:lnTo>
                  <a:lnTo>
                    <a:pt x="26" y="94"/>
                  </a:lnTo>
                  <a:lnTo>
                    <a:pt x="24" y="92"/>
                  </a:lnTo>
                  <a:lnTo>
                    <a:pt x="22" y="90"/>
                  </a:lnTo>
                  <a:lnTo>
                    <a:pt x="20" y="88"/>
                  </a:lnTo>
                  <a:lnTo>
                    <a:pt x="16" y="86"/>
                  </a:lnTo>
                  <a:lnTo>
                    <a:pt x="12" y="84"/>
                  </a:lnTo>
                  <a:lnTo>
                    <a:pt x="6" y="82"/>
                  </a:lnTo>
                  <a:lnTo>
                    <a:pt x="2" y="80"/>
                  </a:lnTo>
                  <a:lnTo>
                    <a:pt x="0" y="78"/>
                  </a:lnTo>
                  <a:lnTo>
                    <a:pt x="0" y="76"/>
                  </a:lnTo>
                  <a:lnTo>
                    <a:pt x="0" y="74"/>
                  </a:lnTo>
                  <a:lnTo>
                    <a:pt x="2" y="74"/>
                  </a:lnTo>
                  <a:lnTo>
                    <a:pt x="4" y="72"/>
                  </a:lnTo>
                  <a:lnTo>
                    <a:pt x="4" y="72"/>
                  </a:lnTo>
                  <a:lnTo>
                    <a:pt x="2" y="60"/>
                  </a:lnTo>
                  <a:lnTo>
                    <a:pt x="2" y="56"/>
                  </a:lnTo>
                  <a:lnTo>
                    <a:pt x="2" y="52"/>
                  </a:lnTo>
                  <a:lnTo>
                    <a:pt x="4" y="48"/>
                  </a:lnTo>
                  <a:lnTo>
                    <a:pt x="6" y="44"/>
                  </a:lnTo>
                  <a:lnTo>
                    <a:pt x="8" y="42"/>
                  </a:lnTo>
                  <a:lnTo>
                    <a:pt x="8" y="42"/>
                  </a:lnTo>
                  <a:lnTo>
                    <a:pt x="28" y="42"/>
                  </a:lnTo>
                  <a:lnTo>
                    <a:pt x="20" y="46"/>
                  </a:lnTo>
                  <a:lnTo>
                    <a:pt x="20" y="46"/>
                  </a:lnTo>
                  <a:lnTo>
                    <a:pt x="22" y="48"/>
                  </a:lnTo>
                  <a:lnTo>
                    <a:pt x="26" y="50"/>
                  </a:lnTo>
                  <a:lnTo>
                    <a:pt x="28" y="52"/>
                  </a:lnTo>
                  <a:lnTo>
                    <a:pt x="32" y="54"/>
                  </a:lnTo>
                  <a:lnTo>
                    <a:pt x="36" y="52"/>
                  </a:lnTo>
                  <a:lnTo>
                    <a:pt x="40" y="50"/>
                  </a:lnTo>
                  <a:lnTo>
                    <a:pt x="44" y="44"/>
                  </a:lnTo>
                  <a:lnTo>
                    <a:pt x="44" y="44"/>
                  </a:lnTo>
                  <a:lnTo>
                    <a:pt x="48" y="42"/>
                  </a:lnTo>
                  <a:lnTo>
                    <a:pt x="50" y="38"/>
                  </a:lnTo>
                  <a:lnTo>
                    <a:pt x="56" y="38"/>
                  </a:lnTo>
                  <a:lnTo>
                    <a:pt x="58" y="36"/>
                  </a:lnTo>
                  <a:lnTo>
                    <a:pt x="62" y="34"/>
                  </a:lnTo>
                  <a:lnTo>
                    <a:pt x="66" y="32"/>
                  </a:lnTo>
                  <a:lnTo>
                    <a:pt x="70" y="30"/>
                  </a:lnTo>
                  <a:lnTo>
                    <a:pt x="72" y="28"/>
                  </a:lnTo>
                  <a:lnTo>
                    <a:pt x="74" y="28"/>
                  </a:lnTo>
                  <a:lnTo>
                    <a:pt x="82" y="14"/>
                  </a:lnTo>
                  <a:lnTo>
                    <a:pt x="90" y="4"/>
                  </a:lnTo>
                  <a:lnTo>
                    <a:pt x="90" y="4"/>
                  </a:lnTo>
                  <a:lnTo>
                    <a:pt x="94" y="4"/>
                  </a:lnTo>
                  <a:lnTo>
                    <a:pt x="100" y="4"/>
                  </a:lnTo>
                  <a:lnTo>
                    <a:pt x="106" y="4"/>
                  </a:lnTo>
                  <a:lnTo>
                    <a:pt x="112" y="4"/>
                  </a:lnTo>
                  <a:lnTo>
                    <a:pt x="116" y="2"/>
                  </a:lnTo>
                  <a:lnTo>
                    <a:pt x="120" y="0"/>
                  </a:lnTo>
                  <a:lnTo>
                    <a:pt x="120" y="2"/>
                  </a:lnTo>
                  <a:lnTo>
                    <a:pt x="118" y="4"/>
                  </a:lnTo>
                  <a:lnTo>
                    <a:pt x="116" y="6"/>
                  </a:lnTo>
                  <a:lnTo>
                    <a:pt x="112" y="8"/>
                  </a:lnTo>
                  <a:lnTo>
                    <a:pt x="108" y="12"/>
                  </a:lnTo>
                  <a:lnTo>
                    <a:pt x="102" y="14"/>
                  </a:lnTo>
                  <a:lnTo>
                    <a:pt x="102" y="2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6" name="Freeform 317"/>
            <p:cNvSpPr>
              <a:spLocks/>
            </p:cNvSpPr>
            <p:nvPr/>
          </p:nvSpPr>
          <p:spPr bwMode="gray">
            <a:xfrm>
              <a:off x="2633" y="3146"/>
              <a:ext cx="128" cy="108"/>
            </a:xfrm>
            <a:custGeom>
              <a:avLst/>
              <a:gdLst>
                <a:gd name="T0" fmla="*/ 78 w 128"/>
                <a:gd name="T1" fmla="*/ 40 h 108"/>
                <a:gd name="T2" fmla="*/ 78 w 128"/>
                <a:gd name="T3" fmla="*/ 38 h 108"/>
                <a:gd name="T4" fmla="*/ 76 w 128"/>
                <a:gd name="T5" fmla="*/ 36 h 108"/>
                <a:gd name="T6" fmla="*/ 72 w 128"/>
                <a:gd name="T7" fmla="*/ 36 h 108"/>
                <a:gd name="T8" fmla="*/ 70 w 128"/>
                <a:gd name="T9" fmla="*/ 34 h 108"/>
                <a:gd name="T10" fmla="*/ 68 w 128"/>
                <a:gd name="T11" fmla="*/ 32 h 108"/>
                <a:gd name="T12" fmla="*/ 62 w 128"/>
                <a:gd name="T13" fmla="*/ 28 h 108"/>
                <a:gd name="T14" fmla="*/ 58 w 128"/>
                <a:gd name="T15" fmla="*/ 24 h 108"/>
                <a:gd name="T16" fmla="*/ 52 w 128"/>
                <a:gd name="T17" fmla="*/ 20 h 108"/>
                <a:gd name="T18" fmla="*/ 46 w 128"/>
                <a:gd name="T19" fmla="*/ 16 h 108"/>
                <a:gd name="T20" fmla="*/ 42 w 128"/>
                <a:gd name="T21" fmla="*/ 12 h 108"/>
                <a:gd name="T22" fmla="*/ 40 w 128"/>
                <a:gd name="T23" fmla="*/ 10 h 108"/>
                <a:gd name="T24" fmla="*/ 38 w 128"/>
                <a:gd name="T25" fmla="*/ 10 h 108"/>
                <a:gd name="T26" fmla="*/ 34 w 128"/>
                <a:gd name="T27" fmla="*/ 10 h 108"/>
                <a:gd name="T28" fmla="*/ 26 w 128"/>
                <a:gd name="T29" fmla="*/ 8 h 108"/>
                <a:gd name="T30" fmla="*/ 14 w 128"/>
                <a:gd name="T31" fmla="*/ 4 h 108"/>
                <a:gd name="T32" fmla="*/ 4 w 128"/>
                <a:gd name="T33" fmla="*/ 0 h 108"/>
                <a:gd name="T34" fmla="*/ 0 w 128"/>
                <a:gd name="T35" fmla="*/ 80 h 108"/>
                <a:gd name="T36" fmla="*/ 12 w 128"/>
                <a:gd name="T37" fmla="*/ 86 h 108"/>
                <a:gd name="T38" fmla="*/ 28 w 128"/>
                <a:gd name="T39" fmla="*/ 80 h 108"/>
                <a:gd name="T40" fmla="*/ 28 w 128"/>
                <a:gd name="T41" fmla="*/ 78 h 108"/>
                <a:gd name="T42" fmla="*/ 28 w 128"/>
                <a:gd name="T43" fmla="*/ 76 h 108"/>
                <a:gd name="T44" fmla="*/ 30 w 128"/>
                <a:gd name="T45" fmla="*/ 74 h 108"/>
                <a:gd name="T46" fmla="*/ 34 w 128"/>
                <a:gd name="T47" fmla="*/ 72 h 108"/>
                <a:gd name="T48" fmla="*/ 38 w 128"/>
                <a:gd name="T49" fmla="*/ 68 h 108"/>
                <a:gd name="T50" fmla="*/ 42 w 128"/>
                <a:gd name="T51" fmla="*/ 68 h 108"/>
                <a:gd name="T52" fmla="*/ 46 w 128"/>
                <a:gd name="T53" fmla="*/ 66 h 108"/>
                <a:gd name="T54" fmla="*/ 52 w 128"/>
                <a:gd name="T55" fmla="*/ 68 h 108"/>
                <a:gd name="T56" fmla="*/ 76 w 128"/>
                <a:gd name="T57" fmla="*/ 82 h 108"/>
                <a:gd name="T58" fmla="*/ 86 w 128"/>
                <a:gd name="T59" fmla="*/ 94 h 108"/>
                <a:gd name="T60" fmla="*/ 104 w 128"/>
                <a:gd name="T61" fmla="*/ 102 h 108"/>
                <a:gd name="T62" fmla="*/ 126 w 128"/>
                <a:gd name="T63" fmla="*/ 108 h 108"/>
                <a:gd name="T64" fmla="*/ 128 w 128"/>
                <a:gd name="T65" fmla="*/ 108 h 108"/>
                <a:gd name="T66" fmla="*/ 128 w 128"/>
                <a:gd name="T67" fmla="*/ 106 h 108"/>
                <a:gd name="T68" fmla="*/ 128 w 128"/>
                <a:gd name="T69" fmla="*/ 104 h 108"/>
                <a:gd name="T70" fmla="*/ 128 w 128"/>
                <a:gd name="T71" fmla="*/ 100 h 108"/>
                <a:gd name="T72" fmla="*/ 126 w 128"/>
                <a:gd name="T73" fmla="*/ 98 h 108"/>
                <a:gd name="T74" fmla="*/ 124 w 128"/>
                <a:gd name="T75" fmla="*/ 94 h 108"/>
                <a:gd name="T76" fmla="*/ 120 w 128"/>
                <a:gd name="T77" fmla="*/ 92 h 108"/>
                <a:gd name="T78" fmla="*/ 116 w 128"/>
                <a:gd name="T79" fmla="*/ 88 h 108"/>
                <a:gd name="T80" fmla="*/ 110 w 128"/>
                <a:gd name="T81" fmla="*/ 84 h 108"/>
                <a:gd name="T82" fmla="*/ 106 w 128"/>
                <a:gd name="T83" fmla="*/ 80 h 108"/>
                <a:gd name="T84" fmla="*/ 102 w 128"/>
                <a:gd name="T85" fmla="*/ 76 h 108"/>
                <a:gd name="T86" fmla="*/ 98 w 128"/>
                <a:gd name="T87" fmla="*/ 72 h 108"/>
                <a:gd name="T88" fmla="*/ 96 w 128"/>
                <a:gd name="T89" fmla="*/ 70 h 108"/>
                <a:gd name="T90" fmla="*/ 96 w 128"/>
                <a:gd name="T91" fmla="*/ 70 h 108"/>
                <a:gd name="T92" fmla="*/ 80 w 128"/>
                <a:gd name="T93" fmla="*/ 60 h 108"/>
                <a:gd name="T94" fmla="*/ 96 w 128"/>
                <a:gd name="T95" fmla="*/ 54 h 108"/>
                <a:gd name="T96" fmla="*/ 92 w 128"/>
                <a:gd name="T97" fmla="*/ 46 h 108"/>
                <a:gd name="T98" fmla="*/ 90 w 128"/>
                <a:gd name="T99" fmla="*/ 46 h 108"/>
                <a:gd name="T100" fmla="*/ 88 w 128"/>
                <a:gd name="T101" fmla="*/ 44 h 108"/>
                <a:gd name="T102" fmla="*/ 84 w 128"/>
                <a:gd name="T103" fmla="*/ 44 h 108"/>
                <a:gd name="T104" fmla="*/ 80 w 128"/>
                <a:gd name="T105" fmla="*/ 42 h 108"/>
                <a:gd name="T106" fmla="*/ 78 w 128"/>
                <a:gd name="T107" fmla="*/ 42 h 108"/>
                <a:gd name="T108" fmla="*/ 78 w 128"/>
                <a:gd name="T109" fmla="*/ 4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08">
                  <a:moveTo>
                    <a:pt x="78" y="40"/>
                  </a:moveTo>
                  <a:lnTo>
                    <a:pt x="78" y="38"/>
                  </a:lnTo>
                  <a:lnTo>
                    <a:pt x="76" y="36"/>
                  </a:lnTo>
                  <a:lnTo>
                    <a:pt x="72" y="36"/>
                  </a:lnTo>
                  <a:lnTo>
                    <a:pt x="70" y="34"/>
                  </a:lnTo>
                  <a:lnTo>
                    <a:pt x="68" y="32"/>
                  </a:lnTo>
                  <a:lnTo>
                    <a:pt x="62" y="28"/>
                  </a:lnTo>
                  <a:lnTo>
                    <a:pt x="58" y="24"/>
                  </a:lnTo>
                  <a:lnTo>
                    <a:pt x="52" y="20"/>
                  </a:lnTo>
                  <a:lnTo>
                    <a:pt x="46" y="16"/>
                  </a:lnTo>
                  <a:lnTo>
                    <a:pt x="42" y="12"/>
                  </a:lnTo>
                  <a:lnTo>
                    <a:pt x="40" y="10"/>
                  </a:lnTo>
                  <a:lnTo>
                    <a:pt x="38" y="10"/>
                  </a:lnTo>
                  <a:lnTo>
                    <a:pt x="34" y="10"/>
                  </a:lnTo>
                  <a:lnTo>
                    <a:pt x="26" y="8"/>
                  </a:lnTo>
                  <a:lnTo>
                    <a:pt x="14" y="4"/>
                  </a:lnTo>
                  <a:lnTo>
                    <a:pt x="4" y="0"/>
                  </a:lnTo>
                  <a:lnTo>
                    <a:pt x="0" y="80"/>
                  </a:lnTo>
                  <a:lnTo>
                    <a:pt x="12" y="86"/>
                  </a:lnTo>
                  <a:lnTo>
                    <a:pt x="28" y="80"/>
                  </a:lnTo>
                  <a:lnTo>
                    <a:pt x="28" y="78"/>
                  </a:lnTo>
                  <a:lnTo>
                    <a:pt x="28" y="76"/>
                  </a:lnTo>
                  <a:lnTo>
                    <a:pt x="30" y="74"/>
                  </a:lnTo>
                  <a:lnTo>
                    <a:pt x="34" y="72"/>
                  </a:lnTo>
                  <a:lnTo>
                    <a:pt x="38" y="68"/>
                  </a:lnTo>
                  <a:lnTo>
                    <a:pt x="42" y="68"/>
                  </a:lnTo>
                  <a:lnTo>
                    <a:pt x="46" y="66"/>
                  </a:lnTo>
                  <a:lnTo>
                    <a:pt x="52" y="68"/>
                  </a:lnTo>
                  <a:lnTo>
                    <a:pt x="76" y="82"/>
                  </a:lnTo>
                  <a:lnTo>
                    <a:pt x="86" y="94"/>
                  </a:lnTo>
                  <a:lnTo>
                    <a:pt x="104" y="102"/>
                  </a:lnTo>
                  <a:lnTo>
                    <a:pt x="126" y="108"/>
                  </a:lnTo>
                  <a:lnTo>
                    <a:pt x="128" y="108"/>
                  </a:lnTo>
                  <a:lnTo>
                    <a:pt x="128" y="106"/>
                  </a:lnTo>
                  <a:lnTo>
                    <a:pt x="128" y="104"/>
                  </a:lnTo>
                  <a:lnTo>
                    <a:pt x="128" y="100"/>
                  </a:lnTo>
                  <a:lnTo>
                    <a:pt x="126" y="98"/>
                  </a:lnTo>
                  <a:lnTo>
                    <a:pt x="124" y="94"/>
                  </a:lnTo>
                  <a:lnTo>
                    <a:pt x="120" y="92"/>
                  </a:lnTo>
                  <a:lnTo>
                    <a:pt x="116" y="88"/>
                  </a:lnTo>
                  <a:lnTo>
                    <a:pt x="110" y="84"/>
                  </a:lnTo>
                  <a:lnTo>
                    <a:pt x="106" y="80"/>
                  </a:lnTo>
                  <a:lnTo>
                    <a:pt x="102" y="76"/>
                  </a:lnTo>
                  <a:lnTo>
                    <a:pt x="98" y="72"/>
                  </a:lnTo>
                  <a:lnTo>
                    <a:pt x="96" y="70"/>
                  </a:lnTo>
                  <a:lnTo>
                    <a:pt x="96" y="70"/>
                  </a:lnTo>
                  <a:lnTo>
                    <a:pt x="80" y="60"/>
                  </a:lnTo>
                  <a:lnTo>
                    <a:pt x="96" y="54"/>
                  </a:lnTo>
                  <a:lnTo>
                    <a:pt x="92" y="46"/>
                  </a:lnTo>
                  <a:lnTo>
                    <a:pt x="90" y="46"/>
                  </a:lnTo>
                  <a:lnTo>
                    <a:pt x="88" y="44"/>
                  </a:lnTo>
                  <a:lnTo>
                    <a:pt x="84" y="44"/>
                  </a:lnTo>
                  <a:lnTo>
                    <a:pt x="80" y="42"/>
                  </a:lnTo>
                  <a:lnTo>
                    <a:pt x="78" y="42"/>
                  </a:lnTo>
                  <a:lnTo>
                    <a:pt x="78" y="4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7" name="Freeform 318"/>
            <p:cNvSpPr>
              <a:spLocks/>
            </p:cNvSpPr>
            <p:nvPr/>
          </p:nvSpPr>
          <p:spPr bwMode="gray">
            <a:xfrm>
              <a:off x="2513" y="3118"/>
              <a:ext cx="122" cy="108"/>
            </a:xfrm>
            <a:custGeom>
              <a:avLst/>
              <a:gdLst>
                <a:gd name="T0" fmla="*/ 122 w 122"/>
                <a:gd name="T1" fmla="*/ 28 h 108"/>
                <a:gd name="T2" fmla="*/ 114 w 122"/>
                <a:gd name="T3" fmla="*/ 24 h 108"/>
                <a:gd name="T4" fmla="*/ 102 w 122"/>
                <a:gd name="T5" fmla="*/ 18 h 108"/>
                <a:gd name="T6" fmla="*/ 92 w 122"/>
                <a:gd name="T7" fmla="*/ 14 h 108"/>
                <a:gd name="T8" fmla="*/ 80 w 122"/>
                <a:gd name="T9" fmla="*/ 14 h 108"/>
                <a:gd name="T10" fmla="*/ 72 w 122"/>
                <a:gd name="T11" fmla="*/ 20 h 108"/>
                <a:gd name="T12" fmla="*/ 72 w 122"/>
                <a:gd name="T13" fmla="*/ 20 h 108"/>
                <a:gd name="T14" fmla="*/ 72 w 122"/>
                <a:gd name="T15" fmla="*/ 24 h 108"/>
                <a:gd name="T16" fmla="*/ 72 w 122"/>
                <a:gd name="T17" fmla="*/ 28 h 108"/>
                <a:gd name="T18" fmla="*/ 70 w 122"/>
                <a:gd name="T19" fmla="*/ 32 h 108"/>
                <a:gd name="T20" fmla="*/ 70 w 122"/>
                <a:gd name="T21" fmla="*/ 36 h 108"/>
                <a:gd name="T22" fmla="*/ 66 w 122"/>
                <a:gd name="T23" fmla="*/ 40 h 108"/>
                <a:gd name="T24" fmla="*/ 64 w 122"/>
                <a:gd name="T25" fmla="*/ 42 h 108"/>
                <a:gd name="T26" fmla="*/ 58 w 122"/>
                <a:gd name="T27" fmla="*/ 42 h 108"/>
                <a:gd name="T28" fmla="*/ 52 w 122"/>
                <a:gd name="T29" fmla="*/ 42 h 108"/>
                <a:gd name="T30" fmla="*/ 48 w 122"/>
                <a:gd name="T31" fmla="*/ 40 h 108"/>
                <a:gd name="T32" fmla="*/ 42 w 122"/>
                <a:gd name="T33" fmla="*/ 38 h 108"/>
                <a:gd name="T34" fmla="*/ 40 w 122"/>
                <a:gd name="T35" fmla="*/ 32 h 108"/>
                <a:gd name="T36" fmla="*/ 38 w 122"/>
                <a:gd name="T37" fmla="*/ 28 h 108"/>
                <a:gd name="T38" fmla="*/ 34 w 122"/>
                <a:gd name="T39" fmla="*/ 22 h 108"/>
                <a:gd name="T40" fmla="*/ 34 w 122"/>
                <a:gd name="T41" fmla="*/ 18 h 108"/>
                <a:gd name="T42" fmla="*/ 32 w 122"/>
                <a:gd name="T43" fmla="*/ 14 h 108"/>
                <a:gd name="T44" fmla="*/ 32 w 122"/>
                <a:gd name="T45" fmla="*/ 12 h 108"/>
                <a:gd name="T46" fmla="*/ 30 w 122"/>
                <a:gd name="T47" fmla="*/ 12 h 108"/>
                <a:gd name="T48" fmla="*/ 28 w 122"/>
                <a:gd name="T49" fmla="*/ 10 h 108"/>
                <a:gd name="T50" fmla="*/ 26 w 122"/>
                <a:gd name="T51" fmla="*/ 6 h 108"/>
                <a:gd name="T52" fmla="*/ 22 w 122"/>
                <a:gd name="T53" fmla="*/ 4 h 108"/>
                <a:gd name="T54" fmla="*/ 18 w 122"/>
                <a:gd name="T55" fmla="*/ 2 h 108"/>
                <a:gd name="T56" fmla="*/ 12 w 122"/>
                <a:gd name="T57" fmla="*/ 0 h 108"/>
                <a:gd name="T58" fmla="*/ 8 w 122"/>
                <a:gd name="T59" fmla="*/ 2 h 108"/>
                <a:gd name="T60" fmla="*/ 2 w 122"/>
                <a:gd name="T61" fmla="*/ 4 h 108"/>
                <a:gd name="T62" fmla="*/ 2 w 122"/>
                <a:gd name="T63" fmla="*/ 6 h 108"/>
                <a:gd name="T64" fmla="*/ 0 w 122"/>
                <a:gd name="T65" fmla="*/ 8 h 108"/>
                <a:gd name="T66" fmla="*/ 0 w 122"/>
                <a:gd name="T67" fmla="*/ 10 h 108"/>
                <a:gd name="T68" fmla="*/ 2 w 122"/>
                <a:gd name="T69" fmla="*/ 14 h 108"/>
                <a:gd name="T70" fmla="*/ 6 w 122"/>
                <a:gd name="T71" fmla="*/ 18 h 108"/>
                <a:gd name="T72" fmla="*/ 10 w 122"/>
                <a:gd name="T73" fmla="*/ 26 h 108"/>
                <a:gd name="T74" fmla="*/ 12 w 122"/>
                <a:gd name="T75" fmla="*/ 32 h 108"/>
                <a:gd name="T76" fmla="*/ 14 w 122"/>
                <a:gd name="T77" fmla="*/ 38 h 108"/>
                <a:gd name="T78" fmla="*/ 14 w 122"/>
                <a:gd name="T79" fmla="*/ 42 h 108"/>
                <a:gd name="T80" fmla="*/ 16 w 122"/>
                <a:gd name="T81" fmla="*/ 46 h 108"/>
                <a:gd name="T82" fmla="*/ 18 w 122"/>
                <a:gd name="T83" fmla="*/ 48 h 108"/>
                <a:gd name="T84" fmla="*/ 20 w 122"/>
                <a:gd name="T85" fmla="*/ 50 h 108"/>
                <a:gd name="T86" fmla="*/ 24 w 122"/>
                <a:gd name="T87" fmla="*/ 50 h 108"/>
                <a:gd name="T88" fmla="*/ 28 w 122"/>
                <a:gd name="T89" fmla="*/ 48 h 108"/>
                <a:gd name="T90" fmla="*/ 34 w 122"/>
                <a:gd name="T91" fmla="*/ 48 h 108"/>
                <a:gd name="T92" fmla="*/ 38 w 122"/>
                <a:gd name="T93" fmla="*/ 50 h 108"/>
                <a:gd name="T94" fmla="*/ 42 w 122"/>
                <a:gd name="T95" fmla="*/ 52 h 108"/>
                <a:gd name="T96" fmla="*/ 46 w 122"/>
                <a:gd name="T97" fmla="*/ 54 h 108"/>
                <a:gd name="T98" fmla="*/ 50 w 122"/>
                <a:gd name="T99" fmla="*/ 54 h 108"/>
                <a:gd name="T100" fmla="*/ 56 w 122"/>
                <a:gd name="T101" fmla="*/ 56 h 108"/>
                <a:gd name="T102" fmla="*/ 62 w 122"/>
                <a:gd name="T103" fmla="*/ 56 h 108"/>
                <a:gd name="T104" fmla="*/ 68 w 122"/>
                <a:gd name="T105" fmla="*/ 58 h 108"/>
                <a:gd name="T106" fmla="*/ 70 w 122"/>
                <a:gd name="T107" fmla="*/ 58 h 108"/>
                <a:gd name="T108" fmla="*/ 72 w 122"/>
                <a:gd name="T109" fmla="*/ 58 h 108"/>
                <a:gd name="T110" fmla="*/ 88 w 122"/>
                <a:gd name="T111" fmla="*/ 72 h 108"/>
                <a:gd name="T112" fmla="*/ 98 w 122"/>
                <a:gd name="T113" fmla="*/ 90 h 108"/>
                <a:gd name="T114" fmla="*/ 114 w 122"/>
                <a:gd name="T115" fmla="*/ 104 h 108"/>
                <a:gd name="T116" fmla="*/ 118 w 122"/>
                <a:gd name="T117" fmla="*/ 108 h 108"/>
                <a:gd name="T118" fmla="*/ 122 w 122"/>
                <a:gd name="T119" fmla="*/ 2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2" h="108">
                  <a:moveTo>
                    <a:pt x="122" y="28"/>
                  </a:moveTo>
                  <a:lnTo>
                    <a:pt x="114" y="24"/>
                  </a:lnTo>
                  <a:lnTo>
                    <a:pt x="102" y="18"/>
                  </a:lnTo>
                  <a:lnTo>
                    <a:pt x="92" y="14"/>
                  </a:lnTo>
                  <a:lnTo>
                    <a:pt x="80" y="14"/>
                  </a:lnTo>
                  <a:lnTo>
                    <a:pt x="72" y="20"/>
                  </a:lnTo>
                  <a:lnTo>
                    <a:pt x="72" y="20"/>
                  </a:lnTo>
                  <a:lnTo>
                    <a:pt x="72" y="24"/>
                  </a:lnTo>
                  <a:lnTo>
                    <a:pt x="72" y="28"/>
                  </a:lnTo>
                  <a:lnTo>
                    <a:pt x="70" y="32"/>
                  </a:lnTo>
                  <a:lnTo>
                    <a:pt x="70" y="36"/>
                  </a:lnTo>
                  <a:lnTo>
                    <a:pt x="66" y="40"/>
                  </a:lnTo>
                  <a:lnTo>
                    <a:pt x="64" y="42"/>
                  </a:lnTo>
                  <a:lnTo>
                    <a:pt x="58" y="42"/>
                  </a:lnTo>
                  <a:lnTo>
                    <a:pt x="52" y="42"/>
                  </a:lnTo>
                  <a:lnTo>
                    <a:pt x="48" y="40"/>
                  </a:lnTo>
                  <a:lnTo>
                    <a:pt x="42" y="38"/>
                  </a:lnTo>
                  <a:lnTo>
                    <a:pt x="40" y="32"/>
                  </a:lnTo>
                  <a:lnTo>
                    <a:pt x="38" y="28"/>
                  </a:lnTo>
                  <a:lnTo>
                    <a:pt x="34" y="22"/>
                  </a:lnTo>
                  <a:lnTo>
                    <a:pt x="34" y="18"/>
                  </a:lnTo>
                  <a:lnTo>
                    <a:pt x="32" y="14"/>
                  </a:lnTo>
                  <a:lnTo>
                    <a:pt x="32" y="12"/>
                  </a:lnTo>
                  <a:lnTo>
                    <a:pt x="30" y="12"/>
                  </a:lnTo>
                  <a:lnTo>
                    <a:pt x="28" y="10"/>
                  </a:lnTo>
                  <a:lnTo>
                    <a:pt x="26" y="6"/>
                  </a:lnTo>
                  <a:lnTo>
                    <a:pt x="22" y="4"/>
                  </a:lnTo>
                  <a:lnTo>
                    <a:pt x="18" y="2"/>
                  </a:lnTo>
                  <a:lnTo>
                    <a:pt x="12" y="0"/>
                  </a:lnTo>
                  <a:lnTo>
                    <a:pt x="8" y="2"/>
                  </a:lnTo>
                  <a:lnTo>
                    <a:pt x="2" y="4"/>
                  </a:lnTo>
                  <a:lnTo>
                    <a:pt x="2" y="6"/>
                  </a:lnTo>
                  <a:lnTo>
                    <a:pt x="0" y="8"/>
                  </a:lnTo>
                  <a:lnTo>
                    <a:pt x="0" y="10"/>
                  </a:lnTo>
                  <a:lnTo>
                    <a:pt x="2" y="14"/>
                  </a:lnTo>
                  <a:lnTo>
                    <a:pt x="6" y="18"/>
                  </a:lnTo>
                  <a:lnTo>
                    <a:pt x="10" y="26"/>
                  </a:lnTo>
                  <a:lnTo>
                    <a:pt x="12" y="32"/>
                  </a:lnTo>
                  <a:lnTo>
                    <a:pt x="14" y="38"/>
                  </a:lnTo>
                  <a:lnTo>
                    <a:pt x="14" y="42"/>
                  </a:lnTo>
                  <a:lnTo>
                    <a:pt x="16" y="46"/>
                  </a:lnTo>
                  <a:lnTo>
                    <a:pt x="18" y="48"/>
                  </a:lnTo>
                  <a:lnTo>
                    <a:pt x="20" y="50"/>
                  </a:lnTo>
                  <a:lnTo>
                    <a:pt x="24" y="50"/>
                  </a:lnTo>
                  <a:lnTo>
                    <a:pt x="28" y="48"/>
                  </a:lnTo>
                  <a:lnTo>
                    <a:pt x="34" y="48"/>
                  </a:lnTo>
                  <a:lnTo>
                    <a:pt x="38" y="50"/>
                  </a:lnTo>
                  <a:lnTo>
                    <a:pt x="42" y="52"/>
                  </a:lnTo>
                  <a:lnTo>
                    <a:pt x="46" y="54"/>
                  </a:lnTo>
                  <a:lnTo>
                    <a:pt x="50" y="54"/>
                  </a:lnTo>
                  <a:lnTo>
                    <a:pt x="56" y="56"/>
                  </a:lnTo>
                  <a:lnTo>
                    <a:pt x="62" y="56"/>
                  </a:lnTo>
                  <a:lnTo>
                    <a:pt x="68" y="58"/>
                  </a:lnTo>
                  <a:lnTo>
                    <a:pt x="70" y="58"/>
                  </a:lnTo>
                  <a:lnTo>
                    <a:pt x="72" y="58"/>
                  </a:lnTo>
                  <a:lnTo>
                    <a:pt x="88" y="72"/>
                  </a:lnTo>
                  <a:lnTo>
                    <a:pt x="98" y="90"/>
                  </a:lnTo>
                  <a:lnTo>
                    <a:pt x="114" y="104"/>
                  </a:lnTo>
                  <a:lnTo>
                    <a:pt x="118" y="108"/>
                  </a:lnTo>
                  <a:lnTo>
                    <a:pt x="122" y="2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8" name="Freeform 319"/>
            <p:cNvSpPr>
              <a:spLocks/>
            </p:cNvSpPr>
            <p:nvPr/>
          </p:nvSpPr>
          <p:spPr bwMode="gray">
            <a:xfrm>
              <a:off x="2285" y="3296"/>
              <a:ext cx="508" cy="408"/>
            </a:xfrm>
            <a:custGeom>
              <a:avLst/>
              <a:gdLst>
                <a:gd name="T0" fmla="*/ 98 w 508"/>
                <a:gd name="T1" fmla="*/ 124 h 408"/>
                <a:gd name="T2" fmla="*/ 110 w 508"/>
                <a:gd name="T3" fmla="*/ 100 h 408"/>
                <a:gd name="T4" fmla="*/ 128 w 508"/>
                <a:gd name="T5" fmla="*/ 86 h 408"/>
                <a:gd name="T6" fmla="*/ 134 w 508"/>
                <a:gd name="T7" fmla="*/ 70 h 408"/>
                <a:gd name="T8" fmla="*/ 170 w 508"/>
                <a:gd name="T9" fmla="*/ 48 h 408"/>
                <a:gd name="T10" fmla="*/ 190 w 508"/>
                <a:gd name="T11" fmla="*/ 60 h 408"/>
                <a:gd name="T12" fmla="*/ 202 w 508"/>
                <a:gd name="T13" fmla="*/ 56 h 408"/>
                <a:gd name="T14" fmla="*/ 196 w 508"/>
                <a:gd name="T15" fmla="*/ 44 h 408"/>
                <a:gd name="T16" fmla="*/ 204 w 508"/>
                <a:gd name="T17" fmla="*/ 28 h 408"/>
                <a:gd name="T18" fmla="*/ 230 w 508"/>
                <a:gd name="T19" fmla="*/ 18 h 408"/>
                <a:gd name="T20" fmla="*/ 222 w 508"/>
                <a:gd name="T21" fmla="*/ 8 h 408"/>
                <a:gd name="T22" fmla="*/ 238 w 508"/>
                <a:gd name="T23" fmla="*/ 0 h 408"/>
                <a:gd name="T24" fmla="*/ 246 w 508"/>
                <a:gd name="T25" fmla="*/ 8 h 408"/>
                <a:gd name="T26" fmla="*/ 252 w 508"/>
                <a:gd name="T27" fmla="*/ 12 h 408"/>
                <a:gd name="T28" fmla="*/ 256 w 508"/>
                <a:gd name="T29" fmla="*/ 4 h 408"/>
                <a:gd name="T30" fmla="*/ 268 w 508"/>
                <a:gd name="T31" fmla="*/ 20 h 408"/>
                <a:gd name="T32" fmla="*/ 298 w 508"/>
                <a:gd name="T33" fmla="*/ 18 h 408"/>
                <a:gd name="T34" fmla="*/ 300 w 508"/>
                <a:gd name="T35" fmla="*/ 32 h 408"/>
                <a:gd name="T36" fmla="*/ 286 w 508"/>
                <a:gd name="T37" fmla="*/ 52 h 408"/>
                <a:gd name="T38" fmla="*/ 326 w 508"/>
                <a:gd name="T39" fmla="*/ 82 h 408"/>
                <a:gd name="T40" fmla="*/ 344 w 508"/>
                <a:gd name="T41" fmla="*/ 78 h 408"/>
                <a:gd name="T42" fmla="*/ 358 w 508"/>
                <a:gd name="T43" fmla="*/ 10 h 408"/>
                <a:gd name="T44" fmla="*/ 364 w 508"/>
                <a:gd name="T45" fmla="*/ 0 h 408"/>
                <a:gd name="T46" fmla="*/ 378 w 508"/>
                <a:gd name="T47" fmla="*/ 20 h 408"/>
                <a:gd name="T48" fmla="*/ 376 w 508"/>
                <a:gd name="T49" fmla="*/ 36 h 408"/>
                <a:gd name="T50" fmla="*/ 390 w 508"/>
                <a:gd name="T51" fmla="*/ 42 h 408"/>
                <a:gd name="T52" fmla="*/ 404 w 508"/>
                <a:gd name="T53" fmla="*/ 66 h 408"/>
                <a:gd name="T54" fmla="*/ 412 w 508"/>
                <a:gd name="T55" fmla="*/ 80 h 408"/>
                <a:gd name="T56" fmla="*/ 424 w 508"/>
                <a:gd name="T57" fmla="*/ 100 h 408"/>
                <a:gd name="T58" fmla="*/ 454 w 508"/>
                <a:gd name="T59" fmla="*/ 136 h 408"/>
                <a:gd name="T60" fmla="*/ 506 w 508"/>
                <a:gd name="T61" fmla="*/ 210 h 408"/>
                <a:gd name="T62" fmla="*/ 508 w 508"/>
                <a:gd name="T63" fmla="*/ 272 h 408"/>
                <a:gd name="T64" fmla="*/ 488 w 508"/>
                <a:gd name="T65" fmla="*/ 294 h 408"/>
                <a:gd name="T66" fmla="*/ 472 w 508"/>
                <a:gd name="T67" fmla="*/ 332 h 408"/>
                <a:gd name="T68" fmla="*/ 460 w 508"/>
                <a:gd name="T69" fmla="*/ 352 h 408"/>
                <a:gd name="T70" fmla="*/ 460 w 508"/>
                <a:gd name="T71" fmla="*/ 384 h 408"/>
                <a:gd name="T72" fmla="*/ 414 w 508"/>
                <a:gd name="T73" fmla="*/ 408 h 408"/>
                <a:gd name="T74" fmla="*/ 394 w 508"/>
                <a:gd name="T75" fmla="*/ 392 h 408"/>
                <a:gd name="T76" fmla="*/ 376 w 508"/>
                <a:gd name="T77" fmla="*/ 396 h 408"/>
                <a:gd name="T78" fmla="*/ 344 w 508"/>
                <a:gd name="T79" fmla="*/ 388 h 408"/>
                <a:gd name="T80" fmla="*/ 274 w 508"/>
                <a:gd name="T81" fmla="*/ 318 h 408"/>
                <a:gd name="T82" fmla="*/ 214 w 508"/>
                <a:gd name="T83" fmla="*/ 294 h 408"/>
                <a:gd name="T84" fmla="*/ 134 w 508"/>
                <a:gd name="T85" fmla="*/ 326 h 408"/>
                <a:gd name="T86" fmla="*/ 120 w 508"/>
                <a:gd name="T87" fmla="*/ 340 h 408"/>
                <a:gd name="T88" fmla="*/ 80 w 508"/>
                <a:gd name="T89" fmla="*/ 338 h 408"/>
                <a:gd name="T90" fmla="*/ 64 w 508"/>
                <a:gd name="T91" fmla="*/ 352 h 408"/>
                <a:gd name="T92" fmla="*/ 36 w 508"/>
                <a:gd name="T93" fmla="*/ 350 h 408"/>
                <a:gd name="T94" fmla="*/ 30 w 508"/>
                <a:gd name="T95" fmla="*/ 340 h 408"/>
                <a:gd name="T96" fmla="*/ 20 w 508"/>
                <a:gd name="T97" fmla="*/ 342 h 408"/>
                <a:gd name="T98" fmla="*/ 26 w 508"/>
                <a:gd name="T99" fmla="*/ 326 h 408"/>
                <a:gd name="T100" fmla="*/ 24 w 508"/>
                <a:gd name="T101" fmla="*/ 284 h 408"/>
                <a:gd name="T102" fmla="*/ 4 w 508"/>
                <a:gd name="T103" fmla="*/ 228 h 408"/>
                <a:gd name="T104" fmla="*/ 4 w 508"/>
                <a:gd name="T105" fmla="*/ 194 h 408"/>
                <a:gd name="T106" fmla="*/ 12 w 508"/>
                <a:gd name="T107" fmla="*/ 154 h 408"/>
                <a:gd name="T108" fmla="*/ 30 w 508"/>
                <a:gd name="T109" fmla="*/ 13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8" h="408">
                  <a:moveTo>
                    <a:pt x="30" y="138"/>
                  </a:moveTo>
                  <a:lnTo>
                    <a:pt x="60" y="136"/>
                  </a:lnTo>
                  <a:lnTo>
                    <a:pt x="92" y="130"/>
                  </a:lnTo>
                  <a:lnTo>
                    <a:pt x="92" y="130"/>
                  </a:lnTo>
                  <a:lnTo>
                    <a:pt x="94" y="128"/>
                  </a:lnTo>
                  <a:lnTo>
                    <a:pt x="98" y="124"/>
                  </a:lnTo>
                  <a:lnTo>
                    <a:pt x="100" y="120"/>
                  </a:lnTo>
                  <a:lnTo>
                    <a:pt x="104" y="116"/>
                  </a:lnTo>
                  <a:lnTo>
                    <a:pt x="106" y="112"/>
                  </a:lnTo>
                  <a:lnTo>
                    <a:pt x="108" y="108"/>
                  </a:lnTo>
                  <a:lnTo>
                    <a:pt x="110" y="104"/>
                  </a:lnTo>
                  <a:lnTo>
                    <a:pt x="110" y="100"/>
                  </a:lnTo>
                  <a:lnTo>
                    <a:pt x="110" y="96"/>
                  </a:lnTo>
                  <a:lnTo>
                    <a:pt x="112" y="92"/>
                  </a:lnTo>
                  <a:lnTo>
                    <a:pt x="114" y="88"/>
                  </a:lnTo>
                  <a:lnTo>
                    <a:pt x="118" y="86"/>
                  </a:lnTo>
                  <a:lnTo>
                    <a:pt x="122" y="86"/>
                  </a:lnTo>
                  <a:lnTo>
                    <a:pt x="128" y="86"/>
                  </a:lnTo>
                  <a:lnTo>
                    <a:pt x="128" y="84"/>
                  </a:lnTo>
                  <a:lnTo>
                    <a:pt x="128" y="82"/>
                  </a:lnTo>
                  <a:lnTo>
                    <a:pt x="128" y="80"/>
                  </a:lnTo>
                  <a:lnTo>
                    <a:pt x="130" y="76"/>
                  </a:lnTo>
                  <a:lnTo>
                    <a:pt x="130" y="72"/>
                  </a:lnTo>
                  <a:lnTo>
                    <a:pt x="134" y="70"/>
                  </a:lnTo>
                  <a:lnTo>
                    <a:pt x="136" y="70"/>
                  </a:lnTo>
                  <a:lnTo>
                    <a:pt x="140" y="66"/>
                  </a:lnTo>
                  <a:lnTo>
                    <a:pt x="146" y="56"/>
                  </a:lnTo>
                  <a:lnTo>
                    <a:pt x="156" y="48"/>
                  </a:lnTo>
                  <a:lnTo>
                    <a:pt x="170" y="48"/>
                  </a:lnTo>
                  <a:lnTo>
                    <a:pt x="170" y="48"/>
                  </a:lnTo>
                  <a:lnTo>
                    <a:pt x="172" y="50"/>
                  </a:lnTo>
                  <a:lnTo>
                    <a:pt x="176" y="52"/>
                  </a:lnTo>
                  <a:lnTo>
                    <a:pt x="180" y="54"/>
                  </a:lnTo>
                  <a:lnTo>
                    <a:pt x="182" y="56"/>
                  </a:lnTo>
                  <a:lnTo>
                    <a:pt x="186" y="58"/>
                  </a:lnTo>
                  <a:lnTo>
                    <a:pt x="190" y="60"/>
                  </a:lnTo>
                  <a:lnTo>
                    <a:pt x="194" y="60"/>
                  </a:lnTo>
                  <a:lnTo>
                    <a:pt x="196" y="60"/>
                  </a:lnTo>
                  <a:lnTo>
                    <a:pt x="198" y="62"/>
                  </a:lnTo>
                  <a:lnTo>
                    <a:pt x="198" y="60"/>
                  </a:lnTo>
                  <a:lnTo>
                    <a:pt x="200" y="58"/>
                  </a:lnTo>
                  <a:lnTo>
                    <a:pt x="202" y="56"/>
                  </a:lnTo>
                  <a:lnTo>
                    <a:pt x="202" y="54"/>
                  </a:lnTo>
                  <a:lnTo>
                    <a:pt x="202" y="52"/>
                  </a:lnTo>
                  <a:lnTo>
                    <a:pt x="200" y="50"/>
                  </a:lnTo>
                  <a:lnTo>
                    <a:pt x="198" y="48"/>
                  </a:lnTo>
                  <a:lnTo>
                    <a:pt x="196" y="46"/>
                  </a:lnTo>
                  <a:lnTo>
                    <a:pt x="196" y="44"/>
                  </a:lnTo>
                  <a:lnTo>
                    <a:pt x="198" y="42"/>
                  </a:lnTo>
                  <a:lnTo>
                    <a:pt x="202" y="40"/>
                  </a:lnTo>
                  <a:lnTo>
                    <a:pt x="204" y="32"/>
                  </a:lnTo>
                  <a:lnTo>
                    <a:pt x="202" y="32"/>
                  </a:lnTo>
                  <a:lnTo>
                    <a:pt x="204" y="30"/>
                  </a:lnTo>
                  <a:lnTo>
                    <a:pt x="204" y="28"/>
                  </a:lnTo>
                  <a:lnTo>
                    <a:pt x="206" y="24"/>
                  </a:lnTo>
                  <a:lnTo>
                    <a:pt x="208" y="22"/>
                  </a:lnTo>
                  <a:lnTo>
                    <a:pt x="212" y="20"/>
                  </a:lnTo>
                  <a:lnTo>
                    <a:pt x="228" y="20"/>
                  </a:lnTo>
                  <a:lnTo>
                    <a:pt x="228" y="18"/>
                  </a:lnTo>
                  <a:lnTo>
                    <a:pt x="230" y="18"/>
                  </a:lnTo>
                  <a:lnTo>
                    <a:pt x="232" y="16"/>
                  </a:lnTo>
                  <a:lnTo>
                    <a:pt x="232" y="14"/>
                  </a:lnTo>
                  <a:lnTo>
                    <a:pt x="232" y="10"/>
                  </a:lnTo>
                  <a:lnTo>
                    <a:pt x="222" y="10"/>
                  </a:lnTo>
                  <a:lnTo>
                    <a:pt x="222" y="10"/>
                  </a:lnTo>
                  <a:lnTo>
                    <a:pt x="222" y="8"/>
                  </a:lnTo>
                  <a:lnTo>
                    <a:pt x="224" y="6"/>
                  </a:lnTo>
                  <a:lnTo>
                    <a:pt x="224" y="4"/>
                  </a:lnTo>
                  <a:lnTo>
                    <a:pt x="228" y="2"/>
                  </a:lnTo>
                  <a:lnTo>
                    <a:pt x="232" y="0"/>
                  </a:lnTo>
                  <a:lnTo>
                    <a:pt x="234" y="0"/>
                  </a:lnTo>
                  <a:lnTo>
                    <a:pt x="238" y="0"/>
                  </a:lnTo>
                  <a:lnTo>
                    <a:pt x="242" y="0"/>
                  </a:lnTo>
                  <a:lnTo>
                    <a:pt x="244" y="0"/>
                  </a:lnTo>
                  <a:lnTo>
                    <a:pt x="246" y="2"/>
                  </a:lnTo>
                  <a:lnTo>
                    <a:pt x="248" y="2"/>
                  </a:lnTo>
                  <a:lnTo>
                    <a:pt x="246" y="6"/>
                  </a:lnTo>
                  <a:lnTo>
                    <a:pt x="246" y="8"/>
                  </a:lnTo>
                  <a:lnTo>
                    <a:pt x="244" y="8"/>
                  </a:lnTo>
                  <a:lnTo>
                    <a:pt x="244" y="10"/>
                  </a:lnTo>
                  <a:lnTo>
                    <a:pt x="244" y="10"/>
                  </a:lnTo>
                  <a:lnTo>
                    <a:pt x="246" y="10"/>
                  </a:lnTo>
                  <a:lnTo>
                    <a:pt x="248" y="12"/>
                  </a:lnTo>
                  <a:lnTo>
                    <a:pt x="252" y="12"/>
                  </a:lnTo>
                  <a:lnTo>
                    <a:pt x="252" y="12"/>
                  </a:lnTo>
                  <a:lnTo>
                    <a:pt x="254" y="10"/>
                  </a:lnTo>
                  <a:lnTo>
                    <a:pt x="254" y="8"/>
                  </a:lnTo>
                  <a:lnTo>
                    <a:pt x="254" y="6"/>
                  </a:lnTo>
                  <a:lnTo>
                    <a:pt x="254" y="4"/>
                  </a:lnTo>
                  <a:lnTo>
                    <a:pt x="256" y="4"/>
                  </a:lnTo>
                  <a:lnTo>
                    <a:pt x="258" y="4"/>
                  </a:lnTo>
                  <a:lnTo>
                    <a:pt x="262" y="6"/>
                  </a:lnTo>
                  <a:lnTo>
                    <a:pt x="264" y="12"/>
                  </a:lnTo>
                  <a:lnTo>
                    <a:pt x="266" y="16"/>
                  </a:lnTo>
                  <a:lnTo>
                    <a:pt x="268" y="18"/>
                  </a:lnTo>
                  <a:lnTo>
                    <a:pt x="268" y="20"/>
                  </a:lnTo>
                  <a:lnTo>
                    <a:pt x="280" y="14"/>
                  </a:lnTo>
                  <a:lnTo>
                    <a:pt x="282" y="14"/>
                  </a:lnTo>
                  <a:lnTo>
                    <a:pt x="284" y="14"/>
                  </a:lnTo>
                  <a:lnTo>
                    <a:pt x="290" y="14"/>
                  </a:lnTo>
                  <a:lnTo>
                    <a:pt x="294" y="16"/>
                  </a:lnTo>
                  <a:lnTo>
                    <a:pt x="298" y="18"/>
                  </a:lnTo>
                  <a:lnTo>
                    <a:pt x="300" y="20"/>
                  </a:lnTo>
                  <a:lnTo>
                    <a:pt x="302" y="24"/>
                  </a:lnTo>
                  <a:lnTo>
                    <a:pt x="304" y="28"/>
                  </a:lnTo>
                  <a:lnTo>
                    <a:pt x="302" y="30"/>
                  </a:lnTo>
                  <a:lnTo>
                    <a:pt x="302" y="32"/>
                  </a:lnTo>
                  <a:lnTo>
                    <a:pt x="300" y="32"/>
                  </a:lnTo>
                  <a:lnTo>
                    <a:pt x="298" y="34"/>
                  </a:lnTo>
                  <a:lnTo>
                    <a:pt x="294" y="36"/>
                  </a:lnTo>
                  <a:lnTo>
                    <a:pt x="292" y="40"/>
                  </a:lnTo>
                  <a:lnTo>
                    <a:pt x="290" y="44"/>
                  </a:lnTo>
                  <a:lnTo>
                    <a:pt x="288" y="48"/>
                  </a:lnTo>
                  <a:lnTo>
                    <a:pt x="286" y="52"/>
                  </a:lnTo>
                  <a:lnTo>
                    <a:pt x="286" y="54"/>
                  </a:lnTo>
                  <a:lnTo>
                    <a:pt x="290" y="56"/>
                  </a:lnTo>
                  <a:lnTo>
                    <a:pt x="298" y="62"/>
                  </a:lnTo>
                  <a:lnTo>
                    <a:pt x="308" y="70"/>
                  </a:lnTo>
                  <a:lnTo>
                    <a:pt x="318" y="76"/>
                  </a:lnTo>
                  <a:lnTo>
                    <a:pt x="326" y="82"/>
                  </a:lnTo>
                  <a:lnTo>
                    <a:pt x="330" y="82"/>
                  </a:lnTo>
                  <a:lnTo>
                    <a:pt x="330" y="84"/>
                  </a:lnTo>
                  <a:lnTo>
                    <a:pt x="334" y="84"/>
                  </a:lnTo>
                  <a:lnTo>
                    <a:pt x="336" y="84"/>
                  </a:lnTo>
                  <a:lnTo>
                    <a:pt x="340" y="82"/>
                  </a:lnTo>
                  <a:lnTo>
                    <a:pt x="344" y="78"/>
                  </a:lnTo>
                  <a:lnTo>
                    <a:pt x="348" y="70"/>
                  </a:lnTo>
                  <a:lnTo>
                    <a:pt x="352" y="58"/>
                  </a:lnTo>
                  <a:lnTo>
                    <a:pt x="354" y="48"/>
                  </a:lnTo>
                  <a:lnTo>
                    <a:pt x="356" y="42"/>
                  </a:lnTo>
                  <a:lnTo>
                    <a:pt x="358" y="12"/>
                  </a:lnTo>
                  <a:lnTo>
                    <a:pt x="358" y="10"/>
                  </a:lnTo>
                  <a:lnTo>
                    <a:pt x="358" y="10"/>
                  </a:lnTo>
                  <a:lnTo>
                    <a:pt x="358" y="6"/>
                  </a:lnTo>
                  <a:lnTo>
                    <a:pt x="358" y="4"/>
                  </a:lnTo>
                  <a:lnTo>
                    <a:pt x="360" y="2"/>
                  </a:lnTo>
                  <a:lnTo>
                    <a:pt x="360" y="0"/>
                  </a:lnTo>
                  <a:lnTo>
                    <a:pt x="364" y="0"/>
                  </a:lnTo>
                  <a:lnTo>
                    <a:pt x="368" y="0"/>
                  </a:lnTo>
                  <a:lnTo>
                    <a:pt x="372" y="4"/>
                  </a:lnTo>
                  <a:lnTo>
                    <a:pt x="376" y="6"/>
                  </a:lnTo>
                  <a:lnTo>
                    <a:pt x="376" y="12"/>
                  </a:lnTo>
                  <a:lnTo>
                    <a:pt x="378" y="16"/>
                  </a:lnTo>
                  <a:lnTo>
                    <a:pt x="378" y="20"/>
                  </a:lnTo>
                  <a:lnTo>
                    <a:pt x="378" y="22"/>
                  </a:lnTo>
                  <a:lnTo>
                    <a:pt x="378" y="24"/>
                  </a:lnTo>
                  <a:lnTo>
                    <a:pt x="376" y="24"/>
                  </a:lnTo>
                  <a:lnTo>
                    <a:pt x="376" y="28"/>
                  </a:lnTo>
                  <a:lnTo>
                    <a:pt x="376" y="32"/>
                  </a:lnTo>
                  <a:lnTo>
                    <a:pt x="376" y="36"/>
                  </a:lnTo>
                  <a:lnTo>
                    <a:pt x="378" y="40"/>
                  </a:lnTo>
                  <a:lnTo>
                    <a:pt x="378" y="42"/>
                  </a:lnTo>
                  <a:lnTo>
                    <a:pt x="382" y="42"/>
                  </a:lnTo>
                  <a:lnTo>
                    <a:pt x="384" y="42"/>
                  </a:lnTo>
                  <a:lnTo>
                    <a:pt x="388" y="42"/>
                  </a:lnTo>
                  <a:lnTo>
                    <a:pt x="390" y="42"/>
                  </a:lnTo>
                  <a:lnTo>
                    <a:pt x="392" y="44"/>
                  </a:lnTo>
                  <a:lnTo>
                    <a:pt x="394" y="46"/>
                  </a:lnTo>
                  <a:lnTo>
                    <a:pt x="396" y="50"/>
                  </a:lnTo>
                  <a:lnTo>
                    <a:pt x="398" y="56"/>
                  </a:lnTo>
                  <a:lnTo>
                    <a:pt x="402" y="62"/>
                  </a:lnTo>
                  <a:lnTo>
                    <a:pt x="404" y="66"/>
                  </a:lnTo>
                  <a:lnTo>
                    <a:pt x="408" y="68"/>
                  </a:lnTo>
                  <a:lnTo>
                    <a:pt x="408" y="68"/>
                  </a:lnTo>
                  <a:lnTo>
                    <a:pt x="408" y="70"/>
                  </a:lnTo>
                  <a:lnTo>
                    <a:pt x="410" y="72"/>
                  </a:lnTo>
                  <a:lnTo>
                    <a:pt x="410" y="76"/>
                  </a:lnTo>
                  <a:lnTo>
                    <a:pt x="412" y="80"/>
                  </a:lnTo>
                  <a:lnTo>
                    <a:pt x="414" y="84"/>
                  </a:lnTo>
                  <a:lnTo>
                    <a:pt x="416" y="88"/>
                  </a:lnTo>
                  <a:lnTo>
                    <a:pt x="416" y="92"/>
                  </a:lnTo>
                  <a:lnTo>
                    <a:pt x="418" y="94"/>
                  </a:lnTo>
                  <a:lnTo>
                    <a:pt x="420" y="98"/>
                  </a:lnTo>
                  <a:lnTo>
                    <a:pt x="424" y="100"/>
                  </a:lnTo>
                  <a:lnTo>
                    <a:pt x="426" y="104"/>
                  </a:lnTo>
                  <a:lnTo>
                    <a:pt x="430" y="108"/>
                  </a:lnTo>
                  <a:lnTo>
                    <a:pt x="434" y="112"/>
                  </a:lnTo>
                  <a:lnTo>
                    <a:pt x="436" y="114"/>
                  </a:lnTo>
                  <a:lnTo>
                    <a:pt x="436" y="114"/>
                  </a:lnTo>
                  <a:lnTo>
                    <a:pt x="454" y="136"/>
                  </a:lnTo>
                  <a:lnTo>
                    <a:pt x="454" y="144"/>
                  </a:lnTo>
                  <a:lnTo>
                    <a:pt x="488" y="170"/>
                  </a:lnTo>
                  <a:lnTo>
                    <a:pt x="490" y="174"/>
                  </a:lnTo>
                  <a:lnTo>
                    <a:pt x="496" y="182"/>
                  </a:lnTo>
                  <a:lnTo>
                    <a:pt x="502" y="194"/>
                  </a:lnTo>
                  <a:lnTo>
                    <a:pt x="506" y="210"/>
                  </a:lnTo>
                  <a:lnTo>
                    <a:pt x="506" y="224"/>
                  </a:lnTo>
                  <a:lnTo>
                    <a:pt x="508" y="240"/>
                  </a:lnTo>
                  <a:lnTo>
                    <a:pt x="508" y="256"/>
                  </a:lnTo>
                  <a:lnTo>
                    <a:pt x="508" y="268"/>
                  </a:lnTo>
                  <a:lnTo>
                    <a:pt x="508" y="272"/>
                  </a:lnTo>
                  <a:lnTo>
                    <a:pt x="508" y="272"/>
                  </a:lnTo>
                  <a:lnTo>
                    <a:pt x="508" y="276"/>
                  </a:lnTo>
                  <a:lnTo>
                    <a:pt x="504" y="280"/>
                  </a:lnTo>
                  <a:lnTo>
                    <a:pt x="502" y="284"/>
                  </a:lnTo>
                  <a:lnTo>
                    <a:pt x="498" y="288"/>
                  </a:lnTo>
                  <a:lnTo>
                    <a:pt x="494" y="292"/>
                  </a:lnTo>
                  <a:lnTo>
                    <a:pt x="488" y="294"/>
                  </a:lnTo>
                  <a:lnTo>
                    <a:pt x="480" y="312"/>
                  </a:lnTo>
                  <a:lnTo>
                    <a:pt x="480" y="312"/>
                  </a:lnTo>
                  <a:lnTo>
                    <a:pt x="478" y="316"/>
                  </a:lnTo>
                  <a:lnTo>
                    <a:pt x="476" y="322"/>
                  </a:lnTo>
                  <a:lnTo>
                    <a:pt x="474" y="326"/>
                  </a:lnTo>
                  <a:lnTo>
                    <a:pt x="472" y="332"/>
                  </a:lnTo>
                  <a:lnTo>
                    <a:pt x="470" y="336"/>
                  </a:lnTo>
                  <a:lnTo>
                    <a:pt x="466" y="338"/>
                  </a:lnTo>
                  <a:lnTo>
                    <a:pt x="462" y="340"/>
                  </a:lnTo>
                  <a:lnTo>
                    <a:pt x="460" y="344"/>
                  </a:lnTo>
                  <a:lnTo>
                    <a:pt x="460" y="346"/>
                  </a:lnTo>
                  <a:lnTo>
                    <a:pt x="460" y="352"/>
                  </a:lnTo>
                  <a:lnTo>
                    <a:pt x="462" y="358"/>
                  </a:lnTo>
                  <a:lnTo>
                    <a:pt x="464" y="364"/>
                  </a:lnTo>
                  <a:lnTo>
                    <a:pt x="466" y="370"/>
                  </a:lnTo>
                  <a:lnTo>
                    <a:pt x="466" y="376"/>
                  </a:lnTo>
                  <a:lnTo>
                    <a:pt x="464" y="380"/>
                  </a:lnTo>
                  <a:lnTo>
                    <a:pt x="460" y="384"/>
                  </a:lnTo>
                  <a:lnTo>
                    <a:pt x="452" y="388"/>
                  </a:lnTo>
                  <a:lnTo>
                    <a:pt x="440" y="394"/>
                  </a:lnTo>
                  <a:lnTo>
                    <a:pt x="430" y="402"/>
                  </a:lnTo>
                  <a:lnTo>
                    <a:pt x="420" y="406"/>
                  </a:lnTo>
                  <a:lnTo>
                    <a:pt x="416" y="408"/>
                  </a:lnTo>
                  <a:lnTo>
                    <a:pt x="414" y="408"/>
                  </a:lnTo>
                  <a:lnTo>
                    <a:pt x="412" y="406"/>
                  </a:lnTo>
                  <a:lnTo>
                    <a:pt x="408" y="404"/>
                  </a:lnTo>
                  <a:lnTo>
                    <a:pt x="402" y="400"/>
                  </a:lnTo>
                  <a:lnTo>
                    <a:pt x="398" y="396"/>
                  </a:lnTo>
                  <a:lnTo>
                    <a:pt x="396" y="392"/>
                  </a:lnTo>
                  <a:lnTo>
                    <a:pt x="394" y="392"/>
                  </a:lnTo>
                  <a:lnTo>
                    <a:pt x="392" y="392"/>
                  </a:lnTo>
                  <a:lnTo>
                    <a:pt x="390" y="392"/>
                  </a:lnTo>
                  <a:lnTo>
                    <a:pt x="386" y="394"/>
                  </a:lnTo>
                  <a:lnTo>
                    <a:pt x="384" y="396"/>
                  </a:lnTo>
                  <a:lnTo>
                    <a:pt x="380" y="396"/>
                  </a:lnTo>
                  <a:lnTo>
                    <a:pt x="376" y="396"/>
                  </a:lnTo>
                  <a:lnTo>
                    <a:pt x="372" y="396"/>
                  </a:lnTo>
                  <a:lnTo>
                    <a:pt x="368" y="394"/>
                  </a:lnTo>
                  <a:lnTo>
                    <a:pt x="366" y="394"/>
                  </a:lnTo>
                  <a:lnTo>
                    <a:pt x="364" y="392"/>
                  </a:lnTo>
                  <a:lnTo>
                    <a:pt x="346" y="392"/>
                  </a:lnTo>
                  <a:lnTo>
                    <a:pt x="344" y="388"/>
                  </a:lnTo>
                  <a:lnTo>
                    <a:pt x="338" y="380"/>
                  </a:lnTo>
                  <a:lnTo>
                    <a:pt x="334" y="366"/>
                  </a:lnTo>
                  <a:lnTo>
                    <a:pt x="330" y="354"/>
                  </a:lnTo>
                  <a:lnTo>
                    <a:pt x="318" y="334"/>
                  </a:lnTo>
                  <a:lnTo>
                    <a:pt x="292" y="332"/>
                  </a:lnTo>
                  <a:lnTo>
                    <a:pt x="274" y="318"/>
                  </a:lnTo>
                  <a:lnTo>
                    <a:pt x="272" y="316"/>
                  </a:lnTo>
                  <a:lnTo>
                    <a:pt x="266" y="310"/>
                  </a:lnTo>
                  <a:lnTo>
                    <a:pt x="256" y="304"/>
                  </a:lnTo>
                  <a:lnTo>
                    <a:pt x="240" y="296"/>
                  </a:lnTo>
                  <a:lnTo>
                    <a:pt x="220" y="292"/>
                  </a:lnTo>
                  <a:lnTo>
                    <a:pt x="214" y="294"/>
                  </a:lnTo>
                  <a:lnTo>
                    <a:pt x="204" y="296"/>
                  </a:lnTo>
                  <a:lnTo>
                    <a:pt x="190" y="300"/>
                  </a:lnTo>
                  <a:lnTo>
                    <a:pt x="178" y="304"/>
                  </a:lnTo>
                  <a:lnTo>
                    <a:pt x="144" y="324"/>
                  </a:lnTo>
                  <a:lnTo>
                    <a:pt x="136" y="324"/>
                  </a:lnTo>
                  <a:lnTo>
                    <a:pt x="134" y="326"/>
                  </a:lnTo>
                  <a:lnTo>
                    <a:pt x="134" y="328"/>
                  </a:lnTo>
                  <a:lnTo>
                    <a:pt x="132" y="332"/>
                  </a:lnTo>
                  <a:lnTo>
                    <a:pt x="130" y="334"/>
                  </a:lnTo>
                  <a:lnTo>
                    <a:pt x="128" y="338"/>
                  </a:lnTo>
                  <a:lnTo>
                    <a:pt x="124" y="340"/>
                  </a:lnTo>
                  <a:lnTo>
                    <a:pt x="120" y="340"/>
                  </a:lnTo>
                  <a:lnTo>
                    <a:pt x="116" y="340"/>
                  </a:lnTo>
                  <a:lnTo>
                    <a:pt x="110" y="340"/>
                  </a:lnTo>
                  <a:lnTo>
                    <a:pt x="106" y="340"/>
                  </a:lnTo>
                  <a:lnTo>
                    <a:pt x="104" y="338"/>
                  </a:lnTo>
                  <a:lnTo>
                    <a:pt x="102" y="338"/>
                  </a:lnTo>
                  <a:lnTo>
                    <a:pt x="80" y="338"/>
                  </a:lnTo>
                  <a:lnTo>
                    <a:pt x="78" y="338"/>
                  </a:lnTo>
                  <a:lnTo>
                    <a:pt x="76" y="340"/>
                  </a:lnTo>
                  <a:lnTo>
                    <a:pt x="74" y="342"/>
                  </a:lnTo>
                  <a:lnTo>
                    <a:pt x="70" y="344"/>
                  </a:lnTo>
                  <a:lnTo>
                    <a:pt x="68" y="346"/>
                  </a:lnTo>
                  <a:lnTo>
                    <a:pt x="64" y="352"/>
                  </a:lnTo>
                  <a:lnTo>
                    <a:pt x="60" y="352"/>
                  </a:lnTo>
                  <a:lnTo>
                    <a:pt x="52" y="352"/>
                  </a:lnTo>
                  <a:lnTo>
                    <a:pt x="48" y="352"/>
                  </a:lnTo>
                  <a:lnTo>
                    <a:pt x="44" y="352"/>
                  </a:lnTo>
                  <a:lnTo>
                    <a:pt x="40" y="352"/>
                  </a:lnTo>
                  <a:lnTo>
                    <a:pt x="36" y="350"/>
                  </a:lnTo>
                  <a:lnTo>
                    <a:pt x="34" y="350"/>
                  </a:lnTo>
                  <a:lnTo>
                    <a:pt x="32" y="348"/>
                  </a:lnTo>
                  <a:lnTo>
                    <a:pt x="32" y="346"/>
                  </a:lnTo>
                  <a:lnTo>
                    <a:pt x="32" y="342"/>
                  </a:lnTo>
                  <a:lnTo>
                    <a:pt x="32" y="342"/>
                  </a:lnTo>
                  <a:lnTo>
                    <a:pt x="30" y="340"/>
                  </a:lnTo>
                  <a:lnTo>
                    <a:pt x="30" y="342"/>
                  </a:lnTo>
                  <a:lnTo>
                    <a:pt x="28" y="342"/>
                  </a:lnTo>
                  <a:lnTo>
                    <a:pt x="26" y="344"/>
                  </a:lnTo>
                  <a:lnTo>
                    <a:pt x="24" y="344"/>
                  </a:lnTo>
                  <a:lnTo>
                    <a:pt x="22" y="344"/>
                  </a:lnTo>
                  <a:lnTo>
                    <a:pt x="20" y="342"/>
                  </a:lnTo>
                  <a:lnTo>
                    <a:pt x="18" y="342"/>
                  </a:lnTo>
                  <a:lnTo>
                    <a:pt x="16" y="338"/>
                  </a:lnTo>
                  <a:lnTo>
                    <a:pt x="16" y="336"/>
                  </a:lnTo>
                  <a:lnTo>
                    <a:pt x="16" y="332"/>
                  </a:lnTo>
                  <a:lnTo>
                    <a:pt x="20" y="330"/>
                  </a:lnTo>
                  <a:lnTo>
                    <a:pt x="26" y="326"/>
                  </a:lnTo>
                  <a:lnTo>
                    <a:pt x="30" y="300"/>
                  </a:lnTo>
                  <a:lnTo>
                    <a:pt x="30" y="300"/>
                  </a:lnTo>
                  <a:lnTo>
                    <a:pt x="28" y="296"/>
                  </a:lnTo>
                  <a:lnTo>
                    <a:pt x="28" y="292"/>
                  </a:lnTo>
                  <a:lnTo>
                    <a:pt x="26" y="288"/>
                  </a:lnTo>
                  <a:lnTo>
                    <a:pt x="24" y="284"/>
                  </a:lnTo>
                  <a:lnTo>
                    <a:pt x="22" y="280"/>
                  </a:lnTo>
                  <a:lnTo>
                    <a:pt x="22" y="278"/>
                  </a:lnTo>
                  <a:lnTo>
                    <a:pt x="18" y="272"/>
                  </a:lnTo>
                  <a:lnTo>
                    <a:pt x="12" y="258"/>
                  </a:lnTo>
                  <a:lnTo>
                    <a:pt x="8" y="242"/>
                  </a:lnTo>
                  <a:lnTo>
                    <a:pt x="4" y="228"/>
                  </a:lnTo>
                  <a:lnTo>
                    <a:pt x="4" y="218"/>
                  </a:lnTo>
                  <a:lnTo>
                    <a:pt x="8" y="214"/>
                  </a:lnTo>
                  <a:lnTo>
                    <a:pt x="8" y="208"/>
                  </a:lnTo>
                  <a:lnTo>
                    <a:pt x="8" y="202"/>
                  </a:lnTo>
                  <a:lnTo>
                    <a:pt x="6" y="196"/>
                  </a:lnTo>
                  <a:lnTo>
                    <a:pt x="4" y="194"/>
                  </a:lnTo>
                  <a:lnTo>
                    <a:pt x="2" y="188"/>
                  </a:lnTo>
                  <a:lnTo>
                    <a:pt x="0" y="178"/>
                  </a:lnTo>
                  <a:lnTo>
                    <a:pt x="0" y="168"/>
                  </a:lnTo>
                  <a:lnTo>
                    <a:pt x="4" y="160"/>
                  </a:lnTo>
                  <a:lnTo>
                    <a:pt x="8" y="158"/>
                  </a:lnTo>
                  <a:lnTo>
                    <a:pt x="12" y="154"/>
                  </a:lnTo>
                  <a:lnTo>
                    <a:pt x="16" y="150"/>
                  </a:lnTo>
                  <a:lnTo>
                    <a:pt x="20" y="148"/>
                  </a:lnTo>
                  <a:lnTo>
                    <a:pt x="24" y="144"/>
                  </a:lnTo>
                  <a:lnTo>
                    <a:pt x="28" y="140"/>
                  </a:lnTo>
                  <a:lnTo>
                    <a:pt x="30" y="138"/>
                  </a:lnTo>
                  <a:lnTo>
                    <a:pt x="30" y="13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39" name="Freeform 320"/>
            <p:cNvSpPr>
              <a:spLocks/>
            </p:cNvSpPr>
            <p:nvPr/>
          </p:nvSpPr>
          <p:spPr bwMode="gray">
            <a:xfrm>
              <a:off x="2353" y="3084"/>
              <a:ext cx="82" cy="96"/>
            </a:xfrm>
            <a:custGeom>
              <a:avLst/>
              <a:gdLst>
                <a:gd name="T0" fmla="*/ 10 w 82"/>
                <a:gd name="T1" fmla="*/ 92 h 96"/>
                <a:gd name="T2" fmla="*/ 8 w 82"/>
                <a:gd name="T3" fmla="*/ 86 h 96"/>
                <a:gd name="T4" fmla="*/ 8 w 82"/>
                <a:gd name="T5" fmla="*/ 78 h 96"/>
                <a:gd name="T6" fmla="*/ 10 w 82"/>
                <a:gd name="T7" fmla="*/ 68 h 96"/>
                <a:gd name="T8" fmla="*/ 12 w 82"/>
                <a:gd name="T9" fmla="*/ 62 h 96"/>
                <a:gd name="T10" fmla="*/ 10 w 82"/>
                <a:gd name="T11" fmla="*/ 56 h 96"/>
                <a:gd name="T12" fmla="*/ 6 w 82"/>
                <a:gd name="T13" fmla="*/ 52 h 96"/>
                <a:gd name="T14" fmla="*/ 2 w 82"/>
                <a:gd name="T15" fmla="*/ 52 h 96"/>
                <a:gd name="T16" fmla="*/ 0 w 82"/>
                <a:gd name="T17" fmla="*/ 46 h 96"/>
                <a:gd name="T18" fmla="*/ 4 w 82"/>
                <a:gd name="T19" fmla="*/ 38 h 96"/>
                <a:gd name="T20" fmla="*/ 8 w 82"/>
                <a:gd name="T21" fmla="*/ 32 h 96"/>
                <a:gd name="T22" fmla="*/ 8 w 82"/>
                <a:gd name="T23" fmla="*/ 30 h 96"/>
                <a:gd name="T24" fmla="*/ 8 w 82"/>
                <a:gd name="T25" fmla="*/ 24 h 96"/>
                <a:gd name="T26" fmla="*/ 10 w 82"/>
                <a:gd name="T27" fmla="*/ 18 h 96"/>
                <a:gd name="T28" fmla="*/ 14 w 82"/>
                <a:gd name="T29" fmla="*/ 18 h 96"/>
                <a:gd name="T30" fmla="*/ 18 w 82"/>
                <a:gd name="T31" fmla="*/ 16 h 96"/>
                <a:gd name="T32" fmla="*/ 20 w 82"/>
                <a:gd name="T33" fmla="*/ 12 h 96"/>
                <a:gd name="T34" fmla="*/ 24 w 82"/>
                <a:gd name="T35" fmla="*/ 8 h 96"/>
                <a:gd name="T36" fmla="*/ 34 w 82"/>
                <a:gd name="T37" fmla="*/ 2 h 96"/>
                <a:gd name="T38" fmla="*/ 44 w 82"/>
                <a:gd name="T39" fmla="*/ 0 h 96"/>
                <a:gd name="T40" fmla="*/ 52 w 82"/>
                <a:gd name="T41" fmla="*/ 0 h 96"/>
                <a:gd name="T42" fmla="*/ 62 w 82"/>
                <a:gd name="T43" fmla="*/ 2 h 96"/>
                <a:gd name="T44" fmla="*/ 68 w 82"/>
                <a:gd name="T45" fmla="*/ 4 h 96"/>
                <a:gd name="T46" fmla="*/ 72 w 82"/>
                <a:gd name="T47" fmla="*/ 6 h 96"/>
                <a:gd name="T48" fmla="*/ 76 w 82"/>
                <a:gd name="T49" fmla="*/ 6 h 96"/>
                <a:gd name="T50" fmla="*/ 78 w 82"/>
                <a:gd name="T51" fmla="*/ 4 h 96"/>
                <a:gd name="T52" fmla="*/ 82 w 82"/>
                <a:gd name="T53" fmla="*/ 10 h 96"/>
                <a:gd name="T54" fmla="*/ 82 w 82"/>
                <a:gd name="T55" fmla="*/ 18 h 96"/>
                <a:gd name="T56" fmla="*/ 74 w 82"/>
                <a:gd name="T57" fmla="*/ 22 h 96"/>
                <a:gd name="T58" fmla="*/ 68 w 82"/>
                <a:gd name="T59" fmla="*/ 22 h 96"/>
                <a:gd name="T60" fmla="*/ 64 w 82"/>
                <a:gd name="T61" fmla="*/ 16 h 96"/>
                <a:gd name="T62" fmla="*/ 60 w 82"/>
                <a:gd name="T63" fmla="*/ 12 h 96"/>
                <a:gd name="T64" fmla="*/ 54 w 82"/>
                <a:gd name="T65" fmla="*/ 8 h 96"/>
                <a:gd name="T66" fmla="*/ 46 w 82"/>
                <a:gd name="T67" fmla="*/ 6 h 96"/>
                <a:gd name="T68" fmla="*/ 36 w 82"/>
                <a:gd name="T69" fmla="*/ 10 h 96"/>
                <a:gd name="T70" fmla="*/ 26 w 82"/>
                <a:gd name="T71" fmla="*/ 16 h 96"/>
                <a:gd name="T72" fmla="*/ 22 w 82"/>
                <a:gd name="T73" fmla="*/ 22 h 96"/>
                <a:gd name="T74" fmla="*/ 22 w 82"/>
                <a:gd name="T75" fmla="*/ 28 h 96"/>
                <a:gd name="T76" fmla="*/ 20 w 82"/>
                <a:gd name="T77" fmla="*/ 34 h 96"/>
                <a:gd name="T78" fmla="*/ 20 w 82"/>
                <a:gd name="T79" fmla="*/ 38 h 96"/>
                <a:gd name="T80" fmla="*/ 24 w 82"/>
                <a:gd name="T81" fmla="*/ 38 h 96"/>
                <a:gd name="T82" fmla="*/ 34 w 82"/>
                <a:gd name="T83" fmla="*/ 36 h 96"/>
                <a:gd name="T84" fmla="*/ 42 w 82"/>
                <a:gd name="T85" fmla="*/ 34 h 96"/>
                <a:gd name="T86" fmla="*/ 44 w 82"/>
                <a:gd name="T87" fmla="*/ 30 h 96"/>
                <a:gd name="T88" fmla="*/ 50 w 82"/>
                <a:gd name="T89" fmla="*/ 28 h 96"/>
                <a:gd name="T90" fmla="*/ 54 w 82"/>
                <a:gd name="T91" fmla="*/ 28 h 96"/>
                <a:gd name="T92" fmla="*/ 54 w 82"/>
                <a:gd name="T93" fmla="*/ 32 h 96"/>
                <a:gd name="T94" fmla="*/ 54 w 82"/>
                <a:gd name="T95" fmla="*/ 36 h 96"/>
                <a:gd name="T96" fmla="*/ 50 w 82"/>
                <a:gd name="T97" fmla="*/ 38 h 96"/>
                <a:gd name="T98" fmla="*/ 42 w 82"/>
                <a:gd name="T99" fmla="*/ 40 h 96"/>
                <a:gd name="T100" fmla="*/ 36 w 82"/>
                <a:gd name="T101" fmla="*/ 44 h 96"/>
                <a:gd name="T102" fmla="*/ 32 w 82"/>
                <a:gd name="T103" fmla="*/ 44 h 96"/>
                <a:gd name="T104" fmla="*/ 32 w 82"/>
                <a:gd name="T105" fmla="*/ 46 h 96"/>
                <a:gd name="T106" fmla="*/ 32 w 82"/>
                <a:gd name="T107" fmla="*/ 50 h 96"/>
                <a:gd name="T108" fmla="*/ 36 w 82"/>
                <a:gd name="T109" fmla="*/ 52 h 96"/>
                <a:gd name="T110" fmla="*/ 42 w 82"/>
                <a:gd name="T111" fmla="*/ 58 h 96"/>
                <a:gd name="T112" fmla="*/ 46 w 82"/>
                <a:gd name="T113" fmla="*/ 66 h 96"/>
                <a:gd name="T114" fmla="*/ 46 w 82"/>
                <a:gd name="T115" fmla="*/ 70 h 96"/>
                <a:gd name="T116" fmla="*/ 62 w 82"/>
                <a:gd name="T117" fmla="*/ 90 h 96"/>
                <a:gd name="T118" fmla="*/ 38 w 82"/>
                <a:gd name="T119" fmla="*/ 96 h 96"/>
                <a:gd name="T120" fmla="*/ 34 w 82"/>
                <a:gd name="T121" fmla="*/ 64 h 96"/>
                <a:gd name="T122" fmla="*/ 28 w 82"/>
                <a:gd name="T123" fmla="*/ 58 h 96"/>
                <a:gd name="T124" fmla="*/ 24 w 82"/>
                <a:gd name="T12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96">
                  <a:moveTo>
                    <a:pt x="16" y="88"/>
                  </a:moveTo>
                  <a:lnTo>
                    <a:pt x="10" y="92"/>
                  </a:lnTo>
                  <a:lnTo>
                    <a:pt x="10" y="90"/>
                  </a:lnTo>
                  <a:lnTo>
                    <a:pt x="8" y="86"/>
                  </a:lnTo>
                  <a:lnTo>
                    <a:pt x="8" y="82"/>
                  </a:lnTo>
                  <a:lnTo>
                    <a:pt x="8" y="78"/>
                  </a:lnTo>
                  <a:lnTo>
                    <a:pt x="8" y="72"/>
                  </a:lnTo>
                  <a:lnTo>
                    <a:pt x="10" y="68"/>
                  </a:lnTo>
                  <a:lnTo>
                    <a:pt x="12" y="64"/>
                  </a:lnTo>
                  <a:lnTo>
                    <a:pt x="12" y="62"/>
                  </a:lnTo>
                  <a:lnTo>
                    <a:pt x="12" y="58"/>
                  </a:lnTo>
                  <a:lnTo>
                    <a:pt x="10" y="56"/>
                  </a:lnTo>
                  <a:lnTo>
                    <a:pt x="8" y="54"/>
                  </a:lnTo>
                  <a:lnTo>
                    <a:pt x="6" y="52"/>
                  </a:lnTo>
                  <a:lnTo>
                    <a:pt x="2" y="52"/>
                  </a:lnTo>
                  <a:lnTo>
                    <a:pt x="2" y="52"/>
                  </a:lnTo>
                  <a:lnTo>
                    <a:pt x="0" y="50"/>
                  </a:lnTo>
                  <a:lnTo>
                    <a:pt x="0" y="46"/>
                  </a:lnTo>
                  <a:lnTo>
                    <a:pt x="2" y="42"/>
                  </a:lnTo>
                  <a:lnTo>
                    <a:pt x="4" y="38"/>
                  </a:lnTo>
                  <a:lnTo>
                    <a:pt x="6" y="34"/>
                  </a:lnTo>
                  <a:lnTo>
                    <a:pt x="8" y="32"/>
                  </a:lnTo>
                  <a:lnTo>
                    <a:pt x="8" y="30"/>
                  </a:lnTo>
                  <a:lnTo>
                    <a:pt x="8" y="30"/>
                  </a:lnTo>
                  <a:lnTo>
                    <a:pt x="8" y="28"/>
                  </a:lnTo>
                  <a:lnTo>
                    <a:pt x="8" y="24"/>
                  </a:lnTo>
                  <a:lnTo>
                    <a:pt x="8" y="20"/>
                  </a:lnTo>
                  <a:lnTo>
                    <a:pt x="10" y="18"/>
                  </a:lnTo>
                  <a:lnTo>
                    <a:pt x="14" y="16"/>
                  </a:lnTo>
                  <a:lnTo>
                    <a:pt x="14" y="18"/>
                  </a:lnTo>
                  <a:lnTo>
                    <a:pt x="16" y="18"/>
                  </a:lnTo>
                  <a:lnTo>
                    <a:pt x="18" y="16"/>
                  </a:lnTo>
                  <a:lnTo>
                    <a:pt x="20" y="16"/>
                  </a:lnTo>
                  <a:lnTo>
                    <a:pt x="20" y="12"/>
                  </a:lnTo>
                  <a:lnTo>
                    <a:pt x="22" y="10"/>
                  </a:lnTo>
                  <a:lnTo>
                    <a:pt x="24" y="8"/>
                  </a:lnTo>
                  <a:lnTo>
                    <a:pt x="30" y="4"/>
                  </a:lnTo>
                  <a:lnTo>
                    <a:pt x="34" y="2"/>
                  </a:lnTo>
                  <a:lnTo>
                    <a:pt x="42" y="0"/>
                  </a:lnTo>
                  <a:lnTo>
                    <a:pt x="44" y="0"/>
                  </a:lnTo>
                  <a:lnTo>
                    <a:pt x="46" y="0"/>
                  </a:lnTo>
                  <a:lnTo>
                    <a:pt x="52" y="0"/>
                  </a:lnTo>
                  <a:lnTo>
                    <a:pt x="56" y="0"/>
                  </a:lnTo>
                  <a:lnTo>
                    <a:pt x="62" y="2"/>
                  </a:lnTo>
                  <a:lnTo>
                    <a:pt x="68" y="4"/>
                  </a:lnTo>
                  <a:lnTo>
                    <a:pt x="68" y="4"/>
                  </a:lnTo>
                  <a:lnTo>
                    <a:pt x="70" y="6"/>
                  </a:lnTo>
                  <a:lnTo>
                    <a:pt x="72" y="6"/>
                  </a:lnTo>
                  <a:lnTo>
                    <a:pt x="74" y="6"/>
                  </a:lnTo>
                  <a:lnTo>
                    <a:pt x="76" y="6"/>
                  </a:lnTo>
                  <a:lnTo>
                    <a:pt x="76" y="4"/>
                  </a:lnTo>
                  <a:lnTo>
                    <a:pt x="78" y="4"/>
                  </a:lnTo>
                  <a:lnTo>
                    <a:pt x="80" y="6"/>
                  </a:lnTo>
                  <a:lnTo>
                    <a:pt x="82" y="10"/>
                  </a:lnTo>
                  <a:lnTo>
                    <a:pt x="82" y="14"/>
                  </a:lnTo>
                  <a:lnTo>
                    <a:pt x="82" y="18"/>
                  </a:lnTo>
                  <a:lnTo>
                    <a:pt x="78" y="20"/>
                  </a:lnTo>
                  <a:lnTo>
                    <a:pt x="74" y="22"/>
                  </a:lnTo>
                  <a:lnTo>
                    <a:pt x="72" y="22"/>
                  </a:lnTo>
                  <a:lnTo>
                    <a:pt x="68" y="22"/>
                  </a:lnTo>
                  <a:lnTo>
                    <a:pt x="66" y="20"/>
                  </a:lnTo>
                  <a:lnTo>
                    <a:pt x="64" y="16"/>
                  </a:lnTo>
                  <a:lnTo>
                    <a:pt x="62" y="14"/>
                  </a:lnTo>
                  <a:lnTo>
                    <a:pt x="60" y="12"/>
                  </a:lnTo>
                  <a:lnTo>
                    <a:pt x="58" y="10"/>
                  </a:lnTo>
                  <a:lnTo>
                    <a:pt x="54" y="8"/>
                  </a:lnTo>
                  <a:lnTo>
                    <a:pt x="50" y="8"/>
                  </a:lnTo>
                  <a:lnTo>
                    <a:pt x="46" y="6"/>
                  </a:lnTo>
                  <a:lnTo>
                    <a:pt x="40" y="8"/>
                  </a:lnTo>
                  <a:lnTo>
                    <a:pt x="36" y="10"/>
                  </a:lnTo>
                  <a:lnTo>
                    <a:pt x="30" y="14"/>
                  </a:lnTo>
                  <a:lnTo>
                    <a:pt x="26" y="16"/>
                  </a:lnTo>
                  <a:lnTo>
                    <a:pt x="24" y="18"/>
                  </a:lnTo>
                  <a:lnTo>
                    <a:pt x="22" y="22"/>
                  </a:lnTo>
                  <a:lnTo>
                    <a:pt x="22" y="24"/>
                  </a:lnTo>
                  <a:lnTo>
                    <a:pt x="22" y="28"/>
                  </a:lnTo>
                  <a:lnTo>
                    <a:pt x="22" y="30"/>
                  </a:lnTo>
                  <a:lnTo>
                    <a:pt x="20" y="34"/>
                  </a:lnTo>
                  <a:lnTo>
                    <a:pt x="20" y="36"/>
                  </a:lnTo>
                  <a:lnTo>
                    <a:pt x="20" y="38"/>
                  </a:lnTo>
                  <a:lnTo>
                    <a:pt x="20" y="38"/>
                  </a:lnTo>
                  <a:lnTo>
                    <a:pt x="24" y="38"/>
                  </a:lnTo>
                  <a:lnTo>
                    <a:pt x="28" y="36"/>
                  </a:lnTo>
                  <a:lnTo>
                    <a:pt x="34" y="36"/>
                  </a:lnTo>
                  <a:lnTo>
                    <a:pt x="40" y="36"/>
                  </a:lnTo>
                  <a:lnTo>
                    <a:pt x="42" y="34"/>
                  </a:lnTo>
                  <a:lnTo>
                    <a:pt x="44" y="32"/>
                  </a:lnTo>
                  <a:lnTo>
                    <a:pt x="44" y="30"/>
                  </a:lnTo>
                  <a:lnTo>
                    <a:pt x="48" y="28"/>
                  </a:lnTo>
                  <a:lnTo>
                    <a:pt x="50" y="28"/>
                  </a:lnTo>
                  <a:lnTo>
                    <a:pt x="52" y="28"/>
                  </a:lnTo>
                  <a:lnTo>
                    <a:pt x="54" y="28"/>
                  </a:lnTo>
                  <a:lnTo>
                    <a:pt x="54" y="30"/>
                  </a:lnTo>
                  <a:lnTo>
                    <a:pt x="54" y="32"/>
                  </a:lnTo>
                  <a:lnTo>
                    <a:pt x="54" y="34"/>
                  </a:lnTo>
                  <a:lnTo>
                    <a:pt x="54" y="36"/>
                  </a:lnTo>
                  <a:lnTo>
                    <a:pt x="52" y="38"/>
                  </a:lnTo>
                  <a:lnTo>
                    <a:pt x="50" y="38"/>
                  </a:lnTo>
                  <a:lnTo>
                    <a:pt x="46" y="40"/>
                  </a:lnTo>
                  <a:lnTo>
                    <a:pt x="42" y="40"/>
                  </a:lnTo>
                  <a:lnTo>
                    <a:pt x="38" y="42"/>
                  </a:lnTo>
                  <a:lnTo>
                    <a:pt x="36" y="44"/>
                  </a:lnTo>
                  <a:lnTo>
                    <a:pt x="32" y="44"/>
                  </a:lnTo>
                  <a:lnTo>
                    <a:pt x="32" y="44"/>
                  </a:lnTo>
                  <a:lnTo>
                    <a:pt x="32" y="46"/>
                  </a:lnTo>
                  <a:lnTo>
                    <a:pt x="32" y="46"/>
                  </a:lnTo>
                  <a:lnTo>
                    <a:pt x="30" y="48"/>
                  </a:lnTo>
                  <a:lnTo>
                    <a:pt x="32" y="50"/>
                  </a:lnTo>
                  <a:lnTo>
                    <a:pt x="32" y="50"/>
                  </a:lnTo>
                  <a:lnTo>
                    <a:pt x="36" y="52"/>
                  </a:lnTo>
                  <a:lnTo>
                    <a:pt x="40" y="54"/>
                  </a:lnTo>
                  <a:lnTo>
                    <a:pt x="42" y="58"/>
                  </a:lnTo>
                  <a:lnTo>
                    <a:pt x="44" y="62"/>
                  </a:lnTo>
                  <a:lnTo>
                    <a:pt x="46" y="66"/>
                  </a:lnTo>
                  <a:lnTo>
                    <a:pt x="46" y="68"/>
                  </a:lnTo>
                  <a:lnTo>
                    <a:pt x="46" y="70"/>
                  </a:lnTo>
                  <a:lnTo>
                    <a:pt x="58" y="76"/>
                  </a:lnTo>
                  <a:lnTo>
                    <a:pt x="62" y="90"/>
                  </a:lnTo>
                  <a:lnTo>
                    <a:pt x="46" y="92"/>
                  </a:lnTo>
                  <a:lnTo>
                    <a:pt x="38" y="96"/>
                  </a:lnTo>
                  <a:lnTo>
                    <a:pt x="34" y="80"/>
                  </a:lnTo>
                  <a:lnTo>
                    <a:pt x="34" y="64"/>
                  </a:lnTo>
                  <a:lnTo>
                    <a:pt x="32" y="62"/>
                  </a:lnTo>
                  <a:lnTo>
                    <a:pt x="28" y="58"/>
                  </a:lnTo>
                  <a:lnTo>
                    <a:pt x="24" y="58"/>
                  </a:lnTo>
                  <a:lnTo>
                    <a:pt x="24" y="78"/>
                  </a:lnTo>
                  <a:lnTo>
                    <a:pt x="16" y="8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0" name="Freeform 321"/>
            <p:cNvSpPr>
              <a:spLocks/>
            </p:cNvSpPr>
            <p:nvPr/>
          </p:nvSpPr>
          <p:spPr bwMode="gray">
            <a:xfrm>
              <a:off x="2047" y="3042"/>
              <a:ext cx="136" cy="148"/>
            </a:xfrm>
            <a:custGeom>
              <a:avLst/>
              <a:gdLst>
                <a:gd name="T0" fmla="*/ 2 w 136"/>
                <a:gd name="T1" fmla="*/ 2 h 148"/>
                <a:gd name="T2" fmla="*/ 8 w 136"/>
                <a:gd name="T3" fmla="*/ 4 h 148"/>
                <a:gd name="T4" fmla="*/ 18 w 136"/>
                <a:gd name="T5" fmla="*/ 2 h 148"/>
                <a:gd name="T6" fmla="*/ 24 w 136"/>
                <a:gd name="T7" fmla="*/ 0 h 148"/>
                <a:gd name="T8" fmla="*/ 32 w 136"/>
                <a:gd name="T9" fmla="*/ 4 h 148"/>
                <a:gd name="T10" fmla="*/ 38 w 136"/>
                <a:gd name="T11" fmla="*/ 14 h 148"/>
                <a:gd name="T12" fmla="*/ 42 w 136"/>
                <a:gd name="T13" fmla="*/ 18 h 148"/>
                <a:gd name="T14" fmla="*/ 42 w 136"/>
                <a:gd name="T15" fmla="*/ 20 h 148"/>
                <a:gd name="T16" fmla="*/ 66 w 136"/>
                <a:gd name="T17" fmla="*/ 42 h 148"/>
                <a:gd name="T18" fmla="*/ 72 w 136"/>
                <a:gd name="T19" fmla="*/ 42 h 148"/>
                <a:gd name="T20" fmla="*/ 92 w 136"/>
                <a:gd name="T21" fmla="*/ 60 h 148"/>
                <a:gd name="T22" fmla="*/ 110 w 136"/>
                <a:gd name="T23" fmla="*/ 74 h 148"/>
                <a:gd name="T24" fmla="*/ 108 w 136"/>
                <a:gd name="T25" fmla="*/ 74 h 148"/>
                <a:gd name="T26" fmla="*/ 104 w 136"/>
                <a:gd name="T27" fmla="*/ 76 h 148"/>
                <a:gd name="T28" fmla="*/ 104 w 136"/>
                <a:gd name="T29" fmla="*/ 78 h 148"/>
                <a:gd name="T30" fmla="*/ 114 w 136"/>
                <a:gd name="T31" fmla="*/ 88 h 148"/>
                <a:gd name="T32" fmla="*/ 126 w 136"/>
                <a:gd name="T33" fmla="*/ 100 h 148"/>
                <a:gd name="T34" fmla="*/ 128 w 136"/>
                <a:gd name="T35" fmla="*/ 102 h 148"/>
                <a:gd name="T36" fmla="*/ 132 w 136"/>
                <a:gd name="T37" fmla="*/ 108 h 148"/>
                <a:gd name="T38" fmla="*/ 136 w 136"/>
                <a:gd name="T39" fmla="*/ 116 h 148"/>
                <a:gd name="T40" fmla="*/ 134 w 136"/>
                <a:gd name="T41" fmla="*/ 116 h 148"/>
                <a:gd name="T42" fmla="*/ 134 w 136"/>
                <a:gd name="T43" fmla="*/ 120 h 148"/>
                <a:gd name="T44" fmla="*/ 136 w 136"/>
                <a:gd name="T45" fmla="*/ 128 h 148"/>
                <a:gd name="T46" fmla="*/ 136 w 136"/>
                <a:gd name="T47" fmla="*/ 132 h 148"/>
                <a:gd name="T48" fmla="*/ 136 w 136"/>
                <a:gd name="T49" fmla="*/ 140 h 148"/>
                <a:gd name="T50" fmla="*/ 132 w 136"/>
                <a:gd name="T51" fmla="*/ 146 h 148"/>
                <a:gd name="T52" fmla="*/ 126 w 136"/>
                <a:gd name="T53" fmla="*/ 148 h 148"/>
                <a:gd name="T54" fmla="*/ 122 w 136"/>
                <a:gd name="T55" fmla="*/ 148 h 148"/>
                <a:gd name="T56" fmla="*/ 100 w 136"/>
                <a:gd name="T57" fmla="*/ 138 h 148"/>
                <a:gd name="T58" fmla="*/ 82 w 136"/>
                <a:gd name="T59" fmla="*/ 116 h 148"/>
                <a:gd name="T60" fmla="*/ 62 w 136"/>
                <a:gd name="T61" fmla="*/ 88 h 148"/>
                <a:gd name="T62" fmla="*/ 52 w 136"/>
                <a:gd name="T63" fmla="*/ 68 h 148"/>
                <a:gd name="T64" fmla="*/ 44 w 136"/>
                <a:gd name="T65" fmla="*/ 60 h 148"/>
                <a:gd name="T66" fmla="*/ 40 w 136"/>
                <a:gd name="T67" fmla="*/ 54 h 148"/>
                <a:gd name="T68" fmla="*/ 34 w 136"/>
                <a:gd name="T69" fmla="*/ 46 h 148"/>
                <a:gd name="T70" fmla="*/ 14 w 136"/>
                <a:gd name="T71" fmla="*/ 18 h 148"/>
                <a:gd name="T72" fmla="*/ 12 w 136"/>
                <a:gd name="T73" fmla="*/ 16 h 148"/>
                <a:gd name="T74" fmla="*/ 6 w 136"/>
                <a:gd name="T75" fmla="*/ 12 h 148"/>
                <a:gd name="T76" fmla="*/ 0 w 136"/>
                <a:gd name="T77" fmla="*/ 6 h 148"/>
                <a:gd name="T78" fmla="*/ 0 w 136"/>
                <a:gd name="T7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 h="148">
                  <a:moveTo>
                    <a:pt x="0" y="0"/>
                  </a:moveTo>
                  <a:lnTo>
                    <a:pt x="2" y="2"/>
                  </a:lnTo>
                  <a:lnTo>
                    <a:pt x="4" y="2"/>
                  </a:lnTo>
                  <a:lnTo>
                    <a:pt x="8" y="4"/>
                  </a:lnTo>
                  <a:lnTo>
                    <a:pt x="12" y="4"/>
                  </a:lnTo>
                  <a:lnTo>
                    <a:pt x="18" y="2"/>
                  </a:lnTo>
                  <a:lnTo>
                    <a:pt x="20" y="2"/>
                  </a:lnTo>
                  <a:lnTo>
                    <a:pt x="24" y="0"/>
                  </a:lnTo>
                  <a:lnTo>
                    <a:pt x="28" y="2"/>
                  </a:lnTo>
                  <a:lnTo>
                    <a:pt x="32" y="4"/>
                  </a:lnTo>
                  <a:lnTo>
                    <a:pt x="36" y="8"/>
                  </a:lnTo>
                  <a:lnTo>
                    <a:pt x="38" y="14"/>
                  </a:lnTo>
                  <a:lnTo>
                    <a:pt x="40" y="16"/>
                  </a:lnTo>
                  <a:lnTo>
                    <a:pt x="42" y="18"/>
                  </a:lnTo>
                  <a:lnTo>
                    <a:pt x="42" y="20"/>
                  </a:lnTo>
                  <a:lnTo>
                    <a:pt x="42" y="20"/>
                  </a:lnTo>
                  <a:lnTo>
                    <a:pt x="42" y="20"/>
                  </a:lnTo>
                  <a:lnTo>
                    <a:pt x="66" y="42"/>
                  </a:lnTo>
                  <a:lnTo>
                    <a:pt x="68" y="40"/>
                  </a:lnTo>
                  <a:lnTo>
                    <a:pt x="72" y="42"/>
                  </a:lnTo>
                  <a:lnTo>
                    <a:pt x="82" y="50"/>
                  </a:lnTo>
                  <a:lnTo>
                    <a:pt x="92" y="60"/>
                  </a:lnTo>
                  <a:lnTo>
                    <a:pt x="104" y="68"/>
                  </a:lnTo>
                  <a:lnTo>
                    <a:pt x="110" y="74"/>
                  </a:lnTo>
                  <a:lnTo>
                    <a:pt x="108" y="74"/>
                  </a:lnTo>
                  <a:lnTo>
                    <a:pt x="108" y="74"/>
                  </a:lnTo>
                  <a:lnTo>
                    <a:pt x="106" y="74"/>
                  </a:lnTo>
                  <a:lnTo>
                    <a:pt x="104" y="76"/>
                  </a:lnTo>
                  <a:lnTo>
                    <a:pt x="102" y="76"/>
                  </a:lnTo>
                  <a:lnTo>
                    <a:pt x="104" y="78"/>
                  </a:lnTo>
                  <a:lnTo>
                    <a:pt x="106" y="82"/>
                  </a:lnTo>
                  <a:lnTo>
                    <a:pt x="114" y="88"/>
                  </a:lnTo>
                  <a:lnTo>
                    <a:pt x="114" y="100"/>
                  </a:lnTo>
                  <a:lnTo>
                    <a:pt x="126" y="100"/>
                  </a:lnTo>
                  <a:lnTo>
                    <a:pt x="126" y="100"/>
                  </a:lnTo>
                  <a:lnTo>
                    <a:pt x="128" y="102"/>
                  </a:lnTo>
                  <a:lnTo>
                    <a:pt x="130" y="104"/>
                  </a:lnTo>
                  <a:lnTo>
                    <a:pt x="132" y="108"/>
                  </a:lnTo>
                  <a:lnTo>
                    <a:pt x="134" y="112"/>
                  </a:lnTo>
                  <a:lnTo>
                    <a:pt x="136" y="116"/>
                  </a:lnTo>
                  <a:lnTo>
                    <a:pt x="136" y="116"/>
                  </a:lnTo>
                  <a:lnTo>
                    <a:pt x="134" y="116"/>
                  </a:lnTo>
                  <a:lnTo>
                    <a:pt x="134" y="118"/>
                  </a:lnTo>
                  <a:lnTo>
                    <a:pt x="134" y="120"/>
                  </a:lnTo>
                  <a:lnTo>
                    <a:pt x="134" y="124"/>
                  </a:lnTo>
                  <a:lnTo>
                    <a:pt x="136" y="128"/>
                  </a:lnTo>
                  <a:lnTo>
                    <a:pt x="136" y="130"/>
                  </a:lnTo>
                  <a:lnTo>
                    <a:pt x="136" y="132"/>
                  </a:lnTo>
                  <a:lnTo>
                    <a:pt x="136" y="136"/>
                  </a:lnTo>
                  <a:lnTo>
                    <a:pt x="136" y="140"/>
                  </a:lnTo>
                  <a:lnTo>
                    <a:pt x="134" y="144"/>
                  </a:lnTo>
                  <a:lnTo>
                    <a:pt x="132" y="146"/>
                  </a:lnTo>
                  <a:lnTo>
                    <a:pt x="128" y="148"/>
                  </a:lnTo>
                  <a:lnTo>
                    <a:pt x="126" y="148"/>
                  </a:lnTo>
                  <a:lnTo>
                    <a:pt x="122" y="148"/>
                  </a:lnTo>
                  <a:lnTo>
                    <a:pt x="122" y="148"/>
                  </a:lnTo>
                  <a:lnTo>
                    <a:pt x="102" y="142"/>
                  </a:lnTo>
                  <a:lnTo>
                    <a:pt x="100" y="138"/>
                  </a:lnTo>
                  <a:lnTo>
                    <a:pt x="92" y="128"/>
                  </a:lnTo>
                  <a:lnTo>
                    <a:pt x="82" y="116"/>
                  </a:lnTo>
                  <a:lnTo>
                    <a:pt x="72" y="102"/>
                  </a:lnTo>
                  <a:lnTo>
                    <a:pt x="62" y="88"/>
                  </a:lnTo>
                  <a:lnTo>
                    <a:pt x="56" y="78"/>
                  </a:lnTo>
                  <a:lnTo>
                    <a:pt x="52" y="68"/>
                  </a:lnTo>
                  <a:lnTo>
                    <a:pt x="44" y="62"/>
                  </a:lnTo>
                  <a:lnTo>
                    <a:pt x="44" y="60"/>
                  </a:lnTo>
                  <a:lnTo>
                    <a:pt x="42" y="58"/>
                  </a:lnTo>
                  <a:lnTo>
                    <a:pt x="40" y="54"/>
                  </a:lnTo>
                  <a:lnTo>
                    <a:pt x="38" y="50"/>
                  </a:lnTo>
                  <a:lnTo>
                    <a:pt x="34" y="46"/>
                  </a:lnTo>
                  <a:lnTo>
                    <a:pt x="32" y="42"/>
                  </a:lnTo>
                  <a:lnTo>
                    <a:pt x="14" y="18"/>
                  </a:lnTo>
                  <a:lnTo>
                    <a:pt x="14" y="18"/>
                  </a:lnTo>
                  <a:lnTo>
                    <a:pt x="12" y="16"/>
                  </a:lnTo>
                  <a:lnTo>
                    <a:pt x="8" y="14"/>
                  </a:lnTo>
                  <a:lnTo>
                    <a:pt x="6" y="12"/>
                  </a:lnTo>
                  <a:lnTo>
                    <a:pt x="2" y="8"/>
                  </a:lnTo>
                  <a:lnTo>
                    <a:pt x="0" y="6"/>
                  </a:lnTo>
                  <a:lnTo>
                    <a:pt x="0" y="2"/>
                  </a:lnTo>
                  <a:lnTo>
                    <a:pt x="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1" name="Freeform 322"/>
            <p:cNvSpPr>
              <a:spLocks/>
            </p:cNvSpPr>
            <p:nvPr/>
          </p:nvSpPr>
          <p:spPr bwMode="gray">
            <a:xfrm>
              <a:off x="2179" y="3194"/>
              <a:ext cx="116" cy="32"/>
            </a:xfrm>
            <a:custGeom>
              <a:avLst/>
              <a:gdLst>
                <a:gd name="T0" fmla="*/ 50 w 116"/>
                <a:gd name="T1" fmla="*/ 22 h 32"/>
                <a:gd name="T2" fmla="*/ 22 w 116"/>
                <a:gd name="T3" fmla="*/ 22 h 32"/>
                <a:gd name="T4" fmla="*/ 0 w 116"/>
                <a:gd name="T5" fmla="*/ 10 h 32"/>
                <a:gd name="T6" fmla="*/ 2 w 116"/>
                <a:gd name="T7" fmla="*/ 4 h 32"/>
                <a:gd name="T8" fmla="*/ 2 w 116"/>
                <a:gd name="T9" fmla="*/ 4 h 32"/>
                <a:gd name="T10" fmla="*/ 6 w 116"/>
                <a:gd name="T11" fmla="*/ 2 h 32"/>
                <a:gd name="T12" fmla="*/ 10 w 116"/>
                <a:gd name="T13" fmla="*/ 0 h 32"/>
                <a:gd name="T14" fmla="*/ 14 w 116"/>
                <a:gd name="T15" fmla="*/ 0 h 32"/>
                <a:gd name="T16" fmla="*/ 20 w 116"/>
                <a:gd name="T17" fmla="*/ 0 h 32"/>
                <a:gd name="T18" fmla="*/ 26 w 116"/>
                <a:gd name="T19" fmla="*/ 0 h 32"/>
                <a:gd name="T20" fmla="*/ 56 w 116"/>
                <a:gd name="T21" fmla="*/ 8 h 32"/>
                <a:gd name="T22" fmla="*/ 58 w 116"/>
                <a:gd name="T23" fmla="*/ 8 h 32"/>
                <a:gd name="T24" fmla="*/ 62 w 116"/>
                <a:gd name="T25" fmla="*/ 6 h 32"/>
                <a:gd name="T26" fmla="*/ 66 w 116"/>
                <a:gd name="T27" fmla="*/ 6 h 32"/>
                <a:gd name="T28" fmla="*/ 72 w 116"/>
                <a:gd name="T29" fmla="*/ 6 h 32"/>
                <a:gd name="T30" fmla="*/ 80 w 116"/>
                <a:gd name="T31" fmla="*/ 6 h 32"/>
                <a:gd name="T32" fmla="*/ 84 w 116"/>
                <a:gd name="T33" fmla="*/ 8 h 32"/>
                <a:gd name="T34" fmla="*/ 90 w 116"/>
                <a:gd name="T35" fmla="*/ 12 h 32"/>
                <a:gd name="T36" fmla="*/ 96 w 116"/>
                <a:gd name="T37" fmla="*/ 14 h 32"/>
                <a:gd name="T38" fmla="*/ 102 w 116"/>
                <a:gd name="T39" fmla="*/ 16 h 32"/>
                <a:gd name="T40" fmla="*/ 108 w 116"/>
                <a:gd name="T41" fmla="*/ 18 h 32"/>
                <a:gd name="T42" fmla="*/ 110 w 116"/>
                <a:gd name="T43" fmla="*/ 20 h 32"/>
                <a:gd name="T44" fmla="*/ 112 w 116"/>
                <a:gd name="T45" fmla="*/ 20 h 32"/>
                <a:gd name="T46" fmla="*/ 112 w 116"/>
                <a:gd name="T47" fmla="*/ 20 h 32"/>
                <a:gd name="T48" fmla="*/ 114 w 116"/>
                <a:gd name="T49" fmla="*/ 22 h 32"/>
                <a:gd name="T50" fmla="*/ 114 w 116"/>
                <a:gd name="T51" fmla="*/ 24 h 32"/>
                <a:gd name="T52" fmla="*/ 116 w 116"/>
                <a:gd name="T53" fmla="*/ 28 h 32"/>
                <a:gd name="T54" fmla="*/ 114 w 116"/>
                <a:gd name="T55" fmla="*/ 30 h 32"/>
                <a:gd name="T56" fmla="*/ 114 w 116"/>
                <a:gd name="T57" fmla="*/ 32 h 32"/>
                <a:gd name="T58" fmla="*/ 110 w 116"/>
                <a:gd name="T59" fmla="*/ 32 h 32"/>
                <a:gd name="T60" fmla="*/ 100 w 116"/>
                <a:gd name="T61" fmla="*/ 32 h 32"/>
                <a:gd name="T62" fmla="*/ 88 w 116"/>
                <a:gd name="T63" fmla="*/ 30 h 32"/>
                <a:gd name="T64" fmla="*/ 76 w 116"/>
                <a:gd name="T65" fmla="*/ 30 h 32"/>
                <a:gd name="T66" fmla="*/ 72 w 116"/>
                <a:gd name="T67" fmla="*/ 28 h 32"/>
                <a:gd name="T68" fmla="*/ 50 w 116"/>
                <a:gd name="T6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32">
                  <a:moveTo>
                    <a:pt x="50" y="22"/>
                  </a:moveTo>
                  <a:lnTo>
                    <a:pt x="22" y="22"/>
                  </a:lnTo>
                  <a:lnTo>
                    <a:pt x="0" y="10"/>
                  </a:lnTo>
                  <a:lnTo>
                    <a:pt x="2" y="4"/>
                  </a:lnTo>
                  <a:lnTo>
                    <a:pt x="2" y="4"/>
                  </a:lnTo>
                  <a:lnTo>
                    <a:pt x="6" y="2"/>
                  </a:lnTo>
                  <a:lnTo>
                    <a:pt x="10" y="0"/>
                  </a:lnTo>
                  <a:lnTo>
                    <a:pt x="14" y="0"/>
                  </a:lnTo>
                  <a:lnTo>
                    <a:pt x="20" y="0"/>
                  </a:lnTo>
                  <a:lnTo>
                    <a:pt x="26" y="0"/>
                  </a:lnTo>
                  <a:lnTo>
                    <a:pt x="56" y="8"/>
                  </a:lnTo>
                  <a:lnTo>
                    <a:pt x="58" y="8"/>
                  </a:lnTo>
                  <a:lnTo>
                    <a:pt x="62" y="6"/>
                  </a:lnTo>
                  <a:lnTo>
                    <a:pt x="66" y="6"/>
                  </a:lnTo>
                  <a:lnTo>
                    <a:pt x="72" y="6"/>
                  </a:lnTo>
                  <a:lnTo>
                    <a:pt x="80" y="6"/>
                  </a:lnTo>
                  <a:lnTo>
                    <a:pt x="84" y="8"/>
                  </a:lnTo>
                  <a:lnTo>
                    <a:pt x="90" y="12"/>
                  </a:lnTo>
                  <a:lnTo>
                    <a:pt x="96" y="14"/>
                  </a:lnTo>
                  <a:lnTo>
                    <a:pt x="102" y="16"/>
                  </a:lnTo>
                  <a:lnTo>
                    <a:pt x="108" y="18"/>
                  </a:lnTo>
                  <a:lnTo>
                    <a:pt x="110" y="20"/>
                  </a:lnTo>
                  <a:lnTo>
                    <a:pt x="112" y="20"/>
                  </a:lnTo>
                  <a:lnTo>
                    <a:pt x="112" y="20"/>
                  </a:lnTo>
                  <a:lnTo>
                    <a:pt x="114" y="22"/>
                  </a:lnTo>
                  <a:lnTo>
                    <a:pt x="114" y="24"/>
                  </a:lnTo>
                  <a:lnTo>
                    <a:pt x="116" y="28"/>
                  </a:lnTo>
                  <a:lnTo>
                    <a:pt x="114" y="30"/>
                  </a:lnTo>
                  <a:lnTo>
                    <a:pt x="114" y="32"/>
                  </a:lnTo>
                  <a:lnTo>
                    <a:pt x="110" y="32"/>
                  </a:lnTo>
                  <a:lnTo>
                    <a:pt x="100" y="32"/>
                  </a:lnTo>
                  <a:lnTo>
                    <a:pt x="88" y="30"/>
                  </a:lnTo>
                  <a:lnTo>
                    <a:pt x="76" y="30"/>
                  </a:lnTo>
                  <a:lnTo>
                    <a:pt x="72" y="28"/>
                  </a:lnTo>
                  <a:lnTo>
                    <a:pt x="50" y="2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2" name="Freeform 323"/>
            <p:cNvSpPr>
              <a:spLocks/>
            </p:cNvSpPr>
            <p:nvPr/>
          </p:nvSpPr>
          <p:spPr bwMode="gray">
            <a:xfrm>
              <a:off x="4551" y="3258"/>
              <a:ext cx="176" cy="204"/>
            </a:xfrm>
            <a:custGeom>
              <a:avLst/>
              <a:gdLst>
                <a:gd name="T0" fmla="*/ 2 w 176"/>
                <a:gd name="T1" fmla="*/ 94 h 204"/>
                <a:gd name="T2" fmla="*/ 8 w 176"/>
                <a:gd name="T3" fmla="*/ 90 h 204"/>
                <a:gd name="T4" fmla="*/ 22 w 176"/>
                <a:gd name="T5" fmla="*/ 84 h 204"/>
                <a:gd name="T6" fmla="*/ 28 w 176"/>
                <a:gd name="T7" fmla="*/ 80 h 204"/>
                <a:gd name="T8" fmla="*/ 26 w 176"/>
                <a:gd name="T9" fmla="*/ 70 h 204"/>
                <a:gd name="T10" fmla="*/ 24 w 176"/>
                <a:gd name="T11" fmla="*/ 66 h 204"/>
                <a:gd name="T12" fmla="*/ 24 w 176"/>
                <a:gd name="T13" fmla="*/ 52 h 204"/>
                <a:gd name="T14" fmla="*/ 28 w 176"/>
                <a:gd name="T15" fmla="*/ 44 h 204"/>
                <a:gd name="T16" fmla="*/ 26 w 176"/>
                <a:gd name="T17" fmla="*/ 36 h 204"/>
                <a:gd name="T18" fmla="*/ 34 w 176"/>
                <a:gd name="T19" fmla="*/ 18 h 204"/>
                <a:gd name="T20" fmla="*/ 42 w 176"/>
                <a:gd name="T21" fmla="*/ 16 h 204"/>
                <a:gd name="T22" fmla="*/ 48 w 176"/>
                <a:gd name="T23" fmla="*/ 8 h 204"/>
                <a:gd name="T24" fmla="*/ 58 w 176"/>
                <a:gd name="T25" fmla="*/ 4 h 204"/>
                <a:gd name="T26" fmla="*/ 64 w 176"/>
                <a:gd name="T27" fmla="*/ 6 h 204"/>
                <a:gd name="T28" fmla="*/ 68 w 176"/>
                <a:gd name="T29" fmla="*/ 0 h 204"/>
                <a:gd name="T30" fmla="*/ 74 w 176"/>
                <a:gd name="T31" fmla="*/ 2 h 204"/>
                <a:gd name="T32" fmla="*/ 72 w 176"/>
                <a:gd name="T33" fmla="*/ 20 h 204"/>
                <a:gd name="T34" fmla="*/ 98 w 176"/>
                <a:gd name="T35" fmla="*/ 46 h 204"/>
                <a:gd name="T36" fmla="*/ 110 w 176"/>
                <a:gd name="T37" fmla="*/ 48 h 204"/>
                <a:gd name="T38" fmla="*/ 118 w 176"/>
                <a:gd name="T39" fmla="*/ 60 h 204"/>
                <a:gd name="T40" fmla="*/ 128 w 176"/>
                <a:gd name="T41" fmla="*/ 66 h 204"/>
                <a:gd name="T42" fmla="*/ 140 w 176"/>
                <a:gd name="T43" fmla="*/ 78 h 204"/>
                <a:gd name="T44" fmla="*/ 166 w 176"/>
                <a:gd name="T45" fmla="*/ 90 h 204"/>
                <a:gd name="T46" fmla="*/ 166 w 176"/>
                <a:gd name="T47" fmla="*/ 98 h 204"/>
                <a:gd name="T48" fmla="*/ 168 w 176"/>
                <a:gd name="T49" fmla="*/ 104 h 204"/>
                <a:gd name="T50" fmla="*/ 174 w 176"/>
                <a:gd name="T51" fmla="*/ 108 h 204"/>
                <a:gd name="T52" fmla="*/ 176 w 176"/>
                <a:gd name="T53" fmla="*/ 120 h 204"/>
                <a:gd name="T54" fmla="*/ 174 w 176"/>
                <a:gd name="T55" fmla="*/ 156 h 204"/>
                <a:gd name="T56" fmla="*/ 162 w 176"/>
                <a:gd name="T57" fmla="*/ 152 h 204"/>
                <a:gd name="T58" fmla="*/ 132 w 176"/>
                <a:gd name="T59" fmla="*/ 150 h 204"/>
                <a:gd name="T60" fmla="*/ 112 w 176"/>
                <a:gd name="T61" fmla="*/ 180 h 204"/>
                <a:gd name="T62" fmla="*/ 106 w 176"/>
                <a:gd name="T63" fmla="*/ 190 h 204"/>
                <a:gd name="T64" fmla="*/ 98 w 176"/>
                <a:gd name="T65" fmla="*/ 186 h 204"/>
                <a:gd name="T66" fmla="*/ 84 w 176"/>
                <a:gd name="T67" fmla="*/ 200 h 204"/>
                <a:gd name="T68" fmla="*/ 82 w 176"/>
                <a:gd name="T69" fmla="*/ 194 h 204"/>
                <a:gd name="T70" fmla="*/ 76 w 176"/>
                <a:gd name="T71" fmla="*/ 188 h 204"/>
                <a:gd name="T72" fmla="*/ 56 w 176"/>
                <a:gd name="T73" fmla="*/ 188 h 204"/>
                <a:gd name="T74" fmla="*/ 50 w 176"/>
                <a:gd name="T75" fmla="*/ 198 h 204"/>
                <a:gd name="T76" fmla="*/ 46 w 176"/>
                <a:gd name="T77" fmla="*/ 202 h 204"/>
                <a:gd name="T78" fmla="*/ 40 w 176"/>
                <a:gd name="T79" fmla="*/ 204 h 204"/>
                <a:gd name="T80" fmla="*/ 30 w 176"/>
                <a:gd name="T81" fmla="*/ 160 h 204"/>
                <a:gd name="T82" fmla="*/ 30 w 176"/>
                <a:gd name="T83" fmla="*/ 150 h 204"/>
                <a:gd name="T84" fmla="*/ 24 w 176"/>
                <a:gd name="T85" fmla="*/ 138 h 204"/>
                <a:gd name="T86" fmla="*/ 10 w 176"/>
                <a:gd name="T87" fmla="*/ 118 h 204"/>
                <a:gd name="T88" fmla="*/ 2 w 176"/>
                <a:gd name="T89"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204">
                  <a:moveTo>
                    <a:pt x="0" y="96"/>
                  </a:moveTo>
                  <a:lnTo>
                    <a:pt x="2" y="94"/>
                  </a:lnTo>
                  <a:lnTo>
                    <a:pt x="2" y="94"/>
                  </a:lnTo>
                  <a:lnTo>
                    <a:pt x="4" y="94"/>
                  </a:lnTo>
                  <a:lnTo>
                    <a:pt x="6" y="92"/>
                  </a:lnTo>
                  <a:lnTo>
                    <a:pt x="8" y="90"/>
                  </a:lnTo>
                  <a:lnTo>
                    <a:pt x="12" y="88"/>
                  </a:lnTo>
                  <a:lnTo>
                    <a:pt x="18" y="86"/>
                  </a:lnTo>
                  <a:lnTo>
                    <a:pt x="22" y="84"/>
                  </a:lnTo>
                  <a:lnTo>
                    <a:pt x="24" y="84"/>
                  </a:lnTo>
                  <a:lnTo>
                    <a:pt x="26" y="82"/>
                  </a:lnTo>
                  <a:lnTo>
                    <a:pt x="28" y="80"/>
                  </a:lnTo>
                  <a:lnTo>
                    <a:pt x="28" y="76"/>
                  </a:lnTo>
                  <a:lnTo>
                    <a:pt x="28" y="74"/>
                  </a:lnTo>
                  <a:lnTo>
                    <a:pt x="26" y="70"/>
                  </a:lnTo>
                  <a:lnTo>
                    <a:pt x="26" y="68"/>
                  </a:lnTo>
                  <a:lnTo>
                    <a:pt x="24" y="68"/>
                  </a:lnTo>
                  <a:lnTo>
                    <a:pt x="24" y="66"/>
                  </a:lnTo>
                  <a:lnTo>
                    <a:pt x="24" y="62"/>
                  </a:lnTo>
                  <a:lnTo>
                    <a:pt x="24" y="56"/>
                  </a:lnTo>
                  <a:lnTo>
                    <a:pt x="24" y="52"/>
                  </a:lnTo>
                  <a:lnTo>
                    <a:pt x="26" y="48"/>
                  </a:lnTo>
                  <a:lnTo>
                    <a:pt x="26" y="46"/>
                  </a:lnTo>
                  <a:lnTo>
                    <a:pt x="28" y="44"/>
                  </a:lnTo>
                  <a:lnTo>
                    <a:pt x="28" y="40"/>
                  </a:lnTo>
                  <a:lnTo>
                    <a:pt x="26" y="38"/>
                  </a:lnTo>
                  <a:lnTo>
                    <a:pt x="26" y="36"/>
                  </a:lnTo>
                  <a:lnTo>
                    <a:pt x="26" y="36"/>
                  </a:lnTo>
                  <a:lnTo>
                    <a:pt x="16" y="20"/>
                  </a:lnTo>
                  <a:lnTo>
                    <a:pt x="34" y="18"/>
                  </a:lnTo>
                  <a:lnTo>
                    <a:pt x="36" y="18"/>
                  </a:lnTo>
                  <a:lnTo>
                    <a:pt x="38" y="18"/>
                  </a:lnTo>
                  <a:lnTo>
                    <a:pt x="42" y="16"/>
                  </a:lnTo>
                  <a:lnTo>
                    <a:pt x="44" y="12"/>
                  </a:lnTo>
                  <a:lnTo>
                    <a:pt x="46" y="10"/>
                  </a:lnTo>
                  <a:lnTo>
                    <a:pt x="48" y="8"/>
                  </a:lnTo>
                  <a:lnTo>
                    <a:pt x="52" y="6"/>
                  </a:lnTo>
                  <a:lnTo>
                    <a:pt x="54" y="4"/>
                  </a:lnTo>
                  <a:lnTo>
                    <a:pt x="58" y="4"/>
                  </a:lnTo>
                  <a:lnTo>
                    <a:pt x="60" y="6"/>
                  </a:lnTo>
                  <a:lnTo>
                    <a:pt x="62" y="6"/>
                  </a:lnTo>
                  <a:lnTo>
                    <a:pt x="64" y="6"/>
                  </a:lnTo>
                  <a:lnTo>
                    <a:pt x="66" y="4"/>
                  </a:lnTo>
                  <a:lnTo>
                    <a:pt x="66" y="2"/>
                  </a:lnTo>
                  <a:lnTo>
                    <a:pt x="68" y="0"/>
                  </a:lnTo>
                  <a:lnTo>
                    <a:pt x="70" y="0"/>
                  </a:lnTo>
                  <a:lnTo>
                    <a:pt x="72" y="0"/>
                  </a:lnTo>
                  <a:lnTo>
                    <a:pt x="74" y="2"/>
                  </a:lnTo>
                  <a:lnTo>
                    <a:pt x="74" y="6"/>
                  </a:lnTo>
                  <a:lnTo>
                    <a:pt x="72" y="10"/>
                  </a:lnTo>
                  <a:lnTo>
                    <a:pt x="72" y="20"/>
                  </a:lnTo>
                  <a:lnTo>
                    <a:pt x="76" y="32"/>
                  </a:lnTo>
                  <a:lnTo>
                    <a:pt x="86" y="42"/>
                  </a:lnTo>
                  <a:lnTo>
                    <a:pt x="98" y="46"/>
                  </a:lnTo>
                  <a:lnTo>
                    <a:pt x="108" y="44"/>
                  </a:lnTo>
                  <a:lnTo>
                    <a:pt x="108" y="46"/>
                  </a:lnTo>
                  <a:lnTo>
                    <a:pt x="110" y="48"/>
                  </a:lnTo>
                  <a:lnTo>
                    <a:pt x="112" y="52"/>
                  </a:lnTo>
                  <a:lnTo>
                    <a:pt x="114" y="56"/>
                  </a:lnTo>
                  <a:lnTo>
                    <a:pt x="118" y="60"/>
                  </a:lnTo>
                  <a:lnTo>
                    <a:pt x="124" y="62"/>
                  </a:lnTo>
                  <a:lnTo>
                    <a:pt x="124" y="62"/>
                  </a:lnTo>
                  <a:lnTo>
                    <a:pt x="128" y="66"/>
                  </a:lnTo>
                  <a:lnTo>
                    <a:pt x="132" y="68"/>
                  </a:lnTo>
                  <a:lnTo>
                    <a:pt x="136" y="72"/>
                  </a:lnTo>
                  <a:lnTo>
                    <a:pt x="140" y="78"/>
                  </a:lnTo>
                  <a:lnTo>
                    <a:pt x="142" y="82"/>
                  </a:lnTo>
                  <a:lnTo>
                    <a:pt x="144" y="88"/>
                  </a:lnTo>
                  <a:lnTo>
                    <a:pt x="166" y="90"/>
                  </a:lnTo>
                  <a:lnTo>
                    <a:pt x="166" y="92"/>
                  </a:lnTo>
                  <a:lnTo>
                    <a:pt x="166" y="94"/>
                  </a:lnTo>
                  <a:lnTo>
                    <a:pt x="166" y="98"/>
                  </a:lnTo>
                  <a:lnTo>
                    <a:pt x="166" y="102"/>
                  </a:lnTo>
                  <a:lnTo>
                    <a:pt x="168" y="104"/>
                  </a:lnTo>
                  <a:lnTo>
                    <a:pt x="168" y="104"/>
                  </a:lnTo>
                  <a:lnTo>
                    <a:pt x="170" y="106"/>
                  </a:lnTo>
                  <a:lnTo>
                    <a:pt x="172" y="106"/>
                  </a:lnTo>
                  <a:lnTo>
                    <a:pt x="174" y="108"/>
                  </a:lnTo>
                  <a:lnTo>
                    <a:pt x="176" y="112"/>
                  </a:lnTo>
                  <a:lnTo>
                    <a:pt x="176" y="116"/>
                  </a:lnTo>
                  <a:lnTo>
                    <a:pt x="176" y="120"/>
                  </a:lnTo>
                  <a:lnTo>
                    <a:pt x="176" y="132"/>
                  </a:lnTo>
                  <a:lnTo>
                    <a:pt x="176" y="144"/>
                  </a:lnTo>
                  <a:lnTo>
                    <a:pt x="174" y="156"/>
                  </a:lnTo>
                  <a:lnTo>
                    <a:pt x="172" y="162"/>
                  </a:lnTo>
                  <a:lnTo>
                    <a:pt x="170" y="160"/>
                  </a:lnTo>
                  <a:lnTo>
                    <a:pt x="162" y="152"/>
                  </a:lnTo>
                  <a:lnTo>
                    <a:pt x="150" y="148"/>
                  </a:lnTo>
                  <a:lnTo>
                    <a:pt x="136" y="148"/>
                  </a:lnTo>
                  <a:lnTo>
                    <a:pt x="132" y="150"/>
                  </a:lnTo>
                  <a:lnTo>
                    <a:pt x="126" y="158"/>
                  </a:lnTo>
                  <a:lnTo>
                    <a:pt x="116" y="168"/>
                  </a:lnTo>
                  <a:lnTo>
                    <a:pt x="112" y="180"/>
                  </a:lnTo>
                  <a:lnTo>
                    <a:pt x="108" y="192"/>
                  </a:lnTo>
                  <a:lnTo>
                    <a:pt x="108" y="190"/>
                  </a:lnTo>
                  <a:lnTo>
                    <a:pt x="106" y="190"/>
                  </a:lnTo>
                  <a:lnTo>
                    <a:pt x="104" y="188"/>
                  </a:lnTo>
                  <a:lnTo>
                    <a:pt x="102" y="186"/>
                  </a:lnTo>
                  <a:lnTo>
                    <a:pt x="98" y="186"/>
                  </a:lnTo>
                  <a:lnTo>
                    <a:pt x="94" y="188"/>
                  </a:lnTo>
                  <a:lnTo>
                    <a:pt x="88" y="192"/>
                  </a:lnTo>
                  <a:lnTo>
                    <a:pt x="84" y="200"/>
                  </a:lnTo>
                  <a:lnTo>
                    <a:pt x="84" y="200"/>
                  </a:lnTo>
                  <a:lnTo>
                    <a:pt x="82" y="196"/>
                  </a:lnTo>
                  <a:lnTo>
                    <a:pt x="82" y="194"/>
                  </a:lnTo>
                  <a:lnTo>
                    <a:pt x="80" y="192"/>
                  </a:lnTo>
                  <a:lnTo>
                    <a:pt x="78" y="188"/>
                  </a:lnTo>
                  <a:lnTo>
                    <a:pt x="76" y="188"/>
                  </a:lnTo>
                  <a:lnTo>
                    <a:pt x="58" y="184"/>
                  </a:lnTo>
                  <a:lnTo>
                    <a:pt x="58" y="186"/>
                  </a:lnTo>
                  <a:lnTo>
                    <a:pt x="56" y="188"/>
                  </a:lnTo>
                  <a:lnTo>
                    <a:pt x="54" y="192"/>
                  </a:lnTo>
                  <a:lnTo>
                    <a:pt x="52" y="194"/>
                  </a:lnTo>
                  <a:lnTo>
                    <a:pt x="50" y="198"/>
                  </a:lnTo>
                  <a:lnTo>
                    <a:pt x="48" y="198"/>
                  </a:lnTo>
                  <a:lnTo>
                    <a:pt x="46" y="200"/>
                  </a:lnTo>
                  <a:lnTo>
                    <a:pt x="46" y="202"/>
                  </a:lnTo>
                  <a:lnTo>
                    <a:pt x="44" y="202"/>
                  </a:lnTo>
                  <a:lnTo>
                    <a:pt x="42" y="204"/>
                  </a:lnTo>
                  <a:lnTo>
                    <a:pt x="40" y="204"/>
                  </a:lnTo>
                  <a:lnTo>
                    <a:pt x="38" y="202"/>
                  </a:lnTo>
                  <a:lnTo>
                    <a:pt x="34" y="180"/>
                  </a:lnTo>
                  <a:lnTo>
                    <a:pt x="30" y="160"/>
                  </a:lnTo>
                  <a:lnTo>
                    <a:pt x="30" y="158"/>
                  </a:lnTo>
                  <a:lnTo>
                    <a:pt x="30" y="154"/>
                  </a:lnTo>
                  <a:lnTo>
                    <a:pt x="30" y="150"/>
                  </a:lnTo>
                  <a:lnTo>
                    <a:pt x="28" y="144"/>
                  </a:lnTo>
                  <a:lnTo>
                    <a:pt x="26" y="140"/>
                  </a:lnTo>
                  <a:lnTo>
                    <a:pt x="24" y="138"/>
                  </a:lnTo>
                  <a:lnTo>
                    <a:pt x="12" y="122"/>
                  </a:lnTo>
                  <a:lnTo>
                    <a:pt x="12" y="120"/>
                  </a:lnTo>
                  <a:lnTo>
                    <a:pt x="10" y="118"/>
                  </a:lnTo>
                  <a:lnTo>
                    <a:pt x="6" y="114"/>
                  </a:lnTo>
                  <a:lnTo>
                    <a:pt x="4" y="108"/>
                  </a:lnTo>
                  <a:lnTo>
                    <a:pt x="2" y="102"/>
                  </a:lnTo>
                  <a:lnTo>
                    <a:pt x="0" y="9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3" name="Freeform 324"/>
            <p:cNvSpPr>
              <a:spLocks/>
            </p:cNvSpPr>
            <p:nvPr/>
          </p:nvSpPr>
          <p:spPr bwMode="gray">
            <a:xfrm>
              <a:off x="4401" y="3118"/>
              <a:ext cx="178" cy="244"/>
            </a:xfrm>
            <a:custGeom>
              <a:avLst/>
              <a:gdLst>
                <a:gd name="T0" fmla="*/ 72 w 178"/>
                <a:gd name="T1" fmla="*/ 216 h 244"/>
                <a:gd name="T2" fmla="*/ 68 w 178"/>
                <a:gd name="T3" fmla="*/ 200 h 244"/>
                <a:gd name="T4" fmla="*/ 58 w 178"/>
                <a:gd name="T5" fmla="*/ 176 h 244"/>
                <a:gd name="T6" fmla="*/ 46 w 178"/>
                <a:gd name="T7" fmla="*/ 148 h 244"/>
                <a:gd name="T8" fmla="*/ 18 w 178"/>
                <a:gd name="T9" fmla="*/ 108 h 244"/>
                <a:gd name="T10" fmla="*/ 4 w 178"/>
                <a:gd name="T11" fmla="*/ 90 h 244"/>
                <a:gd name="T12" fmla="*/ 6 w 178"/>
                <a:gd name="T13" fmla="*/ 84 h 244"/>
                <a:gd name="T14" fmla="*/ 4 w 178"/>
                <a:gd name="T15" fmla="*/ 78 h 244"/>
                <a:gd name="T16" fmla="*/ 0 w 178"/>
                <a:gd name="T17" fmla="*/ 74 h 244"/>
                <a:gd name="T18" fmla="*/ 6 w 178"/>
                <a:gd name="T19" fmla="*/ 64 h 244"/>
                <a:gd name="T20" fmla="*/ 14 w 178"/>
                <a:gd name="T21" fmla="*/ 64 h 244"/>
                <a:gd name="T22" fmla="*/ 28 w 178"/>
                <a:gd name="T23" fmla="*/ 68 h 244"/>
                <a:gd name="T24" fmla="*/ 36 w 178"/>
                <a:gd name="T25" fmla="*/ 66 h 244"/>
                <a:gd name="T26" fmla="*/ 38 w 178"/>
                <a:gd name="T27" fmla="*/ 62 h 244"/>
                <a:gd name="T28" fmla="*/ 42 w 178"/>
                <a:gd name="T29" fmla="*/ 54 h 244"/>
                <a:gd name="T30" fmla="*/ 46 w 178"/>
                <a:gd name="T31" fmla="*/ 48 h 244"/>
                <a:gd name="T32" fmla="*/ 60 w 178"/>
                <a:gd name="T33" fmla="*/ 44 h 244"/>
                <a:gd name="T34" fmla="*/ 82 w 178"/>
                <a:gd name="T35" fmla="*/ 18 h 244"/>
                <a:gd name="T36" fmla="*/ 82 w 178"/>
                <a:gd name="T37" fmla="*/ 8 h 244"/>
                <a:gd name="T38" fmla="*/ 88 w 178"/>
                <a:gd name="T39" fmla="*/ 4 h 244"/>
                <a:gd name="T40" fmla="*/ 100 w 178"/>
                <a:gd name="T41" fmla="*/ 8 h 244"/>
                <a:gd name="T42" fmla="*/ 116 w 178"/>
                <a:gd name="T43" fmla="*/ 14 h 244"/>
                <a:gd name="T44" fmla="*/ 124 w 178"/>
                <a:gd name="T45" fmla="*/ 22 h 244"/>
                <a:gd name="T46" fmla="*/ 126 w 178"/>
                <a:gd name="T47" fmla="*/ 28 h 244"/>
                <a:gd name="T48" fmla="*/ 134 w 178"/>
                <a:gd name="T49" fmla="*/ 36 h 244"/>
                <a:gd name="T50" fmla="*/ 146 w 178"/>
                <a:gd name="T51" fmla="*/ 36 h 244"/>
                <a:gd name="T52" fmla="*/ 158 w 178"/>
                <a:gd name="T53" fmla="*/ 38 h 244"/>
                <a:gd name="T54" fmla="*/ 162 w 178"/>
                <a:gd name="T55" fmla="*/ 42 h 244"/>
                <a:gd name="T56" fmla="*/ 162 w 178"/>
                <a:gd name="T57" fmla="*/ 60 h 244"/>
                <a:gd name="T58" fmla="*/ 156 w 178"/>
                <a:gd name="T59" fmla="*/ 66 h 244"/>
                <a:gd name="T60" fmla="*/ 148 w 178"/>
                <a:gd name="T61" fmla="*/ 64 h 244"/>
                <a:gd name="T62" fmla="*/ 142 w 178"/>
                <a:gd name="T63" fmla="*/ 66 h 244"/>
                <a:gd name="T64" fmla="*/ 128 w 178"/>
                <a:gd name="T65" fmla="*/ 72 h 244"/>
                <a:gd name="T66" fmla="*/ 122 w 178"/>
                <a:gd name="T67" fmla="*/ 82 h 244"/>
                <a:gd name="T68" fmla="*/ 118 w 178"/>
                <a:gd name="T69" fmla="*/ 92 h 244"/>
                <a:gd name="T70" fmla="*/ 114 w 178"/>
                <a:gd name="T71" fmla="*/ 98 h 244"/>
                <a:gd name="T72" fmla="*/ 110 w 178"/>
                <a:gd name="T73" fmla="*/ 116 h 244"/>
                <a:gd name="T74" fmla="*/ 114 w 178"/>
                <a:gd name="T75" fmla="*/ 126 h 244"/>
                <a:gd name="T76" fmla="*/ 116 w 178"/>
                <a:gd name="T77" fmla="*/ 134 h 244"/>
                <a:gd name="T78" fmla="*/ 118 w 178"/>
                <a:gd name="T79" fmla="*/ 134 h 244"/>
                <a:gd name="T80" fmla="*/ 126 w 178"/>
                <a:gd name="T81" fmla="*/ 134 h 244"/>
                <a:gd name="T82" fmla="*/ 126 w 178"/>
                <a:gd name="T83" fmla="*/ 136 h 244"/>
                <a:gd name="T84" fmla="*/ 138 w 178"/>
                <a:gd name="T85" fmla="*/ 140 h 244"/>
                <a:gd name="T86" fmla="*/ 142 w 178"/>
                <a:gd name="T87" fmla="*/ 140 h 244"/>
                <a:gd name="T88" fmla="*/ 150 w 178"/>
                <a:gd name="T89" fmla="*/ 134 h 244"/>
                <a:gd name="T90" fmla="*/ 152 w 178"/>
                <a:gd name="T91" fmla="*/ 156 h 244"/>
                <a:gd name="T92" fmla="*/ 156 w 178"/>
                <a:gd name="T93" fmla="*/ 158 h 244"/>
                <a:gd name="T94" fmla="*/ 164 w 178"/>
                <a:gd name="T95" fmla="*/ 160 h 244"/>
                <a:gd name="T96" fmla="*/ 176 w 178"/>
                <a:gd name="T97" fmla="*/ 176 h 244"/>
                <a:gd name="T98" fmla="*/ 178 w 178"/>
                <a:gd name="T99" fmla="*/ 184 h 244"/>
                <a:gd name="T100" fmla="*/ 174 w 178"/>
                <a:gd name="T101" fmla="*/ 192 h 244"/>
                <a:gd name="T102" fmla="*/ 174 w 178"/>
                <a:gd name="T103" fmla="*/ 206 h 244"/>
                <a:gd name="T104" fmla="*/ 176 w 178"/>
                <a:gd name="T105" fmla="*/ 210 h 244"/>
                <a:gd name="T106" fmla="*/ 178 w 178"/>
                <a:gd name="T107" fmla="*/ 220 h 244"/>
                <a:gd name="T108" fmla="*/ 170 w 178"/>
                <a:gd name="T109" fmla="*/ 224 h 244"/>
                <a:gd name="T110" fmla="*/ 156 w 178"/>
                <a:gd name="T111" fmla="*/ 230 h 244"/>
                <a:gd name="T112" fmla="*/ 148 w 178"/>
                <a:gd name="T113" fmla="*/ 238 h 244"/>
                <a:gd name="T114" fmla="*/ 132 w 178"/>
                <a:gd name="T115" fmla="*/ 244 h 244"/>
                <a:gd name="T116" fmla="*/ 120 w 178"/>
                <a:gd name="T117" fmla="*/ 244 h 244"/>
                <a:gd name="T118" fmla="*/ 112 w 178"/>
                <a:gd name="T119" fmla="*/ 240 h 244"/>
                <a:gd name="T120" fmla="*/ 98 w 178"/>
                <a:gd name="T121" fmla="*/ 234 h 244"/>
                <a:gd name="T122" fmla="*/ 82 w 178"/>
                <a:gd name="T123" fmla="*/ 22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44">
                  <a:moveTo>
                    <a:pt x="82" y="226"/>
                  </a:moveTo>
                  <a:lnTo>
                    <a:pt x="76" y="222"/>
                  </a:lnTo>
                  <a:lnTo>
                    <a:pt x="72" y="216"/>
                  </a:lnTo>
                  <a:lnTo>
                    <a:pt x="70" y="210"/>
                  </a:lnTo>
                  <a:lnTo>
                    <a:pt x="68" y="204"/>
                  </a:lnTo>
                  <a:lnTo>
                    <a:pt x="68" y="200"/>
                  </a:lnTo>
                  <a:lnTo>
                    <a:pt x="66" y="196"/>
                  </a:lnTo>
                  <a:lnTo>
                    <a:pt x="64" y="190"/>
                  </a:lnTo>
                  <a:lnTo>
                    <a:pt x="58" y="176"/>
                  </a:lnTo>
                  <a:lnTo>
                    <a:pt x="52" y="164"/>
                  </a:lnTo>
                  <a:lnTo>
                    <a:pt x="48" y="152"/>
                  </a:lnTo>
                  <a:lnTo>
                    <a:pt x="46" y="148"/>
                  </a:lnTo>
                  <a:lnTo>
                    <a:pt x="40" y="136"/>
                  </a:lnTo>
                  <a:lnTo>
                    <a:pt x="30" y="122"/>
                  </a:lnTo>
                  <a:lnTo>
                    <a:pt x="18" y="108"/>
                  </a:lnTo>
                  <a:lnTo>
                    <a:pt x="10" y="98"/>
                  </a:lnTo>
                  <a:lnTo>
                    <a:pt x="6" y="94"/>
                  </a:lnTo>
                  <a:lnTo>
                    <a:pt x="4" y="90"/>
                  </a:lnTo>
                  <a:lnTo>
                    <a:pt x="4" y="86"/>
                  </a:lnTo>
                  <a:lnTo>
                    <a:pt x="4" y="84"/>
                  </a:lnTo>
                  <a:lnTo>
                    <a:pt x="6" y="84"/>
                  </a:lnTo>
                  <a:lnTo>
                    <a:pt x="6" y="84"/>
                  </a:lnTo>
                  <a:lnTo>
                    <a:pt x="6" y="80"/>
                  </a:lnTo>
                  <a:lnTo>
                    <a:pt x="4" y="78"/>
                  </a:lnTo>
                  <a:lnTo>
                    <a:pt x="4" y="76"/>
                  </a:lnTo>
                  <a:lnTo>
                    <a:pt x="2" y="74"/>
                  </a:lnTo>
                  <a:lnTo>
                    <a:pt x="0" y="74"/>
                  </a:lnTo>
                  <a:lnTo>
                    <a:pt x="2" y="68"/>
                  </a:lnTo>
                  <a:lnTo>
                    <a:pt x="4" y="66"/>
                  </a:lnTo>
                  <a:lnTo>
                    <a:pt x="6" y="64"/>
                  </a:lnTo>
                  <a:lnTo>
                    <a:pt x="8" y="62"/>
                  </a:lnTo>
                  <a:lnTo>
                    <a:pt x="10" y="62"/>
                  </a:lnTo>
                  <a:lnTo>
                    <a:pt x="14" y="64"/>
                  </a:lnTo>
                  <a:lnTo>
                    <a:pt x="16" y="66"/>
                  </a:lnTo>
                  <a:lnTo>
                    <a:pt x="26" y="66"/>
                  </a:lnTo>
                  <a:lnTo>
                    <a:pt x="28" y="68"/>
                  </a:lnTo>
                  <a:lnTo>
                    <a:pt x="30" y="68"/>
                  </a:lnTo>
                  <a:lnTo>
                    <a:pt x="34" y="68"/>
                  </a:lnTo>
                  <a:lnTo>
                    <a:pt x="36" y="66"/>
                  </a:lnTo>
                  <a:lnTo>
                    <a:pt x="36" y="64"/>
                  </a:lnTo>
                  <a:lnTo>
                    <a:pt x="36" y="64"/>
                  </a:lnTo>
                  <a:lnTo>
                    <a:pt x="38" y="62"/>
                  </a:lnTo>
                  <a:lnTo>
                    <a:pt x="40" y="60"/>
                  </a:lnTo>
                  <a:lnTo>
                    <a:pt x="40" y="56"/>
                  </a:lnTo>
                  <a:lnTo>
                    <a:pt x="42" y="54"/>
                  </a:lnTo>
                  <a:lnTo>
                    <a:pt x="42" y="54"/>
                  </a:lnTo>
                  <a:lnTo>
                    <a:pt x="44" y="50"/>
                  </a:lnTo>
                  <a:lnTo>
                    <a:pt x="46" y="48"/>
                  </a:lnTo>
                  <a:lnTo>
                    <a:pt x="46" y="48"/>
                  </a:lnTo>
                  <a:lnTo>
                    <a:pt x="48" y="48"/>
                  </a:lnTo>
                  <a:lnTo>
                    <a:pt x="60" y="44"/>
                  </a:lnTo>
                  <a:lnTo>
                    <a:pt x="70" y="36"/>
                  </a:lnTo>
                  <a:lnTo>
                    <a:pt x="78" y="28"/>
                  </a:lnTo>
                  <a:lnTo>
                    <a:pt x="82" y="18"/>
                  </a:lnTo>
                  <a:lnTo>
                    <a:pt x="84" y="14"/>
                  </a:lnTo>
                  <a:lnTo>
                    <a:pt x="84" y="10"/>
                  </a:lnTo>
                  <a:lnTo>
                    <a:pt x="82" y="8"/>
                  </a:lnTo>
                  <a:lnTo>
                    <a:pt x="82" y="4"/>
                  </a:lnTo>
                  <a:lnTo>
                    <a:pt x="82" y="0"/>
                  </a:lnTo>
                  <a:lnTo>
                    <a:pt x="88" y="4"/>
                  </a:lnTo>
                  <a:lnTo>
                    <a:pt x="94" y="6"/>
                  </a:lnTo>
                  <a:lnTo>
                    <a:pt x="96" y="6"/>
                  </a:lnTo>
                  <a:lnTo>
                    <a:pt x="100" y="8"/>
                  </a:lnTo>
                  <a:lnTo>
                    <a:pt x="104" y="10"/>
                  </a:lnTo>
                  <a:lnTo>
                    <a:pt x="110" y="12"/>
                  </a:lnTo>
                  <a:lnTo>
                    <a:pt x="116" y="14"/>
                  </a:lnTo>
                  <a:lnTo>
                    <a:pt x="122" y="18"/>
                  </a:lnTo>
                  <a:lnTo>
                    <a:pt x="124" y="22"/>
                  </a:lnTo>
                  <a:lnTo>
                    <a:pt x="124" y="22"/>
                  </a:lnTo>
                  <a:lnTo>
                    <a:pt x="124" y="24"/>
                  </a:lnTo>
                  <a:lnTo>
                    <a:pt x="124" y="26"/>
                  </a:lnTo>
                  <a:lnTo>
                    <a:pt x="126" y="28"/>
                  </a:lnTo>
                  <a:lnTo>
                    <a:pt x="126" y="32"/>
                  </a:lnTo>
                  <a:lnTo>
                    <a:pt x="130" y="34"/>
                  </a:lnTo>
                  <a:lnTo>
                    <a:pt x="134" y="36"/>
                  </a:lnTo>
                  <a:lnTo>
                    <a:pt x="140" y="36"/>
                  </a:lnTo>
                  <a:lnTo>
                    <a:pt x="142" y="36"/>
                  </a:lnTo>
                  <a:lnTo>
                    <a:pt x="146" y="36"/>
                  </a:lnTo>
                  <a:lnTo>
                    <a:pt x="150" y="36"/>
                  </a:lnTo>
                  <a:lnTo>
                    <a:pt x="154" y="38"/>
                  </a:lnTo>
                  <a:lnTo>
                    <a:pt x="158" y="38"/>
                  </a:lnTo>
                  <a:lnTo>
                    <a:pt x="158" y="38"/>
                  </a:lnTo>
                  <a:lnTo>
                    <a:pt x="160" y="40"/>
                  </a:lnTo>
                  <a:lnTo>
                    <a:pt x="162" y="42"/>
                  </a:lnTo>
                  <a:lnTo>
                    <a:pt x="162" y="44"/>
                  </a:lnTo>
                  <a:lnTo>
                    <a:pt x="156" y="60"/>
                  </a:lnTo>
                  <a:lnTo>
                    <a:pt x="162" y="60"/>
                  </a:lnTo>
                  <a:lnTo>
                    <a:pt x="162" y="66"/>
                  </a:lnTo>
                  <a:lnTo>
                    <a:pt x="156" y="66"/>
                  </a:lnTo>
                  <a:lnTo>
                    <a:pt x="156" y="66"/>
                  </a:lnTo>
                  <a:lnTo>
                    <a:pt x="154" y="64"/>
                  </a:lnTo>
                  <a:lnTo>
                    <a:pt x="152" y="64"/>
                  </a:lnTo>
                  <a:lnTo>
                    <a:pt x="148" y="64"/>
                  </a:lnTo>
                  <a:lnTo>
                    <a:pt x="146" y="66"/>
                  </a:lnTo>
                  <a:lnTo>
                    <a:pt x="146" y="66"/>
                  </a:lnTo>
                  <a:lnTo>
                    <a:pt x="142" y="66"/>
                  </a:lnTo>
                  <a:lnTo>
                    <a:pt x="138" y="68"/>
                  </a:lnTo>
                  <a:lnTo>
                    <a:pt x="134" y="68"/>
                  </a:lnTo>
                  <a:lnTo>
                    <a:pt x="128" y="72"/>
                  </a:lnTo>
                  <a:lnTo>
                    <a:pt x="124" y="76"/>
                  </a:lnTo>
                  <a:lnTo>
                    <a:pt x="122" y="80"/>
                  </a:lnTo>
                  <a:lnTo>
                    <a:pt x="122" y="82"/>
                  </a:lnTo>
                  <a:lnTo>
                    <a:pt x="122" y="86"/>
                  </a:lnTo>
                  <a:lnTo>
                    <a:pt x="120" y="90"/>
                  </a:lnTo>
                  <a:lnTo>
                    <a:pt x="118" y="92"/>
                  </a:lnTo>
                  <a:lnTo>
                    <a:pt x="118" y="94"/>
                  </a:lnTo>
                  <a:lnTo>
                    <a:pt x="116" y="96"/>
                  </a:lnTo>
                  <a:lnTo>
                    <a:pt x="114" y="98"/>
                  </a:lnTo>
                  <a:lnTo>
                    <a:pt x="112" y="102"/>
                  </a:lnTo>
                  <a:lnTo>
                    <a:pt x="110" y="108"/>
                  </a:lnTo>
                  <a:lnTo>
                    <a:pt x="110" y="116"/>
                  </a:lnTo>
                  <a:lnTo>
                    <a:pt x="114" y="122"/>
                  </a:lnTo>
                  <a:lnTo>
                    <a:pt x="114" y="124"/>
                  </a:lnTo>
                  <a:lnTo>
                    <a:pt x="114" y="126"/>
                  </a:lnTo>
                  <a:lnTo>
                    <a:pt x="116" y="128"/>
                  </a:lnTo>
                  <a:lnTo>
                    <a:pt x="116" y="132"/>
                  </a:lnTo>
                  <a:lnTo>
                    <a:pt x="116" y="134"/>
                  </a:lnTo>
                  <a:lnTo>
                    <a:pt x="116" y="134"/>
                  </a:lnTo>
                  <a:lnTo>
                    <a:pt x="116" y="134"/>
                  </a:lnTo>
                  <a:lnTo>
                    <a:pt x="118" y="134"/>
                  </a:lnTo>
                  <a:lnTo>
                    <a:pt x="120" y="132"/>
                  </a:lnTo>
                  <a:lnTo>
                    <a:pt x="122" y="132"/>
                  </a:lnTo>
                  <a:lnTo>
                    <a:pt x="126" y="134"/>
                  </a:lnTo>
                  <a:lnTo>
                    <a:pt x="126" y="136"/>
                  </a:lnTo>
                  <a:lnTo>
                    <a:pt x="126" y="136"/>
                  </a:lnTo>
                  <a:lnTo>
                    <a:pt x="126" y="136"/>
                  </a:lnTo>
                  <a:lnTo>
                    <a:pt x="128" y="138"/>
                  </a:lnTo>
                  <a:lnTo>
                    <a:pt x="132" y="138"/>
                  </a:lnTo>
                  <a:lnTo>
                    <a:pt x="138" y="140"/>
                  </a:lnTo>
                  <a:lnTo>
                    <a:pt x="140" y="140"/>
                  </a:lnTo>
                  <a:lnTo>
                    <a:pt x="142" y="140"/>
                  </a:lnTo>
                  <a:lnTo>
                    <a:pt x="142" y="140"/>
                  </a:lnTo>
                  <a:lnTo>
                    <a:pt x="144" y="138"/>
                  </a:lnTo>
                  <a:lnTo>
                    <a:pt x="148" y="136"/>
                  </a:lnTo>
                  <a:lnTo>
                    <a:pt x="150" y="134"/>
                  </a:lnTo>
                  <a:lnTo>
                    <a:pt x="152" y="132"/>
                  </a:lnTo>
                  <a:lnTo>
                    <a:pt x="154" y="130"/>
                  </a:lnTo>
                  <a:lnTo>
                    <a:pt x="152" y="156"/>
                  </a:lnTo>
                  <a:lnTo>
                    <a:pt x="152" y="156"/>
                  </a:lnTo>
                  <a:lnTo>
                    <a:pt x="154" y="158"/>
                  </a:lnTo>
                  <a:lnTo>
                    <a:pt x="156" y="158"/>
                  </a:lnTo>
                  <a:lnTo>
                    <a:pt x="160" y="160"/>
                  </a:lnTo>
                  <a:lnTo>
                    <a:pt x="160" y="160"/>
                  </a:lnTo>
                  <a:lnTo>
                    <a:pt x="164" y="160"/>
                  </a:lnTo>
                  <a:lnTo>
                    <a:pt x="166" y="160"/>
                  </a:lnTo>
                  <a:lnTo>
                    <a:pt x="176" y="176"/>
                  </a:lnTo>
                  <a:lnTo>
                    <a:pt x="176" y="176"/>
                  </a:lnTo>
                  <a:lnTo>
                    <a:pt x="176" y="178"/>
                  </a:lnTo>
                  <a:lnTo>
                    <a:pt x="178" y="180"/>
                  </a:lnTo>
                  <a:lnTo>
                    <a:pt x="178" y="184"/>
                  </a:lnTo>
                  <a:lnTo>
                    <a:pt x="176" y="186"/>
                  </a:lnTo>
                  <a:lnTo>
                    <a:pt x="176" y="188"/>
                  </a:lnTo>
                  <a:lnTo>
                    <a:pt x="174" y="192"/>
                  </a:lnTo>
                  <a:lnTo>
                    <a:pt x="174" y="196"/>
                  </a:lnTo>
                  <a:lnTo>
                    <a:pt x="174" y="202"/>
                  </a:lnTo>
                  <a:lnTo>
                    <a:pt x="174" y="206"/>
                  </a:lnTo>
                  <a:lnTo>
                    <a:pt x="174" y="208"/>
                  </a:lnTo>
                  <a:lnTo>
                    <a:pt x="176" y="208"/>
                  </a:lnTo>
                  <a:lnTo>
                    <a:pt x="176" y="210"/>
                  </a:lnTo>
                  <a:lnTo>
                    <a:pt x="178" y="214"/>
                  </a:lnTo>
                  <a:lnTo>
                    <a:pt x="178" y="216"/>
                  </a:lnTo>
                  <a:lnTo>
                    <a:pt x="178" y="220"/>
                  </a:lnTo>
                  <a:lnTo>
                    <a:pt x="176" y="222"/>
                  </a:lnTo>
                  <a:lnTo>
                    <a:pt x="174" y="224"/>
                  </a:lnTo>
                  <a:lnTo>
                    <a:pt x="170" y="224"/>
                  </a:lnTo>
                  <a:lnTo>
                    <a:pt x="166" y="226"/>
                  </a:lnTo>
                  <a:lnTo>
                    <a:pt x="160" y="228"/>
                  </a:lnTo>
                  <a:lnTo>
                    <a:pt x="156" y="230"/>
                  </a:lnTo>
                  <a:lnTo>
                    <a:pt x="154" y="234"/>
                  </a:lnTo>
                  <a:lnTo>
                    <a:pt x="152" y="236"/>
                  </a:lnTo>
                  <a:lnTo>
                    <a:pt x="148" y="238"/>
                  </a:lnTo>
                  <a:lnTo>
                    <a:pt x="142" y="240"/>
                  </a:lnTo>
                  <a:lnTo>
                    <a:pt x="138" y="242"/>
                  </a:lnTo>
                  <a:lnTo>
                    <a:pt x="132" y="244"/>
                  </a:lnTo>
                  <a:lnTo>
                    <a:pt x="130" y="244"/>
                  </a:lnTo>
                  <a:lnTo>
                    <a:pt x="128" y="244"/>
                  </a:lnTo>
                  <a:lnTo>
                    <a:pt x="120" y="244"/>
                  </a:lnTo>
                  <a:lnTo>
                    <a:pt x="118" y="244"/>
                  </a:lnTo>
                  <a:lnTo>
                    <a:pt x="116" y="242"/>
                  </a:lnTo>
                  <a:lnTo>
                    <a:pt x="112" y="240"/>
                  </a:lnTo>
                  <a:lnTo>
                    <a:pt x="108" y="238"/>
                  </a:lnTo>
                  <a:lnTo>
                    <a:pt x="104" y="236"/>
                  </a:lnTo>
                  <a:lnTo>
                    <a:pt x="98" y="234"/>
                  </a:lnTo>
                  <a:lnTo>
                    <a:pt x="96" y="232"/>
                  </a:lnTo>
                  <a:lnTo>
                    <a:pt x="94" y="230"/>
                  </a:lnTo>
                  <a:lnTo>
                    <a:pt x="82" y="22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4" name="Freeform 325"/>
            <p:cNvSpPr>
              <a:spLocks/>
            </p:cNvSpPr>
            <p:nvPr/>
          </p:nvSpPr>
          <p:spPr bwMode="gray">
            <a:xfrm>
              <a:off x="4525" y="2938"/>
              <a:ext cx="176" cy="172"/>
            </a:xfrm>
            <a:custGeom>
              <a:avLst/>
              <a:gdLst>
                <a:gd name="T0" fmla="*/ 166 w 176"/>
                <a:gd name="T1" fmla="*/ 50 h 172"/>
                <a:gd name="T2" fmla="*/ 162 w 176"/>
                <a:gd name="T3" fmla="*/ 46 h 172"/>
                <a:gd name="T4" fmla="*/ 152 w 176"/>
                <a:gd name="T5" fmla="*/ 38 h 172"/>
                <a:gd name="T6" fmla="*/ 142 w 176"/>
                <a:gd name="T7" fmla="*/ 34 h 172"/>
                <a:gd name="T8" fmla="*/ 134 w 176"/>
                <a:gd name="T9" fmla="*/ 26 h 172"/>
                <a:gd name="T10" fmla="*/ 126 w 176"/>
                <a:gd name="T11" fmla="*/ 22 h 172"/>
                <a:gd name="T12" fmla="*/ 110 w 176"/>
                <a:gd name="T13" fmla="*/ 26 h 172"/>
                <a:gd name="T14" fmla="*/ 100 w 176"/>
                <a:gd name="T15" fmla="*/ 30 h 172"/>
                <a:gd name="T16" fmla="*/ 84 w 176"/>
                <a:gd name="T17" fmla="*/ 32 h 172"/>
                <a:gd name="T18" fmla="*/ 72 w 176"/>
                <a:gd name="T19" fmla="*/ 30 h 172"/>
                <a:gd name="T20" fmla="*/ 62 w 176"/>
                <a:gd name="T21" fmla="*/ 22 h 172"/>
                <a:gd name="T22" fmla="*/ 54 w 176"/>
                <a:gd name="T23" fmla="*/ 14 h 172"/>
                <a:gd name="T24" fmla="*/ 48 w 176"/>
                <a:gd name="T25" fmla="*/ 6 h 172"/>
                <a:gd name="T26" fmla="*/ 42 w 176"/>
                <a:gd name="T27" fmla="*/ 4 h 172"/>
                <a:gd name="T28" fmla="*/ 42 w 176"/>
                <a:gd name="T29" fmla="*/ 0 h 172"/>
                <a:gd name="T30" fmla="*/ 40 w 176"/>
                <a:gd name="T31" fmla="*/ 2 h 172"/>
                <a:gd name="T32" fmla="*/ 40 w 176"/>
                <a:gd name="T33" fmla="*/ 6 h 172"/>
                <a:gd name="T34" fmla="*/ 38 w 176"/>
                <a:gd name="T35" fmla="*/ 8 h 172"/>
                <a:gd name="T36" fmla="*/ 36 w 176"/>
                <a:gd name="T37" fmla="*/ 12 h 172"/>
                <a:gd name="T38" fmla="*/ 36 w 176"/>
                <a:gd name="T39" fmla="*/ 16 h 172"/>
                <a:gd name="T40" fmla="*/ 36 w 176"/>
                <a:gd name="T41" fmla="*/ 20 h 172"/>
                <a:gd name="T42" fmla="*/ 32 w 176"/>
                <a:gd name="T43" fmla="*/ 18 h 172"/>
                <a:gd name="T44" fmla="*/ 32 w 176"/>
                <a:gd name="T45" fmla="*/ 14 h 172"/>
                <a:gd name="T46" fmla="*/ 34 w 176"/>
                <a:gd name="T47" fmla="*/ 10 h 172"/>
                <a:gd name="T48" fmla="*/ 32 w 176"/>
                <a:gd name="T49" fmla="*/ 6 h 172"/>
                <a:gd name="T50" fmla="*/ 24 w 176"/>
                <a:gd name="T51" fmla="*/ 10 h 172"/>
                <a:gd name="T52" fmla="*/ 18 w 176"/>
                <a:gd name="T53" fmla="*/ 16 h 172"/>
                <a:gd name="T54" fmla="*/ 10 w 176"/>
                <a:gd name="T55" fmla="*/ 20 h 172"/>
                <a:gd name="T56" fmla="*/ 0 w 176"/>
                <a:gd name="T57" fmla="*/ 30 h 172"/>
                <a:gd name="T58" fmla="*/ 0 w 176"/>
                <a:gd name="T59" fmla="*/ 36 h 172"/>
                <a:gd name="T60" fmla="*/ 2 w 176"/>
                <a:gd name="T61" fmla="*/ 48 h 172"/>
                <a:gd name="T62" fmla="*/ 4 w 176"/>
                <a:gd name="T63" fmla="*/ 54 h 172"/>
                <a:gd name="T64" fmla="*/ 2 w 176"/>
                <a:gd name="T65" fmla="*/ 62 h 172"/>
                <a:gd name="T66" fmla="*/ 0 w 176"/>
                <a:gd name="T67" fmla="*/ 72 h 172"/>
                <a:gd name="T68" fmla="*/ 6 w 176"/>
                <a:gd name="T69" fmla="*/ 84 h 172"/>
                <a:gd name="T70" fmla="*/ 48 w 176"/>
                <a:gd name="T71" fmla="*/ 98 h 172"/>
                <a:gd name="T72" fmla="*/ 56 w 176"/>
                <a:gd name="T73" fmla="*/ 98 h 172"/>
                <a:gd name="T74" fmla="*/ 62 w 176"/>
                <a:gd name="T75" fmla="*/ 96 h 172"/>
                <a:gd name="T76" fmla="*/ 66 w 176"/>
                <a:gd name="T77" fmla="*/ 96 h 172"/>
                <a:gd name="T78" fmla="*/ 66 w 176"/>
                <a:gd name="T79" fmla="*/ 102 h 172"/>
                <a:gd name="T80" fmla="*/ 60 w 176"/>
                <a:gd name="T81" fmla="*/ 108 h 172"/>
                <a:gd name="T82" fmla="*/ 60 w 176"/>
                <a:gd name="T83" fmla="*/ 122 h 172"/>
                <a:gd name="T84" fmla="*/ 60 w 176"/>
                <a:gd name="T85" fmla="*/ 140 h 172"/>
                <a:gd name="T86" fmla="*/ 64 w 176"/>
                <a:gd name="T87" fmla="*/ 148 h 172"/>
                <a:gd name="T88" fmla="*/ 68 w 176"/>
                <a:gd name="T89" fmla="*/ 164 h 172"/>
                <a:gd name="T90" fmla="*/ 116 w 176"/>
                <a:gd name="T91" fmla="*/ 152 h 172"/>
                <a:gd name="T92" fmla="*/ 122 w 176"/>
                <a:gd name="T93" fmla="*/ 140 h 172"/>
                <a:gd name="T94" fmla="*/ 116 w 176"/>
                <a:gd name="T95" fmla="*/ 140 h 172"/>
                <a:gd name="T96" fmla="*/ 112 w 176"/>
                <a:gd name="T97" fmla="*/ 136 h 172"/>
                <a:gd name="T98" fmla="*/ 108 w 176"/>
                <a:gd name="T99" fmla="*/ 126 h 172"/>
                <a:gd name="T100" fmla="*/ 104 w 176"/>
                <a:gd name="T101" fmla="*/ 124 h 172"/>
                <a:gd name="T102" fmla="*/ 106 w 176"/>
                <a:gd name="T103" fmla="*/ 118 h 172"/>
                <a:gd name="T104" fmla="*/ 126 w 176"/>
                <a:gd name="T105" fmla="*/ 124 h 172"/>
                <a:gd name="T106" fmla="*/ 144 w 176"/>
                <a:gd name="T107" fmla="*/ 124 h 172"/>
                <a:gd name="T108" fmla="*/ 156 w 176"/>
                <a:gd name="T109" fmla="*/ 122 h 172"/>
                <a:gd name="T110" fmla="*/ 162 w 176"/>
                <a:gd name="T111" fmla="*/ 120 h 172"/>
                <a:gd name="T112" fmla="*/ 156 w 176"/>
                <a:gd name="T113" fmla="*/ 100 h 172"/>
                <a:gd name="T114" fmla="*/ 154 w 176"/>
                <a:gd name="T115" fmla="*/ 90 h 172"/>
                <a:gd name="T116" fmla="*/ 166 w 176"/>
                <a:gd name="T117" fmla="*/ 76 h 172"/>
                <a:gd name="T118" fmla="*/ 168 w 176"/>
                <a:gd name="T119" fmla="*/ 62 h 172"/>
                <a:gd name="T120" fmla="*/ 176 w 176"/>
                <a:gd name="T121" fmla="*/ 5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2">
                  <a:moveTo>
                    <a:pt x="176" y="58"/>
                  </a:moveTo>
                  <a:lnTo>
                    <a:pt x="170" y="54"/>
                  </a:lnTo>
                  <a:lnTo>
                    <a:pt x="166" y="50"/>
                  </a:lnTo>
                  <a:lnTo>
                    <a:pt x="166" y="50"/>
                  </a:lnTo>
                  <a:lnTo>
                    <a:pt x="164" y="48"/>
                  </a:lnTo>
                  <a:lnTo>
                    <a:pt x="162" y="46"/>
                  </a:lnTo>
                  <a:lnTo>
                    <a:pt x="160" y="44"/>
                  </a:lnTo>
                  <a:lnTo>
                    <a:pt x="156" y="40"/>
                  </a:lnTo>
                  <a:lnTo>
                    <a:pt x="152" y="38"/>
                  </a:lnTo>
                  <a:lnTo>
                    <a:pt x="146" y="36"/>
                  </a:lnTo>
                  <a:lnTo>
                    <a:pt x="144" y="34"/>
                  </a:lnTo>
                  <a:lnTo>
                    <a:pt x="142" y="34"/>
                  </a:lnTo>
                  <a:lnTo>
                    <a:pt x="138" y="32"/>
                  </a:lnTo>
                  <a:lnTo>
                    <a:pt x="136" y="28"/>
                  </a:lnTo>
                  <a:lnTo>
                    <a:pt x="134" y="26"/>
                  </a:lnTo>
                  <a:lnTo>
                    <a:pt x="132" y="24"/>
                  </a:lnTo>
                  <a:lnTo>
                    <a:pt x="132" y="24"/>
                  </a:lnTo>
                  <a:lnTo>
                    <a:pt x="126" y="22"/>
                  </a:lnTo>
                  <a:lnTo>
                    <a:pt x="120" y="24"/>
                  </a:lnTo>
                  <a:lnTo>
                    <a:pt x="116" y="24"/>
                  </a:lnTo>
                  <a:lnTo>
                    <a:pt x="110" y="26"/>
                  </a:lnTo>
                  <a:lnTo>
                    <a:pt x="108" y="26"/>
                  </a:lnTo>
                  <a:lnTo>
                    <a:pt x="106" y="28"/>
                  </a:lnTo>
                  <a:lnTo>
                    <a:pt x="100" y="30"/>
                  </a:lnTo>
                  <a:lnTo>
                    <a:pt x="94" y="32"/>
                  </a:lnTo>
                  <a:lnTo>
                    <a:pt x="88" y="32"/>
                  </a:lnTo>
                  <a:lnTo>
                    <a:pt x="84" y="32"/>
                  </a:lnTo>
                  <a:lnTo>
                    <a:pt x="80" y="32"/>
                  </a:lnTo>
                  <a:lnTo>
                    <a:pt x="78" y="32"/>
                  </a:lnTo>
                  <a:lnTo>
                    <a:pt x="72" y="30"/>
                  </a:lnTo>
                  <a:lnTo>
                    <a:pt x="68" y="28"/>
                  </a:lnTo>
                  <a:lnTo>
                    <a:pt x="64" y="24"/>
                  </a:lnTo>
                  <a:lnTo>
                    <a:pt x="62" y="22"/>
                  </a:lnTo>
                  <a:lnTo>
                    <a:pt x="62" y="22"/>
                  </a:lnTo>
                  <a:lnTo>
                    <a:pt x="56" y="18"/>
                  </a:lnTo>
                  <a:lnTo>
                    <a:pt x="54" y="14"/>
                  </a:lnTo>
                  <a:lnTo>
                    <a:pt x="50" y="10"/>
                  </a:lnTo>
                  <a:lnTo>
                    <a:pt x="50" y="8"/>
                  </a:lnTo>
                  <a:lnTo>
                    <a:pt x="48" y="6"/>
                  </a:lnTo>
                  <a:lnTo>
                    <a:pt x="46" y="4"/>
                  </a:lnTo>
                  <a:lnTo>
                    <a:pt x="44" y="4"/>
                  </a:lnTo>
                  <a:lnTo>
                    <a:pt x="42" y="4"/>
                  </a:lnTo>
                  <a:lnTo>
                    <a:pt x="42" y="2"/>
                  </a:lnTo>
                  <a:lnTo>
                    <a:pt x="42" y="2"/>
                  </a:lnTo>
                  <a:lnTo>
                    <a:pt x="42" y="0"/>
                  </a:lnTo>
                  <a:lnTo>
                    <a:pt x="42" y="0"/>
                  </a:lnTo>
                  <a:lnTo>
                    <a:pt x="40" y="0"/>
                  </a:lnTo>
                  <a:lnTo>
                    <a:pt x="40" y="2"/>
                  </a:lnTo>
                  <a:lnTo>
                    <a:pt x="42" y="4"/>
                  </a:lnTo>
                  <a:lnTo>
                    <a:pt x="40" y="4"/>
                  </a:lnTo>
                  <a:lnTo>
                    <a:pt x="40" y="6"/>
                  </a:lnTo>
                  <a:lnTo>
                    <a:pt x="40" y="8"/>
                  </a:lnTo>
                  <a:lnTo>
                    <a:pt x="38" y="8"/>
                  </a:lnTo>
                  <a:lnTo>
                    <a:pt x="38" y="8"/>
                  </a:lnTo>
                  <a:lnTo>
                    <a:pt x="38" y="10"/>
                  </a:lnTo>
                  <a:lnTo>
                    <a:pt x="36" y="12"/>
                  </a:lnTo>
                  <a:lnTo>
                    <a:pt x="36" y="12"/>
                  </a:lnTo>
                  <a:lnTo>
                    <a:pt x="36" y="12"/>
                  </a:lnTo>
                  <a:lnTo>
                    <a:pt x="36" y="14"/>
                  </a:lnTo>
                  <a:lnTo>
                    <a:pt x="36" y="16"/>
                  </a:lnTo>
                  <a:lnTo>
                    <a:pt x="36" y="16"/>
                  </a:lnTo>
                  <a:lnTo>
                    <a:pt x="36" y="18"/>
                  </a:lnTo>
                  <a:lnTo>
                    <a:pt x="36" y="20"/>
                  </a:lnTo>
                  <a:lnTo>
                    <a:pt x="34" y="20"/>
                  </a:lnTo>
                  <a:lnTo>
                    <a:pt x="34" y="20"/>
                  </a:lnTo>
                  <a:lnTo>
                    <a:pt x="32" y="18"/>
                  </a:lnTo>
                  <a:lnTo>
                    <a:pt x="32" y="16"/>
                  </a:lnTo>
                  <a:lnTo>
                    <a:pt x="32" y="16"/>
                  </a:lnTo>
                  <a:lnTo>
                    <a:pt x="32" y="14"/>
                  </a:lnTo>
                  <a:lnTo>
                    <a:pt x="34" y="14"/>
                  </a:lnTo>
                  <a:lnTo>
                    <a:pt x="34" y="12"/>
                  </a:lnTo>
                  <a:lnTo>
                    <a:pt x="34" y="10"/>
                  </a:lnTo>
                  <a:lnTo>
                    <a:pt x="32" y="8"/>
                  </a:lnTo>
                  <a:lnTo>
                    <a:pt x="32" y="6"/>
                  </a:lnTo>
                  <a:lnTo>
                    <a:pt x="32" y="6"/>
                  </a:lnTo>
                  <a:lnTo>
                    <a:pt x="32" y="4"/>
                  </a:lnTo>
                  <a:lnTo>
                    <a:pt x="28" y="6"/>
                  </a:lnTo>
                  <a:lnTo>
                    <a:pt x="24" y="10"/>
                  </a:lnTo>
                  <a:lnTo>
                    <a:pt x="22" y="14"/>
                  </a:lnTo>
                  <a:lnTo>
                    <a:pt x="20" y="16"/>
                  </a:lnTo>
                  <a:lnTo>
                    <a:pt x="18" y="16"/>
                  </a:lnTo>
                  <a:lnTo>
                    <a:pt x="18" y="18"/>
                  </a:lnTo>
                  <a:lnTo>
                    <a:pt x="14" y="18"/>
                  </a:lnTo>
                  <a:lnTo>
                    <a:pt x="10" y="20"/>
                  </a:lnTo>
                  <a:lnTo>
                    <a:pt x="6" y="24"/>
                  </a:lnTo>
                  <a:lnTo>
                    <a:pt x="2" y="26"/>
                  </a:lnTo>
                  <a:lnTo>
                    <a:pt x="0" y="30"/>
                  </a:lnTo>
                  <a:lnTo>
                    <a:pt x="0" y="30"/>
                  </a:lnTo>
                  <a:lnTo>
                    <a:pt x="0" y="32"/>
                  </a:lnTo>
                  <a:lnTo>
                    <a:pt x="0" y="36"/>
                  </a:lnTo>
                  <a:lnTo>
                    <a:pt x="0" y="42"/>
                  </a:lnTo>
                  <a:lnTo>
                    <a:pt x="0" y="46"/>
                  </a:lnTo>
                  <a:lnTo>
                    <a:pt x="2" y="48"/>
                  </a:lnTo>
                  <a:lnTo>
                    <a:pt x="2" y="48"/>
                  </a:lnTo>
                  <a:lnTo>
                    <a:pt x="2" y="50"/>
                  </a:lnTo>
                  <a:lnTo>
                    <a:pt x="4" y="54"/>
                  </a:lnTo>
                  <a:lnTo>
                    <a:pt x="4" y="58"/>
                  </a:lnTo>
                  <a:lnTo>
                    <a:pt x="2" y="60"/>
                  </a:lnTo>
                  <a:lnTo>
                    <a:pt x="2" y="62"/>
                  </a:lnTo>
                  <a:lnTo>
                    <a:pt x="2" y="64"/>
                  </a:lnTo>
                  <a:lnTo>
                    <a:pt x="0" y="68"/>
                  </a:lnTo>
                  <a:lnTo>
                    <a:pt x="0" y="72"/>
                  </a:lnTo>
                  <a:lnTo>
                    <a:pt x="2" y="76"/>
                  </a:lnTo>
                  <a:lnTo>
                    <a:pt x="2" y="80"/>
                  </a:lnTo>
                  <a:lnTo>
                    <a:pt x="6" y="84"/>
                  </a:lnTo>
                  <a:lnTo>
                    <a:pt x="12" y="86"/>
                  </a:lnTo>
                  <a:lnTo>
                    <a:pt x="44" y="90"/>
                  </a:lnTo>
                  <a:lnTo>
                    <a:pt x="48" y="98"/>
                  </a:lnTo>
                  <a:lnTo>
                    <a:pt x="48" y="98"/>
                  </a:lnTo>
                  <a:lnTo>
                    <a:pt x="52" y="98"/>
                  </a:lnTo>
                  <a:lnTo>
                    <a:pt x="56" y="98"/>
                  </a:lnTo>
                  <a:lnTo>
                    <a:pt x="60" y="98"/>
                  </a:lnTo>
                  <a:lnTo>
                    <a:pt x="60" y="98"/>
                  </a:lnTo>
                  <a:lnTo>
                    <a:pt x="62" y="96"/>
                  </a:lnTo>
                  <a:lnTo>
                    <a:pt x="62" y="96"/>
                  </a:lnTo>
                  <a:lnTo>
                    <a:pt x="64" y="96"/>
                  </a:lnTo>
                  <a:lnTo>
                    <a:pt x="66" y="96"/>
                  </a:lnTo>
                  <a:lnTo>
                    <a:pt x="66" y="98"/>
                  </a:lnTo>
                  <a:lnTo>
                    <a:pt x="66" y="102"/>
                  </a:lnTo>
                  <a:lnTo>
                    <a:pt x="66" y="102"/>
                  </a:lnTo>
                  <a:lnTo>
                    <a:pt x="64" y="104"/>
                  </a:lnTo>
                  <a:lnTo>
                    <a:pt x="62" y="106"/>
                  </a:lnTo>
                  <a:lnTo>
                    <a:pt x="60" y="108"/>
                  </a:lnTo>
                  <a:lnTo>
                    <a:pt x="60" y="112"/>
                  </a:lnTo>
                  <a:lnTo>
                    <a:pt x="58" y="116"/>
                  </a:lnTo>
                  <a:lnTo>
                    <a:pt x="60" y="122"/>
                  </a:lnTo>
                  <a:lnTo>
                    <a:pt x="62" y="128"/>
                  </a:lnTo>
                  <a:lnTo>
                    <a:pt x="68" y="132"/>
                  </a:lnTo>
                  <a:lnTo>
                    <a:pt x="60" y="140"/>
                  </a:lnTo>
                  <a:lnTo>
                    <a:pt x="62" y="140"/>
                  </a:lnTo>
                  <a:lnTo>
                    <a:pt x="62" y="144"/>
                  </a:lnTo>
                  <a:lnTo>
                    <a:pt x="64" y="148"/>
                  </a:lnTo>
                  <a:lnTo>
                    <a:pt x="66" y="154"/>
                  </a:lnTo>
                  <a:lnTo>
                    <a:pt x="68" y="160"/>
                  </a:lnTo>
                  <a:lnTo>
                    <a:pt x="68" y="164"/>
                  </a:lnTo>
                  <a:lnTo>
                    <a:pt x="80" y="166"/>
                  </a:lnTo>
                  <a:lnTo>
                    <a:pt x="98" y="172"/>
                  </a:lnTo>
                  <a:lnTo>
                    <a:pt x="116" y="152"/>
                  </a:lnTo>
                  <a:lnTo>
                    <a:pt x="124" y="148"/>
                  </a:lnTo>
                  <a:lnTo>
                    <a:pt x="124" y="140"/>
                  </a:lnTo>
                  <a:lnTo>
                    <a:pt x="122" y="140"/>
                  </a:lnTo>
                  <a:lnTo>
                    <a:pt x="122" y="140"/>
                  </a:lnTo>
                  <a:lnTo>
                    <a:pt x="118" y="140"/>
                  </a:lnTo>
                  <a:lnTo>
                    <a:pt x="116" y="140"/>
                  </a:lnTo>
                  <a:lnTo>
                    <a:pt x="114" y="140"/>
                  </a:lnTo>
                  <a:lnTo>
                    <a:pt x="112" y="138"/>
                  </a:lnTo>
                  <a:lnTo>
                    <a:pt x="112" y="136"/>
                  </a:lnTo>
                  <a:lnTo>
                    <a:pt x="112" y="130"/>
                  </a:lnTo>
                  <a:lnTo>
                    <a:pt x="110" y="128"/>
                  </a:lnTo>
                  <a:lnTo>
                    <a:pt x="108" y="126"/>
                  </a:lnTo>
                  <a:lnTo>
                    <a:pt x="106" y="124"/>
                  </a:lnTo>
                  <a:lnTo>
                    <a:pt x="104" y="124"/>
                  </a:lnTo>
                  <a:lnTo>
                    <a:pt x="104" y="124"/>
                  </a:lnTo>
                  <a:lnTo>
                    <a:pt x="104" y="122"/>
                  </a:lnTo>
                  <a:lnTo>
                    <a:pt x="104" y="118"/>
                  </a:lnTo>
                  <a:lnTo>
                    <a:pt x="106" y="118"/>
                  </a:lnTo>
                  <a:lnTo>
                    <a:pt x="108" y="120"/>
                  </a:lnTo>
                  <a:lnTo>
                    <a:pt x="114" y="122"/>
                  </a:lnTo>
                  <a:lnTo>
                    <a:pt x="126" y="124"/>
                  </a:lnTo>
                  <a:lnTo>
                    <a:pt x="128" y="130"/>
                  </a:lnTo>
                  <a:lnTo>
                    <a:pt x="144" y="128"/>
                  </a:lnTo>
                  <a:lnTo>
                    <a:pt x="144" y="124"/>
                  </a:lnTo>
                  <a:lnTo>
                    <a:pt x="152" y="120"/>
                  </a:lnTo>
                  <a:lnTo>
                    <a:pt x="154" y="120"/>
                  </a:lnTo>
                  <a:lnTo>
                    <a:pt x="156" y="122"/>
                  </a:lnTo>
                  <a:lnTo>
                    <a:pt x="158" y="122"/>
                  </a:lnTo>
                  <a:lnTo>
                    <a:pt x="160" y="120"/>
                  </a:lnTo>
                  <a:lnTo>
                    <a:pt x="162" y="120"/>
                  </a:lnTo>
                  <a:lnTo>
                    <a:pt x="164" y="118"/>
                  </a:lnTo>
                  <a:lnTo>
                    <a:pt x="164" y="116"/>
                  </a:lnTo>
                  <a:lnTo>
                    <a:pt x="156" y="100"/>
                  </a:lnTo>
                  <a:lnTo>
                    <a:pt x="156" y="98"/>
                  </a:lnTo>
                  <a:lnTo>
                    <a:pt x="154" y="96"/>
                  </a:lnTo>
                  <a:lnTo>
                    <a:pt x="154" y="90"/>
                  </a:lnTo>
                  <a:lnTo>
                    <a:pt x="154" y="84"/>
                  </a:lnTo>
                  <a:lnTo>
                    <a:pt x="156" y="78"/>
                  </a:lnTo>
                  <a:lnTo>
                    <a:pt x="166" y="76"/>
                  </a:lnTo>
                  <a:lnTo>
                    <a:pt x="164" y="64"/>
                  </a:lnTo>
                  <a:lnTo>
                    <a:pt x="164" y="64"/>
                  </a:lnTo>
                  <a:lnTo>
                    <a:pt x="168" y="62"/>
                  </a:lnTo>
                  <a:lnTo>
                    <a:pt x="170" y="62"/>
                  </a:lnTo>
                  <a:lnTo>
                    <a:pt x="174" y="60"/>
                  </a:lnTo>
                  <a:lnTo>
                    <a:pt x="176" y="58"/>
                  </a:lnTo>
                  <a:lnTo>
                    <a:pt x="176" y="5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5" name="Freeform 326"/>
            <p:cNvSpPr>
              <a:spLocks/>
            </p:cNvSpPr>
            <p:nvPr/>
          </p:nvSpPr>
          <p:spPr bwMode="gray">
            <a:xfrm>
              <a:off x="4679" y="2996"/>
              <a:ext cx="52" cy="86"/>
            </a:xfrm>
            <a:custGeom>
              <a:avLst/>
              <a:gdLst>
                <a:gd name="T0" fmla="*/ 52 w 52"/>
                <a:gd name="T1" fmla="*/ 28 h 86"/>
                <a:gd name="T2" fmla="*/ 52 w 52"/>
                <a:gd name="T3" fmla="*/ 28 h 86"/>
                <a:gd name="T4" fmla="*/ 48 w 52"/>
                <a:gd name="T5" fmla="*/ 26 h 86"/>
                <a:gd name="T6" fmla="*/ 46 w 52"/>
                <a:gd name="T7" fmla="*/ 22 h 86"/>
                <a:gd name="T8" fmla="*/ 40 w 52"/>
                <a:gd name="T9" fmla="*/ 16 h 86"/>
                <a:gd name="T10" fmla="*/ 34 w 52"/>
                <a:gd name="T11" fmla="*/ 12 h 86"/>
                <a:gd name="T12" fmla="*/ 28 w 52"/>
                <a:gd name="T13" fmla="*/ 6 h 86"/>
                <a:gd name="T14" fmla="*/ 22 w 52"/>
                <a:gd name="T15" fmla="*/ 0 h 86"/>
                <a:gd name="T16" fmla="*/ 22 w 52"/>
                <a:gd name="T17" fmla="*/ 0 h 86"/>
                <a:gd name="T18" fmla="*/ 20 w 52"/>
                <a:gd name="T19" fmla="*/ 2 h 86"/>
                <a:gd name="T20" fmla="*/ 16 w 52"/>
                <a:gd name="T21" fmla="*/ 4 h 86"/>
                <a:gd name="T22" fmla="*/ 14 w 52"/>
                <a:gd name="T23" fmla="*/ 4 h 86"/>
                <a:gd name="T24" fmla="*/ 10 w 52"/>
                <a:gd name="T25" fmla="*/ 6 h 86"/>
                <a:gd name="T26" fmla="*/ 10 w 52"/>
                <a:gd name="T27" fmla="*/ 6 h 86"/>
                <a:gd name="T28" fmla="*/ 12 w 52"/>
                <a:gd name="T29" fmla="*/ 18 h 86"/>
                <a:gd name="T30" fmla="*/ 2 w 52"/>
                <a:gd name="T31" fmla="*/ 20 h 86"/>
                <a:gd name="T32" fmla="*/ 0 w 52"/>
                <a:gd name="T33" fmla="*/ 26 h 86"/>
                <a:gd name="T34" fmla="*/ 0 w 52"/>
                <a:gd name="T35" fmla="*/ 32 h 86"/>
                <a:gd name="T36" fmla="*/ 0 w 52"/>
                <a:gd name="T37" fmla="*/ 38 h 86"/>
                <a:gd name="T38" fmla="*/ 2 w 52"/>
                <a:gd name="T39" fmla="*/ 40 h 86"/>
                <a:gd name="T40" fmla="*/ 2 w 52"/>
                <a:gd name="T41" fmla="*/ 42 h 86"/>
                <a:gd name="T42" fmla="*/ 10 w 52"/>
                <a:gd name="T43" fmla="*/ 58 h 86"/>
                <a:gd name="T44" fmla="*/ 14 w 52"/>
                <a:gd name="T45" fmla="*/ 58 h 86"/>
                <a:gd name="T46" fmla="*/ 16 w 52"/>
                <a:gd name="T47" fmla="*/ 60 h 86"/>
                <a:gd name="T48" fmla="*/ 16 w 52"/>
                <a:gd name="T49" fmla="*/ 62 h 86"/>
                <a:gd name="T50" fmla="*/ 18 w 52"/>
                <a:gd name="T51" fmla="*/ 66 h 86"/>
                <a:gd name="T52" fmla="*/ 18 w 52"/>
                <a:gd name="T53" fmla="*/ 70 h 86"/>
                <a:gd name="T54" fmla="*/ 18 w 52"/>
                <a:gd name="T55" fmla="*/ 72 h 86"/>
                <a:gd name="T56" fmla="*/ 16 w 52"/>
                <a:gd name="T57" fmla="*/ 74 h 86"/>
                <a:gd name="T58" fmla="*/ 16 w 52"/>
                <a:gd name="T59" fmla="*/ 78 h 86"/>
                <a:gd name="T60" fmla="*/ 16 w 52"/>
                <a:gd name="T61" fmla="*/ 80 h 86"/>
                <a:gd name="T62" fmla="*/ 16 w 52"/>
                <a:gd name="T63" fmla="*/ 84 h 86"/>
                <a:gd name="T64" fmla="*/ 18 w 52"/>
                <a:gd name="T65" fmla="*/ 86 h 86"/>
                <a:gd name="T66" fmla="*/ 24 w 52"/>
                <a:gd name="T67" fmla="*/ 84 h 86"/>
                <a:gd name="T68" fmla="*/ 26 w 52"/>
                <a:gd name="T69" fmla="*/ 84 h 86"/>
                <a:gd name="T70" fmla="*/ 36 w 52"/>
                <a:gd name="T71" fmla="*/ 82 h 86"/>
                <a:gd name="T72" fmla="*/ 40 w 52"/>
                <a:gd name="T73" fmla="*/ 82 h 86"/>
                <a:gd name="T74" fmla="*/ 46 w 52"/>
                <a:gd name="T75" fmla="*/ 82 h 86"/>
                <a:gd name="T76" fmla="*/ 46 w 52"/>
                <a:gd name="T77" fmla="*/ 82 h 86"/>
                <a:gd name="T78" fmla="*/ 44 w 52"/>
                <a:gd name="T79" fmla="*/ 80 h 86"/>
                <a:gd name="T80" fmla="*/ 42 w 52"/>
                <a:gd name="T81" fmla="*/ 78 h 86"/>
                <a:gd name="T82" fmla="*/ 42 w 52"/>
                <a:gd name="T83" fmla="*/ 74 h 86"/>
                <a:gd name="T84" fmla="*/ 40 w 52"/>
                <a:gd name="T85" fmla="*/ 64 h 86"/>
                <a:gd name="T86" fmla="*/ 36 w 52"/>
                <a:gd name="T87" fmla="*/ 62 h 86"/>
                <a:gd name="T88" fmla="*/ 36 w 52"/>
                <a:gd name="T89" fmla="*/ 62 h 86"/>
                <a:gd name="T90" fmla="*/ 34 w 52"/>
                <a:gd name="T91" fmla="*/ 58 h 86"/>
                <a:gd name="T92" fmla="*/ 32 w 52"/>
                <a:gd name="T93" fmla="*/ 54 h 86"/>
                <a:gd name="T94" fmla="*/ 32 w 52"/>
                <a:gd name="T95" fmla="*/ 50 h 86"/>
                <a:gd name="T96" fmla="*/ 32 w 52"/>
                <a:gd name="T97" fmla="*/ 44 h 86"/>
                <a:gd name="T98" fmla="*/ 34 w 52"/>
                <a:gd name="T99" fmla="*/ 40 h 86"/>
                <a:gd name="T100" fmla="*/ 38 w 52"/>
                <a:gd name="T101" fmla="*/ 40 h 86"/>
                <a:gd name="T102" fmla="*/ 40 w 52"/>
                <a:gd name="T103" fmla="*/ 40 h 86"/>
                <a:gd name="T104" fmla="*/ 42 w 52"/>
                <a:gd name="T105" fmla="*/ 42 h 86"/>
                <a:gd name="T106" fmla="*/ 44 w 52"/>
                <a:gd name="T107" fmla="*/ 42 h 86"/>
                <a:gd name="T108" fmla="*/ 44 w 52"/>
                <a:gd name="T109" fmla="*/ 40 h 86"/>
                <a:gd name="T110" fmla="*/ 46 w 52"/>
                <a:gd name="T111" fmla="*/ 38 h 86"/>
                <a:gd name="T112" fmla="*/ 46 w 52"/>
                <a:gd name="T113" fmla="*/ 38 h 86"/>
                <a:gd name="T114" fmla="*/ 46 w 52"/>
                <a:gd name="T115" fmla="*/ 36 h 86"/>
                <a:gd name="T116" fmla="*/ 48 w 52"/>
                <a:gd name="T117" fmla="*/ 34 h 86"/>
                <a:gd name="T118" fmla="*/ 48 w 52"/>
                <a:gd name="T119" fmla="*/ 32 h 86"/>
                <a:gd name="T120" fmla="*/ 52 w 52"/>
                <a:gd name="T121" fmla="*/ 2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 h="86">
                  <a:moveTo>
                    <a:pt x="52" y="28"/>
                  </a:moveTo>
                  <a:lnTo>
                    <a:pt x="52" y="28"/>
                  </a:lnTo>
                  <a:lnTo>
                    <a:pt x="48" y="26"/>
                  </a:lnTo>
                  <a:lnTo>
                    <a:pt x="46" y="22"/>
                  </a:lnTo>
                  <a:lnTo>
                    <a:pt x="40" y="16"/>
                  </a:lnTo>
                  <a:lnTo>
                    <a:pt x="34" y="12"/>
                  </a:lnTo>
                  <a:lnTo>
                    <a:pt x="28" y="6"/>
                  </a:lnTo>
                  <a:lnTo>
                    <a:pt x="22" y="0"/>
                  </a:lnTo>
                  <a:lnTo>
                    <a:pt x="22" y="0"/>
                  </a:lnTo>
                  <a:lnTo>
                    <a:pt x="20" y="2"/>
                  </a:lnTo>
                  <a:lnTo>
                    <a:pt x="16" y="4"/>
                  </a:lnTo>
                  <a:lnTo>
                    <a:pt x="14" y="4"/>
                  </a:lnTo>
                  <a:lnTo>
                    <a:pt x="10" y="6"/>
                  </a:lnTo>
                  <a:lnTo>
                    <a:pt x="10" y="6"/>
                  </a:lnTo>
                  <a:lnTo>
                    <a:pt x="12" y="18"/>
                  </a:lnTo>
                  <a:lnTo>
                    <a:pt x="2" y="20"/>
                  </a:lnTo>
                  <a:lnTo>
                    <a:pt x="0" y="26"/>
                  </a:lnTo>
                  <a:lnTo>
                    <a:pt x="0" y="32"/>
                  </a:lnTo>
                  <a:lnTo>
                    <a:pt x="0" y="38"/>
                  </a:lnTo>
                  <a:lnTo>
                    <a:pt x="2" y="40"/>
                  </a:lnTo>
                  <a:lnTo>
                    <a:pt x="2" y="42"/>
                  </a:lnTo>
                  <a:lnTo>
                    <a:pt x="10" y="58"/>
                  </a:lnTo>
                  <a:lnTo>
                    <a:pt x="14" y="58"/>
                  </a:lnTo>
                  <a:lnTo>
                    <a:pt x="16" y="60"/>
                  </a:lnTo>
                  <a:lnTo>
                    <a:pt x="16" y="62"/>
                  </a:lnTo>
                  <a:lnTo>
                    <a:pt x="18" y="66"/>
                  </a:lnTo>
                  <a:lnTo>
                    <a:pt x="18" y="70"/>
                  </a:lnTo>
                  <a:lnTo>
                    <a:pt x="18" y="72"/>
                  </a:lnTo>
                  <a:lnTo>
                    <a:pt x="16" y="74"/>
                  </a:lnTo>
                  <a:lnTo>
                    <a:pt x="16" y="78"/>
                  </a:lnTo>
                  <a:lnTo>
                    <a:pt x="16" y="80"/>
                  </a:lnTo>
                  <a:lnTo>
                    <a:pt x="16" y="84"/>
                  </a:lnTo>
                  <a:lnTo>
                    <a:pt x="18" y="86"/>
                  </a:lnTo>
                  <a:lnTo>
                    <a:pt x="24" y="84"/>
                  </a:lnTo>
                  <a:lnTo>
                    <a:pt x="26" y="84"/>
                  </a:lnTo>
                  <a:lnTo>
                    <a:pt x="36" y="82"/>
                  </a:lnTo>
                  <a:lnTo>
                    <a:pt x="40" y="82"/>
                  </a:lnTo>
                  <a:lnTo>
                    <a:pt x="46" y="82"/>
                  </a:lnTo>
                  <a:lnTo>
                    <a:pt x="46" y="82"/>
                  </a:lnTo>
                  <a:lnTo>
                    <a:pt x="44" y="80"/>
                  </a:lnTo>
                  <a:lnTo>
                    <a:pt x="42" y="78"/>
                  </a:lnTo>
                  <a:lnTo>
                    <a:pt x="42" y="74"/>
                  </a:lnTo>
                  <a:lnTo>
                    <a:pt x="40" y="64"/>
                  </a:lnTo>
                  <a:lnTo>
                    <a:pt x="36" y="62"/>
                  </a:lnTo>
                  <a:lnTo>
                    <a:pt x="36" y="62"/>
                  </a:lnTo>
                  <a:lnTo>
                    <a:pt x="34" y="58"/>
                  </a:lnTo>
                  <a:lnTo>
                    <a:pt x="32" y="54"/>
                  </a:lnTo>
                  <a:lnTo>
                    <a:pt x="32" y="50"/>
                  </a:lnTo>
                  <a:lnTo>
                    <a:pt x="32" y="44"/>
                  </a:lnTo>
                  <a:lnTo>
                    <a:pt x="34" y="40"/>
                  </a:lnTo>
                  <a:lnTo>
                    <a:pt x="38" y="40"/>
                  </a:lnTo>
                  <a:lnTo>
                    <a:pt x="40" y="40"/>
                  </a:lnTo>
                  <a:lnTo>
                    <a:pt x="42" y="42"/>
                  </a:lnTo>
                  <a:lnTo>
                    <a:pt x="44" y="42"/>
                  </a:lnTo>
                  <a:lnTo>
                    <a:pt x="44" y="40"/>
                  </a:lnTo>
                  <a:lnTo>
                    <a:pt x="46" y="38"/>
                  </a:lnTo>
                  <a:lnTo>
                    <a:pt x="46" y="38"/>
                  </a:lnTo>
                  <a:lnTo>
                    <a:pt x="46" y="36"/>
                  </a:lnTo>
                  <a:lnTo>
                    <a:pt x="48" y="34"/>
                  </a:lnTo>
                  <a:lnTo>
                    <a:pt x="48" y="32"/>
                  </a:lnTo>
                  <a:lnTo>
                    <a:pt x="52" y="2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6" name="Freeform 327"/>
            <p:cNvSpPr>
              <a:spLocks/>
            </p:cNvSpPr>
            <p:nvPr/>
          </p:nvSpPr>
          <p:spPr bwMode="gray">
            <a:xfrm>
              <a:off x="4711" y="3024"/>
              <a:ext cx="46" cy="56"/>
            </a:xfrm>
            <a:custGeom>
              <a:avLst/>
              <a:gdLst>
                <a:gd name="T0" fmla="*/ 20 w 46"/>
                <a:gd name="T1" fmla="*/ 0 h 56"/>
                <a:gd name="T2" fmla="*/ 28 w 46"/>
                <a:gd name="T3" fmla="*/ 4 h 56"/>
                <a:gd name="T4" fmla="*/ 36 w 46"/>
                <a:gd name="T5" fmla="*/ 8 h 56"/>
                <a:gd name="T6" fmla="*/ 46 w 46"/>
                <a:gd name="T7" fmla="*/ 10 h 56"/>
                <a:gd name="T8" fmla="*/ 44 w 46"/>
                <a:gd name="T9" fmla="*/ 16 h 56"/>
                <a:gd name="T10" fmla="*/ 44 w 46"/>
                <a:gd name="T11" fmla="*/ 16 h 56"/>
                <a:gd name="T12" fmla="*/ 42 w 46"/>
                <a:gd name="T13" fmla="*/ 18 h 56"/>
                <a:gd name="T14" fmla="*/ 40 w 46"/>
                <a:gd name="T15" fmla="*/ 20 h 56"/>
                <a:gd name="T16" fmla="*/ 38 w 46"/>
                <a:gd name="T17" fmla="*/ 22 h 56"/>
                <a:gd name="T18" fmla="*/ 38 w 46"/>
                <a:gd name="T19" fmla="*/ 24 h 56"/>
                <a:gd name="T20" fmla="*/ 36 w 46"/>
                <a:gd name="T21" fmla="*/ 26 h 56"/>
                <a:gd name="T22" fmla="*/ 36 w 46"/>
                <a:gd name="T23" fmla="*/ 28 h 56"/>
                <a:gd name="T24" fmla="*/ 38 w 46"/>
                <a:gd name="T25" fmla="*/ 30 h 56"/>
                <a:gd name="T26" fmla="*/ 38 w 46"/>
                <a:gd name="T27" fmla="*/ 30 h 56"/>
                <a:gd name="T28" fmla="*/ 40 w 46"/>
                <a:gd name="T29" fmla="*/ 32 h 56"/>
                <a:gd name="T30" fmla="*/ 42 w 46"/>
                <a:gd name="T31" fmla="*/ 36 h 56"/>
                <a:gd name="T32" fmla="*/ 42 w 46"/>
                <a:gd name="T33" fmla="*/ 38 h 56"/>
                <a:gd name="T34" fmla="*/ 42 w 46"/>
                <a:gd name="T35" fmla="*/ 38 h 56"/>
                <a:gd name="T36" fmla="*/ 40 w 46"/>
                <a:gd name="T37" fmla="*/ 42 h 56"/>
                <a:gd name="T38" fmla="*/ 40 w 46"/>
                <a:gd name="T39" fmla="*/ 44 h 56"/>
                <a:gd name="T40" fmla="*/ 40 w 46"/>
                <a:gd name="T41" fmla="*/ 46 h 56"/>
                <a:gd name="T42" fmla="*/ 40 w 46"/>
                <a:gd name="T43" fmla="*/ 48 h 56"/>
                <a:gd name="T44" fmla="*/ 40 w 46"/>
                <a:gd name="T45" fmla="*/ 50 h 56"/>
                <a:gd name="T46" fmla="*/ 38 w 46"/>
                <a:gd name="T47" fmla="*/ 52 h 56"/>
                <a:gd name="T48" fmla="*/ 36 w 46"/>
                <a:gd name="T49" fmla="*/ 52 h 56"/>
                <a:gd name="T50" fmla="*/ 34 w 46"/>
                <a:gd name="T51" fmla="*/ 52 h 56"/>
                <a:gd name="T52" fmla="*/ 34 w 46"/>
                <a:gd name="T53" fmla="*/ 52 h 56"/>
                <a:gd name="T54" fmla="*/ 32 w 46"/>
                <a:gd name="T55" fmla="*/ 50 h 56"/>
                <a:gd name="T56" fmla="*/ 28 w 46"/>
                <a:gd name="T57" fmla="*/ 50 h 56"/>
                <a:gd name="T58" fmla="*/ 26 w 46"/>
                <a:gd name="T59" fmla="*/ 52 h 56"/>
                <a:gd name="T60" fmla="*/ 24 w 46"/>
                <a:gd name="T61" fmla="*/ 52 h 56"/>
                <a:gd name="T62" fmla="*/ 20 w 46"/>
                <a:gd name="T63" fmla="*/ 50 h 56"/>
                <a:gd name="T64" fmla="*/ 20 w 46"/>
                <a:gd name="T65" fmla="*/ 50 h 56"/>
                <a:gd name="T66" fmla="*/ 18 w 46"/>
                <a:gd name="T67" fmla="*/ 54 h 56"/>
                <a:gd name="T68" fmla="*/ 20 w 46"/>
                <a:gd name="T69" fmla="*/ 56 h 56"/>
                <a:gd name="T70" fmla="*/ 14 w 46"/>
                <a:gd name="T71" fmla="*/ 54 h 56"/>
                <a:gd name="T72" fmla="*/ 14 w 46"/>
                <a:gd name="T73" fmla="*/ 54 h 56"/>
                <a:gd name="T74" fmla="*/ 12 w 46"/>
                <a:gd name="T75" fmla="*/ 52 h 56"/>
                <a:gd name="T76" fmla="*/ 10 w 46"/>
                <a:gd name="T77" fmla="*/ 50 h 56"/>
                <a:gd name="T78" fmla="*/ 10 w 46"/>
                <a:gd name="T79" fmla="*/ 46 h 56"/>
                <a:gd name="T80" fmla="*/ 8 w 46"/>
                <a:gd name="T81" fmla="*/ 36 h 56"/>
                <a:gd name="T82" fmla="*/ 4 w 46"/>
                <a:gd name="T83" fmla="*/ 34 h 56"/>
                <a:gd name="T84" fmla="*/ 4 w 46"/>
                <a:gd name="T85" fmla="*/ 34 h 56"/>
                <a:gd name="T86" fmla="*/ 2 w 46"/>
                <a:gd name="T87" fmla="*/ 30 h 56"/>
                <a:gd name="T88" fmla="*/ 0 w 46"/>
                <a:gd name="T89" fmla="*/ 26 h 56"/>
                <a:gd name="T90" fmla="*/ 0 w 46"/>
                <a:gd name="T91" fmla="*/ 22 h 56"/>
                <a:gd name="T92" fmla="*/ 0 w 46"/>
                <a:gd name="T93" fmla="*/ 16 h 56"/>
                <a:gd name="T94" fmla="*/ 2 w 46"/>
                <a:gd name="T95" fmla="*/ 12 h 56"/>
                <a:gd name="T96" fmla="*/ 6 w 46"/>
                <a:gd name="T97" fmla="*/ 12 h 56"/>
                <a:gd name="T98" fmla="*/ 8 w 46"/>
                <a:gd name="T99" fmla="*/ 12 h 56"/>
                <a:gd name="T100" fmla="*/ 10 w 46"/>
                <a:gd name="T101" fmla="*/ 14 h 56"/>
                <a:gd name="T102" fmla="*/ 12 w 46"/>
                <a:gd name="T103" fmla="*/ 14 h 56"/>
                <a:gd name="T104" fmla="*/ 12 w 46"/>
                <a:gd name="T105" fmla="*/ 12 h 56"/>
                <a:gd name="T106" fmla="*/ 14 w 46"/>
                <a:gd name="T107" fmla="*/ 10 h 56"/>
                <a:gd name="T108" fmla="*/ 14 w 46"/>
                <a:gd name="T109" fmla="*/ 10 h 56"/>
                <a:gd name="T110" fmla="*/ 14 w 46"/>
                <a:gd name="T111" fmla="*/ 8 h 56"/>
                <a:gd name="T112" fmla="*/ 16 w 46"/>
                <a:gd name="T113" fmla="*/ 6 h 56"/>
                <a:gd name="T114" fmla="*/ 16 w 46"/>
                <a:gd name="T115" fmla="*/ 4 h 56"/>
                <a:gd name="T116" fmla="*/ 20 w 46"/>
                <a:gd name="T1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56">
                  <a:moveTo>
                    <a:pt x="20" y="0"/>
                  </a:moveTo>
                  <a:lnTo>
                    <a:pt x="28" y="4"/>
                  </a:lnTo>
                  <a:lnTo>
                    <a:pt x="36" y="8"/>
                  </a:lnTo>
                  <a:lnTo>
                    <a:pt x="46" y="10"/>
                  </a:lnTo>
                  <a:lnTo>
                    <a:pt x="44" y="16"/>
                  </a:lnTo>
                  <a:lnTo>
                    <a:pt x="44" y="16"/>
                  </a:lnTo>
                  <a:lnTo>
                    <a:pt x="42" y="18"/>
                  </a:lnTo>
                  <a:lnTo>
                    <a:pt x="40" y="20"/>
                  </a:lnTo>
                  <a:lnTo>
                    <a:pt x="38" y="22"/>
                  </a:lnTo>
                  <a:lnTo>
                    <a:pt x="38" y="24"/>
                  </a:lnTo>
                  <a:lnTo>
                    <a:pt x="36" y="26"/>
                  </a:lnTo>
                  <a:lnTo>
                    <a:pt x="36" y="28"/>
                  </a:lnTo>
                  <a:lnTo>
                    <a:pt x="38" y="30"/>
                  </a:lnTo>
                  <a:lnTo>
                    <a:pt x="38" y="30"/>
                  </a:lnTo>
                  <a:lnTo>
                    <a:pt x="40" y="32"/>
                  </a:lnTo>
                  <a:lnTo>
                    <a:pt x="42" y="36"/>
                  </a:lnTo>
                  <a:lnTo>
                    <a:pt x="42" y="38"/>
                  </a:lnTo>
                  <a:lnTo>
                    <a:pt x="42" y="38"/>
                  </a:lnTo>
                  <a:lnTo>
                    <a:pt x="40" y="42"/>
                  </a:lnTo>
                  <a:lnTo>
                    <a:pt x="40" y="44"/>
                  </a:lnTo>
                  <a:lnTo>
                    <a:pt x="40" y="46"/>
                  </a:lnTo>
                  <a:lnTo>
                    <a:pt x="40" y="48"/>
                  </a:lnTo>
                  <a:lnTo>
                    <a:pt x="40" y="50"/>
                  </a:lnTo>
                  <a:lnTo>
                    <a:pt x="38" y="52"/>
                  </a:lnTo>
                  <a:lnTo>
                    <a:pt x="36" y="52"/>
                  </a:lnTo>
                  <a:lnTo>
                    <a:pt x="34" y="52"/>
                  </a:lnTo>
                  <a:lnTo>
                    <a:pt x="34" y="52"/>
                  </a:lnTo>
                  <a:lnTo>
                    <a:pt x="32" y="50"/>
                  </a:lnTo>
                  <a:lnTo>
                    <a:pt x="28" y="50"/>
                  </a:lnTo>
                  <a:lnTo>
                    <a:pt x="26" y="52"/>
                  </a:lnTo>
                  <a:lnTo>
                    <a:pt x="24" y="52"/>
                  </a:lnTo>
                  <a:lnTo>
                    <a:pt x="20" y="50"/>
                  </a:lnTo>
                  <a:lnTo>
                    <a:pt x="20" y="50"/>
                  </a:lnTo>
                  <a:lnTo>
                    <a:pt x="18" y="54"/>
                  </a:lnTo>
                  <a:lnTo>
                    <a:pt x="20" y="56"/>
                  </a:lnTo>
                  <a:lnTo>
                    <a:pt x="14" y="54"/>
                  </a:lnTo>
                  <a:lnTo>
                    <a:pt x="14" y="54"/>
                  </a:lnTo>
                  <a:lnTo>
                    <a:pt x="12" y="52"/>
                  </a:lnTo>
                  <a:lnTo>
                    <a:pt x="10" y="50"/>
                  </a:lnTo>
                  <a:lnTo>
                    <a:pt x="10" y="46"/>
                  </a:lnTo>
                  <a:lnTo>
                    <a:pt x="8" y="36"/>
                  </a:lnTo>
                  <a:lnTo>
                    <a:pt x="4" y="34"/>
                  </a:lnTo>
                  <a:lnTo>
                    <a:pt x="4" y="34"/>
                  </a:lnTo>
                  <a:lnTo>
                    <a:pt x="2" y="30"/>
                  </a:lnTo>
                  <a:lnTo>
                    <a:pt x="0" y="26"/>
                  </a:lnTo>
                  <a:lnTo>
                    <a:pt x="0" y="22"/>
                  </a:lnTo>
                  <a:lnTo>
                    <a:pt x="0" y="16"/>
                  </a:lnTo>
                  <a:lnTo>
                    <a:pt x="2" y="12"/>
                  </a:lnTo>
                  <a:lnTo>
                    <a:pt x="6" y="12"/>
                  </a:lnTo>
                  <a:lnTo>
                    <a:pt x="8" y="12"/>
                  </a:lnTo>
                  <a:lnTo>
                    <a:pt x="10" y="14"/>
                  </a:lnTo>
                  <a:lnTo>
                    <a:pt x="12" y="14"/>
                  </a:lnTo>
                  <a:lnTo>
                    <a:pt x="12" y="12"/>
                  </a:lnTo>
                  <a:lnTo>
                    <a:pt x="14" y="10"/>
                  </a:lnTo>
                  <a:lnTo>
                    <a:pt x="14" y="10"/>
                  </a:lnTo>
                  <a:lnTo>
                    <a:pt x="14" y="8"/>
                  </a:lnTo>
                  <a:lnTo>
                    <a:pt x="16" y="6"/>
                  </a:lnTo>
                  <a:lnTo>
                    <a:pt x="16" y="4"/>
                  </a:lnTo>
                  <a:lnTo>
                    <a:pt x="2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7" name="Freeform 328"/>
            <p:cNvSpPr>
              <a:spLocks/>
            </p:cNvSpPr>
            <p:nvPr/>
          </p:nvSpPr>
          <p:spPr bwMode="gray">
            <a:xfrm>
              <a:off x="4747" y="3034"/>
              <a:ext cx="46" cy="42"/>
            </a:xfrm>
            <a:custGeom>
              <a:avLst/>
              <a:gdLst>
                <a:gd name="T0" fmla="*/ 46 w 46"/>
                <a:gd name="T1" fmla="*/ 18 h 42"/>
                <a:gd name="T2" fmla="*/ 38 w 46"/>
                <a:gd name="T3" fmla="*/ 12 h 42"/>
                <a:gd name="T4" fmla="*/ 32 w 46"/>
                <a:gd name="T5" fmla="*/ 8 h 42"/>
                <a:gd name="T6" fmla="*/ 20 w 46"/>
                <a:gd name="T7" fmla="*/ 4 h 42"/>
                <a:gd name="T8" fmla="*/ 10 w 46"/>
                <a:gd name="T9" fmla="*/ 0 h 42"/>
                <a:gd name="T10" fmla="*/ 8 w 46"/>
                <a:gd name="T11" fmla="*/ 2 h 42"/>
                <a:gd name="T12" fmla="*/ 8 w 46"/>
                <a:gd name="T13" fmla="*/ 6 h 42"/>
                <a:gd name="T14" fmla="*/ 8 w 46"/>
                <a:gd name="T15" fmla="*/ 6 h 42"/>
                <a:gd name="T16" fmla="*/ 6 w 46"/>
                <a:gd name="T17" fmla="*/ 8 h 42"/>
                <a:gd name="T18" fmla="*/ 4 w 46"/>
                <a:gd name="T19" fmla="*/ 10 h 42"/>
                <a:gd name="T20" fmla="*/ 2 w 46"/>
                <a:gd name="T21" fmla="*/ 12 h 42"/>
                <a:gd name="T22" fmla="*/ 2 w 46"/>
                <a:gd name="T23" fmla="*/ 14 h 42"/>
                <a:gd name="T24" fmla="*/ 0 w 46"/>
                <a:gd name="T25" fmla="*/ 16 h 42"/>
                <a:gd name="T26" fmla="*/ 0 w 46"/>
                <a:gd name="T27" fmla="*/ 18 h 42"/>
                <a:gd name="T28" fmla="*/ 2 w 46"/>
                <a:gd name="T29" fmla="*/ 20 h 42"/>
                <a:gd name="T30" fmla="*/ 2 w 46"/>
                <a:gd name="T31" fmla="*/ 20 h 42"/>
                <a:gd name="T32" fmla="*/ 4 w 46"/>
                <a:gd name="T33" fmla="*/ 22 h 42"/>
                <a:gd name="T34" fmla="*/ 6 w 46"/>
                <a:gd name="T35" fmla="*/ 26 h 42"/>
                <a:gd name="T36" fmla="*/ 6 w 46"/>
                <a:gd name="T37" fmla="*/ 28 h 42"/>
                <a:gd name="T38" fmla="*/ 6 w 46"/>
                <a:gd name="T39" fmla="*/ 28 h 42"/>
                <a:gd name="T40" fmla="*/ 4 w 46"/>
                <a:gd name="T41" fmla="*/ 32 h 42"/>
                <a:gd name="T42" fmla="*/ 4 w 46"/>
                <a:gd name="T43" fmla="*/ 34 h 42"/>
                <a:gd name="T44" fmla="*/ 4 w 46"/>
                <a:gd name="T45" fmla="*/ 36 h 42"/>
                <a:gd name="T46" fmla="*/ 4 w 46"/>
                <a:gd name="T47" fmla="*/ 38 h 42"/>
                <a:gd name="T48" fmla="*/ 4 w 46"/>
                <a:gd name="T49" fmla="*/ 40 h 42"/>
                <a:gd name="T50" fmla="*/ 2 w 46"/>
                <a:gd name="T51" fmla="*/ 40 h 42"/>
                <a:gd name="T52" fmla="*/ 2 w 46"/>
                <a:gd name="T53" fmla="*/ 42 h 42"/>
                <a:gd name="T54" fmla="*/ 4 w 46"/>
                <a:gd name="T55" fmla="*/ 42 h 42"/>
                <a:gd name="T56" fmla="*/ 8 w 46"/>
                <a:gd name="T57" fmla="*/ 42 h 42"/>
                <a:gd name="T58" fmla="*/ 8 w 46"/>
                <a:gd name="T59" fmla="*/ 42 h 42"/>
                <a:gd name="T60" fmla="*/ 10 w 46"/>
                <a:gd name="T61" fmla="*/ 40 h 42"/>
                <a:gd name="T62" fmla="*/ 10 w 46"/>
                <a:gd name="T63" fmla="*/ 40 h 42"/>
                <a:gd name="T64" fmla="*/ 12 w 46"/>
                <a:gd name="T65" fmla="*/ 40 h 42"/>
                <a:gd name="T66" fmla="*/ 14 w 46"/>
                <a:gd name="T67" fmla="*/ 40 h 42"/>
                <a:gd name="T68" fmla="*/ 16 w 46"/>
                <a:gd name="T69" fmla="*/ 40 h 42"/>
                <a:gd name="T70" fmla="*/ 16 w 46"/>
                <a:gd name="T71" fmla="*/ 40 h 42"/>
                <a:gd name="T72" fmla="*/ 18 w 46"/>
                <a:gd name="T73" fmla="*/ 40 h 42"/>
                <a:gd name="T74" fmla="*/ 20 w 46"/>
                <a:gd name="T75" fmla="*/ 40 h 42"/>
                <a:gd name="T76" fmla="*/ 22 w 46"/>
                <a:gd name="T77" fmla="*/ 42 h 42"/>
                <a:gd name="T78" fmla="*/ 24 w 46"/>
                <a:gd name="T79" fmla="*/ 42 h 42"/>
                <a:gd name="T80" fmla="*/ 26 w 46"/>
                <a:gd name="T81" fmla="*/ 42 h 42"/>
                <a:gd name="T82" fmla="*/ 26 w 46"/>
                <a:gd name="T83" fmla="*/ 42 h 42"/>
                <a:gd name="T84" fmla="*/ 28 w 46"/>
                <a:gd name="T85" fmla="*/ 42 h 42"/>
                <a:gd name="T86" fmla="*/ 28 w 46"/>
                <a:gd name="T87" fmla="*/ 40 h 42"/>
                <a:gd name="T88" fmla="*/ 30 w 46"/>
                <a:gd name="T89" fmla="*/ 38 h 42"/>
                <a:gd name="T90" fmla="*/ 30 w 46"/>
                <a:gd name="T91" fmla="*/ 36 h 42"/>
                <a:gd name="T92" fmla="*/ 32 w 46"/>
                <a:gd name="T93" fmla="*/ 32 h 42"/>
                <a:gd name="T94" fmla="*/ 34 w 46"/>
                <a:gd name="T95" fmla="*/ 28 h 42"/>
                <a:gd name="T96" fmla="*/ 36 w 46"/>
                <a:gd name="T97" fmla="*/ 26 h 42"/>
                <a:gd name="T98" fmla="*/ 40 w 46"/>
                <a:gd name="T99" fmla="*/ 26 h 42"/>
                <a:gd name="T100" fmla="*/ 42 w 46"/>
                <a:gd name="T101" fmla="*/ 22 h 42"/>
                <a:gd name="T102" fmla="*/ 46 w 46"/>
                <a:gd name="T103"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42">
                  <a:moveTo>
                    <a:pt x="46" y="18"/>
                  </a:moveTo>
                  <a:lnTo>
                    <a:pt x="38" y="12"/>
                  </a:lnTo>
                  <a:lnTo>
                    <a:pt x="32" y="8"/>
                  </a:lnTo>
                  <a:lnTo>
                    <a:pt x="20" y="4"/>
                  </a:lnTo>
                  <a:lnTo>
                    <a:pt x="10" y="0"/>
                  </a:lnTo>
                  <a:lnTo>
                    <a:pt x="8" y="2"/>
                  </a:lnTo>
                  <a:lnTo>
                    <a:pt x="8" y="6"/>
                  </a:lnTo>
                  <a:lnTo>
                    <a:pt x="8" y="6"/>
                  </a:lnTo>
                  <a:lnTo>
                    <a:pt x="6" y="8"/>
                  </a:lnTo>
                  <a:lnTo>
                    <a:pt x="4" y="10"/>
                  </a:lnTo>
                  <a:lnTo>
                    <a:pt x="2" y="12"/>
                  </a:lnTo>
                  <a:lnTo>
                    <a:pt x="2" y="14"/>
                  </a:lnTo>
                  <a:lnTo>
                    <a:pt x="0" y="16"/>
                  </a:lnTo>
                  <a:lnTo>
                    <a:pt x="0" y="18"/>
                  </a:lnTo>
                  <a:lnTo>
                    <a:pt x="2" y="20"/>
                  </a:lnTo>
                  <a:lnTo>
                    <a:pt x="2" y="20"/>
                  </a:lnTo>
                  <a:lnTo>
                    <a:pt x="4" y="22"/>
                  </a:lnTo>
                  <a:lnTo>
                    <a:pt x="6" y="26"/>
                  </a:lnTo>
                  <a:lnTo>
                    <a:pt x="6" y="28"/>
                  </a:lnTo>
                  <a:lnTo>
                    <a:pt x="6" y="28"/>
                  </a:lnTo>
                  <a:lnTo>
                    <a:pt x="4" y="32"/>
                  </a:lnTo>
                  <a:lnTo>
                    <a:pt x="4" y="34"/>
                  </a:lnTo>
                  <a:lnTo>
                    <a:pt x="4" y="36"/>
                  </a:lnTo>
                  <a:lnTo>
                    <a:pt x="4" y="38"/>
                  </a:lnTo>
                  <a:lnTo>
                    <a:pt x="4" y="40"/>
                  </a:lnTo>
                  <a:lnTo>
                    <a:pt x="2" y="40"/>
                  </a:lnTo>
                  <a:lnTo>
                    <a:pt x="2" y="42"/>
                  </a:lnTo>
                  <a:lnTo>
                    <a:pt x="4" y="42"/>
                  </a:lnTo>
                  <a:lnTo>
                    <a:pt x="8" y="42"/>
                  </a:lnTo>
                  <a:lnTo>
                    <a:pt x="8" y="42"/>
                  </a:lnTo>
                  <a:lnTo>
                    <a:pt x="10" y="40"/>
                  </a:lnTo>
                  <a:lnTo>
                    <a:pt x="10" y="40"/>
                  </a:lnTo>
                  <a:lnTo>
                    <a:pt x="12" y="40"/>
                  </a:lnTo>
                  <a:lnTo>
                    <a:pt x="14" y="40"/>
                  </a:lnTo>
                  <a:lnTo>
                    <a:pt x="16" y="40"/>
                  </a:lnTo>
                  <a:lnTo>
                    <a:pt x="16" y="40"/>
                  </a:lnTo>
                  <a:lnTo>
                    <a:pt x="18" y="40"/>
                  </a:lnTo>
                  <a:lnTo>
                    <a:pt x="20" y="40"/>
                  </a:lnTo>
                  <a:lnTo>
                    <a:pt x="22" y="42"/>
                  </a:lnTo>
                  <a:lnTo>
                    <a:pt x="24" y="42"/>
                  </a:lnTo>
                  <a:lnTo>
                    <a:pt x="26" y="42"/>
                  </a:lnTo>
                  <a:lnTo>
                    <a:pt x="26" y="42"/>
                  </a:lnTo>
                  <a:lnTo>
                    <a:pt x="28" y="42"/>
                  </a:lnTo>
                  <a:lnTo>
                    <a:pt x="28" y="40"/>
                  </a:lnTo>
                  <a:lnTo>
                    <a:pt x="30" y="38"/>
                  </a:lnTo>
                  <a:lnTo>
                    <a:pt x="30" y="36"/>
                  </a:lnTo>
                  <a:lnTo>
                    <a:pt x="32" y="32"/>
                  </a:lnTo>
                  <a:lnTo>
                    <a:pt x="34" y="28"/>
                  </a:lnTo>
                  <a:lnTo>
                    <a:pt x="36" y="26"/>
                  </a:lnTo>
                  <a:lnTo>
                    <a:pt x="40" y="26"/>
                  </a:lnTo>
                  <a:lnTo>
                    <a:pt x="42" y="22"/>
                  </a:lnTo>
                  <a:lnTo>
                    <a:pt x="46" y="1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8" name="Freeform 329"/>
            <p:cNvSpPr>
              <a:spLocks/>
            </p:cNvSpPr>
            <p:nvPr/>
          </p:nvSpPr>
          <p:spPr bwMode="gray">
            <a:xfrm>
              <a:off x="4445" y="2936"/>
              <a:ext cx="148" cy="242"/>
            </a:xfrm>
            <a:custGeom>
              <a:avLst/>
              <a:gdLst>
                <a:gd name="T0" fmla="*/ 128 w 148"/>
                <a:gd name="T1" fmla="*/ 204 h 242"/>
                <a:gd name="T2" fmla="*/ 126 w 148"/>
                <a:gd name="T3" fmla="*/ 212 h 242"/>
                <a:gd name="T4" fmla="*/ 114 w 148"/>
                <a:gd name="T5" fmla="*/ 240 h 242"/>
                <a:gd name="T6" fmla="*/ 118 w 148"/>
                <a:gd name="T7" fmla="*/ 226 h 242"/>
                <a:gd name="T8" fmla="*/ 114 w 148"/>
                <a:gd name="T9" fmla="*/ 220 h 242"/>
                <a:gd name="T10" fmla="*/ 106 w 148"/>
                <a:gd name="T11" fmla="*/ 218 h 242"/>
                <a:gd name="T12" fmla="*/ 96 w 148"/>
                <a:gd name="T13" fmla="*/ 218 h 242"/>
                <a:gd name="T14" fmla="*/ 82 w 148"/>
                <a:gd name="T15" fmla="*/ 214 h 242"/>
                <a:gd name="T16" fmla="*/ 80 w 148"/>
                <a:gd name="T17" fmla="*/ 206 h 242"/>
                <a:gd name="T18" fmla="*/ 78 w 148"/>
                <a:gd name="T19" fmla="*/ 200 h 242"/>
                <a:gd name="T20" fmla="*/ 60 w 148"/>
                <a:gd name="T21" fmla="*/ 192 h 242"/>
                <a:gd name="T22" fmla="*/ 50 w 148"/>
                <a:gd name="T23" fmla="*/ 188 h 242"/>
                <a:gd name="T24" fmla="*/ 36 w 148"/>
                <a:gd name="T25" fmla="*/ 180 h 242"/>
                <a:gd name="T26" fmla="*/ 26 w 148"/>
                <a:gd name="T27" fmla="*/ 172 h 242"/>
                <a:gd name="T28" fmla="*/ 26 w 148"/>
                <a:gd name="T29" fmla="*/ 172 h 242"/>
                <a:gd name="T30" fmla="*/ 14 w 148"/>
                <a:gd name="T31" fmla="*/ 168 h 242"/>
                <a:gd name="T32" fmla="*/ 2 w 148"/>
                <a:gd name="T33" fmla="*/ 166 h 242"/>
                <a:gd name="T34" fmla="*/ 4 w 148"/>
                <a:gd name="T35" fmla="*/ 160 h 242"/>
                <a:gd name="T36" fmla="*/ 14 w 148"/>
                <a:gd name="T37" fmla="*/ 142 h 242"/>
                <a:gd name="T38" fmla="*/ 18 w 148"/>
                <a:gd name="T39" fmla="*/ 122 h 242"/>
                <a:gd name="T40" fmla="*/ 18 w 148"/>
                <a:gd name="T41" fmla="*/ 92 h 242"/>
                <a:gd name="T42" fmla="*/ 20 w 148"/>
                <a:gd name="T43" fmla="*/ 72 h 242"/>
                <a:gd name="T44" fmla="*/ 18 w 148"/>
                <a:gd name="T45" fmla="*/ 66 h 242"/>
                <a:gd name="T46" fmla="*/ 18 w 148"/>
                <a:gd name="T47" fmla="*/ 56 h 242"/>
                <a:gd name="T48" fmla="*/ 34 w 148"/>
                <a:gd name="T49" fmla="*/ 50 h 242"/>
                <a:gd name="T50" fmla="*/ 68 w 148"/>
                <a:gd name="T51" fmla="*/ 22 h 242"/>
                <a:gd name="T52" fmla="*/ 78 w 148"/>
                <a:gd name="T53" fmla="*/ 12 h 242"/>
                <a:gd name="T54" fmla="*/ 86 w 148"/>
                <a:gd name="T55" fmla="*/ 8 h 242"/>
                <a:gd name="T56" fmla="*/ 94 w 148"/>
                <a:gd name="T57" fmla="*/ 6 h 242"/>
                <a:gd name="T58" fmla="*/ 102 w 148"/>
                <a:gd name="T59" fmla="*/ 2 h 242"/>
                <a:gd name="T60" fmla="*/ 112 w 148"/>
                <a:gd name="T61" fmla="*/ 0 h 242"/>
                <a:gd name="T62" fmla="*/ 116 w 148"/>
                <a:gd name="T63" fmla="*/ 2 h 242"/>
                <a:gd name="T64" fmla="*/ 114 w 148"/>
                <a:gd name="T65" fmla="*/ 6 h 242"/>
                <a:gd name="T66" fmla="*/ 106 w 148"/>
                <a:gd name="T67" fmla="*/ 10 h 242"/>
                <a:gd name="T68" fmla="*/ 98 w 148"/>
                <a:gd name="T69" fmla="*/ 20 h 242"/>
                <a:gd name="T70" fmla="*/ 86 w 148"/>
                <a:gd name="T71" fmla="*/ 26 h 242"/>
                <a:gd name="T72" fmla="*/ 80 w 148"/>
                <a:gd name="T73" fmla="*/ 32 h 242"/>
                <a:gd name="T74" fmla="*/ 80 w 148"/>
                <a:gd name="T75" fmla="*/ 44 h 242"/>
                <a:gd name="T76" fmla="*/ 82 w 148"/>
                <a:gd name="T77" fmla="*/ 50 h 242"/>
                <a:gd name="T78" fmla="*/ 84 w 148"/>
                <a:gd name="T79" fmla="*/ 60 h 242"/>
                <a:gd name="T80" fmla="*/ 82 w 148"/>
                <a:gd name="T81" fmla="*/ 66 h 242"/>
                <a:gd name="T82" fmla="*/ 82 w 148"/>
                <a:gd name="T83" fmla="*/ 78 h 242"/>
                <a:gd name="T84" fmla="*/ 92 w 148"/>
                <a:gd name="T85" fmla="*/ 88 h 242"/>
                <a:gd name="T86" fmla="*/ 128 w 148"/>
                <a:gd name="T87" fmla="*/ 100 h 242"/>
                <a:gd name="T88" fmla="*/ 140 w 148"/>
                <a:gd name="T89" fmla="*/ 100 h 242"/>
                <a:gd name="T90" fmla="*/ 142 w 148"/>
                <a:gd name="T91" fmla="*/ 98 h 242"/>
                <a:gd name="T92" fmla="*/ 146 w 148"/>
                <a:gd name="T93" fmla="*/ 100 h 242"/>
                <a:gd name="T94" fmla="*/ 144 w 148"/>
                <a:gd name="T95" fmla="*/ 106 h 242"/>
                <a:gd name="T96" fmla="*/ 140 w 148"/>
                <a:gd name="T97" fmla="*/ 114 h 242"/>
                <a:gd name="T98" fmla="*/ 142 w 148"/>
                <a:gd name="T99" fmla="*/ 130 h 242"/>
                <a:gd name="T100" fmla="*/ 142 w 148"/>
                <a:gd name="T101" fmla="*/ 142 h 242"/>
                <a:gd name="T102" fmla="*/ 146 w 148"/>
                <a:gd name="T103" fmla="*/ 156 h 242"/>
                <a:gd name="T104" fmla="*/ 146 w 148"/>
                <a:gd name="T105" fmla="*/ 166 h 242"/>
                <a:gd name="T106" fmla="*/ 144 w 148"/>
                <a:gd name="T107" fmla="*/ 160 h 242"/>
                <a:gd name="T108" fmla="*/ 120 w 148"/>
                <a:gd name="T109" fmla="*/ 168 h 242"/>
                <a:gd name="T110" fmla="*/ 128 w 148"/>
                <a:gd name="T111" fmla="*/ 178 h 242"/>
                <a:gd name="T112" fmla="*/ 122 w 148"/>
                <a:gd name="T113" fmla="*/ 174 h 242"/>
                <a:gd name="T114" fmla="*/ 120 w 148"/>
                <a:gd name="T115" fmla="*/ 186 h 242"/>
                <a:gd name="T116" fmla="*/ 124 w 148"/>
                <a:gd name="T117" fmla="*/ 19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8" h="242">
                  <a:moveTo>
                    <a:pt x="124" y="194"/>
                  </a:moveTo>
                  <a:lnTo>
                    <a:pt x="126" y="200"/>
                  </a:lnTo>
                  <a:lnTo>
                    <a:pt x="128" y="204"/>
                  </a:lnTo>
                  <a:lnTo>
                    <a:pt x="128" y="208"/>
                  </a:lnTo>
                  <a:lnTo>
                    <a:pt x="126" y="212"/>
                  </a:lnTo>
                  <a:lnTo>
                    <a:pt x="126" y="212"/>
                  </a:lnTo>
                  <a:lnTo>
                    <a:pt x="118" y="242"/>
                  </a:lnTo>
                  <a:lnTo>
                    <a:pt x="116" y="240"/>
                  </a:lnTo>
                  <a:lnTo>
                    <a:pt x="114" y="240"/>
                  </a:lnTo>
                  <a:lnTo>
                    <a:pt x="112" y="242"/>
                  </a:lnTo>
                  <a:lnTo>
                    <a:pt x="112" y="242"/>
                  </a:lnTo>
                  <a:lnTo>
                    <a:pt x="118" y="226"/>
                  </a:lnTo>
                  <a:lnTo>
                    <a:pt x="118" y="224"/>
                  </a:lnTo>
                  <a:lnTo>
                    <a:pt x="116" y="222"/>
                  </a:lnTo>
                  <a:lnTo>
                    <a:pt x="114" y="220"/>
                  </a:lnTo>
                  <a:lnTo>
                    <a:pt x="114" y="220"/>
                  </a:lnTo>
                  <a:lnTo>
                    <a:pt x="110" y="220"/>
                  </a:lnTo>
                  <a:lnTo>
                    <a:pt x="106" y="218"/>
                  </a:lnTo>
                  <a:lnTo>
                    <a:pt x="102" y="218"/>
                  </a:lnTo>
                  <a:lnTo>
                    <a:pt x="98" y="218"/>
                  </a:lnTo>
                  <a:lnTo>
                    <a:pt x="96" y="218"/>
                  </a:lnTo>
                  <a:lnTo>
                    <a:pt x="90" y="218"/>
                  </a:lnTo>
                  <a:lnTo>
                    <a:pt x="86" y="216"/>
                  </a:lnTo>
                  <a:lnTo>
                    <a:pt x="82" y="214"/>
                  </a:lnTo>
                  <a:lnTo>
                    <a:pt x="82" y="210"/>
                  </a:lnTo>
                  <a:lnTo>
                    <a:pt x="80" y="208"/>
                  </a:lnTo>
                  <a:lnTo>
                    <a:pt x="80" y="206"/>
                  </a:lnTo>
                  <a:lnTo>
                    <a:pt x="80" y="204"/>
                  </a:lnTo>
                  <a:lnTo>
                    <a:pt x="80" y="204"/>
                  </a:lnTo>
                  <a:lnTo>
                    <a:pt x="78" y="200"/>
                  </a:lnTo>
                  <a:lnTo>
                    <a:pt x="72" y="196"/>
                  </a:lnTo>
                  <a:lnTo>
                    <a:pt x="66" y="194"/>
                  </a:lnTo>
                  <a:lnTo>
                    <a:pt x="60" y="192"/>
                  </a:lnTo>
                  <a:lnTo>
                    <a:pt x="56" y="190"/>
                  </a:lnTo>
                  <a:lnTo>
                    <a:pt x="52" y="188"/>
                  </a:lnTo>
                  <a:lnTo>
                    <a:pt x="50" y="188"/>
                  </a:lnTo>
                  <a:lnTo>
                    <a:pt x="46" y="186"/>
                  </a:lnTo>
                  <a:lnTo>
                    <a:pt x="40" y="184"/>
                  </a:lnTo>
                  <a:lnTo>
                    <a:pt x="36" y="180"/>
                  </a:lnTo>
                  <a:lnTo>
                    <a:pt x="32" y="178"/>
                  </a:lnTo>
                  <a:lnTo>
                    <a:pt x="28" y="174"/>
                  </a:lnTo>
                  <a:lnTo>
                    <a:pt x="26" y="172"/>
                  </a:lnTo>
                  <a:lnTo>
                    <a:pt x="26" y="172"/>
                  </a:lnTo>
                  <a:lnTo>
                    <a:pt x="26" y="172"/>
                  </a:lnTo>
                  <a:lnTo>
                    <a:pt x="26" y="172"/>
                  </a:lnTo>
                  <a:lnTo>
                    <a:pt x="26" y="172"/>
                  </a:lnTo>
                  <a:lnTo>
                    <a:pt x="20" y="170"/>
                  </a:lnTo>
                  <a:lnTo>
                    <a:pt x="14" y="168"/>
                  </a:lnTo>
                  <a:lnTo>
                    <a:pt x="10" y="168"/>
                  </a:lnTo>
                  <a:lnTo>
                    <a:pt x="4" y="166"/>
                  </a:lnTo>
                  <a:lnTo>
                    <a:pt x="2" y="166"/>
                  </a:lnTo>
                  <a:lnTo>
                    <a:pt x="0" y="166"/>
                  </a:lnTo>
                  <a:lnTo>
                    <a:pt x="2" y="162"/>
                  </a:lnTo>
                  <a:lnTo>
                    <a:pt x="4" y="160"/>
                  </a:lnTo>
                  <a:lnTo>
                    <a:pt x="4" y="160"/>
                  </a:lnTo>
                  <a:lnTo>
                    <a:pt x="10" y="154"/>
                  </a:lnTo>
                  <a:lnTo>
                    <a:pt x="14" y="142"/>
                  </a:lnTo>
                  <a:lnTo>
                    <a:pt x="16" y="136"/>
                  </a:lnTo>
                  <a:lnTo>
                    <a:pt x="18" y="130"/>
                  </a:lnTo>
                  <a:lnTo>
                    <a:pt x="18" y="122"/>
                  </a:lnTo>
                  <a:lnTo>
                    <a:pt x="18" y="114"/>
                  </a:lnTo>
                  <a:lnTo>
                    <a:pt x="18" y="104"/>
                  </a:lnTo>
                  <a:lnTo>
                    <a:pt x="18" y="92"/>
                  </a:lnTo>
                  <a:lnTo>
                    <a:pt x="18" y="80"/>
                  </a:lnTo>
                  <a:lnTo>
                    <a:pt x="20" y="74"/>
                  </a:lnTo>
                  <a:lnTo>
                    <a:pt x="20" y="72"/>
                  </a:lnTo>
                  <a:lnTo>
                    <a:pt x="20" y="70"/>
                  </a:lnTo>
                  <a:lnTo>
                    <a:pt x="18" y="68"/>
                  </a:lnTo>
                  <a:lnTo>
                    <a:pt x="18" y="66"/>
                  </a:lnTo>
                  <a:lnTo>
                    <a:pt x="20" y="62"/>
                  </a:lnTo>
                  <a:lnTo>
                    <a:pt x="18" y="58"/>
                  </a:lnTo>
                  <a:lnTo>
                    <a:pt x="18" y="56"/>
                  </a:lnTo>
                  <a:lnTo>
                    <a:pt x="20" y="56"/>
                  </a:lnTo>
                  <a:lnTo>
                    <a:pt x="20" y="54"/>
                  </a:lnTo>
                  <a:lnTo>
                    <a:pt x="34" y="50"/>
                  </a:lnTo>
                  <a:lnTo>
                    <a:pt x="44" y="34"/>
                  </a:lnTo>
                  <a:lnTo>
                    <a:pt x="50" y="24"/>
                  </a:lnTo>
                  <a:lnTo>
                    <a:pt x="68" y="22"/>
                  </a:lnTo>
                  <a:lnTo>
                    <a:pt x="76" y="14"/>
                  </a:lnTo>
                  <a:lnTo>
                    <a:pt x="76" y="14"/>
                  </a:lnTo>
                  <a:lnTo>
                    <a:pt x="78" y="12"/>
                  </a:lnTo>
                  <a:lnTo>
                    <a:pt x="80" y="10"/>
                  </a:lnTo>
                  <a:lnTo>
                    <a:pt x="84" y="8"/>
                  </a:lnTo>
                  <a:lnTo>
                    <a:pt x="86" y="8"/>
                  </a:lnTo>
                  <a:lnTo>
                    <a:pt x="88" y="8"/>
                  </a:lnTo>
                  <a:lnTo>
                    <a:pt x="92" y="8"/>
                  </a:lnTo>
                  <a:lnTo>
                    <a:pt x="94" y="6"/>
                  </a:lnTo>
                  <a:lnTo>
                    <a:pt x="96" y="6"/>
                  </a:lnTo>
                  <a:lnTo>
                    <a:pt x="98" y="4"/>
                  </a:lnTo>
                  <a:lnTo>
                    <a:pt x="102" y="2"/>
                  </a:lnTo>
                  <a:lnTo>
                    <a:pt x="106" y="2"/>
                  </a:lnTo>
                  <a:lnTo>
                    <a:pt x="110" y="0"/>
                  </a:lnTo>
                  <a:lnTo>
                    <a:pt x="112" y="0"/>
                  </a:lnTo>
                  <a:lnTo>
                    <a:pt x="114" y="0"/>
                  </a:lnTo>
                  <a:lnTo>
                    <a:pt x="114" y="2"/>
                  </a:lnTo>
                  <a:lnTo>
                    <a:pt x="116" y="2"/>
                  </a:lnTo>
                  <a:lnTo>
                    <a:pt x="116" y="4"/>
                  </a:lnTo>
                  <a:lnTo>
                    <a:pt x="114" y="4"/>
                  </a:lnTo>
                  <a:lnTo>
                    <a:pt x="114" y="6"/>
                  </a:lnTo>
                  <a:lnTo>
                    <a:pt x="112" y="6"/>
                  </a:lnTo>
                  <a:lnTo>
                    <a:pt x="110" y="8"/>
                  </a:lnTo>
                  <a:lnTo>
                    <a:pt x="106" y="10"/>
                  </a:lnTo>
                  <a:lnTo>
                    <a:pt x="102" y="14"/>
                  </a:lnTo>
                  <a:lnTo>
                    <a:pt x="98" y="18"/>
                  </a:lnTo>
                  <a:lnTo>
                    <a:pt x="98" y="20"/>
                  </a:lnTo>
                  <a:lnTo>
                    <a:pt x="94" y="20"/>
                  </a:lnTo>
                  <a:lnTo>
                    <a:pt x="90" y="22"/>
                  </a:lnTo>
                  <a:lnTo>
                    <a:pt x="86" y="26"/>
                  </a:lnTo>
                  <a:lnTo>
                    <a:pt x="82" y="28"/>
                  </a:lnTo>
                  <a:lnTo>
                    <a:pt x="80" y="32"/>
                  </a:lnTo>
                  <a:lnTo>
                    <a:pt x="80" y="32"/>
                  </a:lnTo>
                  <a:lnTo>
                    <a:pt x="80" y="34"/>
                  </a:lnTo>
                  <a:lnTo>
                    <a:pt x="80" y="38"/>
                  </a:lnTo>
                  <a:lnTo>
                    <a:pt x="80" y="44"/>
                  </a:lnTo>
                  <a:lnTo>
                    <a:pt x="80" y="48"/>
                  </a:lnTo>
                  <a:lnTo>
                    <a:pt x="82" y="50"/>
                  </a:lnTo>
                  <a:lnTo>
                    <a:pt x="82" y="50"/>
                  </a:lnTo>
                  <a:lnTo>
                    <a:pt x="82" y="52"/>
                  </a:lnTo>
                  <a:lnTo>
                    <a:pt x="84" y="56"/>
                  </a:lnTo>
                  <a:lnTo>
                    <a:pt x="84" y="60"/>
                  </a:lnTo>
                  <a:lnTo>
                    <a:pt x="82" y="62"/>
                  </a:lnTo>
                  <a:lnTo>
                    <a:pt x="82" y="64"/>
                  </a:lnTo>
                  <a:lnTo>
                    <a:pt x="82" y="66"/>
                  </a:lnTo>
                  <a:lnTo>
                    <a:pt x="80" y="70"/>
                  </a:lnTo>
                  <a:lnTo>
                    <a:pt x="80" y="74"/>
                  </a:lnTo>
                  <a:lnTo>
                    <a:pt x="82" y="78"/>
                  </a:lnTo>
                  <a:lnTo>
                    <a:pt x="82" y="82"/>
                  </a:lnTo>
                  <a:lnTo>
                    <a:pt x="86" y="86"/>
                  </a:lnTo>
                  <a:lnTo>
                    <a:pt x="92" y="88"/>
                  </a:lnTo>
                  <a:lnTo>
                    <a:pt x="124" y="92"/>
                  </a:lnTo>
                  <a:lnTo>
                    <a:pt x="128" y="100"/>
                  </a:lnTo>
                  <a:lnTo>
                    <a:pt x="128" y="100"/>
                  </a:lnTo>
                  <a:lnTo>
                    <a:pt x="132" y="100"/>
                  </a:lnTo>
                  <a:lnTo>
                    <a:pt x="136" y="100"/>
                  </a:lnTo>
                  <a:lnTo>
                    <a:pt x="140" y="100"/>
                  </a:lnTo>
                  <a:lnTo>
                    <a:pt x="140" y="100"/>
                  </a:lnTo>
                  <a:lnTo>
                    <a:pt x="142" y="98"/>
                  </a:lnTo>
                  <a:lnTo>
                    <a:pt x="142" y="98"/>
                  </a:lnTo>
                  <a:lnTo>
                    <a:pt x="144" y="98"/>
                  </a:lnTo>
                  <a:lnTo>
                    <a:pt x="146" y="98"/>
                  </a:lnTo>
                  <a:lnTo>
                    <a:pt x="146" y="100"/>
                  </a:lnTo>
                  <a:lnTo>
                    <a:pt x="146" y="104"/>
                  </a:lnTo>
                  <a:lnTo>
                    <a:pt x="146" y="104"/>
                  </a:lnTo>
                  <a:lnTo>
                    <a:pt x="144" y="106"/>
                  </a:lnTo>
                  <a:lnTo>
                    <a:pt x="142" y="108"/>
                  </a:lnTo>
                  <a:lnTo>
                    <a:pt x="140" y="110"/>
                  </a:lnTo>
                  <a:lnTo>
                    <a:pt x="140" y="114"/>
                  </a:lnTo>
                  <a:lnTo>
                    <a:pt x="138" y="118"/>
                  </a:lnTo>
                  <a:lnTo>
                    <a:pt x="140" y="124"/>
                  </a:lnTo>
                  <a:lnTo>
                    <a:pt x="142" y="130"/>
                  </a:lnTo>
                  <a:lnTo>
                    <a:pt x="148" y="134"/>
                  </a:lnTo>
                  <a:lnTo>
                    <a:pt x="140" y="142"/>
                  </a:lnTo>
                  <a:lnTo>
                    <a:pt x="142" y="142"/>
                  </a:lnTo>
                  <a:lnTo>
                    <a:pt x="142" y="146"/>
                  </a:lnTo>
                  <a:lnTo>
                    <a:pt x="144" y="150"/>
                  </a:lnTo>
                  <a:lnTo>
                    <a:pt x="146" y="156"/>
                  </a:lnTo>
                  <a:lnTo>
                    <a:pt x="148" y="162"/>
                  </a:lnTo>
                  <a:lnTo>
                    <a:pt x="148" y="166"/>
                  </a:lnTo>
                  <a:lnTo>
                    <a:pt x="146" y="166"/>
                  </a:lnTo>
                  <a:lnTo>
                    <a:pt x="146" y="166"/>
                  </a:lnTo>
                  <a:lnTo>
                    <a:pt x="146" y="164"/>
                  </a:lnTo>
                  <a:lnTo>
                    <a:pt x="144" y="160"/>
                  </a:lnTo>
                  <a:lnTo>
                    <a:pt x="142" y="156"/>
                  </a:lnTo>
                  <a:lnTo>
                    <a:pt x="118" y="160"/>
                  </a:lnTo>
                  <a:lnTo>
                    <a:pt x="120" y="168"/>
                  </a:lnTo>
                  <a:lnTo>
                    <a:pt x="126" y="168"/>
                  </a:lnTo>
                  <a:lnTo>
                    <a:pt x="130" y="178"/>
                  </a:lnTo>
                  <a:lnTo>
                    <a:pt x="128" y="178"/>
                  </a:lnTo>
                  <a:lnTo>
                    <a:pt x="126" y="176"/>
                  </a:lnTo>
                  <a:lnTo>
                    <a:pt x="124" y="176"/>
                  </a:lnTo>
                  <a:lnTo>
                    <a:pt x="122" y="174"/>
                  </a:lnTo>
                  <a:lnTo>
                    <a:pt x="120" y="174"/>
                  </a:lnTo>
                  <a:lnTo>
                    <a:pt x="120" y="176"/>
                  </a:lnTo>
                  <a:lnTo>
                    <a:pt x="120" y="186"/>
                  </a:lnTo>
                  <a:lnTo>
                    <a:pt x="120" y="186"/>
                  </a:lnTo>
                  <a:lnTo>
                    <a:pt x="122" y="188"/>
                  </a:lnTo>
                  <a:lnTo>
                    <a:pt x="124" y="19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49" name="Freeform 330"/>
            <p:cNvSpPr>
              <a:spLocks/>
            </p:cNvSpPr>
            <p:nvPr/>
          </p:nvSpPr>
          <p:spPr bwMode="gray">
            <a:xfrm>
              <a:off x="4405" y="3102"/>
              <a:ext cx="80" cy="84"/>
            </a:xfrm>
            <a:custGeom>
              <a:avLst/>
              <a:gdLst>
                <a:gd name="T0" fmla="*/ 10 w 80"/>
                <a:gd name="T1" fmla="*/ 80 h 84"/>
                <a:gd name="T2" fmla="*/ 10 w 80"/>
                <a:gd name="T3" fmla="*/ 74 h 84"/>
                <a:gd name="T4" fmla="*/ 6 w 80"/>
                <a:gd name="T5" fmla="*/ 74 h 84"/>
                <a:gd name="T6" fmla="*/ 4 w 80"/>
                <a:gd name="T7" fmla="*/ 72 h 84"/>
                <a:gd name="T8" fmla="*/ 2 w 80"/>
                <a:gd name="T9" fmla="*/ 70 h 84"/>
                <a:gd name="T10" fmla="*/ 0 w 80"/>
                <a:gd name="T11" fmla="*/ 68 h 84"/>
                <a:gd name="T12" fmla="*/ 0 w 80"/>
                <a:gd name="T13" fmla="*/ 66 h 84"/>
                <a:gd name="T14" fmla="*/ 6 w 80"/>
                <a:gd name="T15" fmla="*/ 54 h 84"/>
                <a:gd name="T16" fmla="*/ 14 w 80"/>
                <a:gd name="T17" fmla="*/ 44 h 84"/>
                <a:gd name="T18" fmla="*/ 24 w 80"/>
                <a:gd name="T19" fmla="*/ 36 h 84"/>
                <a:gd name="T20" fmla="*/ 28 w 80"/>
                <a:gd name="T21" fmla="*/ 34 h 84"/>
                <a:gd name="T22" fmla="*/ 30 w 80"/>
                <a:gd name="T23" fmla="*/ 22 h 84"/>
                <a:gd name="T24" fmla="*/ 32 w 80"/>
                <a:gd name="T25" fmla="*/ 20 h 84"/>
                <a:gd name="T26" fmla="*/ 34 w 80"/>
                <a:gd name="T27" fmla="*/ 18 h 84"/>
                <a:gd name="T28" fmla="*/ 36 w 80"/>
                <a:gd name="T29" fmla="*/ 18 h 84"/>
                <a:gd name="T30" fmla="*/ 38 w 80"/>
                <a:gd name="T31" fmla="*/ 16 h 84"/>
                <a:gd name="T32" fmla="*/ 38 w 80"/>
                <a:gd name="T33" fmla="*/ 12 h 84"/>
                <a:gd name="T34" fmla="*/ 38 w 80"/>
                <a:gd name="T35" fmla="*/ 8 h 84"/>
                <a:gd name="T36" fmla="*/ 38 w 80"/>
                <a:gd name="T37" fmla="*/ 6 h 84"/>
                <a:gd name="T38" fmla="*/ 40 w 80"/>
                <a:gd name="T39" fmla="*/ 2 h 84"/>
                <a:gd name="T40" fmla="*/ 40 w 80"/>
                <a:gd name="T41" fmla="*/ 0 h 84"/>
                <a:gd name="T42" fmla="*/ 42 w 80"/>
                <a:gd name="T43" fmla="*/ 0 h 84"/>
                <a:gd name="T44" fmla="*/ 44 w 80"/>
                <a:gd name="T45" fmla="*/ 0 h 84"/>
                <a:gd name="T46" fmla="*/ 50 w 80"/>
                <a:gd name="T47" fmla="*/ 2 h 84"/>
                <a:gd name="T48" fmla="*/ 54 w 80"/>
                <a:gd name="T49" fmla="*/ 2 h 84"/>
                <a:gd name="T50" fmla="*/ 60 w 80"/>
                <a:gd name="T51" fmla="*/ 4 h 84"/>
                <a:gd name="T52" fmla="*/ 66 w 80"/>
                <a:gd name="T53" fmla="*/ 6 h 84"/>
                <a:gd name="T54" fmla="*/ 66 w 80"/>
                <a:gd name="T55" fmla="*/ 6 h 84"/>
                <a:gd name="T56" fmla="*/ 66 w 80"/>
                <a:gd name="T57" fmla="*/ 6 h 84"/>
                <a:gd name="T58" fmla="*/ 66 w 80"/>
                <a:gd name="T59" fmla="*/ 6 h 84"/>
                <a:gd name="T60" fmla="*/ 68 w 80"/>
                <a:gd name="T61" fmla="*/ 6 h 84"/>
                <a:gd name="T62" fmla="*/ 70 w 80"/>
                <a:gd name="T63" fmla="*/ 10 h 84"/>
                <a:gd name="T64" fmla="*/ 74 w 80"/>
                <a:gd name="T65" fmla="*/ 12 h 84"/>
                <a:gd name="T66" fmla="*/ 78 w 80"/>
                <a:gd name="T67" fmla="*/ 16 h 84"/>
                <a:gd name="T68" fmla="*/ 78 w 80"/>
                <a:gd name="T69" fmla="*/ 18 h 84"/>
                <a:gd name="T70" fmla="*/ 78 w 80"/>
                <a:gd name="T71" fmla="*/ 20 h 84"/>
                <a:gd name="T72" fmla="*/ 78 w 80"/>
                <a:gd name="T73" fmla="*/ 24 h 84"/>
                <a:gd name="T74" fmla="*/ 80 w 80"/>
                <a:gd name="T75" fmla="*/ 26 h 84"/>
                <a:gd name="T76" fmla="*/ 80 w 80"/>
                <a:gd name="T77" fmla="*/ 30 h 84"/>
                <a:gd name="T78" fmla="*/ 78 w 80"/>
                <a:gd name="T79" fmla="*/ 34 h 84"/>
                <a:gd name="T80" fmla="*/ 74 w 80"/>
                <a:gd name="T81" fmla="*/ 44 h 84"/>
                <a:gd name="T82" fmla="*/ 66 w 80"/>
                <a:gd name="T83" fmla="*/ 52 h 84"/>
                <a:gd name="T84" fmla="*/ 56 w 80"/>
                <a:gd name="T85" fmla="*/ 60 h 84"/>
                <a:gd name="T86" fmla="*/ 44 w 80"/>
                <a:gd name="T87" fmla="*/ 64 h 84"/>
                <a:gd name="T88" fmla="*/ 42 w 80"/>
                <a:gd name="T89" fmla="*/ 64 h 84"/>
                <a:gd name="T90" fmla="*/ 42 w 80"/>
                <a:gd name="T91" fmla="*/ 64 h 84"/>
                <a:gd name="T92" fmla="*/ 40 w 80"/>
                <a:gd name="T93" fmla="*/ 66 h 84"/>
                <a:gd name="T94" fmla="*/ 38 w 80"/>
                <a:gd name="T95" fmla="*/ 70 h 84"/>
                <a:gd name="T96" fmla="*/ 38 w 80"/>
                <a:gd name="T97" fmla="*/ 70 h 84"/>
                <a:gd name="T98" fmla="*/ 36 w 80"/>
                <a:gd name="T99" fmla="*/ 72 h 84"/>
                <a:gd name="T100" fmla="*/ 36 w 80"/>
                <a:gd name="T101" fmla="*/ 76 h 84"/>
                <a:gd name="T102" fmla="*/ 34 w 80"/>
                <a:gd name="T103" fmla="*/ 78 h 84"/>
                <a:gd name="T104" fmla="*/ 32 w 80"/>
                <a:gd name="T105" fmla="*/ 80 h 84"/>
                <a:gd name="T106" fmla="*/ 32 w 80"/>
                <a:gd name="T107" fmla="*/ 80 h 84"/>
                <a:gd name="T108" fmla="*/ 32 w 80"/>
                <a:gd name="T109" fmla="*/ 82 h 84"/>
                <a:gd name="T110" fmla="*/ 30 w 80"/>
                <a:gd name="T111" fmla="*/ 84 h 84"/>
                <a:gd name="T112" fmla="*/ 26 w 80"/>
                <a:gd name="T113" fmla="*/ 84 h 84"/>
                <a:gd name="T114" fmla="*/ 24 w 80"/>
                <a:gd name="T115" fmla="*/ 84 h 84"/>
                <a:gd name="T116" fmla="*/ 22 w 80"/>
                <a:gd name="T117" fmla="*/ 82 h 84"/>
                <a:gd name="T118" fmla="*/ 12 w 80"/>
                <a:gd name="T119" fmla="*/ 82 h 84"/>
                <a:gd name="T120" fmla="*/ 10 w 80"/>
                <a:gd name="T121" fmla="*/ 8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84">
                  <a:moveTo>
                    <a:pt x="10" y="80"/>
                  </a:moveTo>
                  <a:lnTo>
                    <a:pt x="10" y="74"/>
                  </a:lnTo>
                  <a:lnTo>
                    <a:pt x="6" y="74"/>
                  </a:lnTo>
                  <a:lnTo>
                    <a:pt x="4" y="72"/>
                  </a:lnTo>
                  <a:lnTo>
                    <a:pt x="2" y="70"/>
                  </a:lnTo>
                  <a:lnTo>
                    <a:pt x="0" y="68"/>
                  </a:lnTo>
                  <a:lnTo>
                    <a:pt x="0" y="66"/>
                  </a:lnTo>
                  <a:lnTo>
                    <a:pt x="6" y="54"/>
                  </a:lnTo>
                  <a:lnTo>
                    <a:pt x="14" y="44"/>
                  </a:lnTo>
                  <a:lnTo>
                    <a:pt x="24" y="36"/>
                  </a:lnTo>
                  <a:lnTo>
                    <a:pt x="28" y="34"/>
                  </a:lnTo>
                  <a:lnTo>
                    <a:pt x="30" y="22"/>
                  </a:lnTo>
                  <a:lnTo>
                    <a:pt x="32" y="20"/>
                  </a:lnTo>
                  <a:lnTo>
                    <a:pt x="34" y="18"/>
                  </a:lnTo>
                  <a:lnTo>
                    <a:pt x="36" y="18"/>
                  </a:lnTo>
                  <a:lnTo>
                    <a:pt x="38" y="16"/>
                  </a:lnTo>
                  <a:lnTo>
                    <a:pt x="38" y="12"/>
                  </a:lnTo>
                  <a:lnTo>
                    <a:pt x="38" y="8"/>
                  </a:lnTo>
                  <a:lnTo>
                    <a:pt x="38" y="6"/>
                  </a:lnTo>
                  <a:lnTo>
                    <a:pt x="40" y="2"/>
                  </a:lnTo>
                  <a:lnTo>
                    <a:pt x="40" y="0"/>
                  </a:lnTo>
                  <a:lnTo>
                    <a:pt x="42" y="0"/>
                  </a:lnTo>
                  <a:lnTo>
                    <a:pt x="44" y="0"/>
                  </a:lnTo>
                  <a:lnTo>
                    <a:pt x="50" y="2"/>
                  </a:lnTo>
                  <a:lnTo>
                    <a:pt x="54" y="2"/>
                  </a:lnTo>
                  <a:lnTo>
                    <a:pt x="60" y="4"/>
                  </a:lnTo>
                  <a:lnTo>
                    <a:pt x="66" y="6"/>
                  </a:lnTo>
                  <a:lnTo>
                    <a:pt x="66" y="6"/>
                  </a:lnTo>
                  <a:lnTo>
                    <a:pt x="66" y="6"/>
                  </a:lnTo>
                  <a:lnTo>
                    <a:pt x="66" y="6"/>
                  </a:lnTo>
                  <a:lnTo>
                    <a:pt x="68" y="6"/>
                  </a:lnTo>
                  <a:lnTo>
                    <a:pt x="70" y="10"/>
                  </a:lnTo>
                  <a:lnTo>
                    <a:pt x="74" y="12"/>
                  </a:lnTo>
                  <a:lnTo>
                    <a:pt x="78" y="16"/>
                  </a:lnTo>
                  <a:lnTo>
                    <a:pt x="78" y="18"/>
                  </a:lnTo>
                  <a:lnTo>
                    <a:pt x="78" y="20"/>
                  </a:lnTo>
                  <a:lnTo>
                    <a:pt x="78" y="24"/>
                  </a:lnTo>
                  <a:lnTo>
                    <a:pt x="80" y="26"/>
                  </a:lnTo>
                  <a:lnTo>
                    <a:pt x="80" y="30"/>
                  </a:lnTo>
                  <a:lnTo>
                    <a:pt x="78" y="34"/>
                  </a:lnTo>
                  <a:lnTo>
                    <a:pt x="74" y="44"/>
                  </a:lnTo>
                  <a:lnTo>
                    <a:pt x="66" y="52"/>
                  </a:lnTo>
                  <a:lnTo>
                    <a:pt x="56" y="60"/>
                  </a:lnTo>
                  <a:lnTo>
                    <a:pt x="44" y="64"/>
                  </a:lnTo>
                  <a:lnTo>
                    <a:pt x="42" y="64"/>
                  </a:lnTo>
                  <a:lnTo>
                    <a:pt x="42" y="64"/>
                  </a:lnTo>
                  <a:lnTo>
                    <a:pt x="40" y="66"/>
                  </a:lnTo>
                  <a:lnTo>
                    <a:pt x="38" y="70"/>
                  </a:lnTo>
                  <a:lnTo>
                    <a:pt x="38" y="70"/>
                  </a:lnTo>
                  <a:lnTo>
                    <a:pt x="36" y="72"/>
                  </a:lnTo>
                  <a:lnTo>
                    <a:pt x="36" y="76"/>
                  </a:lnTo>
                  <a:lnTo>
                    <a:pt x="34" y="78"/>
                  </a:lnTo>
                  <a:lnTo>
                    <a:pt x="32" y="80"/>
                  </a:lnTo>
                  <a:lnTo>
                    <a:pt x="32" y="80"/>
                  </a:lnTo>
                  <a:lnTo>
                    <a:pt x="32" y="82"/>
                  </a:lnTo>
                  <a:lnTo>
                    <a:pt x="30" y="84"/>
                  </a:lnTo>
                  <a:lnTo>
                    <a:pt x="26" y="84"/>
                  </a:lnTo>
                  <a:lnTo>
                    <a:pt x="24" y="84"/>
                  </a:lnTo>
                  <a:lnTo>
                    <a:pt x="22" y="82"/>
                  </a:lnTo>
                  <a:lnTo>
                    <a:pt x="12" y="82"/>
                  </a:lnTo>
                  <a:lnTo>
                    <a:pt x="10" y="8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0" name="Freeform 331"/>
            <p:cNvSpPr>
              <a:spLocks/>
            </p:cNvSpPr>
            <p:nvPr/>
          </p:nvSpPr>
          <p:spPr bwMode="gray">
            <a:xfrm>
              <a:off x="4515" y="3442"/>
              <a:ext cx="268" cy="660"/>
            </a:xfrm>
            <a:custGeom>
              <a:avLst/>
              <a:gdLst>
                <a:gd name="T0" fmla="*/ 82 w 268"/>
                <a:gd name="T1" fmla="*/ 28 h 660"/>
                <a:gd name="T2" fmla="*/ 78 w 268"/>
                <a:gd name="T3" fmla="*/ 38 h 660"/>
                <a:gd name="T4" fmla="*/ 68 w 268"/>
                <a:gd name="T5" fmla="*/ 58 h 660"/>
                <a:gd name="T6" fmla="*/ 52 w 268"/>
                <a:gd name="T7" fmla="*/ 90 h 660"/>
                <a:gd name="T8" fmla="*/ 46 w 268"/>
                <a:gd name="T9" fmla="*/ 126 h 660"/>
                <a:gd name="T10" fmla="*/ 44 w 268"/>
                <a:gd name="T11" fmla="*/ 238 h 660"/>
                <a:gd name="T12" fmla="*/ 32 w 268"/>
                <a:gd name="T13" fmla="*/ 256 h 660"/>
                <a:gd name="T14" fmla="*/ 22 w 268"/>
                <a:gd name="T15" fmla="*/ 282 h 660"/>
                <a:gd name="T16" fmla="*/ 24 w 268"/>
                <a:gd name="T17" fmla="*/ 310 h 660"/>
                <a:gd name="T18" fmla="*/ 20 w 268"/>
                <a:gd name="T19" fmla="*/ 332 h 660"/>
                <a:gd name="T20" fmla="*/ 20 w 268"/>
                <a:gd name="T21" fmla="*/ 370 h 660"/>
                <a:gd name="T22" fmla="*/ 18 w 268"/>
                <a:gd name="T23" fmla="*/ 382 h 660"/>
                <a:gd name="T24" fmla="*/ 22 w 268"/>
                <a:gd name="T25" fmla="*/ 390 h 660"/>
                <a:gd name="T26" fmla="*/ 20 w 268"/>
                <a:gd name="T27" fmla="*/ 428 h 660"/>
                <a:gd name="T28" fmla="*/ 10 w 268"/>
                <a:gd name="T29" fmla="*/ 438 h 660"/>
                <a:gd name="T30" fmla="*/ 2 w 268"/>
                <a:gd name="T31" fmla="*/ 466 h 660"/>
                <a:gd name="T32" fmla="*/ 2 w 268"/>
                <a:gd name="T33" fmla="*/ 530 h 660"/>
                <a:gd name="T34" fmla="*/ 2 w 268"/>
                <a:gd name="T35" fmla="*/ 554 h 660"/>
                <a:gd name="T36" fmla="*/ 54 w 268"/>
                <a:gd name="T37" fmla="*/ 570 h 660"/>
                <a:gd name="T38" fmla="*/ 56 w 268"/>
                <a:gd name="T39" fmla="*/ 588 h 660"/>
                <a:gd name="T40" fmla="*/ 114 w 268"/>
                <a:gd name="T41" fmla="*/ 660 h 660"/>
                <a:gd name="T42" fmla="*/ 106 w 268"/>
                <a:gd name="T43" fmla="*/ 624 h 660"/>
                <a:gd name="T44" fmla="*/ 82 w 268"/>
                <a:gd name="T45" fmla="*/ 616 h 660"/>
                <a:gd name="T46" fmla="*/ 56 w 268"/>
                <a:gd name="T47" fmla="*/ 568 h 660"/>
                <a:gd name="T48" fmla="*/ 54 w 268"/>
                <a:gd name="T49" fmla="*/ 534 h 660"/>
                <a:gd name="T50" fmla="*/ 78 w 268"/>
                <a:gd name="T51" fmla="*/ 506 h 660"/>
                <a:gd name="T52" fmla="*/ 92 w 268"/>
                <a:gd name="T53" fmla="*/ 492 h 660"/>
                <a:gd name="T54" fmla="*/ 96 w 268"/>
                <a:gd name="T55" fmla="*/ 482 h 660"/>
                <a:gd name="T56" fmla="*/ 96 w 268"/>
                <a:gd name="T57" fmla="*/ 466 h 660"/>
                <a:gd name="T58" fmla="*/ 82 w 268"/>
                <a:gd name="T59" fmla="*/ 456 h 660"/>
                <a:gd name="T60" fmla="*/ 74 w 268"/>
                <a:gd name="T61" fmla="*/ 436 h 660"/>
                <a:gd name="T62" fmla="*/ 82 w 268"/>
                <a:gd name="T63" fmla="*/ 424 h 660"/>
                <a:gd name="T64" fmla="*/ 88 w 268"/>
                <a:gd name="T65" fmla="*/ 424 h 660"/>
                <a:gd name="T66" fmla="*/ 124 w 268"/>
                <a:gd name="T67" fmla="*/ 368 h 660"/>
                <a:gd name="T68" fmla="*/ 112 w 268"/>
                <a:gd name="T69" fmla="*/ 346 h 660"/>
                <a:gd name="T70" fmla="*/ 112 w 268"/>
                <a:gd name="T71" fmla="*/ 334 h 660"/>
                <a:gd name="T72" fmla="*/ 142 w 268"/>
                <a:gd name="T73" fmla="*/ 314 h 660"/>
                <a:gd name="T74" fmla="*/ 148 w 268"/>
                <a:gd name="T75" fmla="*/ 300 h 660"/>
                <a:gd name="T76" fmla="*/ 164 w 268"/>
                <a:gd name="T77" fmla="*/ 294 h 660"/>
                <a:gd name="T78" fmla="*/ 210 w 268"/>
                <a:gd name="T79" fmla="*/ 282 h 660"/>
                <a:gd name="T80" fmla="*/ 218 w 268"/>
                <a:gd name="T81" fmla="*/ 250 h 660"/>
                <a:gd name="T82" fmla="*/ 206 w 268"/>
                <a:gd name="T83" fmla="*/ 216 h 660"/>
                <a:gd name="T84" fmla="*/ 200 w 268"/>
                <a:gd name="T85" fmla="*/ 202 h 660"/>
                <a:gd name="T86" fmla="*/ 200 w 268"/>
                <a:gd name="T87" fmla="*/ 180 h 660"/>
                <a:gd name="T88" fmla="*/ 214 w 268"/>
                <a:gd name="T89" fmla="*/ 134 h 660"/>
                <a:gd name="T90" fmla="*/ 220 w 268"/>
                <a:gd name="T91" fmla="*/ 120 h 660"/>
                <a:gd name="T92" fmla="*/ 230 w 268"/>
                <a:gd name="T93" fmla="*/ 110 h 660"/>
                <a:gd name="T94" fmla="*/ 262 w 268"/>
                <a:gd name="T95" fmla="*/ 84 h 660"/>
                <a:gd name="T96" fmla="*/ 268 w 268"/>
                <a:gd name="T97" fmla="*/ 68 h 660"/>
                <a:gd name="T98" fmla="*/ 262 w 268"/>
                <a:gd name="T99" fmla="*/ 62 h 660"/>
                <a:gd name="T100" fmla="*/ 258 w 268"/>
                <a:gd name="T101" fmla="*/ 58 h 660"/>
                <a:gd name="T102" fmla="*/ 252 w 268"/>
                <a:gd name="T103" fmla="*/ 58 h 660"/>
                <a:gd name="T104" fmla="*/ 250 w 268"/>
                <a:gd name="T105" fmla="*/ 72 h 660"/>
                <a:gd name="T106" fmla="*/ 246 w 268"/>
                <a:gd name="T107" fmla="*/ 86 h 660"/>
                <a:gd name="T108" fmla="*/ 176 w 268"/>
                <a:gd name="T109" fmla="*/ 34 h 660"/>
                <a:gd name="T110" fmla="*/ 146 w 268"/>
                <a:gd name="T111" fmla="*/ 18 h 660"/>
                <a:gd name="T112" fmla="*/ 144 w 268"/>
                <a:gd name="T113" fmla="*/ 6 h 660"/>
                <a:gd name="T114" fmla="*/ 138 w 268"/>
                <a:gd name="T115" fmla="*/ 2 h 660"/>
                <a:gd name="T116" fmla="*/ 120 w 268"/>
                <a:gd name="T117" fmla="*/ 16 h 660"/>
                <a:gd name="T118" fmla="*/ 118 w 268"/>
                <a:gd name="T119" fmla="*/ 8 h 660"/>
                <a:gd name="T120" fmla="*/ 94 w 268"/>
                <a:gd name="T121" fmla="*/ 0 h 660"/>
                <a:gd name="T122" fmla="*/ 86 w 268"/>
                <a:gd name="T123" fmla="*/ 1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8" h="660">
                  <a:moveTo>
                    <a:pt x="82" y="18"/>
                  </a:moveTo>
                  <a:lnTo>
                    <a:pt x="82" y="20"/>
                  </a:lnTo>
                  <a:lnTo>
                    <a:pt x="82" y="22"/>
                  </a:lnTo>
                  <a:lnTo>
                    <a:pt x="82" y="28"/>
                  </a:lnTo>
                  <a:lnTo>
                    <a:pt x="82" y="32"/>
                  </a:lnTo>
                  <a:lnTo>
                    <a:pt x="82" y="36"/>
                  </a:lnTo>
                  <a:lnTo>
                    <a:pt x="80" y="36"/>
                  </a:lnTo>
                  <a:lnTo>
                    <a:pt x="78" y="38"/>
                  </a:lnTo>
                  <a:lnTo>
                    <a:pt x="76" y="40"/>
                  </a:lnTo>
                  <a:lnTo>
                    <a:pt x="72" y="44"/>
                  </a:lnTo>
                  <a:lnTo>
                    <a:pt x="70" y="50"/>
                  </a:lnTo>
                  <a:lnTo>
                    <a:pt x="68" y="58"/>
                  </a:lnTo>
                  <a:lnTo>
                    <a:pt x="66" y="62"/>
                  </a:lnTo>
                  <a:lnTo>
                    <a:pt x="62" y="70"/>
                  </a:lnTo>
                  <a:lnTo>
                    <a:pt x="56" y="80"/>
                  </a:lnTo>
                  <a:lnTo>
                    <a:pt x="52" y="90"/>
                  </a:lnTo>
                  <a:lnTo>
                    <a:pt x="50" y="98"/>
                  </a:lnTo>
                  <a:lnTo>
                    <a:pt x="48" y="104"/>
                  </a:lnTo>
                  <a:lnTo>
                    <a:pt x="48" y="112"/>
                  </a:lnTo>
                  <a:lnTo>
                    <a:pt x="46" y="126"/>
                  </a:lnTo>
                  <a:lnTo>
                    <a:pt x="48" y="144"/>
                  </a:lnTo>
                  <a:lnTo>
                    <a:pt x="46" y="234"/>
                  </a:lnTo>
                  <a:lnTo>
                    <a:pt x="46" y="236"/>
                  </a:lnTo>
                  <a:lnTo>
                    <a:pt x="44" y="238"/>
                  </a:lnTo>
                  <a:lnTo>
                    <a:pt x="40" y="242"/>
                  </a:lnTo>
                  <a:lnTo>
                    <a:pt x="38" y="246"/>
                  </a:lnTo>
                  <a:lnTo>
                    <a:pt x="34" y="250"/>
                  </a:lnTo>
                  <a:lnTo>
                    <a:pt x="32" y="256"/>
                  </a:lnTo>
                  <a:lnTo>
                    <a:pt x="30" y="260"/>
                  </a:lnTo>
                  <a:lnTo>
                    <a:pt x="28" y="262"/>
                  </a:lnTo>
                  <a:lnTo>
                    <a:pt x="24" y="280"/>
                  </a:lnTo>
                  <a:lnTo>
                    <a:pt x="22" y="282"/>
                  </a:lnTo>
                  <a:lnTo>
                    <a:pt x="22" y="284"/>
                  </a:lnTo>
                  <a:lnTo>
                    <a:pt x="24" y="292"/>
                  </a:lnTo>
                  <a:lnTo>
                    <a:pt x="22" y="302"/>
                  </a:lnTo>
                  <a:lnTo>
                    <a:pt x="24" y="310"/>
                  </a:lnTo>
                  <a:lnTo>
                    <a:pt x="22" y="322"/>
                  </a:lnTo>
                  <a:lnTo>
                    <a:pt x="18" y="324"/>
                  </a:lnTo>
                  <a:lnTo>
                    <a:pt x="18" y="332"/>
                  </a:lnTo>
                  <a:lnTo>
                    <a:pt x="20" y="332"/>
                  </a:lnTo>
                  <a:lnTo>
                    <a:pt x="20" y="336"/>
                  </a:lnTo>
                  <a:lnTo>
                    <a:pt x="20" y="348"/>
                  </a:lnTo>
                  <a:lnTo>
                    <a:pt x="20" y="360"/>
                  </a:lnTo>
                  <a:lnTo>
                    <a:pt x="20" y="370"/>
                  </a:lnTo>
                  <a:lnTo>
                    <a:pt x="20" y="374"/>
                  </a:lnTo>
                  <a:lnTo>
                    <a:pt x="18" y="378"/>
                  </a:lnTo>
                  <a:lnTo>
                    <a:pt x="18" y="380"/>
                  </a:lnTo>
                  <a:lnTo>
                    <a:pt x="18" y="382"/>
                  </a:lnTo>
                  <a:lnTo>
                    <a:pt x="18" y="384"/>
                  </a:lnTo>
                  <a:lnTo>
                    <a:pt x="20" y="386"/>
                  </a:lnTo>
                  <a:lnTo>
                    <a:pt x="20" y="388"/>
                  </a:lnTo>
                  <a:lnTo>
                    <a:pt x="22" y="390"/>
                  </a:lnTo>
                  <a:lnTo>
                    <a:pt x="22" y="396"/>
                  </a:lnTo>
                  <a:lnTo>
                    <a:pt x="22" y="408"/>
                  </a:lnTo>
                  <a:lnTo>
                    <a:pt x="22" y="420"/>
                  </a:lnTo>
                  <a:lnTo>
                    <a:pt x="20" y="428"/>
                  </a:lnTo>
                  <a:lnTo>
                    <a:pt x="20" y="430"/>
                  </a:lnTo>
                  <a:lnTo>
                    <a:pt x="16" y="432"/>
                  </a:lnTo>
                  <a:lnTo>
                    <a:pt x="14" y="434"/>
                  </a:lnTo>
                  <a:lnTo>
                    <a:pt x="10" y="438"/>
                  </a:lnTo>
                  <a:lnTo>
                    <a:pt x="6" y="442"/>
                  </a:lnTo>
                  <a:lnTo>
                    <a:pt x="4" y="446"/>
                  </a:lnTo>
                  <a:lnTo>
                    <a:pt x="2" y="452"/>
                  </a:lnTo>
                  <a:lnTo>
                    <a:pt x="2" y="466"/>
                  </a:lnTo>
                  <a:lnTo>
                    <a:pt x="2" y="486"/>
                  </a:lnTo>
                  <a:lnTo>
                    <a:pt x="2" y="506"/>
                  </a:lnTo>
                  <a:lnTo>
                    <a:pt x="2" y="524"/>
                  </a:lnTo>
                  <a:lnTo>
                    <a:pt x="2" y="530"/>
                  </a:lnTo>
                  <a:lnTo>
                    <a:pt x="0" y="532"/>
                  </a:lnTo>
                  <a:lnTo>
                    <a:pt x="0" y="536"/>
                  </a:lnTo>
                  <a:lnTo>
                    <a:pt x="2" y="542"/>
                  </a:lnTo>
                  <a:lnTo>
                    <a:pt x="2" y="554"/>
                  </a:lnTo>
                  <a:lnTo>
                    <a:pt x="14" y="568"/>
                  </a:lnTo>
                  <a:lnTo>
                    <a:pt x="52" y="568"/>
                  </a:lnTo>
                  <a:lnTo>
                    <a:pt x="54" y="568"/>
                  </a:lnTo>
                  <a:lnTo>
                    <a:pt x="54" y="570"/>
                  </a:lnTo>
                  <a:lnTo>
                    <a:pt x="54" y="572"/>
                  </a:lnTo>
                  <a:lnTo>
                    <a:pt x="54" y="574"/>
                  </a:lnTo>
                  <a:lnTo>
                    <a:pt x="54" y="580"/>
                  </a:lnTo>
                  <a:lnTo>
                    <a:pt x="56" y="588"/>
                  </a:lnTo>
                  <a:lnTo>
                    <a:pt x="56" y="612"/>
                  </a:lnTo>
                  <a:lnTo>
                    <a:pt x="60" y="638"/>
                  </a:lnTo>
                  <a:lnTo>
                    <a:pt x="100" y="640"/>
                  </a:lnTo>
                  <a:lnTo>
                    <a:pt x="114" y="660"/>
                  </a:lnTo>
                  <a:lnTo>
                    <a:pt x="116" y="654"/>
                  </a:lnTo>
                  <a:lnTo>
                    <a:pt x="118" y="648"/>
                  </a:lnTo>
                  <a:lnTo>
                    <a:pt x="118" y="638"/>
                  </a:lnTo>
                  <a:lnTo>
                    <a:pt x="106" y="624"/>
                  </a:lnTo>
                  <a:lnTo>
                    <a:pt x="94" y="614"/>
                  </a:lnTo>
                  <a:lnTo>
                    <a:pt x="92" y="616"/>
                  </a:lnTo>
                  <a:lnTo>
                    <a:pt x="88" y="616"/>
                  </a:lnTo>
                  <a:lnTo>
                    <a:pt x="82" y="616"/>
                  </a:lnTo>
                  <a:lnTo>
                    <a:pt x="74" y="612"/>
                  </a:lnTo>
                  <a:lnTo>
                    <a:pt x="66" y="604"/>
                  </a:lnTo>
                  <a:lnTo>
                    <a:pt x="60" y="590"/>
                  </a:lnTo>
                  <a:lnTo>
                    <a:pt x="56" y="568"/>
                  </a:lnTo>
                  <a:lnTo>
                    <a:pt x="56" y="564"/>
                  </a:lnTo>
                  <a:lnTo>
                    <a:pt x="54" y="554"/>
                  </a:lnTo>
                  <a:lnTo>
                    <a:pt x="52" y="544"/>
                  </a:lnTo>
                  <a:lnTo>
                    <a:pt x="54" y="534"/>
                  </a:lnTo>
                  <a:lnTo>
                    <a:pt x="62" y="526"/>
                  </a:lnTo>
                  <a:lnTo>
                    <a:pt x="74" y="508"/>
                  </a:lnTo>
                  <a:lnTo>
                    <a:pt x="74" y="508"/>
                  </a:lnTo>
                  <a:lnTo>
                    <a:pt x="78" y="506"/>
                  </a:lnTo>
                  <a:lnTo>
                    <a:pt x="80" y="502"/>
                  </a:lnTo>
                  <a:lnTo>
                    <a:pt x="84" y="500"/>
                  </a:lnTo>
                  <a:lnTo>
                    <a:pt x="88" y="496"/>
                  </a:lnTo>
                  <a:lnTo>
                    <a:pt x="92" y="492"/>
                  </a:lnTo>
                  <a:lnTo>
                    <a:pt x="94" y="490"/>
                  </a:lnTo>
                  <a:lnTo>
                    <a:pt x="94" y="486"/>
                  </a:lnTo>
                  <a:lnTo>
                    <a:pt x="94" y="484"/>
                  </a:lnTo>
                  <a:lnTo>
                    <a:pt x="96" y="482"/>
                  </a:lnTo>
                  <a:lnTo>
                    <a:pt x="96" y="478"/>
                  </a:lnTo>
                  <a:lnTo>
                    <a:pt x="96" y="474"/>
                  </a:lnTo>
                  <a:lnTo>
                    <a:pt x="96" y="470"/>
                  </a:lnTo>
                  <a:lnTo>
                    <a:pt x="96" y="466"/>
                  </a:lnTo>
                  <a:lnTo>
                    <a:pt x="94" y="462"/>
                  </a:lnTo>
                  <a:lnTo>
                    <a:pt x="90" y="460"/>
                  </a:lnTo>
                  <a:lnTo>
                    <a:pt x="86" y="458"/>
                  </a:lnTo>
                  <a:lnTo>
                    <a:pt x="82" y="456"/>
                  </a:lnTo>
                  <a:lnTo>
                    <a:pt x="78" y="452"/>
                  </a:lnTo>
                  <a:lnTo>
                    <a:pt x="76" y="448"/>
                  </a:lnTo>
                  <a:lnTo>
                    <a:pt x="74" y="444"/>
                  </a:lnTo>
                  <a:lnTo>
                    <a:pt x="74" y="436"/>
                  </a:lnTo>
                  <a:lnTo>
                    <a:pt x="74" y="432"/>
                  </a:lnTo>
                  <a:lnTo>
                    <a:pt x="76" y="428"/>
                  </a:lnTo>
                  <a:lnTo>
                    <a:pt x="78" y="426"/>
                  </a:lnTo>
                  <a:lnTo>
                    <a:pt x="82" y="424"/>
                  </a:lnTo>
                  <a:lnTo>
                    <a:pt x="84" y="424"/>
                  </a:lnTo>
                  <a:lnTo>
                    <a:pt x="86" y="424"/>
                  </a:lnTo>
                  <a:lnTo>
                    <a:pt x="88" y="424"/>
                  </a:lnTo>
                  <a:lnTo>
                    <a:pt x="88" y="424"/>
                  </a:lnTo>
                  <a:lnTo>
                    <a:pt x="104" y="402"/>
                  </a:lnTo>
                  <a:lnTo>
                    <a:pt x="112" y="382"/>
                  </a:lnTo>
                  <a:lnTo>
                    <a:pt x="112" y="370"/>
                  </a:lnTo>
                  <a:lnTo>
                    <a:pt x="124" y="368"/>
                  </a:lnTo>
                  <a:lnTo>
                    <a:pt x="124" y="354"/>
                  </a:lnTo>
                  <a:lnTo>
                    <a:pt x="112" y="348"/>
                  </a:lnTo>
                  <a:lnTo>
                    <a:pt x="112" y="348"/>
                  </a:lnTo>
                  <a:lnTo>
                    <a:pt x="112" y="346"/>
                  </a:lnTo>
                  <a:lnTo>
                    <a:pt x="110" y="344"/>
                  </a:lnTo>
                  <a:lnTo>
                    <a:pt x="110" y="340"/>
                  </a:lnTo>
                  <a:lnTo>
                    <a:pt x="110" y="336"/>
                  </a:lnTo>
                  <a:lnTo>
                    <a:pt x="112" y="334"/>
                  </a:lnTo>
                  <a:lnTo>
                    <a:pt x="114" y="332"/>
                  </a:lnTo>
                  <a:lnTo>
                    <a:pt x="118" y="332"/>
                  </a:lnTo>
                  <a:lnTo>
                    <a:pt x="138" y="334"/>
                  </a:lnTo>
                  <a:lnTo>
                    <a:pt x="142" y="314"/>
                  </a:lnTo>
                  <a:lnTo>
                    <a:pt x="142" y="312"/>
                  </a:lnTo>
                  <a:lnTo>
                    <a:pt x="144" y="310"/>
                  </a:lnTo>
                  <a:lnTo>
                    <a:pt x="144" y="306"/>
                  </a:lnTo>
                  <a:lnTo>
                    <a:pt x="148" y="300"/>
                  </a:lnTo>
                  <a:lnTo>
                    <a:pt x="150" y="296"/>
                  </a:lnTo>
                  <a:lnTo>
                    <a:pt x="154" y="294"/>
                  </a:lnTo>
                  <a:lnTo>
                    <a:pt x="160" y="292"/>
                  </a:lnTo>
                  <a:lnTo>
                    <a:pt x="164" y="294"/>
                  </a:lnTo>
                  <a:lnTo>
                    <a:pt x="172" y="294"/>
                  </a:lnTo>
                  <a:lnTo>
                    <a:pt x="184" y="294"/>
                  </a:lnTo>
                  <a:lnTo>
                    <a:pt x="198" y="290"/>
                  </a:lnTo>
                  <a:lnTo>
                    <a:pt x="210" y="282"/>
                  </a:lnTo>
                  <a:lnTo>
                    <a:pt x="218" y="266"/>
                  </a:lnTo>
                  <a:lnTo>
                    <a:pt x="220" y="262"/>
                  </a:lnTo>
                  <a:lnTo>
                    <a:pt x="220" y="256"/>
                  </a:lnTo>
                  <a:lnTo>
                    <a:pt x="218" y="250"/>
                  </a:lnTo>
                  <a:lnTo>
                    <a:pt x="216" y="242"/>
                  </a:lnTo>
                  <a:lnTo>
                    <a:pt x="214" y="234"/>
                  </a:lnTo>
                  <a:lnTo>
                    <a:pt x="208" y="218"/>
                  </a:lnTo>
                  <a:lnTo>
                    <a:pt x="206" y="216"/>
                  </a:lnTo>
                  <a:lnTo>
                    <a:pt x="206" y="214"/>
                  </a:lnTo>
                  <a:lnTo>
                    <a:pt x="204" y="210"/>
                  </a:lnTo>
                  <a:lnTo>
                    <a:pt x="202" y="206"/>
                  </a:lnTo>
                  <a:lnTo>
                    <a:pt x="200" y="202"/>
                  </a:lnTo>
                  <a:lnTo>
                    <a:pt x="200" y="196"/>
                  </a:lnTo>
                  <a:lnTo>
                    <a:pt x="202" y="194"/>
                  </a:lnTo>
                  <a:lnTo>
                    <a:pt x="202" y="190"/>
                  </a:lnTo>
                  <a:lnTo>
                    <a:pt x="200" y="180"/>
                  </a:lnTo>
                  <a:lnTo>
                    <a:pt x="200" y="168"/>
                  </a:lnTo>
                  <a:lnTo>
                    <a:pt x="200" y="158"/>
                  </a:lnTo>
                  <a:lnTo>
                    <a:pt x="202" y="152"/>
                  </a:lnTo>
                  <a:lnTo>
                    <a:pt x="214" y="134"/>
                  </a:lnTo>
                  <a:lnTo>
                    <a:pt x="214" y="132"/>
                  </a:lnTo>
                  <a:lnTo>
                    <a:pt x="214" y="128"/>
                  </a:lnTo>
                  <a:lnTo>
                    <a:pt x="218" y="124"/>
                  </a:lnTo>
                  <a:lnTo>
                    <a:pt x="220" y="120"/>
                  </a:lnTo>
                  <a:lnTo>
                    <a:pt x="224" y="116"/>
                  </a:lnTo>
                  <a:lnTo>
                    <a:pt x="228" y="112"/>
                  </a:lnTo>
                  <a:lnTo>
                    <a:pt x="230" y="110"/>
                  </a:lnTo>
                  <a:lnTo>
                    <a:pt x="230" y="110"/>
                  </a:lnTo>
                  <a:lnTo>
                    <a:pt x="238" y="104"/>
                  </a:lnTo>
                  <a:lnTo>
                    <a:pt x="246" y="98"/>
                  </a:lnTo>
                  <a:lnTo>
                    <a:pt x="254" y="90"/>
                  </a:lnTo>
                  <a:lnTo>
                    <a:pt x="262" y="84"/>
                  </a:lnTo>
                  <a:lnTo>
                    <a:pt x="264" y="82"/>
                  </a:lnTo>
                  <a:lnTo>
                    <a:pt x="266" y="76"/>
                  </a:lnTo>
                  <a:lnTo>
                    <a:pt x="268" y="72"/>
                  </a:lnTo>
                  <a:lnTo>
                    <a:pt x="268" y="68"/>
                  </a:lnTo>
                  <a:lnTo>
                    <a:pt x="268" y="64"/>
                  </a:lnTo>
                  <a:lnTo>
                    <a:pt x="266" y="62"/>
                  </a:lnTo>
                  <a:lnTo>
                    <a:pt x="264" y="62"/>
                  </a:lnTo>
                  <a:lnTo>
                    <a:pt x="262" y="62"/>
                  </a:lnTo>
                  <a:lnTo>
                    <a:pt x="262" y="60"/>
                  </a:lnTo>
                  <a:lnTo>
                    <a:pt x="260" y="60"/>
                  </a:lnTo>
                  <a:lnTo>
                    <a:pt x="258" y="60"/>
                  </a:lnTo>
                  <a:lnTo>
                    <a:pt x="258" y="58"/>
                  </a:lnTo>
                  <a:lnTo>
                    <a:pt x="258" y="58"/>
                  </a:lnTo>
                  <a:lnTo>
                    <a:pt x="258" y="56"/>
                  </a:lnTo>
                  <a:lnTo>
                    <a:pt x="260" y="56"/>
                  </a:lnTo>
                  <a:lnTo>
                    <a:pt x="252" y="58"/>
                  </a:lnTo>
                  <a:lnTo>
                    <a:pt x="252" y="60"/>
                  </a:lnTo>
                  <a:lnTo>
                    <a:pt x="250" y="66"/>
                  </a:lnTo>
                  <a:lnTo>
                    <a:pt x="250" y="70"/>
                  </a:lnTo>
                  <a:lnTo>
                    <a:pt x="250" y="72"/>
                  </a:lnTo>
                  <a:lnTo>
                    <a:pt x="250" y="74"/>
                  </a:lnTo>
                  <a:lnTo>
                    <a:pt x="248" y="78"/>
                  </a:lnTo>
                  <a:lnTo>
                    <a:pt x="246" y="82"/>
                  </a:lnTo>
                  <a:lnTo>
                    <a:pt x="246" y="86"/>
                  </a:lnTo>
                  <a:lnTo>
                    <a:pt x="246" y="88"/>
                  </a:lnTo>
                  <a:lnTo>
                    <a:pt x="194" y="88"/>
                  </a:lnTo>
                  <a:lnTo>
                    <a:pt x="210" y="52"/>
                  </a:lnTo>
                  <a:lnTo>
                    <a:pt x="176" y="34"/>
                  </a:lnTo>
                  <a:lnTo>
                    <a:pt x="170" y="28"/>
                  </a:lnTo>
                  <a:lnTo>
                    <a:pt x="154" y="22"/>
                  </a:lnTo>
                  <a:lnTo>
                    <a:pt x="150" y="20"/>
                  </a:lnTo>
                  <a:lnTo>
                    <a:pt x="146" y="18"/>
                  </a:lnTo>
                  <a:lnTo>
                    <a:pt x="144" y="16"/>
                  </a:lnTo>
                  <a:lnTo>
                    <a:pt x="144" y="14"/>
                  </a:lnTo>
                  <a:lnTo>
                    <a:pt x="144" y="10"/>
                  </a:lnTo>
                  <a:lnTo>
                    <a:pt x="144" y="6"/>
                  </a:lnTo>
                  <a:lnTo>
                    <a:pt x="144" y="6"/>
                  </a:lnTo>
                  <a:lnTo>
                    <a:pt x="142" y="4"/>
                  </a:lnTo>
                  <a:lnTo>
                    <a:pt x="140" y="2"/>
                  </a:lnTo>
                  <a:lnTo>
                    <a:pt x="138" y="2"/>
                  </a:lnTo>
                  <a:lnTo>
                    <a:pt x="134" y="0"/>
                  </a:lnTo>
                  <a:lnTo>
                    <a:pt x="132" y="2"/>
                  </a:lnTo>
                  <a:lnTo>
                    <a:pt x="130" y="4"/>
                  </a:lnTo>
                  <a:lnTo>
                    <a:pt x="120" y="16"/>
                  </a:lnTo>
                  <a:lnTo>
                    <a:pt x="120" y="16"/>
                  </a:lnTo>
                  <a:lnTo>
                    <a:pt x="120" y="14"/>
                  </a:lnTo>
                  <a:lnTo>
                    <a:pt x="120" y="12"/>
                  </a:lnTo>
                  <a:lnTo>
                    <a:pt x="118" y="8"/>
                  </a:lnTo>
                  <a:lnTo>
                    <a:pt x="116" y="6"/>
                  </a:lnTo>
                  <a:lnTo>
                    <a:pt x="114" y="4"/>
                  </a:lnTo>
                  <a:lnTo>
                    <a:pt x="108" y="4"/>
                  </a:lnTo>
                  <a:lnTo>
                    <a:pt x="94" y="0"/>
                  </a:lnTo>
                  <a:lnTo>
                    <a:pt x="94" y="2"/>
                  </a:lnTo>
                  <a:lnTo>
                    <a:pt x="92" y="6"/>
                  </a:lnTo>
                  <a:lnTo>
                    <a:pt x="90" y="10"/>
                  </a:lnTo>
                  <a:lnTo>
                    <a:pt x="86" y="14"/>
                  </a:lnTo>
                  <a:lnTo>
                    <a:pt x="82" y="1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1" name="Freeform 332"/>
            <p:cNvSpPr>
              <a:spLocks/>
            </p:cNvSpPr>
            <p:nvPr/>
          </p:nvSpPr>
          <p:spPr bwMode="gray">
            <a:xfrm>
              <a:off x="4511" y="3052"/>
              <a:ext cx="532" cy="572"/>
            </a:xfrm>
            <a:custGeom>
              <a:avLst/>
              <a:gdLst>
                <a:gd name="T0" fmla="*/ 324 w 532"/>
                <a:gd name="T1" fmla="*/ 492 h 572"/>
                <a:gd name="T2" fmla="*/ 418 w 532"/>
                <a:gd name="T3" fmla="*/ 404 h 572"/>
                <a:gd name="T4" fmla="*/ 474 w 532"/>
                <a:gd name="T5" fmla="*/ 284 h 572"/>
                <a:gd name="T6" fmla="*/ 532 w 532"/>
                <a:gd name="T7" fmla="*/ 162 h 572"/>
                <a:gd name="T8" fmla="*/ 478 w 532"/>
                <a:gd name="T9" fmla="*/ 116 h 572"/>
                <a:gd name="T10" fmla="*/ 382 w 532"/>
                <a:gd name="T11" fmla="*/ 96 h 572"/>
                <a:gd name="T12" fmla="*/ 384 w 532"/>
                <a:gd name="T13" fmla="*/ 80 h 572"/>
                <a:gd name="T14" fmla="*/ 366 w 532"/>
                <a:gd name="T15" fmla="*/ 76 h 572"/>
                <a:gd name="T16" fmla="*/ 336 w 532"/>
                <a:gd name="T17" fmla="*/ 72 h 572"/>
                <a:gd name="T18" fmla="*/ 306 w 532"/>
                <a:gd name="T19" fmla="*/ 84 h 572"/>
                <a:gd name="T20" fmla="*/ 282 w 532"/>
                <a:gd name="T21" fmla="*/ 96 h 572"/>
                <a:gd name="T22" fmla="*/ 300 w 532"/>
                <a:gd name="T23" fmla="*/ 76 h 572"/>
                <a:gd name="T24" fmla="*/ 322 w 532"/>
                <a:gd name="T25" fmla="*/ 50 h 572"/>
                <a:gd name="T26" fmla="*/ 282 w 532"/>
                <a:gd name="T27" fmla="*/ 0 h 572"/>
                <a:gd name="T28" fmla="*/ 264 w 532"/>
                <a:gd name="T29" fmla="*/ 20 h 572"/>
                <a:gd name="T30" fmla="*/ 254 w 532"/>
                <a:gd name="T31" fmla="*/ 22 h 572"/>
                <a:gd name="T32" fmla="*/ 244 w 532"/>
                <a:gd name="T33" fmla="*/ 22 h 572"/>
                <a:gd name="T34" fmla="*/ 234 w 532"/>
                <a:gd name="T35" fmla="*/ 24 h 572"/>
                <a:gd name="T36" fmla="*/ 218 w 532"/>
                <a:gd name="T37" fmla="*/ 22 h 572"/>
                <a:gd name="T38" fmla="*/ 202 w 532"/>
                <a:gd name="T39" fmla="*/ 26 h 572"/>
                <a:gd name="T40" fmla="*/ 184 w 532"/>
                <a:gd name="T41" fmla="*/ 24 h 572"/>
                <a:gd name="T42" fmla="*/ 176 w 532"/>
                <a:gd name="T43" fmla="*/ 2 h 572"/>
                <a:gd name="T44" fmla="*/ 156 w 532"/>
                <a:gd name="T45" fmla="*/ 14 h 572"/>
                <a:gd name="T46" fmla="*/ 120 w 532"/>
                <a:gd name="T47" fmla="*/ 6 h 572"/>
                <a:gd name="T48" fmla="*/ 120 w 532"/>
                <a:gd name="T49" fmla="*/ 10 h 572"/>
                <a:gd name="T50" fmla="*/ 130 w 532"/>
                <a:gd name="T51" fmla="*/ 26 h 572"/>
                <a:gd name="T52" fmla="*/ 90 w 532"/>
                <a:gd name="T53" fmla="*/ 52 h 572"/>
                <a:gd name="T54" fmla="*/ 76 w 532"/>
                <a:gd name="T55" fmla="*/ 44 h 572"/>
                <a:gd name="T56" fmla="*/ 62 w 532"/>
                <a:gd name="T57" fmla="*/ 62 h 572"/>
                <a:gd name="T58" fmla="*/ 52 w 532"/>
                <a:gd name="T59" fmla="*/ 70 h 572"/>
                <a:gd name="T60" fmla="*/ 60 w 532"/>
                <a:gd name="T61" fmla="*/ 96 h 572"/>
                <a:gd name="T62" fmla="*/ 36 w 532"/>
                <a:gd name="T63" fmla="*/ 132 h 572"/>
                <a:gd name="T64" fmla="*/ 10 w 532"/>
                <a:gd name="T65" fmla="*/ 146 h 572"/>
                <a:gd name="T66" fmla="*/ 2 w 532"/>
                <a:gd name="T67" fmla="*/ 164 h 572"/>
                <a:gd name="T68" fmla="*/ 4 w 532"/>
                <a:gd name="T69" fmla="*/ 194 h 572"/>
                <a:gd name="T70" fmla="*/ 12 w 532"/>
                <a:gd name="T71" fmla="*/ 198 h 572"/>
                <a:gd name="T72" fmla="*/ 26 w 532"/>
                <a:gd name="T73" fmla="*/ 206 h 572"/>
                <a:gd name="T74" fmla="*/ 42 w 532"/>
                <a:gd name="T75" fmla="*/ 198 h 572"/>
                <a:gd name="T76" fmla="*/ 50 w 532"/>
                <a:gd name="T77" fmla="*/ 226 h 572"/>
                <a:gd name="T78" fmla="*/ 78 w 532"/>
                <a:gd name="T79" fmla="*/ 224 h 572"/>
                <a:gd name="T80" fmla="*/ 96 w 532"/>
                <a:gd name="T81" fmla="*/ 210 h 572"/>
                <a:gd name="T82" fmla="*/ 110 w 532"/>
                <a:gd name="T83" fmla="*/ 206 h 572"/>
                <a:gd name="T84" fmla="*/ 124 w 532"/>
                <a:gd name="T85" fmla="*/ 248 h 572"/>
                <a:gd name="T86" fmla="*/ 156 w 532"/>
                <a:gd name="T87" fmla="*/ 266 h 572"/>
                <a:gd name="T88" fmla="*/ 182 w 532"/>
                <a:gd name="T89" fmla="*/ 288 h 572"/>
                <a:gd name="T90" fmla="*/ 206 w 532"/>
                <a:gd name="T91" fmla="*/ 310 h 572"/>
                <a:gd name="T92" fmla="*/ 214 w 532"/>
                <a:gd name="T93" fmla="*/ 326 h 572"/>
                <a:gd name="T94" fmla="*/ 214 w 532"/>
                <a:gd name="T95" fmla="*/ 372 h 572"/>
                <a:gd name="T96" fmla="*/ 220 w 532"/>
                <a:gd name="T97" fmla="*/ 416 h 572"/>
                <a:gd name="T98" fmla="*/ 242 w 532"/>
                <a:gd name="T99" fmla="*/ 422 h 572"/>
                <a:gd name="T100" fmla="*/ 254 w 532"/>
                <a:gd name="T101" fmla="*/ 436 h 572"/>
                <a:gd name="T102" fmla="*/ 264 w 532"/>
                <a:gd name="T103" fmla="*/ 450 h 572"/>
                <a:gd name="T104" fmla="*/ 270 w 532"/>
                <a:gd name="T105" fmla="*/ 466 h 572"/>
                <a:gd name="T106" fmla="*/ 232 w 532"/>
                <a:gd name="T107" fmla="*/ 500 h 572"/>
                <a:gd name="T108" fmla="*/ 216 w 532"/>
                <a:gd name="T109" fmla="*/ 524 h 572"/>
                <a:gd name="T110" fmla="*/ 240 w 532"/>
                <a:gd name="T111" fmla="*/ 538 h 572"/>
                <a:gd name="T112" fmla="*/ 264 w 532"/>
                <a:gd name="T113" fmla="*/ 55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2" h="572">
                  <a:moveTo>
                    <a:pt x="290" y="562"/>
                  </a:moveTo>
                  <a:lnTo>
                    <a:pt x="292" y="556"/>
                  </a:lnTo>
                  <a:lnTo>
                    <a:pt x="294" y="552"/>
                  </a:lnTo>
                  <a:lnTo>
                    <a:pt x="296" y="548"/>
                  </a:lnTo>
                  <a:lnTo>
                    <a:pt x="304" y="536"/>
                  </a:lnTo>
                  <a:lnTo>
                    <a:pt x="314" y="518"/>
                  </a:lnTo>
                  <a:lnTo>
                    <a:pt x="324" y="492"/>
                  </a:lnTo>
                  <a:lnTo>
                    <a:pt x="336" y="458"/>
                  </a:lnTo>
                  <a:lnTo>
                    <a:pt x="342" y="452"/>
                  </a:lnTo>
                  <a:lnTo>
                    <a:pt x="354" y="440"/>
                  </a:lnTo>
                  <a:lnTo>
                    <a:pt x="370" y="426"/>
                  </a:lnTo>
                  <a:lnTo>
                    <a:pt x="392" y="414"/>
                  </a:lnTo>
                  <a:lnTo>
                    <a:pt x="416" y="406"/>
                  </a:lnTo>
                  <a:lnTo>
                    <a:pt x="418" y="404"/>
                  </a:lnTo>
                  <a:lnTo>
                    <a:pt x="426" y="400"/>
                  </a:lnTo>
                  <a:lnTo>
                    <a:pt x="434" y="394"/>
                  </a:lnTo>
                  <a:lnTo>
                    <a:pt x="446" y="382"/>
                  </a:lnTo>
                  <a:lnTo>
                    <a:pt x="456" y="366"/>
                  </a:lnTo>
                  <a:lnTo>
                    <a:pt x="466" y="344"/>
                  </a:lnTo>
                  <a:lnTo>
                    <a:pt x="472" y="318"/>
                  </a:lnTo>
                  <a:lnTo>
                    <a:pt x="474" y="284"/>
                  </a:lnTo>
                  <a:lnTo>
                    <a:pt x="514" y="216"/>
                  </a:lnTo>
                  <a:lnTo>
                    <a:pt x="516" y="214"/>
                  </a:lnTo>
                  <a:lnTo>
                    <a:pt x="524" y="204"/>
                  </a:lnTo>
                  <a:lnTo>
                    <a:pt x="530" y="190"/>
                  </a:lnTo>
                  <a:lnTo>
                    <a:pt x="532" y="170"/>
                  </a:lnTo>
                  <a:lnTo>
                    <a:pt x="532" y="168"/>
                  </a:lnTo>
                  <a:lnTo>
                    <a:pt x="532" y="162"/>
                  </a:lnTo>
                  <a:lnTo>
                    <a:pt x="532" y="154"/>
                  </a:lnTo>
                  <a:lnTo>
                    <a:pt x="528" y="146"/>
                  </a:lnTo>
                  <a:lnTo>
                    <a:pt x="518" y="138"/>
                  </a:lnTo>
                  <a:lnTo>
                    <a:pt x="502" y="132"/>
                  </a:lnTo>
                  <a:lnTo>
                    <a:pt x="498" y="130"/>
                  </a:lnTo>
                  <a:lnTo>
                    <a:pt x="490" y="124"/>
                  </a:lnTo>
                  <a:lnTo>
                    <a:pt x="478" y="116"/>
                  </a:lnTo>
                  <a:lnTo>
                    <a:pt x="464" y="110"/>
                  </a:lnTo>
                  <a:lnTo>
                    <a:pt x="448" y="110"/>
                  </a:lnTo>
                  <a:lnTo>
                    <a:pt x="398" y="94"/>
                  </a:lnTo>
                  <a:lnTo>
                    <a:pt x="394" y="92"/>
                  </a:lnTo>
                  <a:lnTo>
                    <a:pt x="390" y="94"/>
                  </a:lnTo>
                  <a:lnTo>
                    <a:pt x="386" y="94"/>
                  </a:lnTo>
                  <a:lnTo>
                    <a:pt x="382" y="96"/>
                  </a:lnTo>
                  <a:lnTo>
                    <a:pt x="380" y="98"/>
                  </a:lnTo>
                  <a:lnTo>
                    <a:pt x="378" y="98"/>
                  </a:lnTo>
                  <a:lnTo>
                    <a:pt x="380" y="94"/>
                  </a:lnTo>
                  <a:lnTo>
                    <a:pt x="382" y="90"/>
                  </a:lnTo>
                  <a:lnTo>
                    <a:pt x="382" y="86"/>
                  </a:lnTo>
                  <a:lnTo>
                    <a:pt x="384" y="82"/>
                  </a:lnTo>
                  <a:lnTo>
                    <a:pt x="384" y="80"/>
                  </a:lnTo>
                  <a:lnTo>
                    <a:pt x="382" y="78"/>
                  </a:lnTo>
                  <a:lnTo>
                    <a:pt x="380" y="76"/>
                  </a:lnTo>
                  <a:lnTo>
                    <a:pt x="376" y="76"/>
                  </a:lnTo>
                  <a:lnTo>
                    <a:pt x="374" y="76"/>
                  </a:lnTo>
                  <a:lnTo>
                    <a:pt x="370" y="76"/>
                  </a:lnTo>
                  <a:lnTo>
                    <a:pt x="368" y="76"/>
                  </a:lnTo>
                  <a:lnTo>
                    <a:pt x="366" y="76"/>
                  </a:lnTo>
                  <a:lnTo>
                    <a:pt x="362" y="76"/>
                  </a:lnTo>
                  <a:lnTo>
                    <a:pt x="358" y="74"/>
                  </a:lnTo>
                  <a:lnTo>
                    <a:pt x="352" y="74"/>
                  </a:lnTo>
                  <a:lnTo>
                    <a:pt x="346" y="72"/>
                  </a:lnTo>
                  <a:lnTo>
                    <a:pt x="340" y="72"/>
                  </a:lnTo>
                  <a:lnTo>
                    <a:pt x="338" y="72"/>
                  </a:lnTo>
                  <a:lnTo>
                    <a:pt x="336" y="72"/>
                  </a:lnTo>
                  <a:lnTo>
                    <a:pt x="330" y="72"/>
                  </a:lnTo>
                  <a:lnTo>
                    <a:pt x="324" y="76"/>
                  </a:lnTo>
                  <a:lnTo>
                    <a:pt x="318" y="78"/>
                  </a:lnTo>
                  <a:lnTo>
                    <a:pt x="314" y="80"/>
                  </a:lnTo>
                  <a:lnTo>
                    <a:pt x="310" y="82"/>
                  </a:lnTo>
                  <a:lnTo>
                    <a:pt x="306" y="84"/>
                  </a:lnTo>
                  <a:lnTo>
                    <a:pt x="306" y="84"/>
                  </a:lnTo>
                  <a:lnTo>
                    <a:pt x="298" y="90"/>
                  </a:lnTo>
                  <a:lnTo>
                    <a:pt x="292" y="94"/>
                  </a:lnTo>
                  <a:lnTo>
                    <a:pt x="286" y="98"/>
                  </a:lnTo>
                  <a:lnTo>
                    <a:pt x="282" y="98"/>
                  </a:lnTo>
                  <a:lnTo>
                    <a:pt x="278" y="98"/>
                  </a:lnTo>
                  <a:lnTo>
                    <a:pt x="278" y="98"/>
                  </a:lnTo>
                  <a:lnTo>
                    <a:pt x="282" y="96"/>
                  </a:lnTo>
                  <a:lnTo>
                    <a:pt x="286" y="94"/>
                  </a:lnTo>
                  <a:lnTo>
                    <a:pt x="290" y="90"/>
                  </a:lnTo>
                  <a:lnTo>
                    <a:pt x="292" y="86"/>
                  </a:lnTo>
                  <a:lnTo>
                    <a:pt x="294" y="84"/>
                  </a:lnTo>
                  <a:lnTo>
                    <a:pt x="294" y="84"/>
                  </a:lnTo>
                  <a:lnTo>
                    <a:pt x="298" y="80"/>
                  </a:lnTo>
                  <a:lnTo>
                    <a:pt x="300" y="76"/>
                  </a:lnTo>
                  <a:lnTo>
                    <a:pt x="304" y="72"/>
                  </a:lnTo>
                  <a:lnTo>
                    <a:pt x="308" y="68"/>
                  </a:lnTo>
                  <a:lnTo>
                    <a:pt x="312" y="66"/>
                  </a:lnTo>
                  <a:lnTo>
                    <a:pt x="314" y="64"/>
                  </a:lnTo>
                  <a:lnTo>
                    <a:pt x="316" y="62"/>
                  </a:lnTo>
                  <a:lnTo>
                    <a:pt x="320" y="56"/>
                  </a:lnTo>
                  <a:lnTo>
                    <a:pt x="322" y="50"/>
                  </a:lnTo>
                  <a:lnTo>
                    <a:pt x="322" y="46"/>
                  </a:lnTo>
                  <a:lnTo>
                    <a:pt x="322" y="46"/>
                  </a:lnTo>
                  <a:lnTo>
                    <a:pt x="312" y="26"/>
                  </a:lnTo>
                  <a:lnTo>
                    <a:pt x="296" y="8"/>
                  </a:lnTo>
                  <a:lnTo>
                    <a:pt x="290" y="4"/>
                  </a:lnTo>
                  <a:lnTo>
                    <a:pt x="282" y="0"/>
                  </a:lnTo>
                  <a:lnTo>
                    <a:pt x="282" y="0"/>
                  </a:lnTo>
                  <a:lnTo>
                    <a:pt x="276" y="4"/>
                  </a:lnTo>
                  <a:lnTo>
                    <a:pt x="274" y="8"/>
                  </a:lnTo>
                  <a:lnTo>
                    <a:pt x="270" y="8"/>
                  </a:lnTo>
                  <a:lnTo>
                    <a:pt x="270" y="10"/>
                  </a:lnTo>
                  <a:lnTo>
                    <a:pt x="268" y="14"/>
                  </a:lnTo>
                  <a:lnTo>
                    <a:pt x="266" y="18"/>
                  </a:lnTo>
                  <a:lnTo>
                    <a:pt x="264" y="20"/>
                  </a:lnTo>
                  <a:lnTo>
                    <a:pt x="264" y="22"/>
                  </a:lnTo>
                  <a:lnTo>
                    <a:pt x="262" y="24"/>
                  </a:lnTo>
                  <a:lnTo>
                    <a:pt x="260" y="24"/>
                  </a:lnTo>
                  <a:lnTo>
                    <a:pt x="260" y="24"/>
                  </a:lnTo>
                  <a:lnTo>
                    <a:pt x="258" y="24"/>
                  </a:lnTo>
                  <a:lnTo>
                    <a:pt x="256" y="24"/>
                  </a:lnTo>
                  <a:lnTo>
                    <a:pt x="254" y="22"/>
                  </a:lnTo>
                  <a:lnTo>
                    <a:pt x="252" y="22"/>
                  </a:lnTo>
                  <a:lnTo>
                    <a:pt x="252" y="22"/>
                  </a:lnTo>
                  <a:lnTo>
                    <a:pt x="250" y="22"/>
                  </a:lnTo>
                  <a:lnTo>
                    <a:pt x="248" y="22"/>
                  </a:lnTo>
                  <a:lnTo>
                    <a:pt x="248" y="22"/>
                  </a:lnTo>
                  <a:lnTo>
                    <a:pt x="246" y="22"/>
                  </a:lnTo>
                  <a:lnTo>
                    <a:pt x="244" y="22"/>
                  </a:lnTo>
                  <a:lnTo>
                    <a:pt x="242" y="24"/>
                  </a:lnTo>
                  <a:lnTo>
                    <a:pt x="242" y="24"/>
                  </a:lnTo>
                  <a:lnTo>
                    <a:pt x="240" y="24"/>
                  </a:lnTo>
                  <a:lnTo>
                    <a:pt x="238" y="24"/>
                  </a:lnTo>
                  <a:lnTo>
                    <a:pt x="236" y="24"/>
                  </a:lnTo>
                  <a:lnTo>
                    <a:pt x="236" y="24"/>
                  </a:lnTo>
                  <a:lnTo>
                    <a:pt x="234" y="24"/>
                  </a:lnTo>
                  <a:lnTo>
                    <a:pt x="232" y="22"/>
                  </a:lnTo>
                  <a:lnTo>
                    <a:pt x="230" y="22"/>
                  </a:lnTo>
                  <a:lnTo>
                    <a:pt x="230" y="22"/>
                  </a:lnTo>
                  <a:lnTo>
                    <a:pt x="228" y="22"/>
                  </a:lnTo>
                  <a:lnTo>
                    <a:pt x="226" y="24"/>
                  </a:lnTo>
                  <a:lnTo>
                    <a:pt x="224" y="24"/>
                  </a:lnTo>
                  <a:lnTo>
                    <a:pt x="218" y="22"/>
                  </a:lnTo>
                  <a:lnTo>
                    <a:pt x="218" y="26"/>
                  </a:lnTo>
                  <a:lnTo>
                    <a:pt x="218" y="28"/>
                  </a:lnTo>
                  <a:lnTo>
                    <a:pt x="218" y="28"/>
                  </a:lnTo>
                  <a:lnTo>
                    <a:pt x="214" y="28"/>
                  </a:lnTo>
                  <a:lnTo>
                    <a:pt x="212" y="26"/>
                  </a:lnTo>
                  <a:lnTo>
                    <a:pt x="206" y="26"/>
                  </a:lnTo>
                  <a:lnTo>
                    <a:pt x="202" y="26"/>
                  </a:lnTo>
                  <a:lnTo>
                    <a:pt x="194" y="28"/>
                  </a:lnTo>
                  <a:lnTo>
                    <a:pt x="192" y="28"/>
                  </a:lnTo>
                  <a:lnTo>
                    <a:pt x="184" y="30"/>
                  </a:lnTo>
                  <a:lnTo>
                    <a:pt x="184" y="30"/>
                  </a:lnTo>
                  <a:lnTo>
                    <a:pt x="184" y="30"/>
                  </a:lnTo>
                  <a:lnTo>
                    <a:pt x="184" y="28"/>
                  </a:lnTo>
                  <a:lnTo>
                    <a:pt x="184" y="24"/>
                  </a:lnTo>
                  <a:lnTo>
                    <a:pt x="184" y="20"/>
                  </a:lnTo>
                  <a:lnTo>
                    <a:pt x="184" y="18"/>
                  </a:lnTo>
                  <a:lnTo>
                    <a:pt x="184" y="14"/>
                  </a:lnTo>
                  <a:lnTo>
                    <a:pt x="184" y="10"/>
                  </a:lnTo>
                  <a:lnTo>
                    <a:pt x="184" y="6"/>
                  </a:lnTo>
                  <a:lnTo>
                    <a:pt x="182" y="2"/>
                  </a:lnTo>
                  <a:lnTo>
                    <a:pt x="176" y="2"/>
                  </a:lnTo>
                  <a:lnTo>
                    <a:pt x="176" y="2"/>
                  </a:lnTo>
                  <a:lnTo>
                    <a:pt x="176" y="4"/>
                  </a:lnTo>
                  <a:lnTo>
                    <a:pt x="174" y="6"/>
                  </a:lnTo>
                  <a:lnTo>
                    <a:pt x="172" y="8"/>
                  </a:lnTo>
                  <a:lnTo>
                    <a:pt x="166" y="6"/>
                  </a:lnTo>
                  <a:lnTo>
                    <a:pt x="156" y="10"/>
                  </a:lnTo>
                  <a:lnTo>
                    <a:pt x="156" y="14"/>
                  </a:lnTo>
                  <a:lnTo>
                    <a:pt x="142" y="16"/>
                  </a:lnTo>
                  <a:lnTo>
                    <a:pt x="138" y="10"/>
                  </a:lnTo>
                  <a:lnTo>
                    <a:pt x="136" y="10"/>
                  </a:lnTo>
                  <a:lnTo>
                    <a:pt x="134" y="10"/>
                  </a:lnTo>
                  <a:lnTo>
                    <a:pt x="128" y="8"/>
                  </a:lnTo>
                  <a:lnTo>
                    <a:pt x="124" y="8"/>
                  </a:lnTo>
                  <a:lnTo>
                    <a:pt x="120" y="6"/>
                  </a:lnTo>
                  <a:lnTo>
                    <a:pt x="116" y="4"/>
                  </a:lnTo>
                  <a:lnTo>
                    <a:pt x="116" y="6"/>
                  </a:lnTo>
                  <a:lnTo>
                    <a:pt x="116" y="8"/>
                  </a:lnTo>
                  <a:lnTo>
                    <a:pt x="116" y="8"/>
                  </a:lnTo>
                  <a:lnTo>
                    <a:pt x="116" y="10"/>
                  </a:lnTo>
                  <a:lnTo>
                    <a:pt x="118" y="10"/>
                  </a:lnTo>
                  <a:lnTo>
                    <a:pt x="120" y="10"/>
                  </a:lnTo>
                  <a:lnTo>
                    <a:pt x="122" y="12"/>
                  </a:lnTo>
                  <a:lnTo>
                    <a:pt x="124" y="14"/>
                  </a:lnTo>
                  <a:lnTo>
                    <a:pt x="124" y="18"/>
                  </a:lnTo>
                  <a:lnTo>
                    <a:pt x="124" y="22"/>
                  </a:lnTo>
                  <a:lnTo>
                    <a:pt x="126" y="24"/>
                  </a:lnTo>
                  <a:lnTo>
                    <a:pt x="128" y="26"/>
                  </a:lnTo>
                  <a:lnTo>
                    <a:pt x="130" y="26"/>
                  </a:lnTo>
                  <a:lnTo>
                    <a:pt x="134" y="26"/>
                  </a:lnTo>
                  <a:lnTo>
                    <a:pt x="136" y="26"/>
                  </a:lnTo>
                  <a:lnTo>
                    <a:pt x="136" y="34"/>
                  </a:lnTo>
                  <a:lnTo>
                    <a:pt x="128" y="38"/>
                  </a:lnTo>
                  <a:lnTo>
                    <a:pt x="110" y="58"/>
                  </a:lnTo>
                  <a:lnTo>
                    <a:pt x="92" y="52"/>
                  </a:lnTo>
                  <a:lnTo>
                    <a:pt x="90" y="52"/>
                  </a:lnTo>
                  <a:lnTo>
                    <a:pt x="88" y="52"/>
                  </a:lnTo>
                  <a:lnTo>
                    <a:pt x="84" y="50"/>
                  </a:lnTo>
                  <a:lnTo>
                    <a:pt x="80" y="50"/>
                  </a:lnTo>
                  <a:lnTo>
                    <a:pt x="78" y="50"/>
                  </a:lnTo>
                  <a:lnTo>
                    <a:pt x="78" y="50"/>
                  </a:lnTo>
                  <a:lnTo>
                    <a:pt x="78" y="46"/>
                  </a:lnTo>
                  <a:lnTo>
                    <a:pt x="76" y="44"/>
                  </a:lnTo>
                  <a:lnTo>
                    <a:pt x="76" y="42"/>
                  </a:lnTo>
                  <a:lnTo>
                    <a:pt x="76" y="42"/>
                  </a:lnTo>
                  <a:lnTo>
                    <a:pt x="74" y="40"/>
                  </a:lnTo>
                  <a:lnTo>
                    <a:pt x="52" y="44"/>
                  </a:lnTo>
                  <a:lnTo>
                    <a:pt x="52" y="52"/>
                  </a:lnTo>
                  <a:lnTo>
                    <a:pt x="60" y="52"/>
                  </a:lnTo>
                  <a:lnTo>
                    <a:pt x="62" y="62"/>
                  </a:lnTo>
                  <a:lnTo>
                    <a:pt x="62" y="62"/>
                  </a:lnTo>
                  <a:lnTo>
                    <a:pt x="60" y="60"/>
                  </a:lnTo>
                  <a:lnTo>
                    <a:pt x="58" y="60"/>
                  </a:lnTo>
                  <a:lnTo>
                    <a:pt x="56" y="58"/>
                  </a:lnTo>
                  <a:lnTo>
                    <a:pt x="54" y="58"/>
                  </a:lnTo>
                  <a:lnTo>
                    <a:pt x="52" y="60"/>
                  </a:lnTo>
                  <a:lnTo>
                    <a:pt x="52" y="70"/>
                  </a:lnTo>
                  <a:lnTo>
                    <a:pt x="54" y="70"/>
                  </a:lnTo>
                  <a:lnTo>
                    <a:pt x="54" y="72"/>
                  </a:lnTo>
                  <a:lnTo>
                    <a:pt x="56" y="76"/>
                  </a:lnTo>
                  <a:lnTo>
                    <a:pt x="58" y="80"/>
                  </a:lnTo>
                  <a:lnTo>
                    <a:pt x="60" y="86"/>
                  </a:lnTo>
                  <a:lnTo>
                    <a:pt x="60" y="92"/>
                  </a:lnTo>
                  <a:lnTo>
                    <a:pt x="60" y="96"/>
                  </a:lnTo>
                  <a:lnTo>
                    <a:pt x="52" y="126"/>
                  </a:lnTo>
                  <a:lnTo>
                    <a:pt x="50" y="132"/>
                  </a:lnTo>
                  <a:lnTo>
                    <a:pt x="44" y="132"/>
                  </a:lnTo>
                  <a:lnTo>
                    <a:pt x="44" y="132"/>
                  </a:lnTo>
                  <a:lnTo>
                    <a:pt x="42" y="130"/>
                  </a:lnTo>
                  <a:lnTo>
                    <a:pt x="38" y="130"/>
                  </a:lnTo>
                  <a:lnTo>
                    <a:pt x="36" y="132"/>
                  </a:lnTo>
                  <a:lnTo>
                    <a:pt x="34" y="132"/>
                  </a:lnTo>
                  <a:lnTo>
                    <a:pt x="32" y="132"/>
                  </a:lnTo>
                  <a:lnTo>
                    <a:pt x="28" y="134"/>
                  </a:lnTo>
                  <a:lnTo>
                    <a:pt x="22" y="134"/>
                  </a:lnTo>
                  <a:lnTo>
                    <a:pt x="18" y="138"/>
                  </a:lnTo>
                  <a:lnTo>
                    <a:pt x="14" y="142"/>
                  </a:lnTo>
                  <a:lnTo>
                    <a:pt x="10" y="146"/>
                  </a:lnTo>
                  <a:lnTo>
                    <a:pt x="10" y="148"/>
                  </a:lnTo>
                  <a:lnTo>
                    <a:pt x="10" y="152"/>
                  </a:lnTo>
                  <a:lnTo>
                    <a:pt x="8" y="156"/>
                  </a:lnTo>
                  <a:lnTo>
                    <a:pt x="6" y="158"/>
                  </a:lnTo>
                  <a:lnTo>
                    <a:pt x="6" y="160"/>
                  </a:lnTo>
                  <a:lnTo>
                    <a:pt x="4" y="162"/>
                  </a:lnTo>
                  <a:lnTo>
                    <a:pt x="2" y="164"/>
                  </a:lnTo>
                  <a:lnTo>
                    <a:pt x="0" y="168"/>
                  </a:lnTo>
                  <a:lnTo>
                    <a:pt x="0" y="174"/>
                  </a:lnTo>
                  <a:lnTo>
                    <a:pt x="0" y="182"/>
                  </a:lnTo>
                  <a:lnTo>
                    <a:pt x="2" y="188"/>
                  </a:lnTo>
                  <a:lnTo>
                    <a:pt x="2" y="190"/>
                  </a:lnTo>
                  <a:lnTo>
                    <a:pt x="4" y="192"/>
                  </a:lnTo>
                  <a:lnTo>
                    <a:pt x="4" y="194"/>
                  </a:lnTo>
                  <a:lnTo>
                    <a:pt x="6" y="198"/>
                  </a:lnTo>
                  <a:lnTo>
                    <a:pt x="6" y="200"/>
                  </a:lnTo>
                  <a:lnTo>
                    <a:pt x="4" y="200"/>
                  </a:lnTo>
                  <a:lnTo>
                    <a:pt x="4" y="200"/>
                  </a:lnTo>
                  <a:lnTo>
                    <a:pt x="6" y="200"/>
                  </a:lnTo>
                  <a:lnTo>
                    <a:pt x="10" y="198"/>
                  </a:lnTo>
                  <a:lnTo>
                    <a:pt x="12" y="198"/>
                  </a:lnTo>
                  <a:lnTo>
                    <a:pt x="14" y="200"/>
                  </a:lnTo>
                  <a:lnTo>
                    <a:pt x="16" y="202"/>
                  </a:lnTo>
                  <a:lnTo>
                    <a:pt x="16" y="202"/>
                  </a:lnTo>
                  <a:lnTo>
                    <a:pt x="16" y="202"/>
                  </a:lnTo>
                  <a:lnTo>
                    <a:pt x="18" y="204"/>
                  </a:lnTo>
                  <a:lnTo>
                    <a:pt x="22" y="204"/>
                  </a:lnTo>
                  <a:lnTo>
                    <a:pt x="26" y="206"/>
                  </a:lnTo>
                  <a:lnTo>
                    <a:pt x="30" y="206"/>
                  </a:lnTo>
                  <a:lnTo>
                    <a:pt x="30" y="206"/>
                  </a:lnTo>
                  <a:lnTo>
                    <a:pt x="30" y="206"/>
                  </a:lnTo>
                  <a:lnTo>
                    <a:pt x="34" y="204"/>
                  </a:lnTo>
                  <a:lnTo>
                    <a:pt x="36" y="202"/>
                  </a:lnTo>
                  <a:lnTo>
                    <a:pt x="38" y="200"/>
                  </a:lnTo>
                  <a:lnTo>
                    <a:pt x="42" y="198"/>
                  </a:lnTo>
                  <a:lnTo>
                    <a:pt x="42" y="196"/>
                  </a:lnTo>
                  <a:lnTo>
                    <a:pt x="42" y="222"/>
                  </a:lnTo>
                  <a:lnTo>
                    <a:pt x="42" y="222"/>
                  </a:lnTo>
                  <a:lnTo>
                    <a:pt x="42" y="224"/>
                  </a:lnTo>
                  <a:lnTo>
                    <a:pt x="44" y="224"/>
                  </a:lnTo>
                  <a:lnTo>
                    <a:pt x="48" y="226"/>
                  </a:lnTo>
                  <a:lnTo>
                    <a:pt x="50" y="226"/>
                  </a:lnTo>
                  <a:lnTo>
                    <a:pt x="54" y="226"/>
                  </a:lnTo>
                  <a:lnTo>
                    <a:pt x="58" y="226"/>
                  </a:lnTo>
                  <a:lnTo>
                    <a:pt x="64" y="226"/>
                  </a:lnTo>
                  <a:lnTo>
                    <a:pt x="70" y="226"/>
                  </a:lnTo>
                  <a:lnTo>
                    <a:pt x="74" y="224"/>
                  </a:lnTo>
                  <a:lnTo>
                    <a:pt x="74" y="224"/>
                  </a:lnTo>
                  <a:lnTo>
                    <a:pt x="78" y="224"/>
                  </a:lnTo>
                  <a:lnTo>
                    <a:pt x="80" y="222"/>
                  </a:lnTo>
                  <a:lnTo>
                    <a:pt x="84" y="218"/>
                  </a:lnTo>
                  <a:lnTo>
                    <a:pt x="86" y="216"/>
                  </a:lnTo>
                  <a:lnTo>
                    <a:pt x="86" y="214"/>
                  </a:lnTo>
                  <a:lnTo>
                    <a:pt x="90" y="212"/>
                  </a:lnTo>
                  <a:lnTo>
                    <a:pt x="94" y="210"/>
                  </a:lnTo>
                  <a:lnTo>
                    <a:pt x="96" y="210"/>
                  </a:lnTo>
                  <a:lnTo>
                    <a:pt x="100" y="212"/>
                  </a:lnTo>
                  <a:lnTo>
                    <a:pt x="102" y="212"/>
                  </a:lnTo>
                  <a:lnTo>
                    <a:pt x="102" y="212"/>
                  </a:lnTo>
                  <a:lnTo>
                    <a:pt x="104" y="210"/>
                  </a:lnTo>
                  <a:lnTo>
                    <a:pt x="106" y="208"/>
                  </a:lnTo>
                  <a:lnTo>
                    <a:pt x="108" y="206"/>
                  </a:lnTo>
                  <a:lnTo>
                    <a:pt x="110" y="206"/>
                  </a:lnTo>
                  <a:lnTo>
                    <a:pt x="112" y="206"/>
                  </a:lnTo>
                  <a:lnTo>
                    <a:pt x="112" y="208"/>
                  </a:lnTo>
                  <a:lnTo>
                    <a:pt x="112" y="212"/>
                  </a:lnTo>
                  <a:lnTo>
                    <a:pt x="112" y="216"/>
                  </a:lnTo>
                  <a:lnTo>
                    <a:pt x="112" y="226"/>
                  </a:lnTo>
                  <a:lnTo>
                    <a:pt x="114" y="238"/>
                  </a:lnTo>
                  <a:lnTo>
                    <a:pt x="124" y="248"/>
                  </a:lnTo>
                  <a:lnTo>
                    <a:pt x="136" y="252"/>
                  </a:lnTo>
                  <a:lnTo>
                    <a:pt x="146" y="250"/>
                  </a:lnTo>
                  <a:lnTo>
                    <a:pt x="148" y="252"/>
                  </a:lnTo>
                  <a:lnTo>
                    <a:pt x="148" y="254"/>
                  </a:lnTo>
                  <a:lnTo>
                    <a:pt x="150" y="258"/>
                  </a:lnTo>
                  <a:lnTo>
                    <a:pt x="152" y="262"/>
                  </a:lnTo>
                  <a:lnTo>
                    <a:pt x="156" y="266"/>
                  </a:lnTo>
                  <a:lnTo>
                    <a:pt x="162" y="268"/>
                  </a:lnTo>
                  <a:lnTo>
                    <a:pt x="164" y="268"/>
                  </a:lnTo>
                  <a:lnTo>
                    <a:pt x="166" y="272"/>
                  </a:lnTo>
                  <a:lnTo>
                    <a:pt x="170" y="274"/>
                  </a:lnTo>
                  <a:lnTo>
                    <a:pt x="174" y="278"/>
                  </a:lnTo>
                  <a:lnTo>
                    <a:pt x="178" y="284"/>
                  </a:lnTo>
                  <a:lnTo>
                    <a:pt x="182" y="288"/>
                  </a:lnTo>
                  <a:lnTo>
                    <a:pt x="182" y="294"/>
                  </a:lnTo>
                  <a:lnTo>
                    <a:pt x="206" y="296"/>
                  </a:lnTo>
                  <a:lnTo>
                    <a:pt x="206" y="298"/>
                  </a:lnTo>
                  <a:lnTo>
                    <a:pt x="204" y="300"/>
                  </a:lnTo>
                  <a:lnTo>
                    <a:pt x="204" y="304"/>
                  </a:lnTo>
                  <a:lnTo>
                    <a:pt x="204" y="308"/>
                  </a:lnTo>
                  <a:lnTo>
                    <a:pt x="206" y="310"/>
                  </a:lnTo>
                  <a:lnTo>
                    <a:pt x="206" y="310"/>
                  </a:lnTo>
                  <a:lnTo>
                    <a:pt x="208" y="312"/>
                  </a:lnTo>
                  <a:lnTo>
                    <a:pt x="210" y="312"/>
                  </a:lnTo>
                  <a:lnTo>
                    <a:pt x="212" y="314"/>
                  </a:lnTo>
                  <a:lnTo>
                    <a:pt x="214" y="318"/>
                  </a:lnTo>
                  <a:lnTo>
                    <a:pt x="214" y="322"/>
                  </a:lnTo>
                  <a:lnTo>
                    <a:pt x="214" y="326"/>
                  </a:lnTo>
                  <a:lnTo>
                    <a:pt x="214" y="338"/>
                  </a:lnTo>
                  <a:lnTo>
                    <a:pt x="214" y="350"/>
                  </a:lnTo>
                  <a:lnTo>
                    <a:pt x="214" y="362"/>
                  </a:lnTo>
                  <a:lnTo>
                    <a:pt x="210" y="368"/>
                  </a:lnTo>
                  <a:lnTo>
                    <a:pt x="212" y="368"/>
                  </a:lnTo>
                  <a:lnTo>
                    <a:pt x="212" y="370"/>
                  </a:lnTo>
                  <a:lnTo>
                    <a:pt x="214" y="372"/>
                  </a:lnTo>
                  <a:lnTo>
                    <a:pt x="214" y="374"/>
                  </a:lnTo>
                  <a:lnTo>
                    <a:pt x="214" y="380"/>
                  </a:lnTo>
                  <a:lnTo>
                    <a:pt x="216" y="384"/>
                  </a:lnTo>
                  <a:lnTo>
                    <a:pt x="216" y="396"/>
                  </a:lnTo>
                  <a:lnTo>
                    <a:pt x="218" y="408"/>
                  </a:lnTo>
                  <a:lnTo>
                    <a:pt x="218" y="416"/>
                  </a:lnTo>
                  <a:lnTo>
                    <a:pt x="220" y="416"/>
                  </a:lnTo>
                  <a:lnTo>
                    <a:pt x="220" y="418"/>
                  </a:lnTo>
                  <a:lnTo>
                    <a:pt x="222" y="420"/>
                  </a:lnTo>
                  <a:lnTo>
                    <a:pt x="226" y="420"/>
                  </a:lnTo>
                  <a:lnTo>
                    <a:pt x="236" y="424"/>
                  </a:lnTo>
                  <a:lnTo>
                    <a:pt x="238" y="422"/>
                  </a:lnTo>
                  <a:lnTo>
                    <a:pt x="240" y="422"/>
                  </a:lnTo>
                  <a:lnTo>
                    <a:pt x="242" y="422"/>
                  </a:lnTo>
                  <a:lnTo>
                    <a:pt x="244" y="422"/>
                  </a:lnTo>
                  <a:lnTo>
                    <a:pt x="246" y="422"/>
                  </a:lnTo>
                  <a:lnTo>
                    <a:pt x="248" y="424"/>
                  </a:lnTo>
                  <a:lnTo>
                    <a:pt x="248" y="424"/>
                  </a:lnTo>
                  <a:lnTo>
                    <a:pt x="250" y="428"/>
                  </a:lnTo>
                  <a:lnTo>
                    <a:pt x="252" y="432"/>
                  </a:lnTo>
                  <a:lnTo>
                    <a:pt x="254" y="436"/>
                  </a:lnTo>
                  <a:lnTo>
                    <a:pt x="256" y="442"/>
                  </a:lnTo>
                  <a:lnTo>
                    <a:pt x="256" y="446"/>
                  </a:lnTo>
                  <a:lnTo>
                    <a:pt x="256" y="448"/>
                  </a:lnTo>
                  <a:lnTo>
                    <a:pt x="256" y="448"/>
                  </a:lnTo>
                  <a:lnTo>
                    <a:pt x="260" y="450"/>
                  </a:lnTo>
                  <a:lnTo>
                    <a:pt x="264" y="450"/>
                  </a:lnTo>
                  <a:lnTo>
                    <a:pt x="264" y="450"/>
                  </a:lnTo>
                  <a:lnTo>
                    <a:pt x="266" y="452"/>
                  </a:lnTo>
                  <a:lnTo>
                    <a:pt x="266" y="452"/>
                  </a:lnTo>
                  <a:lnTo>
                    <a:pt x="268" y="452"/>
                  </a:lnTo>
                  <a:lnTo>
                    <a:pt x="270" y="454"/>
                  </a:lnTo>
                  <a:lnTo>
                    <a:pt x="270" y="458"/>
                  </a:lnTo>
                  <a:lnTo>
                    <a:pt x="270" y="462"/>
                  </a:lnTo>
                  <a:lnTo>
                    <a:pt x="270" y="466"/>
                  </a:lnTo>
                  <a:lnTo>
                    <a:pt x="266" y="472"/>
                  </a:lnTo>
                  <a:lnTo>
                    <a:pt x="264" y="474"/>
                  </a:lnTo>
                  <a:lnTo>
                    <a:pt x="258" y="480"/>
                  </a:lnTo>
                  <a:lnTo>
                    <a:pt x="248" y="488"/>
                  </a:lnTo>
                  <a:lnTo>
                    <a:pt x="240" y="494"/>
                  </a:lnTo>
                  <a:lnTo>
                    <a:pt x="234" y="500"/>
                  </a:lnTo>
                  <a:lnTo>
                    <a:pt x="232" y="500"/>
                  </a:lnTo>
                  <a:lnTo>
                    <a:pt x="230" y="502"/>
                  </a:lnTo>
                  <a:lnTo>
                    <a:pt x="228" y="506"/>
                  </a:lnTo>
                  <a:lnTo>
                    <a:pt x="224" y="510"/>
                  </a:lnTo>
                  <a:lnTo>
                    <a:pt x="220" y="514"/>
                  </a:lnTo>
                  <a:lnTo>
                    <a:pt x="218" y="518"/>
                  </a:lnTo>
                  <a:lnTo>
                    <a:pt x="216" y="522"/>
                  </a:lnTo>
                  <a:lnTo>
                    <a:pt x="216" y="524"/>
                  </a:lnTo>
                  <a:lnTo>
                    <a:pt x="216" y="524"/>
                  </a:lnTo>
                  <a:lnTo>
                    <a:pt x="218" y="524"/>
                  </a:lnTo>
                  <a:lnTo>
                    <a:pt x="220" y="522"/>
                  </a:lnTo>
                  <a:lnTo>
                    <a:pt x="224" y="524"/>
                  </a:lnTo>
                  <a:lnTo>
                    <a:pt x="226" y="526"/>
                  </a:lnTo>
                  <a:lnTo>
                    <a:pt x="230" y="530"/>
                  </a:lnTo>
                  <a:lnTo>
                    <a:pt x="240" y="538"/>
                  </a:lnTo>
                  <a:lnTo>
                    <a:pt x="240" y="540"/>
                  </a:lnTo>
                  <a:lnTo>
                    <a:pt x="244" y="540"/>
                  </a:lnTo>
                  <a:lnTo>
                    <a:pt x="248" y="542"/>
                  </a:lnTo>
                  <a:lnTo>
                    <a:pt x="254" y="544"/>
                  </a:lnTo>
                  <a:lnTo>
                    <a:pt x="258" y="546"/>
                  </a:lnTo>
                  <a:lnTo>
                    <a:pt x="262" y="548"/>
                  </a:lnTo>
                  <a:lnTo>
                    <a:pt x="264" y="552"/>
                  </a:lnTo>
                  <a:lnTo>
                    <a:pt x="278" y="568"/>
                  </a:lnTo>
                  <a:lnTo>
                    <a:pt x="282" y="572"/>
                  </a:lnTo>
                  <a:lnTo>
                    <a:pt x="290" y="562"/>
                  </a:lnTo>
                </a:path>
              </a:pathLst>
            </a:custGeom>
            <a:solidFill>
              <a:srgbClr val="FF0000"/>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2" name="Freeform 333"/>
            <p:cNvSpPr>
              <a:spLocks/>
            </p:cNvSpPr>
            <p:nvPr/>
          </p:nvSpPr>
          <p:spPr bwMode="gray">
            <a:xfrm>
              <a:off x="4479" y="3354"/>
              <a:ext cx="150" cy="756"/>
            </a:xfrm>
            <a:custGeom>
              <a:avLst/>
              <a:gdLst>
                <a:gd name="T0" fmla="*/ 130 w 150"/>
                <a:gd name="T1" fmla="*/ 742 h 756"/>
                <a:gd name="T2" fmla="*/ 102 w 150"/>
                <a:gd name="T3" fmla="*/ 748 h 756"/>
                <a:gd name="T4" fmla="*/ 92 w 150"/>
                <a:gd name="T5" fmla="*/ 748 h 756"/>
                <a:gd name="T6" fmla="*/ 54 w 150"/>
                <a:gd name="T7" fmla="*/ 716 h 756"/>
                <a:gd name="T8" fmla="*/ 70 w 150"/>
                <a:gd name="T9" fmla="*/ 688 h 756"/>
                <a:gd name="T10" fmla="*/ 58 w 150"/>
                <a:gd name="T11" fmla="*/ 678 h 756"/>
                <a:gd name="T12" fmla="*/ 42 w 150"/>
                <a:gd name="T13" fmla="*/ 678 h 756"/>
                <a:gd name="T14" fmla="*/ 34 w 150"/>
                <a:gd name="T15" fmla="*/ 686 h 756"/>
                <a:gd name="T16" fmla="*/ 0 w 150"/>
                <a:gd name="T17" fmla="*/ 622 h 756"/>
                <a:gd name="T18" fmla="*/ 8 w 150"/>
                <a:gd name="T19" fmla="*/ 540 h 756"/>
                <a:gd name="T20" fmla="*/ 30 w 150"/>
                <a:gd name="T21" fmla="*/ 452 h 756"/>
                <a:gd name="T22" fmla="*/ 28 w 150"/>
                <a:gd name="T23" fmla="*/ 398 h 756"/>
                <a:gd name="T24" fmla="*/ 48 w 150"/>
                <a:gd name="T25" fmla="*/ 368 h 756"/>
                <a:gd name="T26" fmla="*/ 46 w 150"/>
                <a:gd name="T27" fmla="*/ 336 h 756"/>
                <a:gd name="T28" fmla="*/ 38 w 150"/>
                <a:gd name="T29" fmla="*/ 352 h 756"/>
                <a:gd name="T30" fmla="*/ 36 w 150"/>
                <a:gd name="T31" fmla="*/ 372 h 756"/>
                <a:gd name="T32" fmla="*/ 30 w 150"/>
                <a:gd name="T33" fmla="*/ 380 h 756"/>
                <a:gd name="T34" fmla="*/ 50 w 150"/>
                <a:gd name="T35" fmla="*/ 260 h 756"/>
                <a:gd name="T36" fmla="*/ 56 w 150"/>
                <a:gd name="T37" fmla="*/ 214 h 756"/>
                <a:gd name="T38" fmla="*/ 66 w 150"/>
                <a:gd name="T39" fmla="*/ 184 h 756"/>
                <a:gd name="T40" fmla="*/ 66 w 150"/>
                <a:gd name="T41" fmla="*/ 166 h 756"/>
                <a:gd name="T42" fmla="*/ 68 w 150"/>
                <a:gd name="T43" fmla="*/ 150 h 756"/>
                <a:gd name="T44" fmla="*/ 70 w 150"/>
                <a:gd name="T45" fmla="*/ 134 h 756"/>
                <a:gd name="T46" fmla="*/ 68 w 150"/>
                <a:gd name="T47" fmla="*/ 110 h 756"/>
                <a:gd name="T48" fmla="*/ 72 w 150"/>
                <a:gd name="T49" fmla="*/ 88 h 756"/>
                <a:gd name="T50" fmla="*/ 64 w 150"/>
                <a:gd name="T51" fmla="*/ 30 h 756"/>
                <a:gd name="T52" fmla="*/ 46 w 150"/>
                <a:gd name="T53" fmla="*/ 10 h 756"/>
                <a:gd name="T54" fmla="*/ 60 w 150"/>
                <a:gd name="T55" fmla="*/ 6 h 756"/>
                <a:gd name="T56" fmla="*/ 74 w 150"/>
                <a:gd name="T57" fmla="*/ 8 h 756"/>
                <a:gd name="T58" fmla="*/ 100 w 150"/>
                <a:gd name="T59" fmla="*/ 46 h 756"/>
                <a:gd name="T60" fmla="*/ 110 w 150"/>
                <a:gd name="T61" fmla="*/ 106 h 756"/>
                <a:gd name="T62" fmla="*/ 116 w 150"/>
                <a:gd name="T63" fmla="*/ 108 h 756"/>
                <a:gd name="T64" fmla="*/ 118 w 150"/>
                <a:gd name="T65" fmla="*/ 116 h 756"/>
                <a:gd name="T66" fmla="*/ 114 w 150"/>
                <a:gd name="T67" fmla="*/ 126 h 756"/>
                <a:gd name="T68" fmla="*/ 104 w 150"/>
                <a:gd name="T69" fmla="*/ 146 h 756"/>
                <a:gd name="T70" fmla="*/ 88 w 150"/>
                <a:gd name="T71" fmla="*/ 178 h 756"/>
                <a:gd name="T72" fmla="*/ 82 w 150"/>
                <a:gd name="T73" fmla="*/ 214 h 756"/>
                <a:gd name="T74" fmla="*/ 80 w 150"/>
                <a:gd name="T75" fmla="*/ 326 h 756"/>
                <a:gd name="T76" fmla="*/ 68 w 150"/>
                <a:gd name="T77" fmla="*/ 344 h 756"/>
                <a:gd name="T78" fmla="*/ 58 w 150"/>
                <a:gd name="T79" fmla="*/ 370 h 756"/>
                <a:gd name="T80" fmla="*/ 60 w 150"/>
                <a:gd name="T81" fmla="*/ 398 h 756"/>
                <a:gd name="T82" fmla="*/ 56 w 150"/>
                <a:gd name="T83" fmla="*/ 420 h 756"/>
                <a:gd name="T84" fmla="*/ 56 w 150"/>
                <a:gd name="T85" fmla="*/ 458 h 756"/>
                <a:gd name="T86" fmla="*/ 54 w 150"/>
                <a:gd name="T87" fmla="*/ 470 h 756"/>
                <a:gd name="T88" fmla="*/ 58 w 150"/>
                <a:gd name="T89" fmla="*/ 478 h 756"/>
                <a:gd name="T90" fmla="*/ 56 w 150"/>
                <a:gd name="T91" fmla="*/ 516 h 756"/>
                <a:gd name="T92" fmla="*/ 46 w 150"/>
                <a:gd name="T93" fmla="*/ 526 h 756"/>
                <a:gd name="T94" fmla="*/ 38 w 150"/>
                <a:gd name="T95" fmla="*/ 554 h 756"/>
                <a:gd name="T96" fmla="*/ 38 w 150"/>
                <a:gd name="T97" fmla="*/ 618 h 756"/>
                <a:gd name="T98" fmla="*/ 38 w 150"/>
                <a:gd name="T99" fmla="*/ 642 h 756"/>
                <a:gd name="T100" fmla="*/ 90 w 150"/>
                <a:gd name="T101" fmla="*/ 658 h 756"/>
                <a:gd name="T102" fmla="*/ 92 w 150"/>
                <a:gd name="T103" fmla="*/ 676 h 756"/>
                <a:gd name="T104" fmla="*/ 150 w 150"/>
                <a:gd name="T105" fmla="*/ 74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756">
                  <a:moveTo>
                    <a:pt x="150" y="748"/>
                  </a:moveTo>
                  <a:lnTo>
                    <a:pt x="144" y="752"/>
                  </a:lnTo>
                  <a:lnTo>
                    <a:pt x="136" y="748"/>
                  </a:lnTo>
                  <a:lnTo>
                    <a:pt x="130" y="742"/>
                  </a:lnTo>
                  <a:lnTo>
                    <a:pt x="122" y="744"/>
                  </a:lnTo>
                  <a:lnTo>
                    <a:pt x="112" y="750"/>
                  </a:lnTo>
                  <a:lnTo>
                    <a:pt x="106" y="756"/>
                  </a:lnTo>
                  <a:lnTo>
                    <a:pt x="102" y="748"/>
                  </a:lnTo>
                  <a:lnTo>
                    <a:pt x="104" y="738"/>
                  </a:lnTo>
                  <a:lnTo>
                    <a:pt x="102" y="732"/>
                  </a:lnTo>
                  <a:lnTo>
                    <a:pt x="92" y="736"/>
                  </a:lnTo>
                  <a:lnTo>
                    <a:pt x="92" y="748"/>
                  </a:lnTo>
                  <a:lnTo>
                    <a:pt x="76" y="748"/>
                  </a:lnTo>
                  <a:lnTo>
                    <a:pt x="70" y="728"/>
                  </a:lnTo>
                  <a:lnTo>
                    <a:pt x="54" y="730"/>
                  </a:lnTo>
                  <a:lnTo>
                    <a:pt x="54" y="716"/>
                  </a:lnTo>
                  <a:lnTo>
                    <a:pt x="66" y="712"/>
                  </a:lnTo>
                  <a:lnTo>
                    <a:pt x="72" y="694"/>
                  </a:lnTo>
                  <a:lnTo>
                    <a:pt x="72" y="690"/>
                  </a:lnTo>
                  <a:lnTo>
                    <a:pt x="70" y="688"/>
                  </a:lnTo>
                  <a:lnTo>
                    <a:pt x="66" y="684"/>
                  </a:lnTo>
                  <a:lnTo>
                    <a:pt x="62" y="682"/>
                  </a:lnTo>
                  <a:lnTo>
                    <a:pt x="60" y="680"/>
                  </a:lnTo>
                  <a:lnTo>
                    <a:pt x="58" y="678"/>
                  </a:lnTo>
                  <a:lnTo>
                    <a:pt x="56" y="676"/>
                  </a:lnTo>
                  <a:lnTo>
                    <a:pt x="50" y="676"/>
                  </a:lnTo>
                  <a:lnTo>
                    <a:pt x="46" y="676"/>
                  </a:lnTo>
                  <a:lnTo>
                    <a:pt x="42" y="678"/>
                  </a:lnTo>
                  <a:lnTo>
                    <a:pt x="38" y="680"/>
                  </a:lnTo>
                  <a:lnTo>
                    <a:pt x="36" y="682"/>
                  </a:lnTo>
                  <a:lnTo>
                    <a:pt x="34" y="684"/>
                  </a:lnTo>
                  <a:lnTo>
                    <a:pt x="34" y="686"/>
                  </a:lnTo>
                  <a:lnTo>
                    <a:pt x="34" y="686"/>
                  </a:lnTo>
                  <a:lnTo>
                    <a:pt x="2" y="654"/>
                  </a:lnTo>
                  <a:lnTo>
                    <a:pt x="0" y="642"/>
                  </a:lnTo>
                  <a:lnTo>
                    <a:pt x="0" y="622"/>
                  </a:lnTo>
                  <a:lnTo>
                    <a:pt x="0" y="600"/>
                  </a:lnTo>
                  <a:lnTo>
                    <a:pt x="4" y="576"/>
                  </a:lnTo>
                  <a:lnTo>
                    <a:pt x="6" y="554"/>
                  </a:lnTo>
                  <a:lnTo>
                    <a:pt x="8" y="540"/>
                  </a:lnTo>
                  <a:lnTo>
                    <a:pt x="8" y="534"/>
                  </a:lnTo>
                  <a:lnTo>
                    <a:pt x="26" y="510"/>
                  </a:lnTo>
                  <a:lnTo>
                    <a:pt x="30" y="484"/>
                  </a:lnTo>
                  <a:lnTo>
                    <a:pt x="30" y="452"/>
                  </a:lnTo>
                  <a:lnTo>
                    <a:pt x="16" y="432"/>
                  </a:lnTo>
                  <a:lnTo>
                    <a:pt x="34" y="414"/>
                  </a:lnTo>
                  <a:lnTo>
                    <a:pt x="36" y="398"/>
                  </a:lnTo>
                  <a:lnTo>
                    <a:pt x="28" y="398"/>
                  </a:lnTo>
                  <a:lnTo>
                    <a:pt x="32" y="388"/>
                  </a:lnTo>
                  <a:lnTo>
                    <a:pt x="38" y="388"/>
                  </a:lnTo>
                  <a:lnTo>
                    <a:pt x="46" y="384"/>
                  </a:lnTo>
                  <a:lnTo>
                    <a:pt x="48" y="368"/>
                  </a:lnTo>
                  <a:lnTo>
                    <a:pt x="48" y="358"/>
                  </a:lnTo>
                  <a:lnTo>
                    <a:pt x="50" y="348"/>
                  </a:lnTo>
                  <a:lnTo>
                    <a:pt x="54" y="332"/>
                  </a:lnTo>
                  <a:lnTo>
                    <a:pt x="46" y="336"/>
                  </a:lnTo>
                  <a:lnTo>
                    <a:pt x="42" y="344"/>
                  </a:lnTo>
                  <a:lnTo>
                    <a:pt x="40" y="346"/>
                  </a:lnTo>
                  <a:lnTo>
                    <a:pt x="40" y="348"/>
                  </a:lnTo>
                  <a:lnTo>
                    <a:pt x="38" y="352"/>
                  </a:lnTo>
                  <a:lnTo>
                    <a:pt x="38" y="356"/>
                  </a:lnTo>
                  <a:lnTo>
                    <a:pt x="38" y="362"/>
                  </a:lnTo>
                  <a:lnTo>
                    <a:pt x="38" y="368"/>
                  </a:lnTo>
                  <a:lnTo>
                    <a:pt x="36" y="372"/>
                  </a:lnTo>
                  <a:lnTo>
                    <a:pt x="34" y="376"/>
                  </a:lnTo>
                  <a:lnTo>
                    <a:pt x="32" y="378"/>
                  </a:lnTo>
                  <a:lnTo>
                    <a:pt x="30" y="378"/>
                  </a:lnTo>
                  <a:lnTo>
                    <a:pt x="30" y="380"/>
                  </a:lnTo>
                  <a:lnTo>
                    <a:pt x="28" y="352"/>
                  </a:lnTo>
                  <a:lnTo>
                    <a:pt x="40" y="314"/>
                  </a:lnTo>
                  <a:lnTo>
                    <a:pt x="46" y="282"/>
                  </a:lnTo>
                  <a:lnTo>
                    <a:pt x="50" y="260"/>
                  </a:lnTo>
                  <a:lnTo>
                    <a:pt x="50" y="244"/>
                  </a:lnTo>
                  <a:lnTo>
                    <a:pt x="50" y="240"/>
                  </a:lnTo>
                  <a:lnTo>
                    <a:pt x="50" y="228"/>
                  </a:lnTo>
                  <a:lnTo>
                    <a:pt x="56" y="214"/>
                  </a:lnTo>
                  <a:lnTo>
                    <a:pt x="60" y="200"/>
                  </a:lnTo>
                  <a:lnTo>
                    <a:pt x="64" y="190"/>
                  </a:lnTo>
                  <a:lnTo>
                    <a:pt x="66" y="186"/>
                  </a:lnTo>
                  <a:lnTo>
                    <a:pt x="66" y="184"/>
                  </a:lnTo>
                  <a:lnTo>
                    <a:pt x="66" y="182"/>
                  </a:lnTo>
                  <a:lnTo>
                    <a:pt x="66" y="176"/>
                  </a:lnTo>
                  <a:lnTo>
                    <a:pt x="66" y="172"/>
                  </a:lnTo>
                  <a:lnTo>
                    <a:pt x="66" y="166"/>
                  </a:lnTo>
                  <a:lnTo>
                    <a:pt x="66" y="164"/>
                  </a:lnTo>
                  <a:lnTo>
                    <a:pt x="68" y="160"/>
                  </a:lnTo>
                  <a:lnTo>
                    <a:pt x="68" y="154"/>
                  </a:lnTo>
                  <a:lnTo>
                    <a:pt x="68" y="150"/>
                  </a:lnTo>
                  <a:lnTo>
                    <a:pt x="70" y="146"/>
                  </a:lnTo>
                  <a:lnTo>
                    <a:pt x="70" y="142"/>
                  </a:lnTo>
                  <a:lnTo>
                    <a:pt x="70" y="140"/>
                  </a:lnTo>
                  <a:lnTo>
                    <a:pt x="70" y="134"/>
                  </a:lnTo>
                  <a:lnTo>
                    <a:pt x="70" y="128"/>
                  </a:lnTo>
                  <a:lnTo>
                    <a:pt x="70" y="122"/>
                  </a:lnTo>
                  <a:lnTo>
                    <a:pt x="70" y="116"/>
                  </a:lnTo>
                  <a:lnTo>
                    <a:pt x="68" y="110"/>
                  </a:lnTo>
                  <a:lnTo>
                    <a:pt x="70" y="106"/>
                  </a:lnTo>
                  <a:lnTo>
                    <a:pt x="70" y="100"/>
                  </a:lnTo>
                  <a:lnTo>
                    <a:pt x="72" y="96"/>
                  </a:lnTo>
                  <a:lnTo>
                    <a:pt x="72" y="88"/>
                  </a:lnTo>
                  <a:lnTo>
                    <a:pt x="74" y="74"/>
                  </a:lnTo>
                  <a:lnTo>
                    <a:pt x="72" y="56"/>
                  </a:lnTo>
                  <a:lnTo>
                    <a:pt x="68" y="36"/>
                  </a:lnTo>
                  <a:lnTo>
                    <a:pt x="64" y="30"/>
                  </a:lnTo>
                  <a:lnTo>
                    <a:pt x="60" y="22"/>
                  </a:lnTo>
                  <a:lnTo>
                    <a:pt x="54" y="16"/>
                  </a:lnTo>
                  <a:lnTo>
                    <a:pt x="48" y="12"/>
                  </a:lnTo>
                  <a:lnTo>
                    <a:pt x="46" y="10"/>
                  </a:lnTo>
                  <a:lnTo>
                    <a:pt x="46" y="10"/>
                  </a:lnTo>
                  <a:lnTo>
                    <a:pt x="50" y="8"/>
                  </a:lnTo>
                  <a:lnTo>
                    <a:pt x="54" y="8"/>
                  </a:lnTo>
                  <a:lnTo>
                    <a:pt x="60" y="6"/>
                  </a:lnTo>
                  <a:lnTo>
                    <a:pt x="66" y="2"/>
                  </a:lnTo>
                  <a:lnTo>
                    <a:pt x="72" y="0"/>
                  </a:lnTo>
                  <a:lnTo>
                    <a:pt x="72" y="2"/>
                  </a:lnTo>
                  <a:lnTo>
                    <a:pt x="74" y="8"/>
                  </a:lnTo>
                  <a:lnTo>
                    <a:pt x="80" y="18"/>
                  </a:lnTo>
                  <a:lnTo>
                    <a:pt x="90" y="34"/>
                  </a:lnTo>
                  <a:lnTo>
                    <a:pt x="98" y="46"/>
                  </a:lnTo>
                  <a:lnTo>
                    <a:pt x="100" y="46"/>
                  </a:lnTo>
                  <a:lnTo>
                    <a:pt x="100" y="48"/>
                  </a:lnTo>
                  <a:lnTo>
                    <a:pt x="102" y="52"/>
                  </a:lnTo>
                  <a:lnTo>
                    <a:pt x="102" y="60"/>
                  </a:lnTo>
                  <a:lnTo>
                    <a:pt x="110" y="106"/>
                  </a:lnTo>
                  <a:lnTo>
                    <a:pt x="112" y="106"/>
                  </a:lnTo>
                  <a:lnTo>
                    <a:pt x="112" y="106"/>
                  </a:lnTo>
                  <a:lnTo>
                    <a:pt x="114" y="108"/>
                  </a:lnTo>
                  <a:lnTo>
                    <a:pt x="116" y="108"/>
                  </a:lnTo>
                  <a:lnTo>
                    <a:pt x="118" y="106"/>
                  </a:lnTo>
                  <a:lnTo>
                    <a:pt x="118" y="108"/>
                  </a:lnTo>
                  <a:lnTo>
                    <a:pt x="118" y="110"/>
                  </a:lnTo>
                  <a:lnTo>
                    <a:pt x="118" y="116"/>
                  </a:lnTo>
                  <a:lnTo>
                    <a:pt x="118" y="120"/>
                  </a:lnTo>
                  <a:lnTo>
                    <a:pt x="118" y="124"/>
                  </a:lnTo>
                  <a:lnTo>
                    <a:pt x="116" y="124"/>
                  </a:lnTo>
                  <a:lnTo>
                    <a:pt x="114" y="126"/>
                  </a:lnTo>
                  <a:lnTo>
                    <a:pt x="112" y="128"/>
                  </a:lnTo>
                  <a:lnTo>
                    <a:pt x="108" y="132"/>
                  </a:lnTo>
                  <a:lnTo>
                    <a:pt x="106" y="138"/>
                  </a:lnTo>
                  <a:lnTo>
                    <a:pt x="104" y="146"/>
                  </a:lnTo>
                  <a:lnTo>
                    <a:pt x="102" y="150"/>
                  </a:lnTo>
                  <a:lnTo>
                    <a:pt x="98" y="158"/>
                  </a:lnTo>
                  <a:lnTo>
                    <a:pt x="92" y="168"/>
                  </a:lnTo>
                  <a:lnTo>
                    <a:pt x="88" y="178"/>
                  </a:lnTo>
                  <a:lnTo>
                    <a:pt x="86" y="186"/>
                  </a:lnTo>
                  <a:lnTo>
                    <a:pt x="84" y="192"/>
                  </a:lnTo>
                  <a:lnTo>
                    <a:pt x="84" y="200"/>
                  </a:lnTo>
                  <a:lnTo>
                    <a:pt x="82" y="214"/>
                  </a:lnTo>
                  <a:lnTo>
                    <a:pt x="84" y="232"/>
                  </a:lnTo>
                  <a:lnTo>
                    <a:pt x="82" y="322"/>
                  </a:lnTo>
                  <a:lnTo>
                    <a:pt x="82" y="324"/>
                  </a:lnTo>
                  <a:lnTo>
                    <a:pt x="80" y="326"/>
                  </a:lnTo>
                  <a:lnTo>
                    <a:pt x="76" y="330"/>
                  </a:lnTo>
                  <a:lnTo>
                    <a:pt x="74" y="334"/>
                  </a:lnTo>
                  <a:lnTo>
                    <a:pt x="70" y="338"/>
                  </a:lnTo>
                  <a:lnTo>
                    <a:pt x="68" y="344"/>
                  </a:lnTo>
                  <a:lnTo>
                    <a:pt x="66" y="348"/>
                  </a:lnTo>
                  <a:lnTo>
                    <a:pt x="64" y="350"/>
                  </a:lnTo>
                  <a:lnTo>
                    <a:pt x="60" y="368"/>
                  </a:lnTo>
                  <a:lnTo>
                    <a:pt x="58" y="370"/>
                  </a:lnTo>
                  <a:lnTo>
                    <a:pt x="58" y="372"/>
                  </a:lnTo>
                  <a:lnTo>
                    <a:pt x="60" y="380"/>
                  </a:lnTo>
                  <a:lnTo>
                    <a:pt x="58" y="390"/>
                  </a:lnTo>
                  <a:lnTo>
                    <a:pt x="60" y="398"/>
                  </a:lnTo>
                  <a:lnTo>
                    <a:pt x="58" y="410"/>
                  </a:lnTo>
                  <a:lnTo>
                    <a:pt x="54" y="412"/>
                  </a:lnTo>
                  <a:lnTo>
                    <a:pt x="54" y="420"/>
                  </a:lnTo>
                  <a:lnTo>
                    <a:pt x="56" y="420"/>
                  </a:lnTo>
                  <a:lnTo>
                    <a:pt x="56" y="424"/>
                  </a:lnTo>
                  <a:lnTo>
                    <a:pt x="56" y="436"/>
                  </a:lnTo>
                  <a:lnTo>
                    <a:pt x="56" y="448"/>
                  </a:lnTo>
                  <a:lnTo>
                    <a:pt x="56" y="458"/>
                  </a:lnTo>
                  <a:lnTo>
                    <a:pt x="56" y="462"/>
                  </a:lnTo>
                  <a:lnTo>
                    <a:pt x="54" y="466"/>
                  </a:lnTo>
                  <a:lnTo>
                    <a:pt x="54" y="468"/>
                  </a:lnTo>
                  <a:lnTo>
                    <a:pt x="54" y="470"/>
                  </a:lnTo>
                  <a:lnTo>
                    <a:pt x="54" y="472"/>
                  </a:lnTo>
                  <a:lnTo>
                    <a:pt x="56" y="474"/>
                  </a:lnTo>
                  <a:lnTo>
                    <a:pt x="56" y="476"/>
                  </a:lnTo>
                  <a:lnTo>
                    <a:pt x="58" y="478"/>
                  </a:lnTo>
                  <a:lnTo>
                    <a:pt x="58" y="484"/>
                  </a:lnTo>
                  <a:lnTo>
                    <a:pt x="58" y="496"/>
                  </a:lnTo>
                  <a:lnTo>
                    <a:pt x="58" y="508"/>
                  </a:lnTo>
                  <a:lnTo>
                    <a:pt x="56" y="516"/>
                  </a:lnTo>
                  <a:lnTo>
                    <a:pt x="56" y="518"/>
                  </a:lnTo>
                  <a:lnTo>
                    <a:pt x="52" y="520"/>
                  </a:lnTo>
                  <a:lnTo>
                    <a:pt x="50" y="522"/>
                  </a:lnTo>
                  <a:lnTo>
                    <a:pt x="46" y="526"/>
                  </a:lnTo>
                  <a:lnTo>
                    <a:pt x="42" y="530"/>
                  </a:lnTo>
                  <a:lnTo>
                    <a:pt x="40" y="534"/>
                  </a:lnTo>
                  <a:lnTo>
                    <a:pt x="38" y="540"/>
                  </a:lnTo>
                  <a:lnTo>
                    <a:pt x="38" y="554"/>
                  </a:lnTo>
                  <a:lnTo>
                    <a:pt x="38" y="574"/>
                  </a:lnTo>
                  <a:lnTo>
                    <a:pt x="38" y="594"/>
                  </a:lnTo>
                  <a:lnTo>
                    <a:pt x="38" y="612"/>
                  </a:lnTo>
                  <a:lnTo>
                    <a:pt x="38" y="618"/>
                  </a:lnTo>
                  <a:lnTo>
                    <a:pt x="36" y="620"/>
                  </a:lnTo>
                  <a:lnTo>
                    <a:pt x="36" y="624"/>
                  </a:lnTo>
                  <a:lnTo>
                    <a:pt x="38" y="630"/>
                  </a:lnTo>
                  <a:lnTo>
                    <a:pt x="38" y="642"/>
                  </a:lnTo>
                  <a:lnTo>
                    <a:pt x="50" y="656"/>
                  </a:lnTo>
                  <a:lnTo>
                    <a:pt x="88" y="656"/>
                  </a:lnTo>
                  <a:lnTo>
                    <a:pt x="90" y="656"/>
                  </a:lnTo>
                  <a:lnTo>
                    <a:pt x="90" y="658"/>
                  </a:lnTo>
                  <a:lnTo>
                    <a:pt x="90" y="660"/>
                  </a:lnTo>
                  <a:lnTo>
                    <a:pt x="90" y="662"/>
                  </a:lnTo>
                  <a:lnTo>
                    <a:pt x="90" y="668"/>
                  </a:lnTo>
                  <a:lnTo>
                    <a:pt x="92" y="676"/>
                  </a:lnTo>
                  <a:lnTo>
                    <a:pt x="92" y="700"/>
                  </a:lnTo>
                  <a:lnTo>
                    <a:pt x="96" y="726"/>
                  </a:lnTo>
                  <a:lnTo>
                    <a:pt x="136" y="728"/>
                  </a:lnTo>
                  <a:lnTo>
                    <a:pt x="150" y="74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3" name="Freeform 334"/>
            <p:cNvSpPr>
              <a:spLocks/>
            </p:cNvSpPr>
            <p:nvPr/>
          </p:nvSpPr>
          <p:spPr bwMode="gray">
            <a:xfrm>
              <a:off x="4659" y="3404"/>
              <a:ext cx="110" cy="126"/>
            </a:xfrm>
            <a:custGeom>
              <a:avLst/>
              <a:gdLst>
                <a:gd name="T0" fmla="*/ 110 w 110"/>
                <a:gd name="T1" fmla="*/ 94 h 126"/>
                <a:gd name="T2" fmla="*/ 108 w 110"/>
                <a:gd name="T3" fmla="*/ 84 h 126"/>
                <a:gd name="T4" fmla="*/ 104 w 110"/>
                <a:gd name="T5" fmla="*/ 76 h 126"/>
                <a:gd name="T6" fmla="*/ 102 w 110"/>
                <a:gd name="T7" fmla="*/ 72 h 126"/>
                <a:gd name="T8" fmla="*/ 98 w 110"/>
                <a:gd name="T9" fmla="*/ 70 h 126"/>
                <a:gd name="T10" fmla="*/ 92 w 110"/>
                <a:gd name="T11" fmla="*/ 70 h 126"/>
                <a:gd name="T12" fmla="*/ 90 w 110"/>
                <a:gd name="T13" fmla="*/ 72 h 126"/>
                <a:gd name="T14" fmla="*/ 76 w 110"/>
                <a:gd name="T15" fmla="*/ 68 h 126"/>
                <a:gd name="T16" fmla="*/ 72 w 110"/>
                <a:gd name="T17" fmla="*/ 64 h 126"/>
                <a:gd name="T18" fmla="*/ 72 w 110"/>
                <a:gd name="T19" fmla="*/ 54 h 126"/>
                <a:gd name="T20" fmla="*/ 68 w 110"/>
                <a:gd name="T21" fmla="*/ 32 h 126"/>
                <a:gd name="T22" fmla="*/ 68 w 110"/>
                <a:gd name="T23" fmla="*/ 24 h 126"/>
                <a:gd name="T24" fmla="*/ 68 w 110"/>
                <a:gd name="T25" fmla="*/ 18 h 126"/>
                <a:gd name="T26" fmla="*/ 68 w 110"/>
                <a:gd name="T27" fmla="*/ 18 h 126"/>
                <a:gd name="T28" fmla="*/ 64 w 110"/>
                <a:gd name="T29" fmla="*/ 16 h 126"/>
                <a:gd name="T30" fmla="*/ 56 w 110"/>
                <a:gd name="T31" fmla="*/ 8 h 126"/>
                <a:gd name="T32" fmla="*/ 46 w 110"/>
                <a:gd name="T33" fmla="*/ 2 h 126"/>
                <a:gd name="T34" fmla="*/ 36 w 110"/>
                <a:gd name="T35" fmla="*/ 0 h 126"/>
                <a:gd name="T36" fmla="*/ 30 w 110"/>
                <a:gd name="T37" fmla="*/ 4 h 126"/>
                <a:gd name="T38" fmla="*/ 18 w 110"/>
                <a:gd name="T39" fmla="*/ 10 h 126"/>
                <a:gd name="T40" fmla="*/ 8 w 110"/>
                <a:gd name="T41" fmla="*/ 24 h 126"/>
                <a:gd name="T42" fmla="*/ 6 w 110"/>
                <a:gd name="T43" fmla="*/ 28 h 126"/>
                <a:gd name="T44" fmla="*/ 2 w 110"/>
                <a:gd name="T45" fmla="*/ 38 h 126"/>
                <a:gd name="T46" fmla="*/ 0 w 110"/>
                <a:gd name="T47" fmla="*/ 52 h 126"/>
                <a:gd name="T48" fmla="*/ 2 w 110"/>
                <a:gd name="T49" fmla="*/ 56 h 126"/>
                <a:gd name="T50" fmla="*/ 10 w 110"/>
                <a:gd name="T51" fmla="*/ 60 h 126"/>
                <a:gd name="T52" fmla="*/ 32 w 110"/>
                <a:gd name="T53" fmla="*/ 72 h 126"/>
                <a:gd name="T54" fmla="*/ 50 w 110"/>
                <a:gd name="T55" fmla="*/ 126 h 126"/>
                <a:gd name="T56" fmla="*/ 102 w 110"/>
                <a:gd name="T57" fmla="*/ 124 h 126"/>
                <a:gd name="T58" fmla="*/ 104 w 110"/>
                <a:gd name="T59" fmla="*/ 116 h 126"/>
                <a:gd name="T60" fmla="*/ 106 w 110"/>
                <a:gd name="T61" fmla="*/ 110 h 126"/>
                <a:gd name="T62" fmla="*/ 106 w 110"/>
                <a:gd name="T63" fmla="*/ 104 h 126"/>
                <a:gd name="T64" fmla="*/ 108 w 110"/>
                <a:gd name="T65" fmla="*/ 9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126">
                  <a:moveTo>
                    <a:pt x="108" y="96"/>
                  </a:moveTo>
                  <a:lnTo>
                    <a:pt x="110" y="94"/>
                  </a:lnTo>
                  <a:lnTo>
                    <a:pt x="108" y="90"/>
                  </a:lnTo>
                  <a:lnTo>
                    <a:pt x="108" y="84"/>
                  </a:lnTo>
                  <a:lnTo>
                    <a:pt x="106" y="80"/>
                  </a:lnTo>
                  <a:lnTo>
                    <a:pt x="104" y="76"/>
                  </a:lnTo>
                  <a:lnTo>
                    <a:pt x="102" y="72"/>
                  </a:lnTo>
                  <a:lnTo>
                    <a:pt x="102" y="72"/>
                  </a:lnTo>
                  <a:lnTo>
                    <a:pt x="100" y="70"/>
                  </a:lnTo>
                  <a:lnTo>
                    <a:pt x="98" y="70"/>
                  </a:lnTo>
                  <a:lnTo>
                    <a:pt x="94" y="70"/>
                  </a:lnTo>
                  <a:lnTo>
                    <a:pt x="92" y="70"/>
                  </a:lnTo>
                  <a:lnTo>
                    <a:pt x="90" y="70"/>
                  </a:lnTo>
                  <a:lnTo>
                    <a:pt x="90" y="72"/>
                  </a:lnTo>
                  <a:lnTo>
                    <a:pt x="78" y="68"/>
                  </a:lnTo>
                  <a:lnTo>
                    <a:pt x="76" y="68"/>
                  </a:lnTo>
                  <a:lnTo>
                    <a:pt x="74" y="66"/>
                  </a:lnTo>
                  <a:lnTo>
                    <a:pt x="72" y="64"/>
                  </a:lnTo>
                  <a:lnTo>
                    <a:pt x="72" y="64"/>
                  </a:lnTo>
                  <a:lnTo>
                    <a:pt x="72" y="54"/>
                  </a:lnTo>
                  <a:lnTo>
                    <a:pt x="70" y="42"/>
                  </a:lnTo>
                  <a:lnTo>
                    <a:pt x="68" y="32"/>
                  </a:lnTo>
                  <a:lnTo>
                    <a:pt x="68" y="28"/>
                  </a:lnTo>
                  <a:lnTo>
                    <a:pt x="68" y="24"/>
                  </a:lnTo>
                  <a:lnTo>
                    <a:pt x="68" y="20"/>
                  </a:lnTo>
                  <a:lnTo>
                    <a:pt x="68" y="18"/>
                  </a:lnTo>
                  <a:lnTo>
                    <a:pt x="68" y="18"/>
                  </a:lnTo>
                  <a:lnTo>
                    <a:pt x="68" y="18"/>
                  </a:lnTo>
                  <a:lnTo>
                    <a:pt x="66" y="18"/>
                  </a:lnTo>
                  <a:lnTo>
                    <a:pt x="64" y="16"/>
                  </a:lnTo>
                  <a:lnTo>
                    <a:pt x="60" y="12"/>
                  </a:lnTo>
                  <a:lnTo>
                    <a:pt x="56" y="8"/>
                  </a:lnTo>
                  <a:lnTo>
                    <a:pt x="52" y="6"/>
                  </a:lnTo>
                  <a:lnTo>
                    <a:pt x="46" y="2"/>
                  </a:lnTo>
                  <a:lnTo>
                    <a:pt x="42" y="2"/>
                  </a:lnTo>
                  <a:lnTo>
                    <a:pt x="36" y="0"/>
                  </a:lnTo>
                  <a:lnTo>
                    <a:pt x="34" y="2"/>
                  </a:lnTo>
                  <a:lnTo>
                    <a:pt x="30" y="4"/>
                  </a:lnTo>
                  <a:lnTo>
                    <a:pt x="24" y="6"/>
                  </a:lnTo>
                  <a:lnTo>
                    <a:pt x="18" y="10"/>
                  </a:lnTo>
                  <a:lnTo>
                    <a:pt x="12" y="16"/>
                  </a:lnTo>
                  <a:lnTo>
                    <a:pt x="8" y="24"/>
                  </a:lnTo>
                  <a:lnTo>
                    <a:pt x="6" y="24"/>
                  </a:lnTo>
                  <a:lnTo>
                    <a:pt x="6" y="28"/>
                  </a:lnTo>
                  <a:lnTo>
                    <a:pt x="4" y="32"/>
                  </a:lnTo>
                  <a:lnTo>
                    <a:pt x="2" y="38"/>
                  </a:lnTo>
                  <a:lnTo>
                    <a:pt x="0" y="46"/>
                  </a:lnTo>
                  <a:lnTo>
                    <a:pt x="0" y="52"/>
                  </a:lnTo>
                  <a:lnTo>
                    <a:pt x="0" y="54"/>
                  </a:lnTo>
                  <a:lnTo>
                    <a:pt x="2" y="56"/>
                  </a:lnTo>
                  <a:lnTo>
                    <a:pt x="6" y="58"/>
                  </a:lnTo>
                  <a:lnTo>
                    <a:pt x="10" y="60"/>
                  </a:lnTo>
                  <a:lnTo>
                    <a:pt x="26" y="66"/>
                  </a:lnTo>
                  <a:lnTo>
                    <a:pt x="32" y="72"/>
                  </a:lnTo>
                  <a:lnTo>
                    <a:pt x="66" y="90"/>
                  </a:lnTo>
                  <a:lnTo>
                    <a:pt x="50" y="126"/>
                  </a:lnTo>
                  <a:lnTo>
                    <a:pt x="102" y="126"/>
                  </a:lnTo>
                  <a:lnTo>
                    <a:pt x="102" y="124"/>
                  </a:lnTo>
                  <a:lnTo>
                    <a:pt x="102" y="120"/>
                  </a:lnTo>
                  <a:lnTo>
                    <a:pt x="104" y="116"/>
                  </a:lnTo>
                  <a:lnTo>
                    <a:pt x="106" y="112"/>
                  </a:lnTo>
                  <a:lnTo>
                    <a:pt x="106" y="110"/>
                  </a:lnTo>
                  <a:lnTo>
                    <a:pt x="106" y="108"/>
                  </a:lnTo>
                  <a:lnTo>
                    <a:pt x="106" y="104"/>
                  </a:lnTo>
                  <a:lnTo>
                    <a:pt x="108" y="98"/>
                  </a:lnTo>
                  <a:lnTo>
                    <a:pt x="108" y="9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4" name="Freeform 335"/>
            <p:cNvSpPr>
              <a:spLocks/>
            </p:cNvSpPr>
            <p:nvPr/>
          </p:nvSpPr>
          <p:spPr bwMode="gray">
            <a:xfrm>
              <a:off x="4335" y="2928"/>
              <a:ext cx="52" cy="70"/>
            </a:xfrm>
            <a:custGeom>
              <a:avLst/>
              <a:gdLst>
                <a:gd name="T0" fmla="*/ 50 w 52"/>
                <a:gd name="T1" fmla="*/ 64 h 70"/>
                <a:gd name="T2" fmla="*/ 46 w 52"/>
                <a:gd name="T3" fmla="*/ 60 h 70"/>
                <a:gd name="T4" fmla="*/ 44 w 52"/>
                <a:gd name="T5" fmla="*/ 54 h 70"/>
                <a:gd name="T6" fmla="*/ 46 w 52"/>
                <a:gd name="T7" fmla="*/ 46 h 70"/>
                <a:gd name="T8" fmla="*/ 48 w 52"/>
                <a:gd name="T9" fmla="*/ 42 h 70"/>
                <a:gd name="T10" fmla="*/ 48 w 52"/>
                <a:gd name="T11" fmla="*/ 36 h 70"/>
                <a:gd name="T12" fmla="*/ 48 w 52"/>
                <a:gd name="T13" fmla="*/ 32 h 70"/>
                <a:gd name="T14" fmla="*/ 50 w 52"/>
                <a:gd name="T15" fmla="*/ 20 h 70"/>
                <a:gd name="T16" fmla="*/ 52 w 52"/>
                <a:gd name="T17" fmla="*/ 10 h 70"/>
                <a:gd name="T18" fmla="*/ 52 w 52"/>
                <a:gd name="T19" fmla="*/ 6 h 70"/>
                <a:gd name="T20" fmla="*/ 52 w 52"/>
                <a:gd name="T21" fmla="*/ 0 h 70"/>
                <a:gd name="T22" fmla="*/ 48 w 52"/>
                <a:gd name="T23" fmla="*/ 0 h 70"/>
                <a:gd name="T24" fmla="*/ 44 w 52"/>
                <a:gd name="T25" fmla="*/ 0 h 70"/>
                <a:gd name="T26" fmla="*/ 40 w 52"/>
                <a:gd name="T27" fmla="*/ 2 h 70"/>
                <a:gd name="T28" fmla="*/ 36 w 52"/>
                <a:gd name="T29" fmla="*/ 0 h 70"/>
                <a:gd name="T30" fmla="*/ 34 w 52"/>
                <a:gd name="T31" fmla="*/ 2 h 70"/>
                <a:gd name="T32" fmla="*/ 30 w 52"/>
                <a:gd name="T33" fmla="*/ 10 h 70"/>
                <a:gd name="T34" fmla="*/ 28 w 52"/>
                <a:gd name="T35" fmla="*/ 14 h 70"/>
                <a:gd name="T36" fmla="*/ 24 w 52"/>
                <a:gd name="T37" fmla="*/ 20 h 70"/>
                <a:gd name="T38" fmla="*/ 20 w 52"/>
                <a:gd name="T39" fmla="*/ 22 h 70"/>
                <a:gd name="T40" fmla="*/ 16 w 52"/>
                <a:gd name="T41" fmla="*/ 24 h 70"/>
                <a:gd name="T42" fmla="*/ 14 w 52"/>
                <a:gd name="T43" fmla="*/ 28 h 70"/>
                <a:gd name="T44" fmla="*/ 14 w 52"/>
                <a:gd name="T45" fmla="*/ 32 h 70"/>
                <a:gd name="T46" fmla="*/ 10 w 52"/>
                <a:gd name="T47" fmla="*/ 36 h 70"/>
                <a:gd name="T48" fmla="*/ 8 w 52"/>
                <a:gd name="T49" fmla="*/ 38 h 70"/>
                <a:gd name="T50" fmla="*/ 6 w 52"/>
                <a:gd name="T51" fmla="*/ 40 h 70"/>
                <a:gd name="T52" fmla="*/ 6 w 52"/>
                <a:gd name="T53" fmla="*/ 42 h 70"/>
                <a:gd name="T54" fmla="*/ 4 w 52"/>
                <a:gd name="T55" fmla="*/ 44 h 70"/>
                <a:gd name="T56" fmla="*/ 2 w 52"/>
                <a:gd name="T57" fmla="*/ 44 h 70"/>
                <a:gd name="T58" fmla="*/ 0 w 52"/>
                <a:gd name="T59" fmla="*/ 42 h 70"/>
                <a:gd name="T60" fmla="*/ 0 w 52"/>
                <a:gd name="T61" fmla="*/ 44 h 70"/>
                <a:gd name="T62" fmla="*/ 8 w 52"/>
                <a:gd name="T63" fmla="*/ 52 h 70"/>
                <a:gd name="T64" fmla="*/ 12 w 52"/>
                <a:gd name="T65" fmla="*/ 60 h 70"/>
                <a:gd name="T66" fmla="*/ 16 w 52"/>
                <a:gd name="T67" fmla="*/ 64 h 70"/>
                <a:gd name="T68" fmla="*/ 20 w 52"/>
                <a:gd name="T69" fmla="*/ 62 h 70"/>
                <a:gd name="T70" fmla="*/ 26 w 52"/>
                <a:gd name="T71" fmla="*/ 66 h 70"/>
                <a:gd name="T72" fmla="*/ 30 w 52"/>
                <a:gd name="T73" fmla="*/ 66 h 70"/>
                <a:gd name="T74" fmla="*/ 36 w 52"/>
                <a:gd name="T75" fmla="*/ 66 h 70"/>
                <a:gd name="T76" fmla="*/ 40 w 52"/>
                <a:gd name="T77" fmla="*/ 66 h 70"/>
                <a:gd name="T78" fmla="*/ 44 w 52"/>
                <a:gd name="T79" fmla="*/ 68 h 70"/>
                <a:gd name="T80" fmla="*/ 48 w 52"/>
                <a:gd name="T81" fmla="*/ 70 h 70"/>
                <a:gd name="T82" fmla="*/ 50 w 52"/>
                <a:gd name="T83" fmla="*/ 70 h 70"/>
                <a:gd name="T84" fmla="*/ 52 w 52"/>
                <a:gd name="T8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70">
                  <a:moveTo>
                    <a:pt x="52" y="70"/>
                  </a:moveTo>
                  <a:lnTo>
                    <a:pt x="50" y="64"/>
                  </a:lnTo>
                  <a:lnTo>
                    <a:pt x="46" y="60"/>
                  </a:lnTo>
                  <a:lnTo>
                    <a:pt x="46" y="60"/>
                  </a:lnTo>
                  <a:lnTo>
                    <a:pt x="44" y="58"/>
                  </a:lnTo>
                  <a:lnTo>
                    <a:pt x="44" y="54"/>
                  </a:lnTo>
                  <a:lnTo>
                    <a:pt x="44" y="50"/>
                  </a:lnTo>
                  <a:lnTo>
                    <a:pt x="46" y="46"/>
                  </a:lnTo>
                  <a:lnTo>
                    <a:pt x="46" y="46"/>
                  </a:lnTo>
                  <a:lnTo>
                    <a:pt x="48" y="42"/>
                  </a:lnTo>
                  <a:lnTo>
                    <a:pt x="48" y="40"/>
                  </a:lnTo>
                  <a:lnTo>
                    <a:pt x="48" y="36"/>
                  </a:lnTo>
                  <a:lnTo>
                    <a:pt x="48" y="34"/>
                  </a:lnTo>
                  <a:lnTo>
                    <a:pt x="48" y="32"/>
                  </a:lnTo>
                  <a:lnTo>
                    <a:pt x="48" y="26"/>
                  </a:lnTo>
                  <a:lnTo>
                    <a:pt x="50" y="20"/>
                  </a:lnTo>
                  <a:lnTo>
                    <a:pt x="50" y="14"/>
                  </a:lnTo>
                  <a:lnTo>
                    <a:pt x="52" y="10"/>
                  </a:lnTo>
                  <a:lnTo>
                    <a:pt x="52" y="8"/>
                  </a:lnTo>
                  <a:lnTo>
                    <a:pt x="52" y="6"/>
                  </a:lnTo>
                  <a:lnTo>
                    <a:pt x="52" y="2"/>
                  </a:lnTo>
                  <a:lnTo>
                    <a:pt x="52" y="0"/>
                  </a:lnTo>
                  <a:lnTo>
                    <a:pt x="50" y="0"/>
                  </a:lnTo>
                  <a:lnTo>
                    <a:pt x="48" y="0"/>
                  </a:lnTo>
                  <a:lnTo>
                    <a:pt x="46" y="0"/>
                  </a:lnTo>
                  <a:lnTo>
                    <a:pt x="44" y="0"/>
                  </a:lnTo>
                  <a:lnTo>
                    <a:pt x="42" y="0"/>
                  </a:lnTo>
                  <a:lnTo>
                    <a:pt x="40" y="2"/>
                  </a:lnTo>
                  <a:lnTo>
                    <a:pt x="38" y="0"/>
                  </a:lnTo>
                  <a:lnTo>
                    <a:pt x="36" y="0"/>
                  </a:lnTo>
                  <a:lnTo>
                    <a:pt x="36" y="0"/>
                  </a:lnTo>
                  <a:lnTo>
                    <a:pt x="34" y="2"/>
                  </a:lnTo>
                  <a:lnTo>
                    <a:pt x="32" y="4"/>
                  </a:lnTo>
                  <a:lnTo>
                    <a:pt x="30" y="10"/>
                  </a:lnTo>
                  <a:lnTo>
                    <a:pt x="30" y="10"/>
                  </a:lnTo>
                  <a:lnTo>
                    <a:pt x="28" y="14"/>
                  </a:lnTo>
                  <a:lnTo>
                    <a:pt x="26" y="16"/>
                  </a:lnTo>
                  <a:lnTo>
                    <a:pt x="24" y="20"/>
                  </a:lnTo>
                  <a:lnTo>
                    <a:pt x="20" y="22"/>
                  </a:lnTo>
                  <a:lnTo>
                    <a:pt x="20" y="22"/>
                  </a:lnTo>
                  <a:lnTo>
                    <a:pt x="18" y="22"/>
                  </a:lnTo>
                  <a:lnTo>
                    <a:pt x="16" y="24"/>
                  </a:lnTo>
                  <a:lnTo>
                    <a:pt x="14" y="26"/>
                  </a:lnTo>
                  <a:lnTo>
                    <a:pt x="14" y="28"/>
                  </a:lnTo>
                  <a:lnTo>
                    <a:pt x="14" y="30"/>
                  </a:lnTo>
                  <a:lnTo>
                    <a:pt x="14" y="32"/>
                  </a:lnTo>
                  <a:lnTo>
                    <a:pt x="12" y="34"/>
                  </a:lnTo>
                  <a:lnTo>
                    <a:pt x="10" y="36"/>
                  </a:lnTo>
                  <a:lnTo>
                    <a:pt x="8" y="36"/>
                  </a:lnTo>
                  <a:lnTo>
                    <a:pt x="8" y="38"/>
                  </a:lnTo>
                  <a:lnTo>
                    <a:pt x="6" y="40"/>
                  </a:lnTo>
                  <a:lnTo>
                    <a:pt x="6" y="40"/>
                  </a:lnTo>
                  <a:lnTo>
                    <a:pt x="6" y="40"/>
                  </a:lnTo>
                  <a:lnTo>
                    <a:pt x="6" y="42"/>
                  </a:lnTo>
                  <a:lnTo>
                    <a:pt x="6" y="42"/>
                  </a:lnTo>
                  <a:lnTo>
                    <a:pt x="4" y="44"/>
                  </a:lnTo>
                  <a:lnTo>
                    <a:pt x="2" y="44"/>
                  </a:lnTo>
                  <a:lnTo>
                    <a:pt x="2" y="44"/>
                  </a:lnTo>
                  <a:lnTo>
                    <a:pt x="0" y="42"/>
                  </a:lnTo>
                  <a:lnTo>
                    <a:pt x="0" y="42"/>
                  </a:lnTo>
                  <a:lnTo>
                    <a:pt x="0" y="44"/>
                  </a:lnTo>
                  <a:lnTo>
                    <a:pt x="0" y="44"/>
                  </a:lnTo>
                  <a:lnTo>
                    <a:pt x="8" y="52"/>
                  </a:lnTo>
                  <a:lnTo>
                    <a:pt x="8" y="52"/>
                  </a:lnTo>
                  <a:lnTo>
                    <a:pt x="10" y="56"/>
                  </a:lnTo>
                  <a:lnTo>
                    <a:pt x="12" y="60"/>
                  </a:lnTo>
                  <a:lnTo>
                    <a:pt x="14" y="64"/>
                  </a:lnTo>
                  <a:lnTo>
                    <a:pt x="16" y="64"/>
                  </a:lnTo>
                  <a:lnTo>
                    <a:pt x="18" y="62"/>
                  </a:lnTo>
                  <a:lnTo>
                    <a:pt x="20" y="62"/>
                  </a:lnTo>
                  <a:lnTo>
                    <a:pt x="24" y="64"/>
                  </a:lnTo>
                  <a:lnTo>
                    <a:pt x="26" y="66"/>
                  </a:lnTo>
                  <a:lnTo>
                    <a:pt x="28" y="66"/>
                  </a:lnTo>
                  <a:lnTo>
                    <a:pt x="30" y="66"/>
                  </a:lnTo>
                  <a:lnTo>
                    <a:pt x="34" y="66"/>
                  </a:lnTo>
                  <a:lnTo>
                    <a:pt x="36" y="66"/>
                  </a:lnTo>
                  <a:lnTo>
                    <a:pt x="40" y="66"/>
                  </a:lnTo>
                  <a:lnTo>
                    <a:pt x="40" y="66"/>
                  </a:lnTo>
                  <a:lnTo>
                    <a:pt x="42" y="66"/>
                  </a:lnTo>
                  <a:lnTo>
                    <a:pt x="44" y="68"/>
                  </a:lnTo>
                  <a:lnTo>
                    <a:pt x="48" y="68"/>
                  </a:lnTo>
                  <a:lnTo>
                    <a:pt x="48" y="70"/>
                  </a:lnTo>
                  <a:lnTo>
                    <a:pt x="50" y="70"/>
                  </a:lnTo>
                  <a:lnTo>
                    <a:pt x="50" y="70"/>
                  </a:lnTo>
                  <a:lnTo>
                    <a:pt x="52" y="70"/>
                  </a:lnTo>
                  <a:lnTo>
                    <a:pt x="52" y="7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5" name="Freeform 336"/>
            <p:cNvSpPr>
              <a:spLocks/>
            </p:cNvSpPr>
            <p:nvPr/>
          </p:nvSpPr>
          <p:spPr bwMode="gray">
            <a:xfrm>
              <a:off x="4275" y="2880"/>
              <a:ext cx="60" cy="74"/>
            </a:xfrm>
            <a:custGeom>
              <a:avLst/>
              <a:gdLst>
                <a:gd name="T0" fmla="*/ 60 w 60"/>
                <a:gd name="T1" fmla="*/ 40 h 74"/>
                <a:gd name="T2" fmla="*/ 60 w 60"/>
                <a:gd name="T3" fmla="*/ 40 h 74"/>
                <a:gd name="T4" fmla="*/ 58 w 60"/>
                <a:gd name="T5" fmla="*/ 42 h 74"/>
                <a:gd name="T6" fmla="*/ 56 w 60"/>
                <a:gd name="T7" fmla="*/ 46 h 74"/>
                <a:gd name="T8" fmla="*/ 54 w 60"/>
                <a:gd name="T9" fmla="*/ 48 h 74"/>
                <a:gd name="T10" fmla="*/ 50 w 60"/>
                <a:gd name="T11" fmla="*/ 50 h 74"/>
                <a:gd name="T12" fmla="*/ 46 w 60"/>
                <a:gd name="T13" fmla="*/ 52 h 74"/>
                <a:gd name="T14" fmla="*/ 46 w 60"/>
                <a:gd name="T15" fmla="*/ 52 h 74"/>
                <a:gd name="T16" fmla="*/ 44 w 60"/>
                <a:gd name="T17" fmla="*/ 52 h 74"/>
                <a:gd name="T18" fmla="*/ 42 w 60"/>
                <a:gd name="T19" fmla="*/ 54 h 74"/>
                <a:gd name="T20" fmla="*/ 40 w 60"/>
                <a:gd name="T21" fmla="*/ 58 h 74"/>
                <a:gd name="T22" fmla="*/ 40 w 60"/>
                <a:gd name="T23" fmla="*/ 58 h 74"/>
                <a:gd name="T24" fmla="*/ 38 w 60"/>
                <a:gd name="T25" fmla="*/ 60 h 74"/>
                <a:gd name="T26" fmla="*/ 36 w 60"/>
                <a:gd name="T27" fmla="*/ 62 h 74"/>
                <a:gd name="T28" fmla="*/ 32 w 60"/>
                <a:gd name="T29" fmla="*/ 62 h 74"/>
                <a:gd name="T30" fmla="*/ 32 w 60"/>
                <a:gd name="T31" fmla="*/ 62 h 74"/>
                <a:gd name="T32" fmla="*/ 30 w 60"/>
                <a:gd name="T33" fmla="*/ 64 h 74"/>
                <a:gd name="T34" fmla="*/ 26 w 60"/>
                <a:gd name="T35" fmla="*/ 66 h 74"/>
                <a:gd name="T36" fmla="*/ 24 w 60"/>
                <a:gd name="T37" fmla="*/ 68 h 74"/>
                <a:gd name="T38" fmla="*/ 16 w 60"/>
                <a:gd name="T39" fmla="*/ 74 h 74"/>
                <a:gd name="T40" fmla="*/ 10 w 60"/>
                <a:gd name="T41" fmla="*/ 70 h 74"/>
                <a:gd name="T42" fmla="*/ 6 w 60"/>
                <a:gd name="T43" fmla="*/ 66 h 74"/>
                <a:gd name="T44" fmla="*/ 4 w 60"/>
                <a:gd name="T45" fmla="*/ 62 h 74"/>
                <a:gd name="T46" fmla="*/ 0 w 60"/>
                <a:gd name="T47" fmla="*/ 54 h 74"/>
                <a:gd name="T48" fmla="*/ 2 w 60"/>
                <a:gd name="T49" fmla="*/ 54 h 74"/>
                <a:gd name="T50" fmla="*/ 2 w 60"/>
                <a:gd name="T51" fmla="*/ 50 h 74"/>
                <a:gd name="T52" fmla="*/ 4 w 60"/>
                <a:gd name="T53" fmla="*/ 48 h 74"/>
                <a:gd name="T54" fmla="*/ 6 w 60"/>
                <a:gd name="T55" fmla="*/ 44 h 74"/>
                <a:gd name="T56" fmla="*/ 8 w 60"/>
                <a:gd name="T57" fmla="*/ 42 h 74"/>
                <a:gd name="T58" fmla="*/ 8 w 60"/>
                <a:gd name="T59" fmla="*/ 40 h 74"/>
                <a:gd name="T60" fmla="*/ 8 w 60"/>
                <a:gd name="T61" fmla="*/ 38 h 74"/>
                <a:gd name="T62" fmla="*/ 8 w 60"/>
                <a:gd name="T63" fmla="*/ 36 h 74"/>
                <a:gd name="T64" fmla="*/ 6 w 60"/>
                <a:gd name="T65" fmla="*/ 34 h 74"/>
                <a:gd name="T66" fmla="*/ 6 w 60"/>
                <a:gd name="T67" fmla="*/ 32 h 74"/>
                <a:gd name="T68" fmla="*/ 6 w 60"/>
                <a:gd name="T69" fmla="*/ 32 h 74"/>
                <a:gd name="T70" fmla="*/ 6 w 60"/>
                <a:gd name="T71" fmla="*/ 30 h 74"/>
                <a:gd name="T72" fmla="*/ 6 w 60"/>
                <a:gd name="T73" fmla="*/ 28 h 74"/>
                <a:gd name="T74" fmla="*/ 8 w 60"/>
                <a:gd name="T75" fmla="*/ 28 h 74"/>
                <a:gd name="T76" fmla="*/ 32 w 60"/>
                <a:gd name="T77" fmla="*/ 28 h 74"/>
                <a:gd name="T78" fmla="*/ 32 w 60"/>
                <a:gd name="T79" fmla="*/ 18 h 74"/>
                <a:gd name="T80" fmla="*/ 22 w 60"/>
                <a:gd name="T81" fmla="*/ 8 h 74"/>
                <a:gd name="T82" fmla="*/ 26 w 60"/>
                <a:gd name="T83" fmla="*/ 8 h 74"/>
                <a:gd name="T84" fmla="*/ 26 w 60"/>
                <a:gd name="T85" fmla="*/ 0 h 74"/>
                <a:gd name="T86" fmla="*/ 46 w 60"/>
                <a:gd name="T87" fmla="*/ 0 h 74"/>
                <a:gd name="T88" fmla="*/ 46 w 60"/>
                <a:gd name="T89" fmla="*/ 2 h 74"/>
                <a:gd name="T90" fmla="*/ 46 w 60"/>
                <a:gd name="T91" fmla="*/ 32 h 74"/>
                <a:gd name="T92" fmla="*/ 54 w 60"/>
                <a:gd name="T93" fmla="*/ 32 h 74"/>
                <a:gd name="T94" fmla="*/ 54 w 60"/>
                <a:gd name="T95" fmla="*/ 34 h 74"/>
                <a:gd name="T96" fmla="*/ 54 w 60"/>
                <a:gd name="T97" fmla="*/ 34 h 74"/>
                <a:gd name="T98" fmla="*/ 54 w 60"/>
                <a:gd name="T99" fmla="*/ 36 h 74"/>
                <a:gd name="T100" fmla="*/ 56 w 60"/>
                <a:gd name="T101" fmla="*/ 38 h 74"/>
                <a:gd name="T102" fmla="*/ 60 w 60"/>
                <a:gd name="T10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74">
                  <a:moveTo>
                    <a:pt x="60" y="40"/>
                  </a:moveTo>
                  <a:lnTo>
                    <a:pt x="60" y="40"/>
                  </a:lnTo>
                  <a:lnTo>
                    <a:pt x="58" y="42"/>
                  </a:lnTo>
                  <a:lnTo>
                    <a:pt x="56" y="46"/>
                  </a:lnTo>
                  <a:lnTo>
                    <a:pt x="54" y="48"/>
                  </a:lnTo>
                  <a:lnTo>
                    <a:pt x="50" y="50"/>
                  </a:lnTo>
                  <a:lnTo>
                    <a:pt x="46" y="52"/>
                  </a:lnTo>
                  <a:lnTo>
                    <a:pt x="46" y="52"/>
                  </a:lnTo>
                  <a:lnTo>
                    <a:pt x="44" y="52"/>
                  </a:lnTo>
                  <a:lnTo>
                    <a:pt x="42" y="54"/>
                  </a:lnTo>
                  <a:lnTo>
                    <a:pt x="40" y="58"/>
                  </a:lnTo>
                  <a:lnTo>
                    <a:pt x="40" y="58"/>
                  </a:lnTo>
                  <a:lnTo>
                    <a:pt x="38" y="60"/>
                  </a:lnTo>
                  <a:lnTo>
                    <a:pt x="36" y="62"/>
                  </a:lnTo>
                  <a:lnTo>
                    <a:pt x="32" y="62"/>
                  </a:lnTo>
                  <a:lnTo>
                    <a:pt x="32" y="62"/>
                  </a:lnTo>
                  <a:lnTo>
                    <a:pt x="30" y="64"/>
                  </a:lnTo>
                  <a:lnTo>
                    <a:pt x="26" y="66"/>
                  </a:lnTo>
                  <a:lnTo>
                    <a:pt x="24" y="68"/>
                  </a:lnTo>
                  <a:lnTo>
                    <a:pt x="16" y="74"/>
                  </a:lnTo>
                  <a:lnTo>
                    <a:pt x="10" y="70"/>
                  </a:lnTo>
                  <a:lnTo>
                    <a:pt x="6" y="66"/>
                  </a:lnTo>
                  <a:lnTo>
                    <a:pt x="4" y="62"/>
                  </a:lnTo>
                  <a:lnTo>
                    <a:pt x="0" y="54"/>
                  </a:lnTo>
                  <a:lnTo>
                    <a:pt x="2" y="54"/>
                  </a:lnTo>
                  <a:lnTo>
                    <a:pt x="2" y="50"/>
                  </a:lnTo>
                  <a:lnTo>
                    <a:pt x="4" y="48"/>
                  </a:lnTo>
                  <a:lnTo>
                    <a:pt x="6" y="44"/>
                  </a:lnTo>
                  <a:lnTo>
                    <a:pt x="8" y="42"/>
                  </a:lnTo>
                  <a:lnTo>
                    <a:pt x="8" y="40"/>
                  </a:lnTo>
                  <a:lnTo>
                    <a:pt x="8" y="38"/>
                  </a:lnTo>
                  <a:lnTo>
                    <a:pt x="8" y="36"/>
                  </a:lnTo>
                  <a:lnTo>
                    <a:pt x="6" y="34"/>
                  </a:lnTo>
                  <a:lnTo>
                    <a:pt x="6" y="32"/>
                  </a:lnTo>
                  <a:lnTo>
                    <a:pt x="6" y="32"/>
                  </a:lnTo>
                  <a:lnTo>
                    <a:pt x="6" y="30"/>
                  </a:lnTo>
                  <a:lnTo>
                    <a:pt x="6" y="28"/>
                  </a:lnTo>
                  <a:lnTo>
                    <a:pt x="8" y="28"/>
                  </a:lnTo>
                  <a:lnTo>
                    <a:pt x="32" y="28"/>
                  </a:lnTo>
                  <a:lnTo>
                    <a:pt x="32" y="18"/>
                  </a:lnTo>
                  <a:lnTo>
                    <a:pt x="22" y="8"/>
                  </a:lnTo>
                  <a:lnTo>
                    <a:pt x="26" y="8"/>
                  </a:lnTo>
                  <a:lnTo>
                    <a:pt x="26" y="0"/>
                  </a:lnTo>
                  <a:lnTo>
                    <a:pt x="46" y="0"/>
                  </a:lnTo>
                  <a:lnTo>
                    <a:pt x="46" y="2"/>
                  </a:lnTo>
                  <a:lnTo>
                    <a:pt x="46" y="32"/>
                  </a:lnTo>
                  <a:lnTo>
                    <a:pt x="54" y="32"/>
                  </a:lnTo>
                  <a:lnTo>
                    <a:pt x="54" y="34"/>
                  </a:lnTo>
                  <a:lnTo>
                    <a:pt x="54" y="34"/>
                  </a:lnTo>
                  <a:lnTo>
                    <a:pt x="54" y="36"/>
                  </a:lnTo>
                  <a:lnTo>
                    <a:pt x="56" y="38"/>
                  </a:lnTo>
                  <a:lnTo>
                    <a:pt x="60" y="4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6" name="Freeform 337"/>
            <p:cNvSpPr>
              <a:spLocks/>
            </p:cNvSpPr>
            <p:nvPr/>
          </p:nvSpPr>
          <p:spPr bwMode="gray">
            <a:xfrm>
              <a:off x="4321" y="2872"/>
              <a:ext cx="14" cy="40"/>
            </a:xfrm>
            <a:custGeom>
              <a:avLst/>
              <a:gdLst>
                <a:gd name="T0" fmla="*/ 14 w 14"/>
                <a:gd name="T1" fmla="*/ 0 h 40"/>
                <a:gd name="T2" fmla="*/ 14 w 14"/>
                <a:gd name="T3" fmla="*/ 0 h 40"/>
                <a:gd name="T4" fmla="*/ 12 w 14"/>
                <a:gd name="T5" fmla="*/ 0 h 40"/>
                <a:gd name="T6" fmla="*/ 10 w 14"/>
                <a:gd name="T7" fmla="*/ 0 h 40"/>
                <a:gd name="T8" fmla="*/ 10 w 14"/>
                <a:gd name="T9" fmla="*/ 2 h 40"/>
                <a:gd name="T10" fmla="*/ 8 w 14"/>
                <a:gd name="T11" fmla="*/ 2 h 40"/>
                <a:gd name="T12" fmla="*/ 6 w 14"/>
                <a:gd name="T13" fmla="*/ 4 h 40"/>
                <a:gd name="T14" fmla="*/ 6 w 14"/>
                <a:gd name="T15" fmla="*/ 4 h 40"/>
                <a:gd name="T16" fmla="*/ 4 w 14"/>
                <a:gd name="T17" fmla="*/ 6 h 40"/>
                <a:gd name="T18" fmla="*/ 2 w 14"/>
                <a:gd name="T19" fmla="*/ 4 h 40"/>
                <a:gd name="T20" fmla="*/ 0 w 14"/>
                <a:gd name="T21" fmla="*/ 4 h 40"/>
                <a:gd name="T22" fmla="*/ 0 w 14"/>
                <a:gd name="T23" fmla="*/ 6 h 40"/>
                <a:gd name="T24" fmla="*/ 0 w 14"/>
                <a:gd name="T25" fmla="*/ 8 h 40"/>
                <a:gd name="T26" fmla="*/ 0 w 14"/>
                <a:gd name="T27" fmla="*/ 8 h 40"/>
                <a:gd name="T28" fmla="*/ 0 w 14"/>
                <a:gd name="T29" fmla="*/ 40 h 40"/>
                <a:gd name="T30" fmla="*/ 8 w 14"/>
                <a:gd name="T31" fmla="*/ 40 h 40"/>
                <a:gd name="T32" fmla="*/ 8 w 14"/>
                <a:gd name="T33" fmla="*/ 40 h 40"/>
                <a:gd name="T34" fmla="*/ 8 w 14"/>
                <a:gd name="T35" fmla="*/ 38 h 40"/>
                <a:gd name="T36" fmla="*/ 10 w 14"/>
                <a:gd name="T37" fmla="*/ 36 h 40"/>
                <a:gd name="T38" fmla="*/ 12 w 14"/>
                <a:gd name="T39" fmla="*/ 34 h 40"/>
                <a:gd name="T40" fmla="*/ 12 w 14"/>
                <a:gd name="T41" fmla="*/ 32 h 40"/>
                <a:gd name="T42" fmla="*/ 12 w 14"/>
                <a:gd name="T43" fmla="*/ 30 h 40"/>
                <a:gd name="T44" fmla="*/ 12 w 14"/>
                <a:gd name="T45" fmla="*/ 28 h 40"/>
                <a:gd name="T46" fmla="*/ 10 w 14"/>
                <a:gd name="T47" fmla="*/ 24 h 40"/>
                <a:gd name="T48" fmla="*/ 10 w 14"/>
                <a:gd name="T49" fmla="*/ 18 h 40"/>
                <a:gd name="T50" fmla="*/ 10 w 14"/>
                <a:gd name="T51" fmla="*/ 14 h 40"/>
                <a:gd name="T52" fmla="*/ 10 w 14"/>
                <a:gd name="T53" fmla="*/ 12 h 40"/>
                <a:gd name="T54" fmla="*/ 12 w 14"/>
                <a:gd name="T55" fmla="*/ 10 h 40"/>
                <a:gd name="T56" fmla="*/ 12 w 14"/>
                <a:gd name="T57" fmla="*/ 8 h 40"/>
                <a:gd name="T58" fmla="*/ 14 w 14"/>
                <a:gd name="T59" fmla="*/ 4 h 40"/>
                <a:gd name="T60" fmla="*/ 14 w 14"/>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40">
                  <a:moveTo>
                    <a:pt x="14" y="0"/>
                  </a:moveTo>
                  <a:lnTo>
                    <a:pt x="14" y="0"/>
                  </a:lnTo>
                  <a:lnTo>
                    <a:pt x="12" y="0"/>
                  </a:lnTo>
                  <a:lnTo>
                    <a:pt x="10" y="0"/>
                  </a:lnTo>
                  <a:lnTo>
                    <a:pt x="10" y="2"/>
                  </a:lnTo>
                  <a:lnTo>
                    <a:pt x="8" y="2"/>
                  </a:lnTo>
                  <a:lnTo>
                    <a:pt x="6" y="4"/>
                  </a:lnTo>
                  <a:lnTo>
                    <a:pt x="6" y="4"/>
                  </a:lnTo>
                  <a:lnTo>
                    <a:pt x="4" y="6"/>
                  </a:lnTo>
                  <a:lnTo>
                    <a:pt x="2" y="4"/>
                  </a:lnTo>
                  <a:lnTo>
                    <a:pt x="0" y="4"/>
                  </a:lnTo>
                  <a:lnTo>
                    <a:pt x="0" y="6"/>
                  </a:lnTo>
                  <a:lnTo>
                    <a:pt x="0" y="8"/>
                  </a:lnTo>
                  <a:lnTo>
                    <a:pt x="0" y="8"/>
                  </a:lnTo>
                  <a:lnTo>
                    <a:pt x="0" y="40"/>
                  </a:lnTo>
                  <a:lnTo>
                    <a:pt x="8" y="40"/>
                  </a:lnTo>
                  <a:lnTo>
                    <a:pt x="8" y="40"/>
                  </a:lnTo>
                  <a:lnTo>
                    <a:pt x="8" y="38"/>
                  </a:lnTo>
                  <a:lnTo>
                    <a:pt x="10" y="36"/>
                  </a:lnTo>
                  <a:lnTo>
                    <a:pt x="12" y="34"/>
                  </a:lnTo>
                  <a:lnTo>
                    <a:pt x="12" y="32"/>
                  </a:lnTo>
                  <a:lnTo>
                    <a:pt x="12" y="30"/>
                  </a:lnTo>
                  <a:lnTo>
                    <a:pt x="12" y="28"/>
                  </a:lnTo>
                  <a:lnTo>
                    <a:pt x="10" y="24"/>
                  </a:lnTo>
                  <a:lnTo>
                    <a:pt x="10" y="18"/>
                  </a:lnTo>
                  <a:lnTo>
                    <a:pt x="10" y="14"/>
                  </a:lnTo>
                  <a:lnTo>
                    <a:pt x="10" y="12"/>
                  </a:lnTo>
                  <a:lnTo>
                    <a:pt x="12" y="10"/>
                  </a:lnTo>
                  <a:lnTo>
                    <a:pt x="12" y="8"/>
                  </a:lnTo>
                  <a:lnTo>
                    <a:pt x="14" y="4"/>
                  </a:lnTo>
                  <a:lnTo>
                    <a:pt x="1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7" name="Freeform 338"/>
            <p:cNvSpPr>
              <a:spLocks/>
            </p:cNvSpPr>
            <p:nvPr/>
          </p:nvSpPr>
          <p:spPr bwMode="gray">
            <a:xfrm>
              <a:off x="4349" y="2992"/>
              <a:ext cx="48" cy="40"/>
            </a:xfrm>
            <a:custGeom>
              <a:avLst/>
              <a:gdLst>
                <a:gd name="T0" fmla="*/ 48 w 48"/>
                <a:gd name="T1" fmla="*/ 16 h 40"/>
                <a:gd name="T2" fmla="*/ 46 w 48"/>
                <a:gd name="T3" fmla="*/ 14 h 40"/>
                <a:gd name="T4" fmla="*/ 42 w 48"/>
                <a:gd name="T5" fmla="*/ 12 h 40"/>
                <a:gd name="T6" fmla="*/ 40 w 48"/>
                <a:gd name="T7" fmla="*/ 8 h 40"/>
                <a:gd name="T8" fmla="*/ 38 w 48"/>
                <a:gd name="T9" fmla="*/ 6 h 40"/>
                <a:gd name="T10" fmla="*/ 36 w 48"/>
                <a:gd name="T11" fmla="*/ 6 h 40"/>
                <a:gd name="T12" fmla="*/ 34 w 48"/>
                <a:gd name="T13" fmla="*/ 6 h 40"/>
                <a:gd name="T14" fmla="*/ 30 w 48"/>
                <a:gd name="T15" fmla="*/ 4 h 40"/>
                <a:gd name="T16" fmla="*/ 26 w 48"/>
                <a:gd name="T17" fmla="*/ 2 h 40"/>
                <a:gd name="T18" fmla="*/ 22 w 48"/>
                <a:gd name="T19" fmla="*/ 2 h 40"/>
                <a:gd name="T20" fmla="*/ 16 w 48"/>
                <a:gd name="T21" fmla="*/ 2 h 40"/>
                <a:gd name="T22" fmla="*/ 12 w 48"/>
                <a:gd name="T23" fmla="*/ 2 h 40"/>
                <a:gd name="T24" fmla="*/ 6 w 48"/>
                <a:gd name="T25" fmla="*/ 0 h 40"/>
                <a:gd name="T26" fmla="*/ 2 w 48"/>
                <a:gd name="T27" fmla="*/ 0 h 40"/>
                <a:gd name="T28" fmla="*/ 2 w 48"/>
                <a:gd name="T29" fmla="*/ 2 h 40"/>
                <a:gd name="T30" fmla="*/ 2 w 48"/>
                <a:gd name="T31" fmla="*/ 6 h 40"/>
                <a:gd name="T32" fmla="*/ 2 w 48"/>
                <a:gd name="T33" fmla="*/ 10 h 40"/>
                <a:gd name="T34" fmla="*/ 2 w 48"/>
                <a:gd name="T35" fmla="*/ 16 h 40"/>
                <a:gd name="T36" fmla="*/ 8 w 48"/>
                <a:gd name="T37" fmla="*/ 24 h 40"/>
                <a:gd name="T38" fmla="*/ 8 w 48"/>
                <a:gd name="T39" fmla="*/ 20 h 40"/>
                <a:gd name="T40" fmla="*/ 6 w 48"/>
                <a:gd name="T41" fmla="*/ 18 h 40"/>
                <a:gd name="T42" fmla="*/ 8 w 48"/>
                <a:gd name="T43" fmla="*/ 16 h 40"/>
                <a:gd name="T44" fmla="*/ 14 w 48"/>
                <a:gd name="T45" fmla="*/ 20 h 40"/>
                <a:gd name="T46" fmla="*/ 24 w 48"/>
                <a:gd name="T47" fmla="*/ 30 h 40"/>
                <a:gd name="T48" fmla="*/ 22 w 48"/>
                <a:gd name="T49" fmla="*/ 32 h 40"/>
                <a:gd name="T50" fmla="*/ 24 w 48"/>
                <a:gd name="T51" fmla="*/ 36 h 40"/>
                <a:gd name="T52" fmla="*/ 24 w 48"/>
                <a:gd name="T53" fmla="*/ 36 h 40"/>
                <a:gd name="T54" fmla="*/ 26 w 48"/>
                <a:gd name="T55" fmla="*/ 34 h 40"/>
                <a:gd name="T56" fmla="*/ 26 w 48"/>
                <a:gd name="T57" fmla="*/ 34 h 40"/>
                <a:gd name="T58" fmla="*/ 28 w 48"/>
                <a:gd name="T59" fmla="*/ 34 h 40"/>
                <a:gd name="T60" fmla="*/ 28 w 48"/>
                <a:gd name="T61" fmla="*/ 36 h 40"/>
                <a:gd name="T62" fmla="*/ 32 w 48"/>
                <a:gd name="T63" fmla="*/ 40 h 40"/>
                <a:gd name="T64" fmla="*/ 36 w 48"/>
                <a:gd name="T65" fmla="*/ 38 h 40"/>
                <a:gd name="T66" fmla="*/ 40 w 48"/>
                <a:gd name="T67" fmla="*/ 32 h 40"/>
                <a:gd name="T68" fmla="*/ 40 w 48"/>
                <a:gd name="T69" fmla="*/ 28 h 40"/>
                <a:gd name="T70" fmla="*/ 44 w 48"/>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40">
                  <a:moveTo>
                    <a:pt x="48" y="16"/>
                  </a:moveTo>
                  <a:lnTo>
                    <a:pt x="48" y="16"/>
                  </a:lnTo>
                  <a:lnTo>
                    <a:pt x="48" y="16"/>
                  </a:lnTo>
                  <a:lnTo>
                    <a:pt x="46" y="14"/>
                  </a:lnTo>
                  <a:lnTo>
                    <a:pt x="44" y="14"/>
                  </a:lnTo>
                  <a:lnTo>
                    <a:pt x="42" y="12"/>
                  </a:lnTo>
                  <a:lnTo>
                    <a:pt x="40" y="10"/>
                  </a:lnTo>
                  <a:lnTo>
                    <a:pt x="40" y="8"/>
                  </a:lnTo>
                  <a:lnTo>
                    <a:pt x="38" y="6"/>
                  </a:lnTo>
                  <a:lnTo>
                    <a:pt x="38" y="6"/>
                  </a:lnTo>
                  <a:lnTo>
                    <a:pt x="38" y="6"/>
                  </a:lnTo>
                  <a:lnTo>
                    <a:pt x="36" y="6"/>
                  </a:lnTo>
                  <a:lnTo>
                    <a:pt x="36" y="6"/>
                  </a:lnTo>
                  <a:lnTo>
                    <a:pt x="34" y="6"/>
                  </a:lnTo>
                  <a:lnTo>
                    <a:pt x="34" y="6"/>
                  </a:lnTo>
                  <a:lnTo>
                    <a:pt x="30" y="4"/>
                  </a:lnTo>
                  <a:lnTo>
                    <a:pt x="28" y="4"/>
                  </a:lnTo>
                  <a:lnTo>
                    <a:pt x="26" y="2"/>
                  </a:lnTo>
                  <a:lnTo>
                    <a:pt x="26" y="2"/>
                  </a:lnTo>
                  <a:lnTo>
                    <a:pt x="22" y="2"/>
                  </a:lnTo>
                  <a:lnTo>
                    <a:pt x="20" y="2"/>
                  </a:lnTo>
                  <a:lnTo>
                    <a:pt x="16" y="2"/>
                  </a:lnTo>
                  <a:lnTo>
                    <a:pt x="14" y="2"/>
                  </a:lnTo>
                  <a:lnTo>
                    <a:pt x="12" y="2"/>
                  </a:lnTo>
                  <a:lnTo>
                    <a:pt x="10" y="0"/>
                  </a:lnTo>
                  <a:lnTo>
                    <a:pt x="6" y="0"/>
                  </a:lnTo>
                  <a:lnTo>
                    <a:pt x="4" y="0"/>
                  </a:lnTo>
                  <a:lnTo>
                    <a:pt x="2" y="0"/>
                  </a:lnTo>
                  <a:lnTo>
                    <a:pt x="0" y="0"/>
                  </a:lnTo>
                  <a:lnTo>
                    <a:pt x="2" y="2"/>
                  </a:lnTo>
                  <a:lnTo>
                    <a:pt x="2" y="4"/>
                  </a:lnTo>
                  <a:lnTo>
                    <a:pt x="2" y="6"/>
                  </a:lnTo>
                  <a:lnTo>
                    <a:pt x="2" y="8"/>
                  </a:lnTo>
                  <a:lnTo>
                    <a:pt x="2" y="10"/>
                  </a:lnTo>
                  <a:lnTo>
                    <a:pt x="2" y="12"/>
                  </a:lnTo>
                  <a:lnTo>
                    <a:pt x="2" y="16"/>
                  </a:lnTo>
                  <a:lnTo>
                    <a:pt x="4" y="20"/>
                  </a:lnTo>
                  <a:lnTo>
                    <a:pt x="8" y="24"/>
                  </a:lnTo>
                  <a:lnTo>
                    <a:pt x="10" y="22"/>
                  </a:lnTo>
                  <a:lnTo>
                    <a:pt x="8" y="20"/>
                  </a:lnTo>
                  <a:lnTo>
                    <a:pt x="8" y="18"/>
                  </a:lnTo>
                  <a:lnTo>
                    <a:pt x="6" y="18"/>
                  </a:lnTo>
                  <a:lnTo>
                    <a:pt x="8" y="16"/>
                  </a:lnTo>
                  <a:lnTo>
                    <a:pt x="8" y="16"/>
                  </a:lnTo>
                  <a:lnTo>
                    <a:pt x="10" y="18"/>
                  </a:lnTo>
                  <a:lnTo>
                    <a:pt x="14" y="20"/>
                  </a:lnTo>
                  <a:lnTo>
                    <a:pt x="18" y="24"/>
                  </a:lnTo>
                  <a:lnTo>
                    <a:pt x="24" y="30"/>
                  </a:lnTo>
                  <a:lnTo>
                    <a:pt x="22" y="30"/>
                  </a:lnTo>
                  <a:lnTo>
                    <a:pt x="22" y="32"/>
                  </a:lnTo>
                  <a:lnTo>
                    <a:pt x="22" y="34"/>
                  </a:lnTo>
                  <a:lnTo>
                    <a:pt x="24" y="36"/>
                  </a:lnTo>
                  <a:lnTo>
                    <a:pt x="24" y="36"/>
                  </a:lnTo>
                  <a:lnTo>
                    <a:pt x="24" y="36"/>
                  </a:lnTo>
                  <a:lnTo>
                    <a:pt x="26" y="36"/>
                  </a:lnTo>
                  <a:lnTo>
                    <a:pt x="26" y="34"/>
                  </a:lnTo>
                  <a:lnTo>
                    <a:pt x="26" y="34"/>
                  </a:lnTo>
                  <a:lnTo>
                    <a:pt x="26" y="34"/>
                  </a:lnTo>
                  <a:lnTo>
                    <a:pt x="28" y="34"/>
                  </a:lnTo>
                  <a:lnTo>
                    <a:pt x="28" y="34"/>
                  </a:lnTo>
                  <a:lnTo>
                    <a:pt x="28" y="36"/>
                  </a:lnTo>
                  <a:lnTo>
                    <a:pt x="28" y="36"/>
                  </a:lnTo>
                  <a:lnTo>
                    <a:pt x="30" y="38"/>
                  </a:lnTo>
                  <a:lnTo>
                    <a:pt x="32" y="40"/>
                  </a:lnTo>
                  <a:lnTo>
                    <a:pt x="34" y="38"/>
                  </a:lnTo>
                  <a:lnTo>
                    <a:pt x="36" y="38"/>
                  </a:lnTo>
                  <a:lnTo>
                    <a:pt x="38" y="36"/>
                  </a:lnTo>
                  <a:lnTo>
                    <a:pt x="40" y="32"/>
                  </a:lnTo>
                  <a:lnTo>
                    <a:pt x="40" y="30"/>
                  </a:lnTo>
                  <a:lnTo>
                    <a:pt x="40" y="28"/>
                  </a:lnTo>
                  <a:lnTo>
                    <a:pt x="42" y="24"/>
                  </a:lnTo>
                  <a:lnTo>
                    <a:pt x="44" y="22"/>
                  </a:lnTo>
                  <a:lnTo>
                    <a:pt x="48" y="1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8" name="Freeform 339"/>
            <p:cNvSpPr>
              <a:spLocks/>
            </p:cNvSpPr>
            <p:nvPr/>
          </p:nvSpPr>
          <p:spPr bwMode="gray">
            <a:xfrm>
              <a:off x="4383" y="3010"/>
              <a:ext cx="82" cy="30"/>
            </a:xfrm>
            <a:custGeom>
              <a:avLst/>
              <a:gdLst>
                <a:gd name="T0" fmla="*/ 12 w 82"/>
                <a:gd name="T1" fmla="*/ 6 h 30"/>
                <a:gd name="T2" fmla="*/ 8 w 82"/>
                <a:gd name="T3" fmla="*/ 10 h 30"/>
                <a:gd name="T4" fmla="*/ 6 w 82"/>
                <a:gd name="T5" fmla="*/ 14 h 30"/>
                <a:gd name="T6" fmla="*/ 2 w 82"/>
                <a:gd name="T7" fmla="*/ 20 h 30"/>
                <a:gd name="T8" fmla="*/ 0 w 82"/>
                <a:gd name="T9" fmla="*/ 20 h 30"/>
                <a:gd name="T10" fmla="*/ 6 w 82"/>
                <a:gd name="T11" fmla="*/ 22 h 30"/>
                <a:gd name="T12" fmla="*/ 10 w 82"/>
                <a:gd name="T13" fmla="*/ 20 h 30"/>
                <a:gd name="T14" fmla="*/ 16 w 82"/>
                <a:gd name="T15" fmla="*/ 20 h 30"/>
                <a:gd name="T16" fmla="*/ 28 w 82"/>
                <a:gd name="T17" fmla="*/ 18 h 30"/>
                <a:gd name="T18" fmla="*/ 32 w 82"/>
                <a:gd name="T19" fmla="*/ 18 h 30"/>
                <a:gd name="T20" fmla="*/ 40 w 82"/>
                <a:gd name="T21" fmla="*/ 20 h 30"/>
                <a:gd name="T22" fmla="*/ 42 w 82"/>
                <a:gd name="T23" fmla="*/ 22 h 30"/>
                <a:gd name="T24" fmla="*/ 46 w 82"/>
                <a:gd name="T25" fmla="*/ 26 h 30"/>
                <a:gd name="T26" fmla="*/ 50 w 82"/>
                <a:gd name="T27" fmla="*/ 28 h 30"/>
                <a:gd name="T28" fmla="*/ 56 w 82"/>
                <a:gd name="T29" fmla="*/ 28 h 30"/>
                <a:gd name="T30" fmla="*/ 56 w 82"/>
                <a:gd name="T31" fmla="*/ 26 h 30"/>
                <a:gd name="T32" fmla="*/ 56 w 82"/>
                <a:gd name="T33" fmla="*/ 26 h 30"/>
                <a:gd name="T34" fmla="*/ 54 w 82"/>
                <a:gd name="T35" fmla="*/ 24 h 30"/>
                <a:gd name="T36" fmla="*/ 52 w 82"/>
                <a:gd name="T37" fmla="*/ 22 h 30"/>
                <a:gd name="T38" fmla="*/ 54 w 82"/>
                <a:gd name="T39" fmla="*/ 20 h 30"/>
                <a:gd name="T40" fmla="*/ 60 w 82"/>
                <a:gd name="T41" fmla="*/ 18 h 30"/>
                <a:gd name="T42" fmla="*/ 62 w 82"/>
                <a:gd name="T43" fmla="*/ 14 h 30"/>
                <a:gd name="T44" fmla="*/ 64 w 82"/>
                <a:gd name="T45" fmla="*/ 12 h 30"/>
                <a:gd name="T46" fmla="*/ 68 w 82"/>
                <a:gd name="T47" fmla="*/ 12 h 30"/>
                <a:gd name="T48" fmla="*/ 72 w 82"/>
                <a:gd name="T49" fmla="*/ 12 h 30"/>
                <a:gd name="T50" fmla="*/ 76 w 82"/>
                <a:gd name="T51" fmla="*/ 14 h 30"/>
                <a:gd name="T52" fmla="*/ 80 w 82"/>
                <a:gd name="T53" fmla="*/ 18 h 30"/>
                <a:gd name="T54" fmla="*/ 82 w 82"/>
                <a:gd name="T55" fmla="*/ 14 h 30"/>
                <a:gd name="T56" fmla="*/ 80 w 82"/>
                <a:gd name="T57" fmla="*/ 10 h 30"/>
                <a:gd name="T58" fmla="*/ 78 w 82"/>
                <a:gd name="T59" fmla="*/ 6 h 30"/>
                <a:gd name="T60" fmla="*/ 70 w 82"/>
                <a:gd name="T61" fmla="*/ 4 h 30"/>
                <a:gd name="T62" fmla="*/ 66 w 82"/>
                <a:gd name="T63" fmla="*/ 4 h 30"/>
                <a:gd name="T64" fmla="*/ 62 w 82"/>
                <a:gd name="T65" fmla="*/ 4 h 30"/>
                <a:gd name="T66" fmla="*/ 50 w 82"/>
                <a:gd name="T67" fmla="*/ 8 h 30"/>
                <a:gd name="T68" fmla="*/ 44 w 82"/>
                <a:gd name="T69" fmla="*/ 10 h 30"/>
                <a:gd name="T70" fmla="*/ 40 w 82"/>
                <a:gd name="T71" fmla="*/ 10 h 30"/>
                <a:gd name="T72" fmla="*/ 34 w 82"/>
                <a:gd name="T73" fmla="*/ 8 h 30"/>
                <a:gd name="T74" fmla="*/ 32 w 82"/>
                <a:gd name="T75" fmla="*/ 8 h 30"/>
                <a:gd name="T76" fmla="*/ 30 w 82"/>
                <a:gd name="T77" fmla="*/ 6 h 30"/>
                <a:gd name="T78" fmla="*/ 16 w 82"/>
                <a:gd name="T7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30">
                  <a:moveTo>
                    <a:pt x="16" y="0"/>
                  </a:moveTo>
                  <a:lnTo>
                    <a:pt x="12" y="6"/>
                  </a:lnTo>
                  <a:lnTo>
                    <a:pt x="10" y="8"/>
                  </a:lnTo>
                  <a:lnTo>
                    <a:pt x="8" y="10"/>
                  </a:lnTo>
                  <a:lnTo>
                    <a:pt x="6" y="14"/>
                  </a:lnTo>
                  <a:lnTo>
                    <a:pt x="6" y="14"/>
                  </a:lnTo>
                  <a:lnTo>
                    <a:pt x="4" y="18"/>
                  </a:lnTo>
                  <a:lnTo>
                    <a:pt x="2" y="20"/>
                  </a:lnTo>
                  <a:lnTo>
                    <a:pt x="0" y="20"/>
                  </a:lnTo>
                  <a:lnTo>
                    <a:pt x="0" y="20"/>
                  </a:lnTo>
                  <a:lnTo>
                    <a:pt x="6" y="22"/>
                  </a:lnTo>
                  <a:lnTo>
                    <a:pt x="6" y="22"/>
                  </a:lnTo>
                  <a:lnTo>
                    <a:pt x="8" y="22"/>
                  </a:lnTo>
                  <a:lnTo>
                    <a:pt x="10" y="20"/>
                  </a:lnTo>
                  <a:lnTo>
                    <a:pt x="12" y="20"/>
                  </a:lnTo>
                  <a:lnTo>
                    <a:pt x="16" y="20"/>
                  </a:lnTo>
                  <a:lnTo>
                    <a:pt x="22" y="18"/>
                  </a:lnTo>
                  <a:lnTo>
                    <a:pt x="28" y="18"/>
                  </a:lnTo>
                  <a:lnTo>
                    <a:pt x="30" y="18"/>
                  </a:lnTo>
                  <a:lnTo>
                    <a:pt x="32" y="18"/>
                  </a:lnTo>
                  <a:lnTo>
                    <a:pt x="36" y="18"/>
                  </a:lnTo>
                  <a:lnTo>
                    <a:pt x="40" y="20"/>
                  </a:lnTo>
                  <a:lnTo>
                    <a:pt x="42" y="22"/>
                  </a:lnTo>
                  <a:lnTo>
                    <a:pt x="42" y="22"/>
                  </a:lnTo>
                  <a:lnTo>
                    <a:pt x="44" y="24"/>
                  </a:lnTo>
                  <a:lnTo>
                    <a:pt x="46" y="26"/>
                  </a:lnTo>
                  <a:lnTo>
                    <a:pt x="50" y="30"/>
                  </a:lnTo>
                  <a:lnTo>
                    <a:pt x="50" y="28"/>
                  </a:lnTo>
                  <a:lnTo>
                    <a:pt x="54" y="28"/>
                  </a:lnTo>
                  <a:lnTo>
                    <a:pt x="56" y="28"/>
                  </a:lnTo>
                  <a:lnTo>
                    <a:pt x="56" y="26"/>
                  </a:lnTo>
                  <a:lnTo>
                    <a:pt x="56" y="26"/>
                  </a:lnTo>
                  <a:lnTo>
                    <a:pt x="56" y="26"/>
                  </a:lnTo>
                  <a:lnTo>
                    <a:pt x="56" y="26"/>
                  </a:lnTo>
                  <a:lnTo>
                    <a:pt x="54" y="24"/>
                  </a:lnTo>
                  <a:lnTo>
                    <a:pt x="54" y="24"/>
                  </a:lnTo>
                  <a:lnTo>
                    <a:pt x="52" y="22"/>
                  </a:lnTo>
                  <a:lnTo>
                    <a:pt x="52" y="22"/>
                  </a:lnTo>
                  <a:lnTo>
                    <a:pt x="54" y="20"/>
                  </a:lnTo>
                  <a:lnTo>
                    <a:pt x="54" y="20"/>
                  </a:lnTo>
                  <a:lnTo>
                    <a:pt x="58" y="18"/>
                  </a:lnTo>
                  <a:lnTo>
                    <a:pt x="60" y="18"/>
                  </a:lnTo>
                  <a:lnTo>
                    <a:pt x="62" y="16"/>
                  </a:lnTo>
                  <a:lnTo>
                    <a:pt x="62" y="14"/>
                  </a:lnTo>
                  <a:lnTo>
                    <a:pt x="64" y="14"/>
                  </a:lnTo>
                  <a:lnTo>
                    <a:pt x="64" y="12"/>
                  </a:lnTo>
                  <a:lnTo>
                    <a:pt x="66" y="12"/>
                  </a:lnTo>
                  <a:lnTo>
                    <a:pt x="68" y="12"/>
                  </a:lnTo>
                  <a:lnTo>
                    <a:pt x="70" y="10"/>
                  </a:lnTo>
                  <a:lnTo>
                    <a:pt x="72" y="12"/>
                  </a:lnTo>
                  <a:lnTo>
                    <a:pt x="76" y="14"/>
                  </a:lnTo>
                  <a:lnTo>
                    <a:pt x="76" y="14"/>
                  </a:lnTo>
                  <a:lnTo>
                    <a:pt x="78" y="16"/>
                  </a:lnTo>
                  <a:lnTo>
                    <a:pt x="80" y="18"/>
                  </a:lnTo>
                  <a:lnTo>
                    <a:pt x="82" y="14"/>
                  </a:lnTo>
                  <a:lnTo>
                    <a:pt x="82" y="14"/>
                  </a:lnTo>
                  <a:lnTo>
                    <a:pt x="80" y="12"/>
                  </a:lnTo>
                  <a:lnTo>
                    <a:pt x="80" y="10"/>
                  </a:lnTo>
                  <a:lnTo>
                    <a:pt x="82" y="8"/>
                  </a:lnTo>
                  <a:lnTo>
                    <a:pt x="78" y="6"/>
                  </a:lnTo>
                  <a:lnTo>
                    <a:pt x="74" y="4"/>
                  </a:lnTo>
                  <a:lnTo>
                    <a:pt x="70" y="4"/>
                  </a:lnTo>
                  <a:lnTo>
                    <a:pt x="68" y="4"/>
                  </a:lnTo>
                  <a:lnTo>
                    <a:pt x="66" y="4"/>
                  </a:lnTo>
                  <a:lnTo>
                    <a:pt x="64" y="4"/>
                  </a:lnTo>
                  <a:lnTo>
                    <a:pt x="62" y="4"/>
                  </a:lnTo>
                  <a:lnTo>
                    <a:pt x="56" y="6"/>
                  </a:lnTo>
                  <a:lnTo>
                    <a:pt x="50" y="8"/>
                  </a:lnTo>
                  <a:lnTo>
                    <a:pt x="46" y="8"/>
                  </a:lnTo>
                  <a:lnTo>
                    <a:pt x="44" y="10"/>
                  </a:lnTo>
                  <a:lnTo>
                    <a:pt x="42" y="10"/>
                  </a:lnTo>
                  <a:lnTo>
                    <a:pt x="40" y="10"/>
                  </a:lnTo>
                  <a:lnTo>
                    <a:pt x="36" y="8"/>
                  </a:lnTo>
                  <a:lnTo>
                    <a:pt x="34" y="8"/>
                  </a:lnTo>
                  <a:lnTo>
                    <a:pt x="32" y="8"/>
                  </a:lnTo>
                  <a:lnTo>
                    <a:pt x="32" y="8"/>
                  </a:lnTo>
                  <a:lnTo>
                    <a:pt x="32" y="6"/>
                  </a:lnTo>
                  <a:lnTo>
                    <a:pt x="30" y="6"/>
                  </a:lnTo>
                  <a:lnTo>
                    <a:pt x="26" y="4"/>
                  </a:lnTo>
                  <a:lnTo>
                    <a:pt x="1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59" name="Freeform 340"/>
            <p:cNvSpPr>
              <a:spLocks/>
            </p:cNvSpPr>
            <p:nvPr/>
          </p:nvSpPr>
          <p:spPr bwMode="gray">
            <a:xfrm>
              <a:off x="3961" y="2686"/>
              <a:ext cx="386" cy="248"/>
            </a:xfrm>
            <a:custGeom>
              <a:avLst/>
              <a:gdLst>
                <a:gd name="T0" fmla="*/ 380 w 386"/>
                <a:gd name="T1" fmla="*/ 178 h 248"/>
                <a:gd name="T2" fmla="*/ 384 w 386"/>
                <a:gd name="T3" fmla="*/ 170 h 248"/>
                <a:gd name="T4" fmla="*/ 386 w 386"/>
                <a:gd name="T5" fmla="*/ 164 h 248"/>
                <a:gd name="T6" fmla="*/ 374 w 386"/>
                <a:gd name="T7" fmla="*/ 162 h 248"/>
                <a:gd name="T8" fmla="*/ 356 w 386"/>
                <a:gd name="T9" fmla="*/ 162 h 248"/>
                <a:gd name="T10" fmla="*/ 346 w 386"/>
                <a:gd name="T11" fmla="*/ 166 h 248"/>
                <a:gd name="T12" fmla="*/ 340 w 386"/>
                <a:gd name="T13" fmla="*/ 164 h 248"/>
                <a:gd name="T14" fmla="*/ 334 w 386"/>
                <a:gd name="T15" fmla="*/ 170 h 248"/>
                <a:gd name="T16" fmla="*/ 332 w 386"/>
                <a:gd name="T17" fmla="*/ 184 h 248"/>
                <a:gd name="T18" fmla="*/ 326 w 386"/>
                <a:gd name="T19" fmla="*/ 192 h 248"/>
                <a:gd name="T20" fmla="*/ 314 w 386"/>
                <a:gd name="T21" fmla="*/ 196 h 248"/>
                <a:gd name="T22" fmla="*/ 302 w 386"/>
                <a:gd name="T23" fmla="*/ 198 h 248"/>
                <a:gd name="T24" fmla="*/ 268 w 386"/>
                <a:gd name="T25" fmla="*/ 190 h 248"/>
                <a:gd name="T26" fmla="*/ 258 w 386"/>
                <a:gd name="T27" fmla="*/ 184 h 248"/>
                <a:gd name="T28" fmla="*/ 254 w 386"/>
                <a:gd name="T29" fmla="*/ 162 h 248"/>
                <a:gd name="T30" fmla="*/ 244 w 386"/>
                <a:gd name="T31" fmla="*/ 136 h 248"/>
                <a:gd name="T32" fmla="*/ 244 w 386"/>
                <a:gd name="T33" fmla="*/ 116 h 248"/>
                <a:gd name="T34" fmla="*/ 232 w 386"/>
                <a:gd name="T35" fmla="*/ 90 h 248"/>
                <a:gd name="T36" fmla="*/ 208 w 386"/>
                <a:gd name="T37" fmla="*/ 62 h 248"/>
                <a:gd name="T38" fmla="*/ 194 w 386"/>
                <a:gd name="T39" fmla="*/ 50 h 248"/>
                <a:gd name="T40" fmla="*/ 184 w 386"/>
                <a:gd name="T41" fmla="*/ 54 h 248"/>
                <a:gd name="T42" fmla="*/ 164 w 386"/>
                <a:gd name="T43" fmla="*/ 48 h 248"/>
                <a:gd name="T44" fmla="*/ 142 w 386"/>
                <a:gd name="T45" fmla="*/ 12 h 248"/>
                <a:gd name="T46" fmla="*/ 126 w 386"/>
                <a:gd name="T47" fmla="*/ 10 h 248"/>
                <a:gd name="T48" fmla="*/ 100 w 386"/>
                <a:gd name="T49" fmla="*/ 20 h 248"/>
                <a:gd name="T50" fmla="*/ 54 w 386"/>
                <a:gd name="T51" fmla="*/ 14 h 248"/>
                <a:gd name="T52" fmla="*/ 26 w 386"/>
                <a:gd name="T53" fmla="*/ 0 h 248"/>
                <a:gd name="T54" fmla="*/ 6 w 386"/>
                <a:gd name="T55" fmla="*/ 22 h 248"/>
                <a:gd name="T56" fmla="*/ 22 w 386"/>
                <a:gd name="T57" fmla="*/ 58 h 248"/>
                <a:gd name="T58" fmla="*/ 30 w 386"/>
                <a:gd name="T59" fmla="*/ 80 h 248"/>
                <a:gd name="T60" fmla="*/ 44 w 386"/>
                <a:gd name="T61" fmla="*/ 88 h 248"/>
                <a:gd name="T62" fmla="*/ 58 w 386"/>
                <a:gd name="T63" fmla="*/ 108 h 248"/>
                <a:gd name="T64" fmla="*/ 82 w 386"/>
                <a:gd name="T65" fmla="*/ 142 h 248"/>
                <a:gd name="T66" fmla="*/ 94 w 386"/>
                <a:gd name="T67" fmla="*/ 148 h 248"/>
                <a:gd name="T68" fmla="*/ 94 w 386"/>
                <a:gd name="T69" fmla="*/ 140 h 248"/>
                <a:gd name="T70" fmla="*/ 80 w 386"/>
                <a:gd name="T71" fmla="*/ 116 h 248"/>
                <a:gd name="T72" fmla="*/ 52 w 386"/>
                <a:gd name="T73" fmla="*/ 72 h 248"/>
                <a:gd name="T74" fmla="*/ 30 w 386"/>
                <a:gd name="T75" fmla="*/ 24 h 248"/>
                <a:gd name="T76" fmla="*/ 30 w 386"/>
                <a:gd name="T77" fmla="*/ 16 h 248"/>
                <a:gd name="T78" fmla="*/ 42 w 386"/>
                <a:gd name="T79" fmla="*/ 18 h 248"/>
                <a:gd name="T80" fmla="*/ 68 w 386"/>
                <a:gd name="T81" fmla="*/ 66 h 248"/>
                <a:gd name="T82" fmla="*/ 84 w 386"/>
                <a:gd name="T83" fmla="*/ 80 h 248"/>
                <a:gd name="T84" fmla="*/ 96 w 386"/>
                <a:gd name="T85" fmla="*/ 90 h 248"/>
                <a:gd name="T86" fmla="*/ 116 w 386"/>
                <a:gd name="T87" fmla="*/ 116 h 248"/>
                <a:gd name="T88" fmla="*/ 142 w 386"/>
                <a:gd name="T89" fmla="*/ 148 h 248"/>
                <a:gd name="T90" fmla="*/ 150 w 386"/>
                <a:gd name="T91" fmla="*/ 198 h 248"/>
                <a:gd name="T92" fmla="*/ 174 w 386"/>
                <a:gd name="T93" fmla="*/ 204 h 248"/>
                <a:gd name="T94" fmla="*/ 226 w 386"/>
                <a:gd name="T95" fmla="*/ 224 h 248"/>
                <a:gd name="T96" fmla="*/ 272 w 386"/>
                <a:gd name="T97" fmla="*/ 240 h 248"/>
                <a:gd name="T98" fmla="*/ 304 w 386"/>
                <a:gd name="T99" fmla="*/ 240 h 248"/>
                <a:gd name="T100" fmla="*/ 314 w 386"/>
                <a:gd name="T101" fmla="*/ 244 h 248"/>
                <a:gd name="T102" fmla="*/ 318 w 386"/>
                <a:gd name="T103" fmla="*/ 242 h 248"/>
                <a:gd name="T104" fmla="*/ 322 w 386"/>
                <a:gd name="T105" fmla="*/ 232 h 248"/>
                <a:gd name="T106" fmla="*/ 320 w 386"/>
                <a:gd name="T107" fmla="*/ 226 h 248"/>
                <a:gd name="T108" fmla="*/ 346 w 386"/>
                <a:gd name="T109" fmla="*/ 222 h 248"/>
                <a:gd name="T110" fmla="*/ 340 w 386"/>
                <a:gd name="T111" fmla="*/ 194 h 248"/>
                <a:gd name="T112" fmla="*/ 360 w 386"/>
                <a:gd name="T113" fmla="*/ 190 h 248"/>
                <a:gd name="T114" fmla="*/ 366 w 386"/>
                <a:gd name="T115" fmla="*/ 190 h 248"/>
                <a:gd name="T116" fmla="*/ 374 w 386"/>
                <a:gd name="T117" fmla="*/ 18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248">
                  <a:moveTo>
                    <a:pt x="374" y="186"/>
                  </a:moveTo>
                  <a:lnTo>
                    <a:pt x="378" y="182"/>
                  </a:lnTo>
                  <a:lnTo>
                    <a:pt x="378" y="178"/>
                  </a:lnTo>
                  <a:lnTo>
                    <a:pt x="380" y="178"/>
                  </a:lnTo>
                  <a:lnTo>
                    <a:pt x="382" y="174"/>
                  </a:lnTo>
                  <a:lnTo>
                    <a:pt x="382" y="172"/>
                  </a:lnTo>
                  <a:lnTo>
                    <a:pt x="384" y="172"/>
                  </a:lnTo>
                  <a:lnTo>
                    <a:pt x="384" y="170"/>
                  </a:lnTo>
                  <a:lnTo>
                    <a:pt x="386" y="168"/>
                  </a:lnTo>
                  <a:lnTo>
                    <a:pt x="386" y="166"/>
                  </a:lnTo>
                  <a:lnTo>
                    <a:pt x="386" y="164"/>
                  </a:lnTo>
                  <a:lnTo>
                    <a:pt x="386" y="164"/>
                  </a:lnTo>
                  <a:lnTo>
                    <a:pt x="384" y="164"/>
                  </a:lnTo>
                  <a:lnTo>
                    <a:pt x="382" y="162"/>
                  </a:lnTo>
                  <a:lnTo>
                    <a:pt x="376" y="162"/>
                  </a:lnTo>
                  <a:lnTo>
                    <a:pt x="374" y="162"/>
                  </a:lnTo>
                  <a:lnTo>
                    <a:pt x="372" y="162"/>
                  </a:lnTo>
                  <a:lnTo>
                    <a:pt x="366" y="162"/>
                  </a:lnTo>
                  <a:lnTo>
                    <a:pt x="362" y="162"/>
                  </a:lnTo>
                  <a:lnTo>
                    <a:pt x="356" y="162"/>
                  </a:lnTo>
                  <a:lnTo>
                    <a:pt x="352" y="164"/>
                  </a:lnTo>
                  <a:lnTo>
                    <a:pt x="350" y="164"/>
                  </a:lnTo>
                  <a:lnTo>
                    <a:pt x="348" y="164"/>
                  </a:lnTo>
                  <a:lnTo>
                    <a:pt x="346" y="166"/>
                  </a:lnTo>
                  <a:lnTo>
                    <a:pt x="342" y="164"/>
                  </a:lnTo>
                  <a:lnTo>
                    <a:pt x="342" y="164"/>
                  </a:lnTo>
                  <a:lnTo>
                    <a:pt x="340" y="164"/>
                  </a:lnTo>
                  <a:lnTo>
                    <a:pt x="340" y="164"/>
                  </a:lnTo>
                  <a:lnTo>
                    <a:pt x="338" y="164"/>
                  </a:lnTo>
                  <a:lnTo>
                    <a:pt x="336" y="166"/>
                  </a:lnTo>
                  <a:lnTo>
                    <a:pt x="334" y="170"/>
                  </a:lnTo>
                  <a:lnTo>
                    <a:pt x="334" y="170"/>
                  </a:lnTo>
                  <a:lnTo>
                    <a:pt x="334" y="174"/>
                  </a:lnTo>
                  <a:lnTo>
                    <a:pt x="332" y="178"/>
                  </a:lnTo>
                  <a:lnTo>
                    <a:pt x="332" y="182"/>
                  </a:lnTo>
                  <a:lnTo>
                    <a:pt x="332" y="184"/>
                  </a:lnTo>
                  <a:lnTo>
                    <a:pt x="332" y="186"/>
                  </a:lnTo>
                  <a:lnTo>
                    <a:pt x="332" y="188"/>
                  </a:lnTo>
                  <a:lnTo>
                    <a:pt x="328" y="190"/>
                  </a:lnTo>
                  <a:lnTo>
                    <a:pt x="326" y="192"/>
                  </a:lnTo>
                  <a:lnTo>
                    <a:pt x="324" y="192"/>
                  </a:lnTo>
                  <a:lnTo>
                    <a:pt x="322" y="192"/>
                  </a:lnTo>
                  <a:lnTo>
                    <a:pt x="318" y="194"/>
                  </a:lnTo>
                  <a:lnTo>
                    <a:pt x="314" y="196"/>
                  </a:lnTo>
                  <a:lnTo>
                    <a:pt x="314" y="196"/>
                  </a:lnTo>
                  <a:lnTo>
                    <a:pt x="312" y="196"/>
                  </a:lnTo>
                  <a:lnTo>
                    <a:pt x="308" y="198"/>
                  </a:lnTo>
                  <a:lnTo>
                    <a:pt x="302" y="198"/>
                  </a:lnTo>
                  <a:lnTo>
                    <a:pt x="294" y="198"/>
                  </a:lnTo>
                  <a:lnTo>
                    <a:pt x="284" y="196"/>
                  </a:lnTo>
                  <a:lnTo>
                    <a:pt x="276" y="194"/>
                  </a:lnTo>
                  <a:lnTo>
                    <a:pt x="268" y="190"/>
                  </a:lnTo>
                  <a:lnTo>
                    <a:pt x="262" y="188"/>
                  </a:lnTo>
                  <a:lnTo>
                    <a:pt x="262" y="186"/>
                  </a:lnTo>
                  <a:lnTo>
                    <a:pt x="260" y="186"/>
                  </a:lnTo>
                  <a:lnTo>
                    <a:pt x="258" y="184"/>
                  </a:lnTo>
                  <a:lnTo>
                    <a:pt x="256" y="180"/>
                  </a:lnTo>
                  <a:lnTo>
                    <a:pt x="256" y="176"/>
                  </a:lnTo>
                  <a:lnTo>
                    <a:pt x="254" y="172"/>
                  </a:lnTo>
                  <a:lnTo>
                    <a:pt x="254" y="162"/>
                  </a:lnTo>
                  <a:lnTo>
                    <a:pt x="250" y="152"/>
                  </a:lnTo>
                  <a:lnTo>
                    <a:pt x="244" y="142"/>
                  </a:lnTo>
                  <a:lnTo>
                    <a:pt x="244" y="140"/>
                  </a:lnTo>
                  <a:lnTo>
                    <a:pt x="244" y="136"/>
                  </a:lnTo>
                  <a:lnTo>
                    <a:pt x="244" y="132"/>
                  </a:lnTo>
                  <a:lnTo>
                    <a:pt x="242" y="126"/>
                  </a:lnTo>
                  <a:lnTo>
                    <a:pt x="242" y="122"/>
                  </a:lnTo>
                  <a:lnTo>
                    <a:pt x="244" y="116"/>
                  </a:lnTo>
                  <a:lnTo>
                    <a:pt x="244" y="112"/>
                  </a:lnTo>
                  <a:lnTo>
                    <a:pt x="242" y="96"/>
                  </a:lnTo>
                  <a:lnTo>
                    <a:pt x="240" y="96"/>
                  </a:lnTo>
                  <a:lnTo>
                    <a:pt x="232" y="90"/>
                  </a:lnTo>
                  <a:lnTo>
                    <a:pt x="222" y="80"/>
                  </a:lnTo>
                  <a:lnTo>
                    <a:pt x="210" y="64"/>
                  </a:lnTo>
                  <a:lnTo>
                    <a:pt x="210" y="64"/>
                  </a:lnTo>
                  <a:lnTo>
                    <a:pt x="208" y="62"/>
                  </a:lnTo>
                  <a:lnTo>
                    <a:pt x="206" y="58"/>
                  </a:lnTo>
                  <a:lnTo>
                    <a:pt x="202" y="56"/>
                  </a:lnTo>
                  <a:lnTo>
                    <a:pt x="198" y="52"/>
                  </a:lnTo>
                  <a:lnTo>
                    <a:pt x="194" y="50"/>
                  </a:lnTo>
                  <a:lnTo>
                    <a:pt x="190" y="50"/>
                  </a:lnTo>
                  <a:lnTo>
                    <a:pt x="188" y="52"/>
                  </a:lnTo>
                  <a:lnTo>
                    <a:pt x="186" y="52"/>
                  </a:lnTo>
                  <a:lnTo>
                    <a:pt x="184" y="54"/>
                  </a:lnTo>
                  <a:lnTo>
                    <a:pt x="180" y="54"/>
                  </a:lnTo>
                  <a:lnTo>
                    <a:pt x="174" y="54"/>
                  </a:lnTo>
                  <a:lnTo>
                    <a:pt x="168" y="50"/>
                  </a:lnTo>
                  <a:lnTo>
                    <a:pt x="164" y="48"/>
                  </a:lnTo>
                  <a:lnTo>
                    <a:pt x="156" y="42"/>
                  </a:lnTo>
                  <a:lnTo>
                    <a:pt x="148" y="30"/>
                  </a:lnTo>
                  <a:lnTo>
                    <a:pt x="144" y="14"/>
                  </a:lnTo>
                  <a:lnTo>
                    <a:pt x="142" y="12"/>
                  </a:lnTo>
                  <a:lnTo>
                    <a:pt x="140" y="12"/>
                  </a:lnTo>
                  <a:lnTo>
                    <a:pt x="136" y="10"/>
                  </a:lnTo>
                  <a:lnTo>
                    <a:pt x="130" y="10"/>
                  </a:lnTo>
                  <a:lnTo>
                    <a:pt x="126" y="10"/>
                  </a:lnTo>
                  <a:lnTo>
                    <a:pt x="120" y="10"/>
                  </a:lnTo>
                  <a:lnTo>
                    <a:pt x="116" y="14"/>
                  </a:lnTo>
                  <a:lnTo>
                    <a:pt x="112" y="16"/>
                  </a:lnTo>
                  <a:lnTo>
                    <a:pt x="100" y="20"/>
                  </a:lnTo>
                  <a:lnTo>
                    <a:pt x="82" y="20"/>
                  </a:lnTo>
                  <a:lnTo>
                    <a:pt x="78" y="20"/>
                  </a:lnTo>
                  <a:lnTo>
                    <a:pt x="68" y="18"/>
                  </a:lnTo>
                  <a:lnTo>
                    <a:pt x="54" y="14"/>
                  </a:lnTo>
                  <a:lnTo>
                    <a:pt x="42" y="10"/>
                  </a:lnTo>
                  <a:lnTo>
                    <a:pt x="32" y="4"/>
                  </a:lnTo>
                  <a:lnTo>
                    <a:pt x="30" y="2"/>
                  </a:lnTo>
                  <a:lnTo>
                    <a:pt x="26" y="0"/>
                  </a:lnTo>
                  <a:lnTo>
                    <a:pt x="14" y="2"/>
                  </a:lnTo>
                  <a:lnTo>
                    <a:pt x="0" y="10"/>
                  </a:lnTo>
                  <a:lnTo>
                    <a:pt x="2" y="14"/>
                  </a:lnTo>
                  <a:lnTo>
                    <a:pt x="6" y="22"/>
                  </a:lnTo>
                  <a:lnTo>
                    <a:pt x="12" y="36"/>
                  </a:lnTo>
                  <a:lnTo>
                    <a:pt x="18" y="48"/>
                  </a:lnTo>
                  <a:lnTo>
                    <a:pt x="22" y="58"/>
                  </a:lnTo>
                  <a:lnTo>
                    <a:pt x="22" y="58"/>
                  </a:lnTo>
                  <a:lnTo>
                    <a:pt x="24" y="62"/>
                  </a:lnTo>
                  <a:lnTo>
                    <a:pt x="26" y="68"/>
                  </a:lnTo>
                  <a:lnTo>
                    <a:pt x="28" y="74"/>
                  </a:lnTo>
                  <a:lnTo>
                    <a:pt x="30" y="80"/>
                  </a:lnTo>
                  <a:lnTo>
                    <a:pt x="32" y="82"/>
                  </a:lnTo>
                  <a:lnTo>
                    <a:pt x="34" y="82"/>
                  </a:lnTo>
                  <a:lnTo>
                    <a:pt x="38" y="84"/>
                  </a:lnTo>
                  <a:lnTo>
                    <a:pt x="44" y="88"/>
                  </a:lnTo>
                  <a:lnTo>
                    <a:pt x="48" y="92"/>
                  </a:lnTo>
                  <a:lnTo>
                    <a:pt x="52" y="98"/>
                  </a:lnTo>
                  <a:lnTo>
                    <a:pt x="56" y="106"/>
                  </a:lnTo>
                  <a:lnTo>
                    <a:pt x="58" y="108"/>
                  </a:lnTo>
                  <a:lnTo>
                    <a:pt x="62" y="118"/>
                  </a:lnTo>
                  <a:lnTo>
                    <a:pt x="68" y="128"/>
                  </a:lnTo>
                  <a:lnTo>
                    <a:pt x="76" y="136"/>
                  </a:lnTo>
                  <a:lnTo>
                    <a:pt x="82" y="142"/>
                  </a:lnTo>
                  <a:lnTo>
                    <a:pt x="84" y="144"/>
                  </a:lnTo>
                  <a:lnTo>
                    <a:pt x="88" y="146"/>
                  </a:lnTo>
                  <a:lnTo>
                    <a:pt x="92" y="148"/>
                  </a:lnTo>
                  <a:lnTo>
                    <a:pt x="94" y="148"/>
                  </a:lnTo>
                  <a:lnTo>
                    <a:pt x="96" y="148"/>
                  </a:lnTo>
                  <a:lnTo>
                    <a:pt x="98" y="148"/>
                  </a:lnTo>
                  <a:lnTo>
                    <a:pt x="98" y="144"/>
                  </a:lnTo>
                  <a:lnTo>
                    <a:pt x="94" y="140"/>
                  </a:lnTo>
                  <a:lnTo>
                    <a:pt x="90" y="134"/>
                  </a:lnTo>
                  <a:lnTo>
                    <a:pt x="86" y="126"/>
                  </a:lnTo>
                  <a:lnTo>
                    <a:pt x="82" y="120"/>
                  </a:lnTo>
                  <a:lnTo>
                    <a:pt x="80" y="116"/>
                  </a:lnTo>
                  <a:lnTo>
                    <a:pt x="74" y="108"/>
                  </a:lnTo>
                  <a:lnTo>
                    <a:pt x="68" y="94"/>
                  </a:lnTo>
                  <a:lnTo>
                    <a:pt x="62" y="82"/>
                  </a:lnTo>
                  <a:lnTo>
                    <a:pt x="52" y="72"/>
                  </a:lnTo>
                  <a:lnTo>
                    <a:pt x="42" y="58"/>
                  </a:lnTo>
                  <a:lnTo>
                    <a:pt x="34" y="42"/>
                  </a:lnTo>
                  <a:lnTo>
                    <a:pt x="30" y="24"/>
                  </a:lnTo>
                  <a:lnTo>
                    <a:pt x="30" y="24"/>
                  </a:lnTo>
                  <a:lnTo>
                    <a:pt x="30" y="22"/>
                  </a:lnTo>
                  <a:lnTo>
                    <a:pt x="30" y="20"/>
                  </a:lnTo>
                  <a:lnTo>
                    <a:pt x="30" y="18"/>
                  </a:lnTo>
                  <a:lnTo>
                    <a:pt x="30" y="16"/>
                  </a:lnTo>
                  <a:lnTo>
                    <a:pt x="32" y="14"/>
                  </a:lnTo>
                  <a:lnTo>
                    <a:pt x="34" y="14"/>
                  </a:lnTo>
                  <a:lnTo>
                    <a:pt x="38" y="16"/>
                  </a:lnTo>
                  <a:lnTo>
                    <a:pt x="42" y="18"/>
                  </a:lnTo>
                  <a:lnTo>
                    <a:pt x="44" y="24"/>
                  </a:lnTo>
                  <a:lnTo>
                    <a:pt x="50" y="36"/>
                  </a:lnTo>
                  <a:lnTo>
                    <a:pt x="58" y="52"/>
                  </a:lnTo>
                  <a:lnTo>
                    <a:pt x="68" y="66"/>
                  </a:lnTo>
                  <a:lnTo>
                    <a:pt x="78" y="78"/>
                  </a:lnTo>
                  <a:lnTo>
                    <a:pt x="78" y="78"/>
                  </a:lnTo>
                  <a:lnTo>
                    <a:pt x="80" y="78"/>
                  </a:lnTo>
                  <a:lnTo>
                    <a:pt x="84" y="80"/>
                  </a:lnTo>
                  <a:lnTo>
                    <a:pt x="88" y="80"/>
                  </a:lnTo>
                  <a:lnTo>
                    <a:pt x="92" y="84"/>
                  </a:lnTo>
                  <a:lnTo>
                    <a:pt x="94" y="86"/>
                  </a:lnTo>
                  <a:lnTo>
                    <a:pt x="96" y="90"/>
                  </a:lnTo>
                  <a:lnTo>
                    <a:pt x="98" y="96"/>
                  </a:lnTo>
                  <a:lnTo>
                    <a:pt x="100" y="98"/>
                  </a:lnTo>
                  <a:lnTo>
                    <a:pt x="106" y="106"/>
                  </a:lnTo>
                  <a:lnTo>
                    <a:pt x="116" y="116"/>
                  </a:lnTo>
                  <a:lnTo>
                    <a:pt x="124" y="126"/>
                  </a:lnTo>
                  <a:lnTo>
                    <a:pt x="134" y="136"/>
                  </a:lnTo>
                  <a:lnTo>
                    <a:pt x="140" y="142"/>
                  </a:lnTo>
                  <a:lnTo>
                    <a:pt x="142" y="148"/>
                  </a:lnTo>
                  <a:lnTo>
                    <a:pt x="144" y="160"/>
                  </a:lnTo>
                  <a:lnTo>
                    <a:pt x="148" y="176"/>
                  </a:lnTo>
                  <a:lnTo>
                    <a:pt x="148" y="198"/>
                  </a:lnTo>
                  <a:lnTo>
                    <a:pt x="150" y="198"/>
                  </a:lnTo>
                  <a:lnTo>
                    <a:pt x="154" y="200"/>
                  </a:lnTo>
                  <a:lnTo>
                    <a:pt x="160" y="202"/>
                  </a:lnTo>
                  <a:lnTo>
                    <a:pt x="170" y="204"/>
                  </a:lnTo>
                  <a:lnTo>
                    <a:pt x="174" y="204"/>
                  </a:lnTo>
                  <a:lnTo>
                    <a:pt x="186" y="208"/>
                  </a:lnTo>
                  <a:lnTo>
                    <a:pt x="198" y="216"/>
                  </a:lnTo>
                  <a:lnTo>
                    <a:pt x="208" y="224"/>
                  </a:lnTo>
                  <a:lnTo>
                    <a:pt x="226" y="224"/>
                  </a:lnTo>
                  <a:lnTo>
                    <a:pt x="230" y="226"/>
                  </a:lnTo>
                  <a:lnTo>
                    <a:pt x="240" y="230"/>
                  </a:lnTo>
                  <a:lnTo>
                    <a:pt x="254" y="236"/>
                  </a:lnTo>
                  <a:lnTo>
                    <a:pt x="272" y="240"/>
                  </a:lnTo>
                  <a:lnTo>
                    <a:pt x="278" y="240"/>
                  </a:lnTo>
                  <a:lnTo>
                    <a:pt x="290" y="240"/>
                  </a:lnTo>
                  <a:lnTo>
                    <a:pt x="304" y="240"/>
                  </a:lnTo>
                  <a:lnTo>
                    <a:pt x="304" y="240"/>
                  </a:lnTo>
                  <a:lnTo>
                    <a:pt x="306" y="240"/>
                  </a:lnTo>
                  <a:lnTo>
                    <a:pt x="308" y="240"/>
                  </a:lnTo>
                  <a:lnTo>
                    <a:pt x="310" y="242"/>
                  </a:lnTo>
                  <a:lnTo>
                    <a:pt x="314" y="244"/>
                  </a:lnTo>
                  <a:lnTo>
                    <a:pt x="314" y="248"/>
                  </a:lnTo>
                  <a:lnTo>
                    <a:pt x="316" y="248"/>
                  </a:lnTo>
                  <a:lnTo>
                    <a:pt x="316" y="244"/>
                  </a:lnTo>
                  <a:lnTo>
                    <a:pt x="318" y="242"/>
                  </a:lnTo>
                  <a:lnTo>
                    <a:pt x="320" y="238"/>
                  </a:lnTo>
                  <a:lnTo>
                    <a:pt x="322" y="236"/>
                  </a:lnTo>
                  <a:lnTo>
                    <a:pt x="322" y="234"/>
                  </a:lnTo>
                  <a:lnTo>
                    <a:pt x="322" y="232"/>
                  </a:lnTo>
                  <a:lnTo>
                    <a:pt x="322" y="230"/>
                  </a:lnTo>
                  <a:lnTo>
                    <a:pt x="320" y="228"/>
                  </a:lnTo>
                  <a:lnTo>
                    <a:pt x="320" y="226"/>
                  </a:lnTo>
                  <a:lnTo>
                    <a:pt x="320" y="226"/>
                  </a:lnTo>
                  <a:lnTo>
                    <a:pt x="320" y="224"/>
                  </a:lnTo>
                  <a:lnTo>
                    <a:pt x="320" y="222"/>
                  </a:lnTo>
                  <a:lnTo>
                    <a:pt x="322" y="222"/>
                  </a:lnTo>
                  <a:lnTo>
                    <a:pt x="346" y="222"/>
                  </a:lnTo>
                  <a:lnTo>
                    <a:pt x="346" y="212"/>
                  </a:lnTo>
                  <a:lnTo>
                    <a:pt x="336" y="202"/>
                  </a:lnTo>
                  <a:lnTo>
                    <a:pt x="340" y="202"/>
                  </a:lnTo>
                  <a:lnTo>
                    <a:pt x="340" y="194"/>
                  </a:lnTo>
                  <a:lnTo>
                    <a:pt x="360" y="194"/>
                  </a:lnTo>
                  <a:lnTo>
                    <a:pt x="360" y="194"/>
                  </a:lnTo>
                  <a:lnTo>
                    <a:pt x="360" y="192"/>
                  </a:lnTo>
                  <a:lnTo>
                    <a:pt x="360" y="190"/>
                  </a:lnTo>
                  <a:lnTo>
                    <a:pt x="362" y="190"/>
                  </a:lnTo>
                  <a:lnTo>
                    <a:pt x="364" y="192"/>
                  </a:lnTo>
                  <a:lnTo>
                    <a:pt x="366" y="190"/>
                  </a:lnTo>
                  <a:lnTo>
                    <a:pt x="366" y="190"/>
                  </a:lnTo>
                  <a:lnTo>
                    <a:pt x="368" y="188"/>
                  </a:lnTo>
                  <a:lnTo>
                    <a:pt x="370" y="188"/>
                  </a:lnTo>
                  <a:lnTo>
                    <a:pt x="372" y="188"/>
                  </a:lnTo>
                  <a:lnTo>
                    <a:pt x="374" y="186"/>
                  </a:lnTo>
                  <a:lnTo>
                    <a:pt x="374" y="18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0" name="Freeform 341"/>
            <p:cNvSpPr>
              <a:spLocks/>
            </p:cNvSpPr>
            <p:nvPr/>
          </p:nvSpPr>
          <p:spPr bwMode="gray">
            <a:xfrm>
              <a:off x="4305" y="2920"/>
              <a:ext cx="82" cy="46"/>
            </a:xfrm>
            <a:custGeom>
              <a:avLst/>
              <a:gdLst>
                <a:gd name="T0" fmla="*/ 80 w 82"/>
                <a:gd name="T1" fmla="*/ 8 h 46"/>
                <a:gd name="T2" fmla="*/ 76 w 82"/>
                <a:gd name="T3" fmla="*/ 8 h 46"/>
                <a:gd name="T4" fmla="*/ 72 w 82"/>
                <a:gd name="T5" fmla="*/ 8 h 46"/>
                <a:gd name="T6" fmla="*/ 68 w 82"/>
                <a:gd name="T7" fmla="*/ 8 h 46"/>
                <a:gd name="T8" fmla="*/ 66 w 82"/>
                <a:gd name="T9" fmla="*/ 8 h 46"/>
                <a:gd name="T10" fmla="*/ 62 w 82"/>
                <a:gd name="T11" fmla="*/ 12 h 46"/>
                <a:gd name="T12" fmla="*/ 60 w 82"/>
                <a:gd name="T13" fmla="*/ 18 h 46"/>
                <a:gd name="T14" fmla="*/ 56 w 82"/>
                <a:gd name="T15" fmla="*/ 24 h 46"/>
                <a:gd name="T16" fmla="*/ 50 w 82"/>
                <a:gd name="T17" fmla="*/ 30 h 46"/>
                <a:gd name="T18" fmla="*/ 48 w 82"/>
                <a:gd name="T19" fmla="*/ 30 h 46"/>
                <a:gd name="T20" fmla="*/ 44 w 82"/>
                <a:gd name="T21" fmla="*/ 34 h 46"/>
                <a:gd name="T22" fmla="*/ 44 w 82"/>
                <a:gd name="T23" fmla="*/ 38 h 46"/>
                <a:gd name="T24" fmla="*/ 42 w 82"/>
                <a:gd name="T25" fmla="*/ 42 h 46"/>
                <a:gd name="T26" fmla="*/ 38 w 82"/>
                <a:gd name="T27" fmla="*/ 44 h 46"/>
                <a:gd name="T28" fmla="*/ 36 w 82"/>
                <a:gd name="T29" fmla="*/ 46 h 46"/>
                <a:gd name="T30" fmla="*/ 34 w 82"/>
                <a:gd name="T31" fmla="*/ 42 h 46"/>
                <a:gd name="T32" fmla="*/ 32 w 82"/>
                <a:gd name="T33" fmla="*/ 42 h 46"/>
                <a:gd name="T34" fmla="*/ 30 w 82"/>
                <a:gd name="T35" fmla="*/ 44 h 46"/>
                <a:gd name="T36" fmla="*/ 30 w 82"/>
                <a:gd name="T37" fmla="*/ 42 h 46"/>
                <a:gd name="T38" fmla="*/ 30 w 82"/>
                <a:gd name="T39" fmla="*/ 36 h 46"/>
                <a:gd name="T40" fmla="*/ 30 w 82"/>
                <a:gd name="T41" fmla="*/ 34 h 46"/>
                <a:gd name="T42" fmla="*/ 26 w 82"/>
                <a:gd name="T43" fmla="*/ 32 h 46"/>
                <a:gd name="T44" fmla="*/ 22 w 82"/>
                <a:gd name="T45" fmla="*/ 30 h 46"/>
                <a:gd name="T46" fmla="*/ 18 w 82"/>
                <a:gd name="T47" fmla="*/ 30 h 46"/>
                <a:gd name="T48" fmla="*/ 16 w 82"/>
                <a:gd name="T49" fmla="*/ 32 h 46"/>
                <a:gd name="T50" fmla="*/ 12 w 82"/>
                <a:gd name="T51" fmla="*/ 30 h 46"/>
                <a:gd name="T52" fmla="*/ 10 w 82"/>
                <a:gd name="T53" fmla="*/ 28 h 46"/>
                <a:gd name="T54" fmla="*/ 2 w 82"/>
                <a:gd name="T55" fmla="*/ 24 h 46"/>
                <a:gd name="T56" fmla="*/ 2 w 82"/>
                <a:gd name="T57" fmla="*/ 22 h 46"/>
                <a:gd name="T58" fmla="*/ 2 w 82"/>
                <a:gd name="T59" fmla="*/ 22 h 46"/>
                <a:gd name="T60" fmla="*/ 6 w 82"/>
                <a:gd name="T61" fmla="*/ 22 h 46"/>
                <a:gd name="T62" fmla="*/ 10 w 82"/>
                <a:gd name="T63" fmla="*/ 18 h 46"/>
                <a:gd name="T64" fmla="*/ 12 w 82"/>
                <a:gd name="T65" fmla="*/ 14 h 46"/>
                <a:gd name="T66" fmla="*/ 16 w 82"/>
                <a:gd name="T67" fmla="*/ 12 h 46"/>
                <a:gd name="T68" fmla="*/ 20 w 82"/>
                <a:gd name="T69" fmla="*/ 10 h 46"/>
                <a:gd name="T70" fmla="*/ 26 w 82"/>
                <a:gd name="T71" fmla="*/ 4 h 46"/>
                <a:gd name="T72" fmla="*/ 28 w 82"/>
                <a:gd name="T73" fmla="*/ 2 h 46"/>
                <a:gd name="T74" fmla="*/ 32 w 82"/>
                <a:gd name="T75" fmla="*/ 0 h 46"/>
                <a:gd name="T76" fmla="*/ 34 w 82"/>
                <a:gd name="T77" fmla="*/ 0 h 46"/>
                <a:gd name="T78" fmla="*/ 40 w 82"/>
                <a:gd name="T79" fmla="*/ 0 h 46"/>
                <a:gd name="T80" fmla="*/ 42 w 82"/>
                <a:gd name="T81" fmla="*/ 0 h 46"/>
                <a:gd name="T82" fmla="*/ 48 w 82"/>
                <a:gd name="T83" fmla="*/ 0 h 46"/>
                <a:gd name="T84" fmla="*/ 58 w 82"/>
                <a:gd name="T85" fmla="*/ 0 h 46"/>
                <a:gd name="T86" fmla="*/ 70 w 82"/>
                <a:gd name="T87" fmla="*/ 2 h 46"/>
                <a:gd name="T88" fmla="*/ 80 w 82"/>
                <a:gd name="T89" fmla="*/ 2 h 46"/>
                <a:gd name="T90" fmla="*/ 82 w 82"/>
                <a:gd name="T91" fmla="*/ 4 h 46"/>
                <a:gd name="T92" fmla="*/ 82 w 82"/>
                <a:gd name="T93"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46">
                  <a:moveTo>
                    <a:pt x="82" y="8"/>
                  </a:moveTo>
                  <a:lnTo>
                    <a:pt x="80" y="8"/>
                  </a:lnTo>
                  <a:lnTo>
                    <a:pt x="78" y="8"/>
                  </a:lnTo>
                  <a:lnTo>
                    <a:pt x="76" y="8"/>
                  </a:lnTo>
                  <a:lnTo>
                    <a:pt x="74" y="8"/>
                  </a:lnTo>
                  <a:lnTo>
                    <a:pt x="72" y="8"/>
                  </a:lnTo>
                  <a:lnTo>
                    <a:pt x="70" y="10"/>
                  </a:lnTo>
                  <a:lnTo>
                    <a:pt x="68" y="8"/>
                  </a:lnTo>
                  <a:lnTo>
                    <a:pt x="66" y="8"/>
                  </a:lnTo>
                  <a:lnTo>
                    <a:pt x="66" y="8"/>
                  </a:lnTo>
                  <a:lnTo>
                    <a:pt x="64" y="10"/>
                  </a:lnTo>
                  <a:lnTo>
                    <a:pt x="62" y="12"/>
                  </a:lnTo>
                  <a:lnTo>
                    <a:pt x="60" y="18"/>
                  </a:lnTo>
                  <a:lnTo>
                    <a:pt x="60" y="18"/>
                  </a:lnTo>
                  <a:lnTo>
                    <a:pt x="58" y="22"/>
                  </a:lnTo>
                  <a:lnTo>
                    <a:pt x="56" y="24"/>
                  </a:lnTo>
                  <a:lnTo>
                    <a:pt x="54" y="28"/>
                  </a:lnTo>
                  <a:lnTo>
                    <a:pt x="50" y="30"/>
                  </a:lnTo>
                  <a:lnTo>
                    <a:pt x="50" y="30"/>
                  </a:lnTo>
                  <a:lnTo>
                    <a:pt x="48" y="30"/>
                  </a:lnTo>
                  <a:lnTo>
                    <a:pt x="46" y="32"/>
                  </a:lnTo>
                  <a:lnTo>
                    <a:pt x="44" y="34"/>
                  </a:lnTo>
                  <a:lnTo>
                    <a:pt x="44" y="36"/>
                  </a:lnTo>
                  <a:lnTo>
                    <a:pt x="44" y="38"/>
                  </a:lnTo>
                  <a:lnTo>
                    <a:pt x="44" y="40"/>
                  </a:lnTo>
                  <a:lnTo>
                    <a:pt x="42" y="42"/>
                  </a:lnTo>
                  <a:lnTo>
                    <a:pt x="40" y="44"/>
                  </a:lnTo>
                  <a:lnTo>
                    <a:pt x="38" y="44"/>
                  </a:lnTo>
                  <a:lnTo>
                    <a:pt x="38" y="46"/>
                  </a:lnTo>
                  <a:lnTo>
                    <a:pt x="36" y="46"/>
                  </a:lnTo>
                  <a:lnTo>
                    <a:pt x="34" y="44"/>
                  </a:lnTo>
                  <a:lnTo>
                    <a:pt x="34" y="42"/>
                  </a:lnTo>
                  <a:lnTo>
                    <a:pt x="32" y="42"/>
                  </a:lnTo>
                  <a:lnTo>
                    <a:pt x="32" y="42"/>
                  </a:lnTo>
                  <a:lnTo>
                    <a:pt x="32" y="44"/>
                  </a:lnTo>
                  <a:lnTo>
                    <a:pt x="30" y="44"/>
                  </a:lnTo>
                  <a:lnTo>
                    <a:pt x="30" y="42"/>
                  </a:lnTo>
                  <a:lnTo>
                    <a:pt x="30" y="42"/>
                  </a:lnTo>
                  <a:lnTo>
                    <a:pt x="30" y="38"/>
                  </a:lnTo>
                  <a:lnTo>
                    <a:pt x="30" y="36"/>
                  </a:lnTo>
                  <a:lnTo>
                    <a:pt x="30" y="36"/>
                  </a:lnTo>
                  <a:lnTo>
                    <a:pt x="30" y="34"/>
                  </a:lnTo>
                  <a:lnTo>
                    <a:pt x="28" y="32"/>
                  </a:lnTo>
                  <a:lnTo>
                    <a:pt x="26" y="32"/>
                  </a:lnTo>
                  <a:lnTo>
                    <a:pt x="24" y="30"/>
                  </a:lnTo>
                  <a:lnTo>
                    <a:pt x="22" y="30"/>
                  </a:lnTo>
                  <a:lnTo>
                    <a:pt x="20" y="30"/>
                  </a:lnTo>
                  <a:lnTo>
                    <a:pt x="18" y="30"/>
                  </a:lnTo>
                  <a:lnTo>
                    <a:pt x="16" y="32"/>
                  </a:lnTo>
                  <a:lnTo>
                    <a:pt x="16" y="32"/>
                  </a:lnTo>
                  <a:lnTo>
                    <a:pt x="14" y="32"/>
                  </a:lnTo>
                  <a:lnTo>
                    <a:pt x="12" y="30"/>
                  </a:lnTo>
                  <a:lnTo>
                    <a:pt x="12" y="28"/>
                  </a:lnTo>
                  <a:lnTo>
                    <a:pt x="10" y="28"/>
                  </a:lnTo>
                  <a:lnTo>
                    <a:pt x="6" y="24"/>
                  </a:lnTo>
                  <a:lnTo>
                    <a:pt x="2" y="24"/>
                  </a:lnTo>
                  <a:lnTo>
                    <a:pt x="0" y="24"/>
                  </a:lnTo>
                  <a:lnTo>
                    <a:pt x="2" y="22"/>
                  </a:lnTo>
                  <a:lnTo>
                    <a:pt x="2" y="22"/>
                  </a:lnTo>
                  <a:lnTo>
                    <a:pt x="2" y="22"/>
                  </a:lnTo>
                  <a:lnTo>
                    <a:pt x="2" y="22"/>
                  </a:lnTo>
                  <a:lnTo>
                    <a:pt x="6" y="22"/>
                  </a:lnTo>
                  <a:lnTo>
                    <a:pt x="8" y="20"/>
                  </a:lnTo>
                  <a:lnTo>
                    <a:pt x="10" y="18"/>
                  </a:lnTo>
                  <a:lnTo>
                    <a:pt x="10" y="18"/>
                  </a:lnTo>
                  <a:lnTo>
                    <a:pt x="12" y="14"/>
                  </a:lnTo>
                  <a:lnTo>
                    <a:pt x="14" y="12"/>
                  </a:lnTo>
                  <a:lnTo>
                    <a:pt x="16" y="12"/>
                  </a:lnTo>
                  <a:lnTo>
                    <a:pt x="16" y="12"/>
                  </a:lnTo>
                  <a:lnTo>
                    <a:pt x="20" y="10"/>
                  </a:lnTo>
                  <a:lnTo>
                    <a:pt x="24" y="8"/>
                  </a:lnTo>
                  <a:lnTo>
                    <a:pt x="26" y="4"/>
                  </a:lnTo>
                  <a:lnTo>
                    <a:pt x="28" y="2"/>
                  </a:lnTo>
                  <a:lnTo>
                    <a:pt x="28" y="2"/>
                  </a:lnTo>
                  <a:lnTo>
                    <a:pt x="30" y="0"/>
                  </a:lnTo>
                  <a:lnTo>
                    <a:pt x="32" y="0"/>
                  </a:lnTo>
                  <a:lnTo>
                    <a:pt x="34" y="0"/>
                  </a:lnTo>
                  <a:lnTo>
                    <a:pt x="34" y="0"/>
                  </a:lnTo>
                  <a:lnTo>
                    <a:pt x="36" y="0"/>
                  </a:lnTo>
                  <a:lnTo>
                    <a:pt x="40" y="0"/>
                  </a:lnTo>
                  <a:lnTo>
                    <a:pt x="42" y="0"/>
                  </a:lnTo>
                  <a:lnTo>
                    <a:pt x="42" y="0"/>
                  </a:lnTo>
                  <a:lnTo>
                    <a:pt x="44" y="0"/>
                  </a:lnTo>
                  <a:lnTo>
                    <a:pt x="48" y="0"/>
                  </a:lnTo>
                  <a:lnTo>
                    <a:pt x="54" y="0"/>
                  </a:lnTo>
                  <a:lnTo>
                    <a:pt x="58" y="0"/>
                  </a:lnTo>
                  <a:lnTo>
                    <a:pt x="64" y="0"/>
                  </a:lnTo>
                  <a:lnTo>
                    <a:pt x="70" y="2"/>
                  </a:lnTo>
                  <a:lnTo>
                    <a:pt x="76" y="2"/>
                  </a:lnTo>
                  <a:lnTo>
                    <a:pt x="80" y="2"/>
                  </a:lnTo>
                  <a:lnTo>
                    <a:pt x="80" y="4"/>
                  </a:lnTo>
                  <a:lnTo>
                    <a:pt x="82" y="4"/>
                  </a:lnTo>
                  <a:lnTo>
                    <a:pt x="82" y="6"/>
                  </a:lnTo>
                  <a:lnTo>
                    <a:pt x="82" y="6"/>
                  </a:lnTo>
                  <a:lnTo>
                    <a:pt x="82"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1" name="Freeform 342"/>
            <p:cNvSpPr>
              <a:spLocks/>
            </p:cNvSpPr>
            <p:nvPr/>
          </p:nvSpPr>
          <p:spPr bwMode="gray">
            <a:xfrm>
              <a:off x="4293" y="2944"/>
              <a:ext cx="44" cy="24"/>
            </a:xfrm>
            <a:custGeom>
              <a:avLst/>
              <a:gdLst>
                <a:gd name="T0" fmla="*/ 44 w 44"/>
                <a:gd name="T1" fmla="*/ 20 h 24"/>
                <a:gd name="T2" fmla="*/ 42 w 44"/>
                <a:gd name="T3" fmla="*/ 22 h 24"/>
                <a:gd name="T4" fmla="*/ 40 w 44"/>
                <a:gd name="T5" fmla="*/ 22 h 24"/>
                <a:gd name="T6" fmla="*/ 40 w 44"/>
                <a:gd name="T7" fmla="*/ 24 h 24"/>
                <a:gd name="T8" fmla="*/ 32 w 44"/>
                <a:gd name="T9" fmla="*/ 22 h 24"/>
                <a:gd name="T10" fmla="*/ 26 w 44"/>
                <a:gd name="T11" fmla="*/ 22 h 24"/>
                <a:gd name="T12" fmla="*/ 20 w 44"/>
                <a:gd name="T13" fmla="*/ 20 h 24"/>
                <a:gd name="T14" fmla="*/ 16 w 44"/>
                <a:gd name="T15" fmla="*/ 18 h 24"/>
                <a:gd name="T16" fmla="*/ 12 w 44"/>
                <a:gd name="T17" fmla="*/ 18 h 24"/>
                <a:gd name="T18" fmla="*/ 12 w 44"/>
                <a:gd name="T19" fmla="*/ 16 h 24"/>
                <a:gd name="T20" fmla="*/ 6 w 44"/>
                <a:gd name="T21" fmla="*/ 14 h 24"/>
                <a:gd name="T22" fmla="*/ 2 w 44"/>
                <a:gd name="T23" fmla="*/ 12 h 24"/>
                <a:gd name="T24" fmla="*/ 0 w 44"/>
                <a:gd name="T25" fmla="*/ 10 h 24"/>
                <a:gd name="T26" fmla="*/ 8 w 44"/>
                <a:gd name="T27" fmla="*/ 4 h 24"/>
                <a:gd name="T28" fmla="*/ 10 w 44"/>
                <a:gd name="T29" fmla="*/ 2 h 24"/>
                <a:gd name="T30" fmla="*/ 12 w 44"/>
                <a:gd name="T31" fmla="*/ 0 h 24"/>
                <a:gd name="T32" fmla="*/ 14 w 44"/>
                <a:gd name="T33" fmla="*/ 0 h 24"/>
                <a:gd name="T34" fmla="*/ 16 w 44"/>
                <a:gd name="T35" fmla="*/ 0 h 24"/>
                <a:gd name="T36" fmla="*/ 20 w 44"/>
                <a:gd name="T37" fmla="*/ 2 h 24"/>
                <a:gd name="T38" fmla="*/ 24 w 44"/>
                <a:gd name="T39" fmla="*/ 4 h 24"/>
                <a:gd name="T40" fmla="*/ 24 w 44"/>
                <a:gd name="T41" fmla="*/ 6 h 24"/>
                <a:gd name="T42" fmla="*/ 26 w 44"/>
                <a:gd name="T43" fmla="*/ 6 h 24"/>
                <a:gd name="T44" fmla="*/ 26 w 44"/>
                <a:gd name="T45" fmla="*/ 8 h 24"/>
                <a:gd name="T46" fmla="*/ 30 w 44"/>
                <a:gd name="T47" fmla="*/ 8 h 24"/>
                <a:gd name="T48" fmla="*/ 30 w 44"/>
                <a:gd name="T49" fmla="*/ 8 h 24"/>
                <a:gd name="T50" fmla="*/ 32 w 44"/>
                <a:gd name="T51" fmla="*/ 6 h 24"/>
                <a:gd name="T52" fmla="*/ 34 w 44"/>
                <a:gd name="T53" fmla="*/ 6 h 24"/>
                <a:gd name="T54" fmla="*/ 38 w 44"/>
                <a:gd name="T55" fmla="*/ 6 h 24"/>
                <a:gd name="T56" fmla="*/ 38 w 44"/>
                <a:gd name="T57" fmla="*/ 6 h 24"/>
                <a:gd name="T58" fmla="*/ 40 w 44"/>
                <a:gd name="T59" fmla="*/ 8 h 24"/>
                <a:gd name="T60" fmla="*/ 42 w 44"/>
                <a:gd name="T61" fmla="*/ 10 h 24"/>
                <a:gd name="T62" fmla="*/ 44 w 44"/>
                <a:gd name="T63" fmla="*/ 12 h 24"/>
                <a:gd name="T64" fmla="*/ 44 w 44"/>
                <a:gd name="T65" fmla="*/ 14 h 24"/>
                <a:gd name="T66" fmla="*/ 44 w 44"/>
                <a:gd name="T67" fmla="*/ 16 h 24"/>
                <a:gd name="T68" fmla="*/ 44 w 44"/>
                <a:gd name="T69" fmla="*/ 18 h 24"/>
                <a:gd name="T70" fmla="*/ 44 w 44"/>
                <a:gd name="T7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24">
                  <a:moveTo>
                    <a:pt x="44" y="20"/>
                  </a:moveTo>
                  <a:lnTo>
                    <a:pt x="42" y="22"/>
                  </a:lnTo>
                  <a:lnTo>
                    <a:pt x="40" y="22"/>
                  </a:lnTo>
                  <a:lnTo>
                    <a:pt x="40" y="24"/>
                  </a:lnTo>
                  <a:lnTo>
                    <a:pt x="32" y="22"/>
                  </a:lnTo>
                  <a:lnTo>
                    <a:pt x="26" y="22"/>
                  </a:lnTo>
                  <a:lnTo>
                    <a:pt x="20" y="20"/>
                  </a:lnTo>
                  <a:lnTo>
                    <a:pt x="16" y="18"/>
                  </a:lnTo>
                  <a:lnTo>
                    <a:pt x="12" y="18"/>
                  </a:lnTo>
                  <a:lnTo>
                    <a:pt x="12" y="16"/>
                  </a:lnTo>
                  <a:lnTo>
                    <a:pt x="6" y="14"/>
                  </a:lnTo>
                  <a:lnTo>
                    <a:pt x="2" y="12"/>
                  </a:lnTo>
                  <a:lnTo>
                    <a:pt x="0" y="10"/>
                  </a:lnTo>
                  <a:lnTo>
                    <a:pt x="8" y="4"/>
                  </a:lnTo>
                  <a:lnTo>
                    <a:pt x="10" y="2"/>
                  </a:lnTo>
                  <a:lnTo>
                    <a:pt x="12" y="0"/>
                  </a:lnTo>
                  <a:lnTo>
                    <a:pt x="14" y="0"/>
                  </a:lnTo>
                  <a:lnTo>
                    <a:pt x="16" y="0"/>
                  </a:lnTo>
                  <a:lnTo>
                    <a:pt x="20" y="2"/>
                  </a:lnTo>
                  <a:lnTo>
                    <a:pt x="24" y="4"/>
                  </a:lnTo>
                  <a:lnTo>
                    <a:pt x="24" y="6"/>
                  </a:lnTo>
                  <a:lnTo>
                    <a:pt x="26" y="6"/>
                  </a:lnTo>
                  <a:lnTo>
                    <a:pt x="26" y="8"/>
                  </a:lnTo>
                  <a:lnTo>
                    <a:pt x="30" y="8"/>
                  </a:lnTo>
                  <a:lnTo>
                    <a:pt x="30" y="8"/>
                  </a:lnTo>
                  <a:lnTo>
                    <a:pt x="32" y="6"/>
                  </a:lnTo>
                  <a:lnTo>
                    <a:pt x="34" y="6"/>
                  </a:lnTo>
                  <a:lnTo>
                    <a:pt x="38" y="6"/>
                  </a:lnTo>
                  <a:lnTo>
                    <a:pt x="38" y="6"/>
                  </a:lnTo>
                  <a:lnTo>
                    <a:pt x="40" y="8"/>
                  </a:lnTo>
                  <a:lnTo>
                    <a:pt x="42" y="10"/>
                  </a:lnTo>
                  <a:lnTo>
                    <a:pt x="44" y="12"/>
                  </a:lnTo>
                  <a:lnTo>
                    <a:pt x="44" y="14"/>
                  </a:lnTo>
                  <a:lnTo>
                    <a:pt x="44" y="16"/>
                  </a:lnTo>
                  <a:lnTo>
                    <a:pt x="44" y="18"/>
                  </a:lnTo>
                  <a:lnTo>
                    <a:pt x="44" y="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2" name="Freeform 343"/>
            <p:cNvSpPr>
              <a:spLocks/>
            </p:cNvSpPr>
            <p:nvPr/>
          </p:nvSpPr>
          <p:spPr bwMode="gray">
            <a:xfrm>
              <a:off x="4543" y="2872"/>
              <a:ext cx="38" cy="28"/>
            </a:xfrm>
            <a:custGeom>
              <a:avLst/>
              <a:gdLst>
                <a:gd name="T0" fmla="*/ 4 w 38"/>
                <a:gd name="T1" fmla="*/ 0 h 28"/>
                <a:gd name="T2" fmla="*/ 6 w 38"/>
                <a:gd name="T3" fmla="*/ 2 h 28"/>
                <a:gd name="T4" fmla="*/ 6 w 38"/>
                <a:gd name="T5" fmla="*/ 6 h 28"/>
                <a:gd name="T6" fmla="*/ 6 w 38"/>
                <a:gd name="T7" fmla="*/ 10 h 28"/>
                <a:gd name="T8" fmla="*/ 4 w 38"/>
                <a:gd name="T9" fmla="*/ 12 h 28"/>
                <a:gd name="T10" fmla="*/ 2 w 38"/>
                <a:gd name="T11" fmla="*/ 14 h 28"/>
                <a:gd name="T12" fmla="*/ 0 w 38"/>
                <a:gd name="T13" fmla="*/ 14 h 28"/>
                <a:gd name="T14" fmla="*/ 0 w 38"/>
                <a:gd name="T15" fmla="*/ 16 h 28"/>
                <a:gd name="T16" fmla="*/ 0 w 38"/>
                <a:gd name="T17" fmla="*/ 20 h 28"/>
                <a:gd name="T18" fmla="*/ 2 w 38"/>
                <a:gd name="T19" fmla="*/ 22 h 28"/>
                <a:gd name="T20" fmla="*/ 2 w 38"/>
                <a:gd name="T21" fmla="*/ 24 h 28"/>
                <a:gd name="T22" fmla="*/ 4 w 38"/>
                <a:gd name="T23" fmla="*/ 26 h 28"/>
                <a:gd name="T24" fmla="*/ 4 w 38"/>
                <a:gd name="T25" fmla="*/ 28 h 28"/>
                <a:gd name="T26" fmla="*/ 4 w 38"/>
                <a:gd name="T27" fmla="*/ 28 h 28"/>
                <a:gd name="T28" fmla="*/ 6 w 38"/>
                <a:gd name="T29" fmla="*/ 28 h 28"/>
                <a:gd name="T30" fmla="*/ 8 w 38"/>
                <a:gd name="T31" fmla="*/ 28 h 28"/>
                <a:gd name="T32" fmla="*/ 12 w 38"/>
                <a:gd name="T33" fmla="*/ 26 h 28"/>
                <a:gd name="T34" fmla="*/ 14 w 38"/>
                <a:gd name="T35" fmla="*/ 24 h 28"/>
                <a:gd name="T36" fmla="*/ 16 w 38"/>
                <a:gd name="T37" fmla="*/ 24 h 28"/>
                <a:gd name="T38" fmla="*/ 18 w 38"/>
                <a:gd name="T39" fmla="*/ 22 h 28"/>
                <a:gd name="T40" fmla="*/ 20 w 38"/>
                <a:gd name="T41" fmla="*/ 22 h 28"/>
                <a:gd name="T42" fmla="*/ 22 w 38"/>
                <a:gd name="T43" fmla="*/ 24 h 28"/>
                <a:gd name="T44" fmla="*/ 22 w 38"/>
                <a:gd name="T45" fmla="*/ 24 h 28"/>
                <a:gd name="T46" fmla="*/ 32 w 38"/>
                <a:gd name="T47" fmla="*/ 22 h 28"/>
                <a:gd name="T48" fmla="*/ 38 w 38"/>
                <a:gd name="T49" fmla="*/ 20 h 28"/>
                <a:gd name="T50" fmla="*/ 38 w 38"/>
                <a:gd name="T51" fmla="*/ 12 h 28"/>
                <a:gd name="T52" fmla="*/ 32 w 38"/>
                <a:gd name="T53" fmla="*/ 10 h 28"/>
                <a:gd name="T54" fmla="*/ 24 w 38"/>
                <a:gd name="T55" fmla="*/ 8 h 28"/>
                <a:gd name="T56" fmla="*/ 30 w 38"/>
                <a:gd name="T57" fmla="*/ 6 h 28"/>
                <a:gd name="T58" fmla="*/ 20 w 38"/>
                <a:gd name="T59" fmla="*/ 6 h 28"/>
                <a:gd name="T60" fmla="*/ 14 w 38"/>
                <a:gd name="T61" fmla="*/ 2 h 28"/>
                <a:gd name="T62" fmla="*/ 4 w 38"/>
                <a:gd name="T6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28">
                  <a:moveTo>
                    <a:pt x="4" y="0"/>
                  </a:moveTo>
                  <a:lnTo>
                    <a:pt x="6" y="2"/>
                  </a:lnTo>
                  <a:lnTo>
                    <a:pt x="6" y="6"/>
                  </a:lnTo>
                  <a:lnTo>
                    <a:pt x="6" y="10"/>
                  </a:lnTo>
                  <a:lnTo>
                    <a:pt x="4" y="12"/>
                  </a:lnTo>
                  <a:lnTo>
                    <a:pt x="2" y="14"/>
                  </a:lnTo>
                  <a:lnTo>
                    <a:pt x="0" y="14"/>
                  </a:lnTo>
                  <a:lnTo>
                    <a:pt x="0" y="16"/>
                  </a:lnTo>
                  <a:lnTo>
                    <a:pt x="0" y="20"/>
                  </a:lnTo>
                  <a:lnTo>
                    <a:pt x="2" y="22"/>
                  </a:lnTo>
                  <a:lnTo>
                    <a:pt x="2" y="24"/>
                  </a:lnTo>
                  <a:lnTo>
                    <a:pt x="4" y="26"/>
                  </a:lnTo>
                  <a:lnTo>
                    <a:pt x="4" y="28"/>
                  </a:lnTo>
                  <a:lnTo>
                    <a:pt x="4" y="28"/>
                  </a:lnTo>
                  <a:lnTo>
                    <a:pt x="6" y="28"/>
                  </a:lnTo>
                  <a:lnTo>
                    <a:pt x="8" y="28"/>
                  </a:lnTo>
                  <a:lnTo>
                    <a:pt x="12" y="26"/>
                  </a:lnTo>
                  <a:lnTo>
                    <a:pt x="14" y="24"/>
                  </a:lnTo>
                  <a:lnTo>
                    <a:pt x="16" y="24"/>
                  </a:lnTo>
                  <a:lnTo>
                    <a:pt x="18" y="22"/>
                  </a:lnTo>
                  <a:lnTo>
                    <a:pt x="20" y="22"/>
                  </a:lnTo>
                  <a:lnTo>
                    <a:pt x="22" y="24"/>
                  </a:lnTo>
                  <a:lnTo>
                    <a:pt x="22" y="24"/>
                  </a:lnTo>
                  <a:lnTo>
                    <a:pt x="32" y="22"/>
                  </a:lnTo>
                  <a:lnTo>
                    <a:pt x="38" y="20"/>
                  </a:lnTo>
                  <a:lnTo>
                    <a:pt x="38" y="12"/>
                  </a:lnTo>
                  <a:lnTo>
                    <a:pt x="32" y="10"/>
                  </a:lnTo>
                  <a:lnTo>
                    <a:pt x="24" y="8"/>
                  </a:lnTo>
                  <a:lnTo>
                    <a:pt x="30" y="6"/>
                  </a:lnTo>
                  <a:lnTo>
                    <a:pt x="20" y="6"/>
                  </a:lnTo>
                  <a:lnTo>
                    <a:pt x="14" y="2"/>
                  </a:lnTo>
                  <a:lnTo>
                    <a:pt x="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3" name="Freeform 344"/>
            <p:cNvSpPr>
              <a:spLocks/>
            </p:cNvSpPr>
            <p:nvPr/>
          </p:nvSpPr>
          <p:spPr bwMode="gray">
            <a:xfrm>
              <a:off x="4505" y="2866"/>
              <a:ext cx="44" cy="36"/>
            </a:xfrm>
            <a:custGeom>
              <a:avLst/>
              <a:gdLst>
                <a:gd name="T0" fmla="*/ 12 w 44"/>
                <a:gd name="T1" fmla="*/ 2 h 36"/>
                <a:gd name="T2" fmla="*/ 8 w 44"/>
                <a:gd name="T3" fmla="*/ 6 h 36"/>
                <a:gd name="T4" fmla="*/ 12 w 44"/>
                <a:gd name="T5" fmla="*/ 8 h 36"/>
                <a:gd name="T6" fmla="*/ 14 w 44"/>
                <a:gd name="T7" fmla="*/ 8 h 36"/>
                <a:gd name="T8" fmla="*/ 16 w 44"/>
                <a:gd name="T9" fmla="*/ 8 h 36"/>
                <a:gd name="T10" fmla="*/ 18 w 44"/>
                <a:gd name="T11" fmla="*/ 8 h 36"/>
                <a:gd name="T12" fmla="*/ 22 w 44"/>
                <a:gd name="T13" fmla="*/ 10 h 36"/>
                <a:gd name="T14" fmla="*/ 24 w 44"/>
                <a:gd name="T15" fmla="*/ 10 h 36"/>
                <a:gd name="T16" fmla="*/ 26 w 44"/>
                <a:gd name="T17" fmla="*/ 14 h 36"/>
                <a:gd name="T18" fmla="*/ 26 w 44"/>
                <a:gd name="T19" fmla="*/ 14 h 36"/>
                <a:gd name="T20" fmla="*/ 26 w 44"/>
                <a:gd name="T21" fmla="*/ 16 h 36"/>
                <a:gd name="T22" fmla="*/ 26 w 44"/>
                <a:gd name="T23" fmla="*/ 18 h 36"/>
                <a:gd name="T24" fmla="*/ 26 w 44"/>
                <a:gd name="T25" fmla="*/ 20 h 36"/>
                <a:gd name="T26" fmla="*/ 24 w 44"/>
                <a:gd name="T27" fmla="*/ 22 h 36"/>
                <a:gd name="T28" fmla="*/ 20 w 44"/>
                <a:gd name="T29" fmla="*/ 22 h 36"/>
                <a:gd name="T30" fmla="*/ 10 w 44"/>
                <a:gd name="T31" fmla="*/ 18 h 36"/>
                <a:gd name="T32" fmla="*/ 4 w 44"/>
                <a:gd name="T33" fmla="*/ 18 h 36"/>
                <a:gd name="T34" fmla="*/ 0 w 44"/>
                <a:gd name="T35" fmla="*/ 22 h 36"/>
                <a:gd name="T36" fmla="*/ 6 w 44"/>
                <a:gd name="T37" fmla="*/ 26 h 36"/>
                <a:gd name="T38" fmla="*/ 6 w 44"/>
                <a:gd name="T39" fmla="*/ 26 h 36"/>
                <a:gd name="T40" fmla="*/ 10 w 44"/>
                <a:gd name="T41" fmla="*/ 26 h 36"/>
                <a:gd name="T42" fmla="*/ 14 w 44"/>
                <a:gd name="T43" fmla="*/ 26 h 36"/>
                <a:gd name="T44" fmla="*/ 16 w 44"/>
                <a:gd name="T45" fmla="*/ 26 h 36"/>
                <a:gd name="T46" fmla="*/ 20 w 44"/>
                <a:gd name="T47" fmla="*/ 28 h 36"/>
                <a:gd name="T48" fmla="*/ 20 w 44"/>
                <a:gd name="T49" fmla="*/ 30 h 36"/>
                <a:gd name="T50" fmla="*/ 22 w 44"/>
                <a:gd name="T51" fmla="*/ 32 h 36"/>
                <a:gd name="T52" fmla="*/ 26 w 44"/>
                <a:gd name="T53" fmla="*/ 34 h 36"/>
                <a:gd name="T54" fmla="*/ 30 w 44"/>
                <a:gd name="T55" fmla="*/ 36 h 36"/>
                <a:gd name="T56" fmla="*/ 34 w 44"/>
                <a:gd name="T57" fmla="*/ 36 h 36"/>
                <a:gd name="T58" fmla="*/ 36 w 44"/>
                <a:gd name="T59" fmla="*/ 36 h 36"/>
                <a:gd name="T60" fmla="*/ 40 w 44"/>
                <a:gd name="T61" fmla="*/ 36 h 36"/>
                <a:gd name="T62" fmla="*/ 42 w 44"/>
                <a:gd name="T63" fmla="*/ 36 h 36"/>
                <a:gd name="T64" fmla="*/ 42 w 44"/>
                <a:gd name="T65" fmla="*/ 34 h 36"/>
                <a:gd name="T66" fmla="*/ 42 w 44"/>
                <a:gd name="T67" fmla="*/ 30 h 36"/>
                <a:gd name="T68" fmla="*/ 40 w 44"/>
                <a:gd name="T69" fmla="*/ 30 h 36"/>
                <a:gd name="T70" fmla="*/ 40 w 44"/>
                <a:gd name="T71" fmla="*/ 28 h 36"/>
                <a:gd name="T72" fmla="*/ 38 w 44"/>
                <a:gd name="T73" fmla="*/ 24 h 36"/>
                <a:gd name="T74" fmla="*/ 38 w 44"/>
                <a:gd name="T75" fmla="*/ 22 h 36"/>
                <a:gd name="T76" fmla="*/ 38 w 44"/>
                <a:gd name="T77" fmla="*/ 18 h 36"/>
                <a:gd name="T78" fmla="*/ 40 w 44"/>
                <a:gd name="T79" fmla="*/ 18 h 36"/>
                <a:gd name="T80" fmla="*/ 42 w 44"/>
                <a:gd name="T81" fmla="*/ 16 h 36"/>
                <a:gd name="T82" fmla="*/ 44 w 44"/>
                <a:gd name="T83" fmla="*/ 14 h 36"/>
                <a:gd name="T84" fmla="*/ 44 w 44"/>
                <a:gd name="T85" fmla="*/ 12 h 36"/>
                <a:gd name="T86" fmla="*/ 44 w 44"/>
                <a:gd name="T87" fmla="*/ 8 h 36"/>
                <a:gd name="T88" fmla="*/ 42 w 44"/>
                <a:gd name="T89" fmla="*/ 4 h 36"/>
                <a:gd name="T90" fmla="*/ 28 w 44"/>
                <a:gd name="T91" fmla="*/ 2 h 36"/>
                <a:gd name="T92" fmla="*/ 20 w 44"/>
                <a:gd name="T93" fmla="*/ 0 h 36"/>
                <a:gd name="T94" fmla="*/ 12 w 44"/>
                <a:gd name="T9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 h="36">
                  <a:moveTo>
                    <a:pt x="12" y="2"/>
                  </a:moveTo>
                  <a:lnTo>
                    <a:pt x="8" y="6"/>
                  </a:lnTo>
                  <a:lnTo>
                    <a:pt x="12" y="8"/>
                  </a:lnTo>
                  <a:lnTo>
                    <a:pt x="14" y="8"/>
                  </a:lnTo>
                  <a:lnTo>
                    <a:pt x="16" y="8"/>
                  </a:lnTo>
                  <a:lnTo>
                    <a:pt x="18" y="8"/>
                  </a:lnTo>
                  <a:lnTo>
                    <a:pt x="22" y="10"/>
                  </a:lnTo>
                  <a:lnTo>
                    <a:pt x="24" y="10"/>
                  </a:lnTo>
                  <a:lnTo>
                    <a:pt x="26" y="14"/>
                  </a:lnTo>
                  <a:lnTo>
                    <a:pt x="26" y="14"/>
                  </a:lnTo>
                  <a:lnTo>
                    <a:pt x="26" y="16"/>
                  </a:lnTo>
                  <a:lnTo>
                    <a:pt x="26" y="18"/>
                  </a:lnTo>
                  <a:lnTo>
                    <a:pt x="26" y="20"/>
                  </a:lnTo>
                  <a:lnTo>
                    <a:pt x="24" y="22"/>
                  </a:lnTo>
                  <a:lnTo>
                    <a:pt x="20" y="22"/>
                  </a:lnTo>
                  <a:lnTo>
                    <a:pt x="10" y="18"/>
                  </a:lnTo>
                  <a:lnTo>
                    <a:pt x="4" y="18"/>
                  </a:lnTo>
                  <a:lnTo>
                    <a:pt x="0" y="22"/>
                  </a:lnTo>
                  <a:lnTo>
                    <a:pt x="6" y="26"/>
                  </a:lnTo>
                  <a:lnTo>
                    <a:pt x="6" y="26"/>
                  </a:lnTo>
                  <a:lnTo>
                    <a:pt x="10" y="26"/>
                  </a:lnTo>
                  <a:lnTo>
                    <a:pt x="14" y="26"/>
                  </a:lnTo>
                  <a:lnTo>
                    <a:pt x="16" y="26"/>
                  </a:lnTo>
                  <a:lnTo>
                    <a:pt x="20" y="28"/>
                  </a:lnTo>
                  <a:lnTo>
                    <a:pt x="20" y="30"/>
                  </a:lnTo>
                  <a:lnTo>
                    <a:pt x="22" y="32"/>
                  </a:lnTo>
                  <a:lnTo>
                    <a:pt x="26" y="34"/>
                  </a:lnTo>
                  <a:lnTo>
                    <a:pt x="30" y="36"/>
                  </a:lnTo>
                  <a:lnTo>
                    <a:pt x="34" y="36"/>
                  </a:lnTo>
                  <a:lnTo>
                    <a:pt x="36" y="36"/>
                  </a:lnTo>
                  <a:lnTo>
                    <a:pt x="40" y="36"/>
                  </a:lnTo>
                  <a:lnTo>
                    <a:pt x="42" y="36"/>
                  </a:lnTo>
                  <a:lnTo>
                    <a:pt x="42" y="34"/>
                  </a:lnTo>
                  <a:lnTo>
                    <a:pt x="42" y="30"/>
                  </a:lnTo>
                  <a:lnTo>
                    <a:pt x="40" y="30"/>
                  </a:lnTo>
                  <a:lnTo>
                    <a:pt x="40" y="28"/>
                  </a:lnTo>
                  <a:lnTo>
                    <a:pt x="38" y="24"/>
                  </a:lnTo>
                  <a:lnTo>
                    <a:pt x="38" y="22"/>
                  </a:lnTo>
                  <a:lnTo>
                    <a:pt x="38" y="18"/>
                  </a:lnTo>
                  <a:lnTo>
                    <a:pt x="40" y="18"/>
                  </a:lnTo>
                  <a:lnTo>
                    <a:pt x="42" y="16"/>
                  </a:lnTo>
                  <a:lnTo>
                    <a:pt x="44" y="14"/>
                  </a:lnTo>
                  <a:lnTo>
                    <a:pt x="44" y="12"/>
                  </a:lnTo>
                  <a:lnTo>
                    <a:pt x="44" y="8"/>
                  </a:lnTo>
                  <a:lnTo>
                    <a:pt x="42" y="4"/>
                  </a:lnTo>
                  <a:lnTo>
                    <a:pt x="28" y="2"/>
                  </a:lnTo>
                  <a:lnTo>
                    <a:pt x="20" y="0"/>
                  </a:lnTo>
                  <a:lnTo>
                    <a:pt x="12"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4" name="Freeform 345"/>
            <p:cNvSpPr>
              <a:spLocks/>
            </p:cNvSpPr>
            <p:nvPr/>
          </p:nvSpPr>
          <p:spPr bwMode="gray">
            <a:xfrm>
              <a:off x="4369" y="2820"/>
              <a:ext cx="140" cy="54"/>
            </a:xfrm>
            <a:custGeom>
              <a:avLst/>
              <a:gdLst>
                <a:gd name="T0" fmla="*/ 18 w 140"/>
                <a:gd name="T1" fmla="*/ 2 h 54"/>
                <a:gd name="T2" fmla="*/ 16 w 140"/>
                <a:gd name="T3" fmla="*/ 2 h 54"/>
                <a:gd name="T4" fmla="*/ 14 w 140"/>
                <a:gd name="T5" fmla="*/ 4 h 54"/>
                <a:gd name="T6" fmla="*/ 10 w 140"/>
                <a:gd name="T7" fmla="*/ 6 h 54"/>
                <a:gd name="T8" fmla="*/ 6 w 140"/>
                <a:gd name="T9" fmla="*/ 8 h 54"/>
                <a:gd name="T10" fmla="*/ 2 w 140"/>
                <a:gd name="T11" fmla="*/ 10 h 54"/>
                <a:gd name="T12" fmla="*/ 0 w 140"/>
                <a:gd name="T13" fmla="*/ 14 h 54"/>
                <a:gd name="T14" fmla="*/ 0 w 140"/>
                <a:gd name="T15" fmla="*/ 18 h 54"/>
                <a:gd name="T16" fmla="*/ 0 w 140"/>
                <a:gd name="T17" fmla="*/ 18 h 54"/>
                <a:gd name="T18" fmla="*/ 2 w 140"/>
                <a:gd name="T19" fmla="*/ 20 h 54"/>
                <a:gd name="T20" fmla="*/ 4 w 140"/>
                <a:gd name="T21" fmla="*/ 22 h 54"/>
                <a:gd name="T22" fmla="*/ 8 w 140"/>
                <a:gd name="T23" fmla="*/ 22 h 54"/>
                <a:gd name="T24" fmla="*/ 12 w 140"/>
                <a:gd name="T25" fmla="*/ 22 h 54"/>
                <a:gd name="T26" fmla="*/ 16 w 140"/>
                <a:gd name="T27" fmla="*/ 20 h 54"/>
                <a:gd name="T28" fmla="*/ 20 w 140"/>
                <a:gd name="T29" fmla="*/ 18 h 54"/>
                <a:gd name="T30" fmla="*/ 24 w 140"/>
                <a:gd name="T31" fmla="*/ 16 h 54"/>
                <a:gd name="T32" fmla="*/ 28 w 140"/>
                <a:gd name="T33" fmla="*/ 16 h 54"/>
                <a:gd name="T34" fmla="*/ 32 w 140"/>
                <a:gd name="T35" fmla="*/ 16 h 54"/>
                <a:gd name="T36" fmla="*/ 34 w 140"/>
                <a:gd name="T37" fmla="*/ 18 h 54"/>
                <a:gd name="T38" fmla="*/ 36 w 140"/>
                <a:gd name="T39" fmla="*/ 18 h 54"/>
                <a:gd name="T40" fmla="*/ 40 w 140"/>
                <a:gd name="T41" fmla="*/ 20 h 54"/>
                <a:gd name="T42" fmla="*/ 44 w 140"/>
                <a:gd name="T43" fmla="*/ 22 h 54"/>
                <a:gd name="T44" fmla="*/ 48 w 140"/>
                <a:gd name="T45" fmla="*/ 22 h 54"/>
                <a:gd name="T46" fmla="*/ 50 w 140"/>
                <a:gd name="T47" fmla="*/ 24 h 54"/>
                <a:gd name="T48" fmla="*/ 52 w 140"/>
                <a:gd name="T49" fmla="*/ 24 h 54"/>
                <a:gd name="T50" fmla="*/ 68 w 140"/>
                <a:gd name="T51" fmla="*/ 32 h 54"/>
                <a:gd name="T52" fmla="*/ 68 w 140"/>
                <a:gd name="T53" fmla="*/ 32 h 54"/>
                <a:gd name="T54" fmla="*/ 70 w 140"/>
                <a:gd name="T55" fmla="*/ 34 h 54"/>
                <a:gd name="T56" fmla="*/ 74 w 140"/>
                <a:gd name="T57" fmla="*/ 36 h 54"/>
                <a:gd name="T58" fmla="*/ 80 w 140"/>
                <a:gd name="T59" fmla="*/ 40 h 54"/>
                <a:gd name="T60" fmla="*/ 88 w 140"/>
                <a:gd name="T61" fmla="*/ 40 h 54"/>
                <a:gd name="T62" fmla="*/ 98 w 140"/>
                <a:gd name="T63" fmla="*/ 42 h 54"/>
                <a:gd name="T64" fmla="*/ 98 w 140"/>
                <a:gd name="T65" fmla="*/ 46 h 54"/>
                <a:gd name="T66" fmla="*/ 90 w 140"/>
                <a:gd name="T67" fmla="*/ 50 h 54"/>
                <a:gd name="T68" fmla="*/ 92 w 140"/>
                <a:gd name="T69" fmla="*/ 54 h 54"/>
                <a:gd name="T70" fmla="*/ 94 w 140"/>
                <a:gd name="T71" fmla="*/ 54 h 54"/>
                <a:gd name="T72" fmla="*/ 96 w 140"/>
                <a:gd name="T73" fmla="*/ 54 h 54"/>
                <a:gd name="T74" fmla="*/ 102 w 140"/>
                <a:gd name="T75" fmla="*/ 54 h 54"/>
                <a:gd name="T76" fmla="*/ 108 w 140"/>
                <a:gd name="T77" fmla="*/ 54 h 54"/>
                <a:gd name="T78" fmla="*/ 114 w 140"/>
                <a:gd name="T79" fmla="*/ 54 h 54"/>
                <a:gd name="T80" fmla="*/ 120 w 140"/>
                <a:gd name="T81" fmla="*/ 54 h 54"/>
                <a:gd name="T82" fmla="*/ 122 w 140"/>
                <a:gd name="T83" fmla="*/ 54 h 54"/>
                <a:gd name="T84" fmla="*/ 138 w 140"/>
                <a:gd name="T85" fmla="*/ 52 h 54"/>
                <a:gd name="T86" fmla="*/ 138 w 140"/>
                <a:gd name="T87" fmla="*/ 52 h 54"/>
                <a:gd name="T88" fmla="*/ 138 w 140"/>
                <a:gd name="T89" fmla="*/ 50 h 54"/>
                <a:gd name="T90" fmla="*/ 140 w 140"/>
                <a:gd name="T91" fmla="*/ 48 h 54"/>
                <a:gd name="T92" fmla="*/ 140 w 140"/>
                <a:gd name="T93" fmla="*/ 46 h 54"/>
                <a:gd name="T94" fmla="*/ 138 w 140"/>
                <a:gd name="T95" fmla="*/ 42 h 54"/>
                <a:gd name="T96" fmla="*/ 120 w 140"/>
                <a:gd name="T97" fmla="*/ 34 h 54"/>
                <a:gd name="T98" fmla="*/ 116 w 140"/>
                <a:gd name="T99" fmla="*/ 30 h 54"/>
                <a:gd name="T100" fmla="*/ 86 w 140"/>
                <a:gd name="T101" fmla="*/ 22 h 54"/>
                <a:gd name="T102" fmla="*/ 76 w 140"/>
                <a:gd name="T103" fmla="*/ 20 h 54"/>
                <a:gd name="T104" fmla="*/ 74 w 140"/>
                <a:gd name="T105" fmla="*/ 20 h 54"/>
                <a:gd name="T106" fmla="*/ 70 w 140"/>
                <a:gd name="T107" fmla="*/ 16 h 54"/>
                <a:gd name="T108" fmla="*/ 66 w 140"/>
                <a:gd name="T109" fmla="*/ 14 h 54"/>
                <a:gd name="T110" fmla="*/ 58 w 140"/>
                <a:gd name="T111" fmla="*/ 8 h 54"/>
                <a:gd name="T112" fmla="*/ 32 w 140"/>
                <a:gd name="T113" fmla="*/ 0 h 54"/>
                <a:gd name="T114" fmla="*/ 18 w 140"/>
                <a:gd name="T115"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54">
                  <a:moveTo>
                    <a:pt x="18" y="2"/>
                  </a:moveTo>
                  <a:lnTo>
                    <a:pt x="16" y="2"/>
                  </a:lnTo>
                  <a:lnTo>
                    <a:pt x="14" y="4"/>
                  </a:lnTo>
                  <a:lnTo>
                    <a:pt x="10" y="6"/>
                  </a:lnTo>
                  <a:lnTo>
                    <a:pt x="6" y="8"/>
                  </a:lnTo>
                  <a:lnTo>
                    <a:pt x="2" y="10"/>
                  </a:lnTo>
                  <a:lnTo>
                    <a:pt x="0" y="14"/>
                  </a:lnTo>
                  <a:lnTo>
                    <a:pt x="0" y="18"/>
                  </a:lnTo>
                  <a:lnTo>
                    <a:pt x="0" y="18"/>
                  </a:lnTo>
                  <a:lnTo>
                    <a:pt x="2" y="20"/>
                  </a:lnTo>
                  <a:lnTo>
                    <a:pt x="4" y="22"/>
                  </a:lnTo>
                  <a:lnTo>
                    <a:pt x="8" y="22"/>
                  </a:lnTo>
                  <a:lnTo>
                    <a:pt x="12" y="22"/>
                  </a:lnTo>
                  <a:lnTo>
                    <a:pt x="16" y="20"/>
                  </a:lnTo>
                  <a:lnTo>
                    <a:pt x="20" y="18"/>
                  </a:lnTo>
                  <a:lnTo>
                    <a:pt x="24" y="16"/>
                  </a:lnTo>
                  <a:lnTo>
                    <a:pt x="28" y="16"/>
                  </a:lnTo>
                  <a:lnTo>
                    <a:pt x="32" y="16"/>
                  </a:lnTo>
                  <a:lnTo>
                    <a:pt x="34" y="18"/>
                  </a:lnTo>
                  <a:lnTo>
                    <a:pt x="36" y="18"/>
                  </a:lnTo>
                  <a:lnTo>
                    <a:pt x="40" y="20"/>
                  </a:lnTo>
                  <a:lnTo>
                    <a:pt x="44" y="22"/>
                  </a:lnTo>
                  <a:lnTo>
                    <a:pt x="48" y="22"/>
                  </a:lnTo>
                  <a:lnTo>
                    <a:pt x="50" y="24"/>
                  </a:lnTo>
                  <a:lnTo>
                    <a:pt x="52" y="24"/>
                  </a:lnTo>
                  <a:lnTo>
                    <a:pt x="68" y="32"/>
                  </a:lnTo>
                  <a:lnTo>
                    <a:pt x="68" y="32"/>
                  </a:lnTo>
                  <a:lnTo>
                    <a:pt x="70" y="34"/>
                  </a:lnTo>
                  <a:lnTo>
                    <a:pt x="74" y="36"/>
                  </a:lnTo>
                  <a:lnTo>
                    <a:pt x="80" y="40"/>
                  </a:lnTo>
                  <a:lnTo>
                    <a:pt x="88" y="40"/>
                  </a:lnTo>
                  <a:lnTo>
                    <a:pt x="98" y="42"/>
                  </a:lnTo>
                  <a:lnTo>
                    <a:pt x="98" y="46"/>
                  </a:lnTo>
                  <a:lnTo>
                    <a:pt x="90" y="50"/>
                  </a:lnTo>
                  <a:lnTo>
                    <a:pt x="92" y="54"/>
                  </a:lnTo>
                  <a:lnTo>
                    <a:pt x="94" y="54"/>
                  </a:lnTo>
                  <a:lnTo>
                    <a:pt x="96" y="54"/>
                  </a:lnTo>
                  <a:lnTo>
                    <a:pt x="102" y="54"/>
                  </a:lnTo>
                  <a:lnTo>
                    <a:pt x="108" y="54"/>
                  </a:lnTo>
                  <a:lnTo>
                    <a:pt x="114" y="54"/>
                  </a:lnTo>
                  <a:lnTo>
                    <a:pt x="120" y="54"/>
                  </a:lnTo>
                  <a:lnTo>
                    <a:pt x="122" y="54"/>
                  </a:lnTo>
                  <a:lnTo>
                    <a:pt x="138" y="52"/>
                  </a:lnTo>
                  <a:lnTo>
                    <a:pt x="138" y="52"/>
                  </a:lnTo>
                  <a:lnTo>
                    <a:pt x="138" y="50"/>
                  </a:lnTo>
                  <a:lnTo>
                    <a:pt x="140" y="48"/>
                  </a:lnTo>
                  <a:lnTo>
                    <a:pt x="140" y="46"/>
                  </a:lnTo>
                  <a:lnTo>
                    <a:pt x="138" y="42"/>
                  </a:lnTo>
                  <a:lnTo>
                    <a:pt x="120" y="34"/>
                  </a:lnTo>
                  <a:lnTo>
                    <a:pt x="116" y="30"/>
                  </a:lnTo>
                  <a:lnTo>
                    <a:pt x="86" y="22"/>
                  </a:lnTo>
                  <a:lnTo>
                    <a:pt x="76" y="20"/>
                  </a:lnTo>
                  <a:lnTo>
                    <a:pt x="74" y="20"/>
                  </a:lnTo>
                  <a:lnTo>
                    <a:pt x="70" y="16"/>
                  </a:lnTo>
                  <a:lnTo>
                    <a:pt x="66" y="14"/>
                  </a:lnTo>
                  <a:lnTo>
                    <a:pt x="58" y="8"/>
                  </a:lnTo>
                  <a:lnTo>
                    <a:pt x="32" y="0"/>
                  </a:lnTo>
                  <a:lnTo>
                    <a:pt x="18"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5" name="Freeform 346"/>
            <p:cNvSpPr>
              <a:spLocks/>
            </p:cNvSpPr>
            <p:nvPr/>
          </p:nvSpPr>
          <p:spPr bwMode="gray">
            <a:xfrm>
              <a:off x="4605" y="1462"/>
              <a:ext cx="440" cy="658"/>
            </a:xfrm>
            <a:custGeom>
              <a:avLst/>
              <a:gdLst>
                <a:gd name="T0" fmla="*/ 96 w 440"/>
                <a:gd name="T1" fmla="*/ 110 h 658"/>
                <a:gd name="T2" fmla="*/ 70 w 440"/>
                <a:gd name="T3" fmla="*/ 128 h 658"/>
                <a:gd name="T4" fmla="*/ 50 w 440"/>
                <a:gd name="T5" fmla="*/ 154 h 658"/>
                <a:gd name="T6" fmla="*/ 66 w 440"/>
                <a:gd name="T7" fmla="*/ 176 h 658"/>
                <a:gd name="T8" fmla="*/ 54 w 440"/>
                <a:gd name="T9" fmla="*/ 202 h 658"/>
                <a:gd name="T10" fmla="*/ 22 w 440"/>
                <a:gd name="T11" fmla="*/ 214 h 658"/>
                <a:gd name="T12" fmla="*/ 2 w 440"/>
                <a:gd name="T13" fmla="*/ 226 h 658"/>
                <a:gd name="T14" fmla="*/ 26 w 440"/>
                <a:gd name="T15" fmla="*/ 256 h 658"/>
                <a:gd name="T16" fmla="*/ 52 w 440"/>
                <a:gd name="T17" fmla="*/ 258 h 658"/>
                <a:gd name="T18" fmla="*/ 38 w 440"/>
                <a:gd name="T19" fmla="*/ 272 h 658"/>
                <a:gd name="T20" fmla="*/ 20 w 440"/>
                <a:gd name="T21" fmla="*/ 274 h 658"/>
                <a:gd name="T22" fmla="*/ 24 w 440"/>
                <a:gd name="T23" fmla="*/ 296 h 658"/>
                <a:gd name="T24" fmla="*/ 46 w 440"/>
                <a:gd name="T25" fmla="*/ 318 h 658"/>
                <a:gd name="T26" fmla="*/ 94 w 440"/>
                <a:gd name="T27" fmla="*/ 304 h 658"/>
                <a:gd name="T28" fmla="*/ 120 w 440"/>
                <a:gd name="T29" fmla="*/ 314 h 658"/>
                <a:gd name="T30" fmla="*/ 142 w 440"/>
                <a:gd name="T31" fmla="*/ 378 h 658"/>
                <a:gd name="T32" fmla="*/ 144 w 440"/>
                <a:gd name="T33" fmla="*/ 410 h 658"/>
                <a:gd name="T34" fmla="*/ 142 w 440"/>
                <a:gd name="T35" fmla="*/ 428 h 658"/>
                <a:gd name="T36" fmla="*/ 148 w 440"/>
                <a:gd name="T37" fmla="*/ 434 h 658"/>
                <a:gd name="T38" fmla="*/ 166 w 440"/>
                <a:gd name="T39" fmla="*/ 448 h 658"/>
                <a:gd name="T40" fmla="*/ 162 w 440"/>
                <a:gd name="T41" fmla="*/ 456 h 658"/>
                <a:gd name="T42" fmla="*/ 166 w 440"/>
                <a:gd name="T43" fmla="*/ 470 h 658"/>
                <a:gd name="T44" fmla="*/ 160 w 440"/>
                <a:gd name="T45" fmla="*/ 502 h 658"/>
                <a:gd name="T46" fmla="*/ 150 w 440"/>
                <a:gd name="T47" fmla="*/ 532 h 658"/>
                <a:gd name="T48" fmla="*/ 166 w 440"/>
                <a:gd name="T49" fmla="*/ 598 h 658"/>
                <a:gd name="T50" fmla="*/ 194 w 440"/>
                <a:gd name="T51" fmla="*/ 646 h 658"/>
                <a:gd name="T52" fmla="*/ 214 w 440"/>
                <a:gd name="T53" fmla="*/ 648 h 658"/>
                <a:gd name="T54" fmla="*/ 234 w 440"/>
                <a:gd name="T55" fmla="*/ 652 h 658"/>
                <a:gd name="T56" fmla="*/ 242 w 440"/>
                <a:gd name="T57" fmla="*/ 610 h 658"/>
                <a:gd name="T58" fmla="*/ 258 w 440"/>
                <a:gd name="T59" fmla="*/ 564 h 658"/>
                <a:gd name="T60" fmla="*/ 282 w 440"/>
                <a:gd name="T61" fmla="*/ 556 h 658"/>
                <a:gd name="T62" fmla="*/ 328 w 440"/>
                <a:gd name="T63" fmla="*/ 510 h 658"/>
                <a:gd name="T64" fmla="*/ 348 w 440"/>
                <a:gd name="T65" fmla="*/ 500 h 658"/>
                <a:gd name="T66" fmla="*/ 372 w 440"/>
                <a:gd name="T67" fmla="*/ 486 h 658"/>
                <a:gd name="T68" fmla="*/ 378 w 440"/>
                <a:gd name="T69" fmla="*/ 464 h 658"/>
                <a:gd name="T70" fmla="*/ 340 w 440"/>
                <a:gd name="T71" fmla="*/ 474 h 658"/>
                <a:gd name="T72" fmla="*/ 344 w 440"/>
                <a:gd name="T73" fmla="*/ 468 h 658"/>
                <a:gd name="T74" fmla="*/ 360 w 440"/>
                <a:gd name="T75" fmla="*/ 438 h 658"/>
                <a:gd name="T76" fmla="*/ 370 w 440"/>
                <a:gd name="T77" fmla="*/ 436 h 658"/>
                <a:gd name="T78" fmla="*/ 390 w 440"/>
                <a:gd name="T79" fmla="*/ 426 h 658"/>
                <a:gd name="T80" fmla="*/ 384 w 440"/>
                <a:gd name="T81" fmla="*/ 392 h 658"/>
                <a:gd name="T82" fmla="*/ 402 w 440"/>
                <a:gd name="T83" fmla="*/ 374 h 658"/>
                <a:gd name="T84" fmla="*/ 414 w 440"/>
                <a:gd name="T85" fmla="*/ 322 h 658"/>
                <a:gd name="T86" fmla="*/ 382 w 440"/>
                <a:gd name="T87" fmla="*/ 310 h 658"/>
                <a:gd name="T88" fmla="*/ 380 w 440"/>
                <a:gd name="T89" fmla="*/ 270 h 658"/>
                <a:gd name="T90" fmla="*/ 380 w 440"/>
                <a:gd name="T91" fmla="*/ 210 h 658"/>
                <a:gd name="T92" fmla="*/ 396 w 440"/>
                <a:gd name="T93" fmla="*/ 174 h 658"/>
                <a:gd name="T94" fmla="*/ 414 w 440"/>
                <a:gd name="T95" fmla="*/ 140 h 658"/>
                <a:gd name="T96" fmla="*/ 410 w 440"/>
                <a:gd name="T97" fmla="*/ 130 h 658"/>
                <a:gd name="T98" fmla="*/ 436 w 440"/>
                <a:gd name="T99" fmla="*/ 86 h 658"/>
                <a:gd name="T100" fmla="*/ 408 w 440"/>
                <a:gd name="T101" fmla="*/ 74 h 658"/>
                <a:gd name="T102" fmla="*/ 398 w 440"/>
                <a:gd name="T103" fmla="*/ 108 h 658"/>
                <a:gd name="T104" fmla="*/ 398 w 440"/>
                <a:gd name="T105" fmla="*/ 66 h 658"/>
                <a:gd name="T106" fmla="*/ 368 w 440"/>
                <a:gd name="T107" fmla="*/ 78 h 658"/>
                <a:gd name="T108" fmla="*/ 364 w 440"/>
                <a:gd name="T109" fmla="*/ 60 h 658"/>
                <a:gd name="T110" fmla="*/ 332 w 440"/>
                <a:gd name="T111" fmla="*/ 62 h 658"/>
                <a:gd name="T112" fmla="*/ 368 w 440"/>
                <a:gd name="T113" fmla="*/ 44 h 658"/>
                <a:gd name="T114" fmla="*/ 338 w 440"/>
                <a:gd name="T115" fmla="*/ 18 h 658"/>
                <a:gd name="T116" fmla="*/ 288 w 440"/>
                <a:gd name="T117" fmla="*/ 38 h 658"/>
                <a:gd name="T118" fmla="*/ 318 w 440"/>
                <a:gd name="T119" fmla="*/ 4 h 658"/>
                <a:gd name="T120" fmla="*/ 224 w 440"/>
                <a:gd name="T121" fmla="*/ 42 h 658"/>
                <a:gd name="T122" fmla="*/ 164 w 440"/>
                <a:gd name="T123" fmla="*/ 6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0" h="658">
                  <a:moveTo>
                    <a:pt x="104" y="78"/>
                  </a:moveTo>
                  <a:lnTo>
                    <a:pt x="102" y="78"/>
                  </a:lnTo>
                  <a:lnTo>
                    <a:pt x="102" y="80"/>
                  </a:lnTo>
                  <a:lnTo>
                    <a:pt x="98" y="82"/>
                  </a:lnTo>
                  <a:lnTo>
                    <a:pt x="96" y="86"/>
                  </a:lnTo>
                  <a:lnTo>
                    <a:pt x="96" y="88"/>
                  </a:lnTo>
                  <a:lnTo>
                    <a:pt x="94" y="92"/>
                  </a:lnTo>
                  <a:lnTo>
                    <a:pt x="96" y="94"/>
                  </a:lnTo>
                  <a:lnTo>
                    <a:pt x="96" y="96"/>
                  </a:lnTo>
                  <a:lnTo>
                    <a:pt x="96" y="102"/>
                  </a:lnTo>
                  <a:lnTo>
                    <a:pt x="96" y="110"/>
                  </a:lnTo>
                  <a:lnTo>
                    <a:pt x="96" y="110"/>
                  </a:lnTo>
                  <a:lnTo>
                    <a:pt x="96" y="112"/>
                  </a:lnTo>
                  <a:lnTo>
                    <a:pt x="96" y="116"/>
                  </a:lnTo>
                  <a:lnTo>
                    <a:pt x="96" y="118"/>
                  </a:lnTo>
                  <a:lnTo>
                    <a:pt x="94" y="122"/>
                  </a:lnTo>
                  <a:lnTo>
                    <a:pt x="90" y="122"/>
                  </a:lnTo>
                  <a:lnTo>
                    <a:pt x="76" y="122"/>
                  </a:lnTo>
                  <a:lnTo>
                    <a:pt x="74" y="122"/>
                  </a:lnTo>
                  <a:lnTo>
                    <a:pt x="74" y="124"/>
                  </a:lnTo>
                  <a:lnTo>
                    <a:pt x="72" y="126"/>
                  </a:lnTo>
                  <a:lnTo>
                    <a:pt x="70" y="128"/>
                  </a:lnTo>
                  <a:lnTo>
                    <a:pt x="68" y="128"/>
                  </a:lnTo>
                  <a:lnTo>
                    <a:pt x="56" y="130"/>
                  </a:lnTo>
                  <a:lnTo>
                    <a:pt x="56" y="132"/>
                  </a:lnTo>
                  <a:lnTo>
                    <a:pt x="56" y="134"/>
                  </a:lnTo>
                  <a:lnTo>
                    <a:pt x="56" y="138"/>
                  </a:lnTo>
                  <a:lnTo>
                    <a:pt x="52" y="142"/>
                  </a:lnTo>
                  <a:lnTo>
                    <a:pt x="52" y="142"/>
                  </a:lnTo>
                  <a:lnTo>
                    <a:pt x="50" y="144"/>
                  </a:lnTo>
                  <a:lnTo>
                    <a:pt x="48" y="146"/>
                  </a:lnTo>
                  <a:lnTo>
                    <a:pt x="48" y="150"/>
                  </a:lnTo>
                  <a:lnTo>
                    <a:pt x="50" y="154"/>
                  </a:lnTo>
                  <a:lnTo>
                    <a:pt x="50" y="154"/>
                  </a:lnTo>
                  <a:lnTo>
                    <a:pt x="54" y="156"/>
                  </a:lnTo>
                  <a:lnTo>
                    <a:pt x="58" y="156"/>
                  </a:lnTo>
                  <a:lnTo>
                    <a:pt x="62" y="158"/>
                  </a:lnTo>
                  <a:lnTo>
                    <a:pt x="68" y="158"/>
                  </a:lnTo>
                  <a:lnTo>
                    <a:pt x="68" y="160"/>
                  </a:lnTo>
                  <a:lnTo>
                    <a:pt x="68" y="162"/>
                  </a:lnTo>
                  <a:lnTo>
                    <a:pt x="68" y="166"/>
                  </a:lnTo>
                  <a:lnTo>
                    <a:pt x="68" y="168"/>
                  </a:lnTo>
                  <a:lnTo>
                    <a:pt x="66" y="172"/>
                  </a:lnTo>
                  <a:lnTo>
                    <a:pt x="66" y="176"/>
                  </a:lnTo>
                  <a:lnTo>
                    <a:pt x="68" y="180"/>
                  </a:lnTo>
                  <a:lnTo>
                    <a:pt x="68" y="182"/>
                  </a:lnTo>
                  <a:lnTo>
                    <a:pt x="68" y="186"/>
                  </a:lnTo>
                  <a:lnTo>
                    <a:pt x="68" y="190"/>
                  </a:lnTo>
                  <a:lnTo>
                    <a:pt x="66" y="192"/>
                  </a:lnTo>
                  <a:lnTo>
                    <a:pt x="64" y="194"/>
                  </a:lnTo>
                  <a:lnTo>
                    <a:pt x="62" y="194"/>
                  </a:lnTo>
                  <a:lnTo>
                    <a:pt x="58" y="194"/>
                  </a:lnTo>
                  <a:lnTo>
                    <a:pt x="56" y="196"/>
                  </a:lnTo>
                  <a:lnTo>
                    <a:pt x="56" y="200"/>
                  </a:lnTo>
                  <a:lnTo>
                    <a:pt x="54" y="202"/>
                  </a:lnTo>
                  <a:lnTo>
                    <a:pt x="54" y="202"/>
                  </a:lnTo>
                  <a:lnTo>
                    <a:pt x="52" y="202"/>
                  </a:lnTo>
                  <a:lnTo>
                    <a:pt x="48" y="202"/>
                  </a:lnTo>
                  <a:lnTo>
                    <a:pt x="46" y="202"/>
                  </a:lnTo>
                  <a:lnTo>
                    <a:pt x="44" y="202"/>
                  </a:lnTo>
                  <a:lnTo>
                    <a:pt x="42" y="204"/>
                  </a:lnTo>
                  <a:lnTo>
                    <a:pt x="42" y="206"/>
                  </a:lnTo>
                  <a:lnTo>
                    <a:pt x="38" y="208"/>
                  </a:lnTo>
                  <a:lnTo>
                    <a:pt x="32" y="212"/>
                  </a:lnTo>
                  <a:lnTo>
                    <a:pt x="28" y="214"/>
                  </a:lnTo>
                  <a:lnTo>
                    <a:pt x="22" y="214"/>
                  </a:lnTo>
                  <a:lnTo>
                    <a:pt x="22" y="214"/>
                  </a:lnTo>
                  <a:lnTo>
                    <a:pt x="20" y="214"/>
                  </a:lnTo>
                  <a:lnTo>
                    <a:pt x="16" y="214"/>
                  </a:lnTo>
                  <a:lnTo>
                    <a:pt x="14" y="216"/>
                  </a:lnTo>
                  <a:lnTo>
                    <a:pt x="10" y="218"/>
                  </a:lnTo>
                  <a:lnTo>
                    <a:pt x="10" y="220"/>
                  </a:lnTo>
                  <a:lnTo>
                    <a:pt x="8" y="222"/>
                  </a:lnTo>
                  <a:lnTo>
                    <a:pt x="6" y="222"/>
                  </a:lnTo>
                  <a:lnTo>
                    <a:pt x="6" y="224"/>
                  </a:lnTo>
                  <a:lnTo>
                    <a:pt x="4" y="224"/>
                  </a:lnTo>
                  <a:lnTo>
                    <a:pt x="2" y="226"/>
                  </a:lnTo>
                  <a:lnTo>
                    <a:pt x="0" y="230"/>
                  </a:lnTo>
                  <a:lnTo>
                    <a:pt x="2" y="234"/>
                  </a:lnTo>
                  <a:lnTo>
                    <a:pt x="4" y="238"/>
                  </a:lnTo>
                  <a:lnTo>
                    <a:pt x="6" y="240"/>
                  </a:lnTo>
                  <a:lnTo>
                    <a:pt x="10" y="240"/>
                  </a:lnTo>
                  <a:lnTo>
                    <a:pt x="18" y="246"/>
                  </a:lnTo>
                  <a:lnTo>
                    <a:pt x="20" y="248"/>
                  </a:lnTo>
                  <a:lnTo>
                    <a:pt x="22" y="250"/>
                  </a:lnTo>
                  <a:lnTo>
                    <a:pt x="24" y="252"/>
                  </a:lnTo>
                  <a:lnTo>
                    <a:pt x="24" y="254"/>
                  </a:lnTo>
                  <a:lnTo>
                    <a:pt x="26" y="256"/>
                  </a:lnTo>
                  <a:lnTo>
                    <a:pt x="30" y="256"/>
                  </a:lnTo>
                  <a:lnTo>
                    <a:pt x="34" y="256"/>
                  </a:lnTo>
                  <a:lnTo>
                    <a:pt x="40" y="256"/>
                  </a:lnTo>
                  <a:lnTo>
                    <a:pt x="40" y="254"/>
                  </a:lnTo>
                  <a:lnTo>
                    <a:pt x="40" y="252"/>
                  </a:lnTo>
                  <a:lnTo>
                    <a:pt x="42" y="252"/>
                  </a:lnTo>
                  <a:lnTo>
                    <a:pt x="44" y="250"/>
                  </a:lnTo>
                  <a:lnTo>
                    <a:pt x="46" y="252"/>
                  </a:lnTo>
                  <a:lnTo>
                    <a:pt x="48" y="254"/>
                  </a:lnTo>
                  <a:lnTo>
                    <a:pt x="50" y="256"/>
                  </a:lnTo>
                  <a:lnTo>
                    <a:pt x="52" y="258"/>
                  </a:lnTo>
                  <a:lnTo>
                    <a:pt x="52" y="260"/>
                  </a:lnTo>
                  <a:lnTo>
                    <a:pt x="48" y="262"/>
                  </a:lnTo>
                  <a:lnTo>
                    <a:pt x="44" y="264"/>
                  </a:lnTo>
                  <a:lnTo>
                    <a:pt x="42" y="266"/>
                  </a:lnTo>
                  <a:lnTo>
                    <a:pt x="42" y="268"/>
                  </a:lnTo>
                  <a:lnTo>
                    <a:pt x="44" y="270"/>
                  </a:lnTo>
                  <a:lnTo>
                    <a:pt x="44" y="272"/>
                  </a:lnTo>
                  <a:lnTo>
                    <a:pt x="44" y="274"/>
                  </a:lnTo>
                  <a:lnTo>
                    <a:pt x="44" y="274"/>
                  </a:lnTo>
                  <a:lnTo>
                    <a:pt x="42" y="274"/>
                  </a:lnTo>
                  <a:lnTo>
                    <a:pt x="38" y="272"/>
                  </a:lnTo>
                  <a:lnTo>
                    <a:pt x="36" y="270"/>
                  </a:lnTo>
                  <a:lnTo>
                    <a:pt x="32" y="268"/>
                  </a:lnTo>
                  <a:lnTo>
                    <a:pt x="32" y="268"/>
                  </a:lnTo>
                  <a:lnTo>
                    <a:pt x="32" y="270"/>
                  </a:lnTo>
                  <a:lnTo>
                    <a:pt x="30" y="272"/>
                  </a:lnTo>
                  <a:lnTo>
                    <a:pt x="30" y="276"/>
                  </a:lnTo>
                  <a:lnTo>
                    <a:pt x="30" y="278"/>
                  </a:lnTo>
                  <a:lnTo>
                    <a:pt x="28" y="278"/>
                  </a:lnTo>
                  <a:lnTo>
                    <a:pt x="26" y="278"/>
                  </a:lnTo>
                  <a:lnTo>
                    <a:pt x="24" y="276"/>
                  </a:lnTo>
                  <a:lnTo>
                    <a:pt x="20" y="274"/>
                  </a:lnTo>
                  <a:lnTo>
                    <a:pt x="18" y="272"/>
                  </a:lnTo>
                  <a:lnTo>
                    <a:pt x="16" y="274"/>
                  </a:lnTo>
                  <a:lnTo>
                    <a:pt x="12" y="276"/>
                  </a:lnTo>
                  <a:lnTo>
                    <a:pt x="10" y="278"/>
                  </a:lnTo>
                  <a:lnTo>
                    <a:pt x="8" y="280"/>
                  </a:lnTo>
                  <a:lnTo>
                    <a:pt x="10" y="282"/>
                  </a:lnTo>
                  <a:lnTo>
                    <a:pt x="12" y="286"/>
                  </a:lnTo>
                  <a:lnTo>
                    <a:pt x="14" y="290"/>
                  </a:lnTo>
                  <a:lnTo>
                    <a:pt x="18" y="292"/>
                  </a:lnTo>
                  <a:lnTo>
                    <a:pt x="22" y="294"/>
                  </a:lnTo>
                  <a:lnTo>
                    <a:pt x="24" y="296"/>
                  </a:lnTo>
                  <a:lnTo>
                    <a:pt x="26" y="296"/>
                  </a:lnTo>
                  <a:lnTo>
                    <a:pt x="26" y="304"/>
                  </a:lnTo>
                  <a:lnTo>
                    <a:pt x="28" y="304"/>
                  </a:lnTo>
                  <a:lnTo>
                    <a:pt x="30" y="304"/>
                  </a:lnTo>
                  <a:lnTo>
                    <a:pt x="34" y="306"/>
                  </a:lnTo>
                  <a:lnTo>
                    <a:pt x="38" y="308"/>
                  </a:lnTo>
                  <a:lnTo>
                    <a:pt x="40" y="310"/>
                  </a:lnTo>
                  <a:lnTo>
                    <a:pt x="42" y="312"/>
                  </a:lnTo>
                  <a:lnTo>
                    <a:pt x="44" y="314"/>
                  </a:lnTo>
                  <a:lnTo>
                    <a:pt x="44" y="316"/>
                  </a:lnTo>
                  <a:lnTo>
                    <a:pt x="46" y="318"/>
                  </a:lnTo>
                  <a:lnTo>
                    <a:pt x="48" y="318"/>
                  </a:lnTo>
                  <a:lnTo>
                    <a:pt x="50" y="318"/>
                  </a:lnTo>
                  <a:lnTo>
                    <a:pt x="54" y="318"/>
                  </a:lnTo>
                  <a:lnTo>
                    <a:pt x="58" y="316"/>
                  </a:lnTo>
                  <a:lnTo>
                    <a:pt x="66" y="312"/>
                  </a:lnTo>
                  <a:lnTo>
                    <a:pt x="70" y="308"/>
                  </a:lnTo>
                  <a:lnTo>
                    <a:pt x="74" y="306"/>
                  </a:lnTo>
                  <a:lnTo>
                    <a:pt x="78" y="304"/>
                  </a:lnTo>
                  <a:lnTo>
                    <a:pt x="82" y="304"/>
                  </a:lnTo>
                  <a:lnTo>
                    <a:pt x="88" y="304"/>
                  </a:lnTo>
                  <a:lnTo>
                    <a:pt x="94" y="304"/>
                  </a:lnTo>
                  <a:lnTo>
                    <a:pt x="98" y="302"/>
                  </a:lnTo>
                  <a:lnTo>
                    <a:pt x="104" y="302"/>
                  </a:lnTo>
                  <a:lnTo>
                    <a:pt x="108" y="302"/>
                  </a:lnTo>
                  <a:lnTo>
                    <a:pt x="108" y="302"/>
                  </a:lnTo>
                  <a:lnTo>
                    <a:pt x="110" y="302"/>
                  </a:lnTo>
                  <a:lnTo>
                    <a:pt x="112" y="304"/>
                  </a:lnTo>
                  <a:lnTo>
                    <a:pt x="114" y="306"/>
                  </a:lnTo>
                  <a:lnTo>
                    <a:pt x="116" y="310"/>
                  </a:lnTo>
                  <a:lnTo>
                    <a:pt x="118" y="314"/>
                  </a:lnTo>
                  <a:lnTo>
                    <a:pt x="118" y="314"/>
                  </a:lnTo>
                  <a:lnTo>
                    <a:pt x="120" y="314"/>
                  </a:lnTo>
                  <a:lnTo>
                    <a:pt x="124" y="316"/>
                  </a:lnTo>
                  <a:lnTo>
                    <a:pt x="126" y="318"/>
                  </a:lnTo>
                  <a:lnTo>
                    <a:pt x="128" y="324"/>
                  </a:lnTo>
                  <a:lnTo>
                    <a:pt x="132" y="330"/>
                  </a:lnTo>
                  <a:lnTo>
                    <a:pt x="132" y="348"/>
                  </a:lnTo>
                  <a:lnTo>
                    <a:pt x="132" y="350"/>
                  </a:lnTo>
                  <a:lnTo>
                    <a:pt x="134" y="352"/>
                  </a:lnTo>
                  <a:lnTo>
                    <a:pt x="136" y="358"/>
                  </a:lnTo>
                  <a:lnTo>
                    <a:pt x="138" y="364"/>
                  </a:lnTo>
                  <a:lnTo>
                    <a:pt x="140" y="370"/>
                  </a:lnTo>
                  <a:lnTo>
                    <a:pt x="142" y="378"/>
                  </a:lnTo>
                  <a:lnTo>
                    <a:pt x="140" y="384"/>
                  </a:lnTo>
                  <a:lnTo>
                    <a:pt x="140" y="390"/>
                  </a:lnTo>
                  <a:lnTo>
                    <a:pt x="142" y="394"/>
                  </a:lnTo>
                  <a:lnTo>
                    <a:pt x="144" y="398"/>
                  </a:lnTo>
                  <a:lnTo>
                    <a:pt x="148" y="402"/>
                  </a:lnTo>
                  <a:lnTo>
                    <a:pt x="148" y="404"/>
                  </a:lnTo>
                  <a:lnTo>
                    <a:pt x="148" y="406"/>
                  </a:lnTo>
                  <a:lnTo>
                    <a:pt x="146" y="408"/>
                  </a:lnTo>
                  <a:lnTo>
                    <a:pt x="146" y="410"/>
                  </a:lnTo>
                  <a:lnTo>
                    <a:pt x="144" y="410"/>
                  </a:lnTo>
                  <a:lnTo>
                    <a:pt x="144" y="410"/>
                  </a:lnTo>
                  <a:lnTo>
                    <a:pt x="142" y="410"/>
                  </a:lnTo>
                  <a:lnTo>
                    <a:pt x="140" y="410"/>
                  </a:lnTo>
                  <a:lnTo>
                    <a:pt x="140" y="410"/>
                  </a:lnTo>
                  <a:lnTo>
                    <a:pt x="138" y="412"/>
                  </a:lnTo>
                  <a:lnTo>
                    <a:pt x="138" y="416"/>
                  </a:lnTo>
                  <a:lnTo>
                    <a:pt x="140" y="418"/>
                  </a:lnTo>
                  <a:lnTo>
                    <a:pt x="142" y="420"/>
                  </a:lnTo>
                  <a:lnTo>
                    <a:pt x="144" y="422"/>
                  </a:lnTo>
                  <a:lnTo>
                    <a:pt x="144" y="424"/>
                  </a:lnTo>
                  <a:lnTo>
                    <a:pt x="144" y="426"/>
                  </a:lnTo>
                  <a:lnTo>
                    <a:pt x="142" y="428"/>
                  </a:lnTo>
                  <a:lnTo>
                    <a:pt x="138" y="430"/>
                  </a:lnTo>
                  <a:lnTo>
                    <a:pt x="136" y="434"/>
                  </a:lnTo>
                  <a:lnTo>
                    <a:pt x="134" y="436"/>
                  </a:lnTo>
                  <a:lnTo>
                    <a:pt x="132" y="438"/>
                  </a:lnTo>
                  <a:lnTo>
                    <a:pt x="132" y="440"/>
                  </a:lnTo>
                  <a:lnTo>
                    <a:pt x="134" y="440"/>
                  </a:lnTo>
                  <a:lnTo>
                    <a:pt x="138" y="440"/>
                  </a:lnTo>
                  <a:lnTo>
                    <a:pt x="142" y="440"/>
                  </a:lnTo>
                  <a:lnTo>
                    <a:pt x="146" y="438"/>
                  </a:lnTo>
                  <a:lnTo>
                    <a:pt x="146" y="436"/>
                  </a:lnTo>
                  <a:lnTo>
                    <a:pt x="148" y="434"/>
                  </a:lnTo>
                  <a:lnTo>
                    <a:pt x="150" y="430"/>
                  </a:lnTo>
                  <a:lnTo>
                    <a:pt x="152" y="426"/>
                  </a:lnTo>
                  <a:lnTo>
                    <a:pt x="154" y="424"/>
                  </a:lnTo>
                  <a:lnTo>
                    <a:pt x="156" y="424"/>
                  </a:lnTo>
                  <a:lnTo>
                    <a:pt x="158" y="426"/>
                  </a:lnTo>
                  <a:lnTo>
                    <a:pt x="160" y="430"/>
                  </a:lnTo>
                  <a:lnTo>
                    <a:pt x="162" y="434"/>
                  </a:lnTo>
                  <a:lnTo>
                    <a:pt x="162" y="438"/>
                  </a:lnTo>
                  <a:lnTo>
                    <a:pt x="164" y="442"/>
                  </a:lnTo>
                  <a:lnTo>
                    <a:pt x="164" y="446"/>
                  </a:lnTo>
                  <a:lnTo>
                    <a:pt x="166" y="448"/>
                  </a:lnTo>
                  <a:lnTo>
                    <a:pt x="168" y="450"/>
                  </a:lnTo>
                  <a:lnTo>
                    <a:pt x="172" y="450"/>
                  </a:lnTo>
                  <a:lnTo>
                    <a:pt x="176" y="452"/>
                  </a:lnTo>
                  <a:lnTo>
                    <a:pt x="178" y="456"/>
                  </a:lnTo>
                  <a:lnTo>
                    <a:pt x="178" y="460"/>
                  </a:lnTo>
                  <a:lnTo>
                    <a:pt x="178" y="464"/>
                  </a:lnTo>
                  <a:lnTo>
                    <a:pt x="178" y="464"/>
                  </a:lnTo>
                  <a:lnTo>
                    <a:pt x="174" y="464"/>
                  </a:lnTo>
                  <a:lnTo>
                    <a:pt x="170" y="462"/>
                  </a:lnTo>
                  <a:lnTo>
                    <a:pt x="166" y="458"/>
                  </a:lnTo>
                  <a:lnTo>
                    <a:pt x="162" y="456"/>
                  </a:lnTo>
                  <a:lnTo>
                    <a:pt x="156" y="454"/>
                  </a:lnTo>
                  <a:lnTo>
                    <a:pt x="152" y="454"/>
                  </a:lnTo>
                  <a:lnTo>
                    <a:pt x="148" y="454"/>
                  </a:lnTo>
                  <a:lnTo>
                    <a:pt x="148" y="456"/>
                  </a:lnTo>
                  <a:lnTo>
                    <a:pt x="148" y="456"/>
                  </a:lnTo>
                  <a:lnTo>
                    <a:pt x="148" y="458"/>
                  </a:lnTo>
                  <a:lnTo>
                    <a:pt x="150" y="460"/>
                  </a:lnTo>
                  <a:lnTo>
                    <a:pt x="152" y="464"/>
                  </a:lnTo>
                  <a:lnTo>
                    <a:pt x="156" y="466"/>
                  </a:lnTo>
                  <a:lnTo>
                    <a:pt x="162" y="468"/>
                  </a:lnTo>
                  <a:lnTo>
                    <a:pt x="166" y="470"/>
                  </a:lnTo>
                  <a:lnTo>
                    <a:pt x="170" y="470"/>
                  </a:lnTo>
                  <a:lnTo>
                    <a:pt x="172" y="472"/>
                  </a:lnTo>
                  <a:lnTo>
                    <a:pt x="174" y="474"/>
                  </a:lnTo>
                  <a:lnTo>
                    <a:pt x="176" y="476"/>
                  </a:lnTo>
                  <a:lnTo>
                    <a:pt x="176" y="480"/>
                  </a:lnTo>
                  <a:lnTo>
                    <a:pt x="176" y="484"/>
                  </a:lnTo>
                  <a:lnTo>
                    <a:pt x="172" y="490"/>
                  </a:lnTo>
                  <a:lnTo>
                    <a:pt x="168" y="494"/>
                  </a:lnTo>
                  <a:lnTo>
                    <a:pt x="166" y="498"/>
                  </a:lnTo>
                  <a:lnTo>
                    <a:pt x="162" y="500"/>
                  </a:lnTo>
                  <a:lnTo>
                    <a:pt x="160" y="502"/>
                  </a:lnTo>
                  <a:lnTo>
                    <a:pt x="158" y="502"/>
                  </a:lnTo>
                  <a:lnTo>
                    <a:pt x="156" y="504"/>
                  </a:lnTo>
                  <a:lnTo>
                    <a:pt x="158" y="506"/>
                  </a:lnTo>
                  <a:lnTo>
                    <a:pt x="158" y="508"/>
                  </a:lnTo>
                  <a:lnTo>
                    <a:pt x="160" y="508"/>
                  </a:lnTo>
                  <a:lnTo>
                    <a:pt x="162" y="508"/>
                  </a:lnTo>
                  <a:lnTo>
                    <a:pt x="156" y="514"/>
                  </a:lnTo>
                  <a:lnTo>
                    <a:pt x="148" y="526"/>
                  </a:lnTo>
                  <a:lnTo>
                    <a:pt x="148" y="526"/>
                  </a:lnTo>
                  <a:lnTo>
                    <a:pt x="150" y="528"/>
                  </a:lnTo>
                  <a:lnTo>
                    <a:pt x="150" y="532"/>
                  </a:lnTo>
                  <a:lnTo>
                    <a:pt x="152" y="538"/>
                  </a:lnTo>
                  <a:lnTo>
                    <a:pt x="152" y="544"/>
                  </a:lnTo>
                  <a:lnTo>
                    <a:pt x="154" y="550"/>
                  </a:lnTo>
                  <a:lnTo>
                    <a:pt x="154" y="558"/>
                  </a:lnTo>
                  <a:lnTo>
                    <a:pt x="156" y="566"/>
                  </a:lnTo>
                  <a:lnTo>
                    <a:pt x="158" y="572"/>
                  </a:lnTo>
                  <a:lnTo>
                    <a:pt x="160" y="578"/>
                  </a:lnTo>
                  <a:lnTo>
                    <a:pt x="162" y="584"/>
                  </a:lnTo>
                  <a:lnTo>
                    <a:pt x="164" y="588"/>
                  </a:lnTo>
                  <a:lnTo>
                    <a:pt x="166" y="594"/>
                  </a:lnTo>
                  <a:lnTo>
                    <a:pt x="166" y="598"/>
                  </a:lnTo>
                  <a:lnTo>
                    <a:pt x="166" y="600"/>
                  </a:lnTo>
                  <a:lnTo>
                    <a:pt x="178" y="620"/>
                  </a:lnTo>
                  <a:lnTo>
                    <a:pt x="180" y="620"/>
                  </a:lnTo>
                  <a:lnTo>
                    <a:pt x="180" y="624"/>
                  </a:lnTo>
                  <a:lnTo>
                    <a:pt x="180" y="628"/>
                  </a:lnTo>
                  <a:lnTo>
                    <a:pt x="182" y="634"/>
                  </a:lnTo>
                  <a:lnTo>
                    <a:pt x="184" y="638"/>
                  </a:lnTo>
                  <a:lnTo>
                    <a:pt x="184" y="642"/>
                  </a:lnTo>
                  <a:lnTo>
                    <a:pt x="186" y="644"/>
                  </a:lnTo>
                  <a:lnTo>
                    <a:pt x="190" y="646"/>
                  </a:lnTo>
                  <a:lnTo>
                    <a:pt x="194" y="646"/>
                  </a:lnTo>
                  <a:lnTo>
                    <a:pt x="202" y="646"/>
                  </a:lnTo>
                  <a:lnTo>
                    <a:pt x="208" y="644"/>
                  </a:lnTo>
                  <a:lnTo>
                    <a:pt x="212" y="642"/>
                  </a:lnTo>
                  <a:lnTo>
                    <a:pt x="214" y="642"/>
                  </a:lnTo>
                  <a:lnTo>
                    <a:pt x="216" y="640"/>
                  </a:lnTo>
                  <a:lnTo>
                    <a:pt x="218" y="640"/>
                  </a:lnTo>
                  <a:lnTo>
                    <a:pt x="220" y="640"/>
                  </a:lnTo>
                  <a:lnTo>
                    <a:pt x="220" y="642"/>
                  </a:lnTo>
                  <a:lnTo>
                    <a:pt x="218" y="644"/>
                  </a:lnTo>
                  <a:lnTo>
                    <a:pt x="216" y="646"/>
                  </a:lnTo>
                  <a:lnTo>
                    <a:pt x="214" y="648"/>
                  </a:lnTo>
                  <a:lnTo>
                    <a:pt x="212" y="650"/>
                  </a:lnTo>
                  <a:lnTo>
                    <a:pt x="210" y="650"/>
                  </a:lnTo>
                  <a:lnTo>
                    <a:pt x="212" y="652"/>
                  </a:lnTo>
                  <a:lnTo>
                    <a:pt x="214" y="654"/>
                  </a:lnTo>
                  <a:lnTo>
                    <a:pt x="218" y="656"/>
                  </a:lnTo>
                  <a:lnTo>
                    <a:pt x="222" y="656"/>
                  </a:lnTo>
                  <a:lnTo>
                    <a:pt x="226" y="658"/>
                  </a:lnTo>
                  <a:lnTo>
                    <a:pt x="228" y="658"/>
                  </a:lnTo>
                  <a:lnTo>
                    <a:pt x="232" y="658"/>
                  </a:lnTo>
                  <a:lnTo>
                    <a:pt x="234" y="656"/>
                  </a:lnTo>
                  <a:lnTo>
                    <a:pt x="234" y="652"/>
                  </a:lnTo>
                  <a:lnTo>
                    <a:pt x="234" y="644"/>
                  </a:lnTo>
                  <a:lnTo>
                    <a:pt x="234" y="638"/>
                  </a:lnTo>
                  <a:lnTo>
                    <a:pt x="236" y="632"/>
                  </a:lnTo>
                  <a:lnTo>
                    <a:pt x="238" y="630"/>
                  </a:lnTo>
                  <a:lnTo>
                    <a:pt x="240" y="626"/>
                  </a:lnTo>
                  <a:lnTo>
                    <a:pt x="240" y="622"/>
                  </a:lnTo>
                  <a:lnTo>
                    <a:pt x="240" y="618"/>
                  </a:lnTo>
                  <a:lnTo>
                    <a:pt x="238" y="616"/>
                  </a:lnTo>
                  <a:lnTo>
                    <a:pt x="238" y="614"/>
                  </a:lnTo>
                  <a:lnTo>
                    <a:pt x="238" y="612"/>
                  </a:lnTo>
                  <a:lnTo>
                    <a:pt x="242" y="610"/>
                  </a:lnTo>
                  <a:lnTo>
                    <a:pt x="244" y="608"/>
                  </a:lnTo>
                  <a:lnTo>
                    <a:pt x="246" y="608"/>
                  </a:lnTo>
                  <a:lnTo>
                    <a:pt x="246" y="606"/>
                  </a:lnTo>
                  <a:lnTo>
                    <a:pt x="250" y="590"/>
                  </a:lnTo>
                  <a:lnTo>
                    <a:pt x="252" y="576"/>
                  </a:lnTo>
                  <a:lnTo>
                    <a:pt x="252" y="574"/>
                  </a:lnTo>
                  <a:lnTo>
                    <a:pt x="252" y="572"/>
                  </a:lnTo>
                  <a:lnTo>
                    <a:pt x="250" y="570"/>
                  </a:lnTo>
                  <a:lnTo>
                    <a:pt x="252" y="566"/>
                  </a:lnTo>
                  <a:lnTo>
                    <a:pt x="254" y="566"/>
                  </a:lnTo>
                  <a:lnTo>
                    <a:pt x="258" y="564"/>
                  </a:lnTo>
                  <a:lnTo>
                    <a:pt x="260" y="564"/>
                  </a:lnTo>
                  <a:lnTo>
                    <a:pt x="260" y="566"/>
                  </a:lnTo>
                  <a:lnTo>
                    <a:pt x="260" y="566"/>
                  </a:lnTo>
                  <a:lnTo>
                    <a:pt x="262" y="566"/>
                  </a:lnTo>
                  <a:lnTo>
                    <a:pt x="266" y="566"/>
                  </a:lnTo>
                  <a:lnTo>
                    <a:pt x="268" y="564"/>
                  </a:lnTo>
                  <a:lnTo>
                    <a:pt x="270" y="562"/>
                  </a:lnTo>
                  <a:lnTo>
                    <a:pt x="272" y="560"/>
                  </a:lnTo>
                  <a:lnTo>
                    <a:pt x="276" y="558"/>
                  </a:lnTo>
                  <a:lnTo>
                    <a:pt x="280" y="556"/>
                  </a:lnTo>
                  <a:lnTo>
                    <a:pt x="282" y="556"/>
                  </a:lnTo>
                  <a:lnTo>
                    <a:pt x="284" y="556"/>
                  </a:lnTo>
                  <a:lnTo>
                    <a:pt x="286" y="552"/>
                  </a:lnTo>
                  <a:lnTo>
                    <a:pt x="292" y="544"/>
                  </a:lnTo>
                  <a:lnTo>
                    <a:pt x="302" y="534"/>
                  </a:lnTo>
                  <a:lnTo>
                    <a:pt x="310" y="526"/>
                  </a:lnTo>
                  <a:lnTo>
                    <a:pt x="318" y="518"/>
                  </a:lnTo>
                  <a:lnTo>
                    <a:pt x="322" y="516"/>
                  </a:lnTo>
                  <a:lnTo>
                    <a:pt x="324" y="518"/>
                  </a:lnTo>
                  <a:lnTo>
                    <a:pt x="326" y="516"/>
                  </a:lnTo>
                  <a:lnTo>
                    <a:pt x="326" y="512"/>
                  </a:lnTo>
                  <a:lnTo>
                    <a:pt x="328" y="510"/>
                  </a:lnTo>
                  <a:lnTo>
                    <a:pt x="330" y="506"/>
                  </a:lnTo>
                  <a:lnTo>
                    <a:pt x="330" y="504"/>
                  </a:lnTo>
                  <a:lnTo>
                    <a:pt x="332" y="502"/>
                  </a:lnTo>
                  <a:lnTo>
                    <a:pt x="334" y="500"/>
                  </a:lnTo>
                  <a:lnTo>
                    <a:pt x="336" y="498"/>
                  </a:lnTo>
                  <a:lnTo>
                    <a:pt x="338" y="498"/>
                  </a:lnTo>
                  <a:lnTo>
                    <a:pt x="340" y="500"/>
                  </a:lnTo>
                  <a:lnTo>
                    <a:pt x="342" y="504"/>
                  </a:lnTo>
                  <a:lnTo>
                    <a:pt x="346" y="504"/>
                  </a:lnTo>
                  <a:lnTo>
                    <a:pt x="348" y="504"/>
                  </a:lnTo>
                  <a:lnTo>
                    <a:pt x="348" y="500"/>
                  </a:lnTo>
                  <a:lnTo>
                    <a:pt x="350" y="498"/>
                  </a:lnTo>
                  <a:lnTo>
                    <a:pt x="352" y="498"/>
                  </a:lnTo>
                  <a:lnTo>
                    <a:pt x="356" y="498"/>
                  </a:lnTo>
                  <a:lnTo>
                    <a:pt x="358" y="498"/>
                  </a:lnTo>
                  <a:lnTo>
                    <a:pt x="358" y="498"/>
                  </a:lnTo>
                  <a:lnTo>
                    <a:pt x="358" y="498"/>
                  </a:lnTo>
                  <a:lnTo>
                    <a:pt x="360" y="496"/>
                  </a:lnTo>
                  <a:lnTo>
                    <a:pt x="364" y="494"/>
                  </a:lnTo>
                  <a:lnTo>
                    <a:pt x="366" y="490"/>
                  </a:lnTo>
                  <a:lnTo>
                    <a:pt x="370" y="488"/>
                  </a:lnTo>
                  <a:lnTo>
                    <a:pt x="372" y="486"/>
                  </a:lnTo>
                  <a:lnTo>
                    <a:pt x="374" y="484"/>
                  </a:lnTo>
                  <a:lnTo>
                    <a:pt x="380" y="480"/>
                  </a:lnTo>
                  <a:lnTo>
                    <a:pt x="384" y="478"/>
                  </a:lnTo>
                  <a:lnTo>
                    <a:pt x="386" y="476"/>
                  </a:lnTo>
                  <a:lnTo>
                    <a:pt x="390" y="474"/>
                  </a:lnTo>
                  <a:lnTo>
                    <a:pt x="390" y="472"/>
                  </a:lnTo>
                  <a:lnTo>
                    <a:pt x="390" y="470"/>
                  </a:lnTo>
                  <a:lnTo>
                    <a:pt x="388" y="468"/>
                  </a:lnTo>
                  <a:lnTo>
                    <a:pt x="386" y="466"/>
                  </a:lnTo>
                  <a:lnTo>
                    <a:pt x="382" y="464"/>
                  </a:lnTo>
                  <a:lnTo>
                    <a:pt x="378" y="464"/>
                  </a:lnTo>
                  <a:lnTo>
                    <a:pt x="372" y="464"/>
                  </a:lnTo>
                  <a:lnTo>
                    <a:pt x="368" y="464"/>
                  </a:lnTo>
                  <a:lnTo>
                    <a:pt x="364" y="464"/>
                  </a:lnTo>
                  <a:lnTo>
                    <a:pt x="362" y="464"/>
                  </a:lnTo>
                  <a:lnTo>
                    <a:pt x="362" y="466"/>
                  </a:lnTo>
                  <a:lnTo>
                    <a:pt x="360" y="468"/>
                  </a:lnTo>
                  <a:lnTo>
                    <a:pt x="358" y="470"/>
                  </a:lnTo>
                  <a:lnTo>
                    <a:pt x="354" y="472"/>
                  </a:lnTo>
                  <a:lnTo>
                    <a:pt x="348" y="474"/>
                  </a:lnTo>
                  <a:lnTo>
                    <a:pt x="344" y="474"/>
                  </a:lnTo>
                  <a:lnTo>
                    <a:pt x="340" y="474"/>
                  </a:lnTo>
                  <a:lnTo>
                    <a:pt x="338" y="472"/>
                  </a:lnTo>
                  <a:lnTo>
                    <a:pt x="334" y="472"/>
                  </a:lnTo>
                  <a:lnTo>
                    <a:pt x="334" y="472"/>
                  </a:lnTo>
                  <a:lnTo>
                    <a:pt x="334" y="472"/>
                  </a:lnTo>
                  <a:lnTo>
                    <a:pt x="334" y="470"/>
                  </a:lnTo>
                  <a:lnTo>
                    <a:pt x="334" y="468"/>
                  </a:lnTo>
                  <a:lnTo>
                    <a:pt x="334" y="466"/>
                  </a:lnTo>
                  <a:lnTo>
                    <a:pt x="334" y="466"/>
                  </a:lnTo>
                  <a:lnTo>
                    <a:pt x="336" y="466"/>
                  </a:lnTo>
                  <a:lnTo>
                    <a:pt x="340" y="466"/>
                  </a:lnTo>
                  <a:lnTo>
                    <a:pt x="344" y="468"/>
                  </a:lnTo>
                  <a:lnTo>
                    <a:pt x="346" y="468"/>
                  </a:lnTo>
                  <a:lnTo>
                    <a:pt x="348" y="468"/>
                  </a:lnTo>
                  <a:lnTo>
                    <a:pt x="358" y="462"/>
                  </a:lnTo>
                  <a:lnTo>
                    <a:pt x="364" y="450"/>
                  </a:lnTo>
                  <a:lnTo>
                    <a:pt x="356" y="448"/>
                  </a:lnTo>
                  <a:lnTo>
                    <a:pt x="358" y="448"/>
                  </a:lnTo>
                  <a:lnTo>
                    <a:pt x="360" y="446"/>
                  </a:lnTo>
                  <a:lnTo>
                    <a:pt x="362" y="444"/>
                  </a:lnTo>
                  <a:lnTo>
                    <a:pt x="362" y="442"/>
                  </a:lnTo>
                  <a:lnTo>
                    <a:pt x="360" y="438"/>
                  </a:lnTo>
                  <a:lnTo>
                    <a:pt x="360" y="438"/>
                  </a:lnTo>
                  <a:lnTo>
                    <a:pt x="358" y="438"/>
                  </a:lnTo>
                  <a:lnTo>
                    <a:pt x="356" y="436"/>
                  </a:lnTo>
                  <a:lnTo>
                    <a:pt x="356" y="434"/>
                  </a:lnTo>
                  <a:lnTo>
                    <a:pt x="356" y="432"/>
                  </a:lnTo>
                  <a:lnTo>
                    <a:pt x="356" y="430"/>
                  </a:lnTo>
                  <a:lnTo>
                    <a:pt x="358" y="430"/>
                  </a:lnTo>
                  <a:lnTo>
                    <a:pt x="362" y="428"/>
                  </a:lnTo>
                  <a:lnTo>
                    <a:pt x="366" y="428"/>
                  </a:lnTo>
                  <a:lnTo>
                    <a:pt x="366" y="430"/>
                  </a:lnTo>
                  <a:lnTo>
                    <a:pt x="368" y="432"/>
                  </a:lnTo>
                  <a:lnTo>
                    <a:pt x="370" y="436"/>
                  </a:lnTo>
                  <a:lnTo>
                    <a:pt x="372" y="442"/>
                  </a:lnTo>
                  <a:lnTo>
                    <a:pt x="374" y="448"/>
                  </a:lnTo>
                  <a:lnTo>
                    <a:pt x="378" y="452"/>
                  </a:lnTo>
                  <a:lnTo>
                    <a:pt x="378" y="456"/>
                  </a:lnTo>
                  <a:lnTo>
                    <a:pt x="380" y="456"/>
                  </a:lnTo>
                  <a:lnTo>
                    <a:pt x="396" y="458"/>
                  </a:lnTo>
                  <a:lnTo>
                    <a:pt x="394" y="434"/>
                  </a:lnTo>
                  <a:lnTo>
                    <a:pt x="394" y="434"/>
                  </a:lnTo>
                  <a:lnTo>
                    <a:pt x="394" y="432"/>
                  </a:lnTo>
                  <a:lnTo>
                    <a:pt x="392" y="428"/>
                  </a:lnTo>
                  <a:lnTo>
                    <a:pt x="390" y="426"/>
                  </a:lnTo>
                  <a:lnTo>
                    <a:pt x="386" y="422"/>
                  </a:lnTo>
                  <a:lnTo>
                    <a:pt x="384" y="420"/>
                  </a:lnTo>
                  <a:lnTo>
                    <a:pt x="382" y="418"/>
                  </a:lnTo>
                  <a:lnTo>
                    <a:pt x="380" y="414"/>
                  </a:lnTo>
                  <a:lnTo>
                    <a:pt x="380" y="412"/>
                  </a:lnTo>
                  <a:lnTo>
                    <a:pt x="380" y="412"/>
                  </a:lnTo>
                  <a:lnTo>
                    <a:pt x="386" y="412"/>
                  </a:lnTo>
                  <a:lnTo>
                    <a:pt x="386" y="396"/>
                  </a:lnTo>
                  <a:lnTo>
                    <a:pt x="386" y="394"/>
                  </a:lnTo>
                  <a:lnTo>
                    <a:pt x="384" y="394"/>
                  </a:lnTo>
                  <a:lnTo>
                    <a:pt x="384" y="392"/>
                  </a:lnTo>
                  <a:lnTo>
                    <a:pt x="382" y="388"/>
                  </a:lnTo>
                  <a:lnTo>
                    <a:pt x="382" y="386"/>
                  </a:lnTo>
                  <a:lnTo>
                    <a:pt x="382" y="384"/>
                  </a:lnTo>
                  <a:lnTo>
                    <a:pt x="386" y="384"/>
                  </a:lnTo>
                  <a:lnTo>
                    <a:pt x="392" y="382"/>
                  </a:lnTo>
                  <a:lnTo>
                    <a:pt x="396" y="382"/>
                  </a:lnTo>
                  <a:lnTo>
                    <a:pt x="396" y="382"/>
                  </a:lnTo>
                  <a:lnTo>
                    <a:pt x="398" y="380"/>
                  </a:lnTo>
                  <a:lnTo>
                    <a:pt x="400" y="378"/>
                  </a:lnTo>
                  <a:lnTo>
                    <a:pt x="402" y="376"/>
                  </a:lnTo>
                  <a:lnTo>
                    <a:pt x="402" y="374"/>
                  </a:lnTo>
                  <a:lnTo>
                    <a:pt x="402" y="370"/>
                  </a:lnTo>
                  <a:lnTo>
                    <a:pt x="410" y="364"/>
                  </a:lnTo>
                  <a:lnTo>
                    <a:pt x="420" y="350"/>
                  </a:lnTo>
                  <a:lnTo>
                    <a:pt x="426" y="340"/>
                  </a:lnTo>
                  <a:lnTo>
                    <a:pt x="426" y="340"/>
                  </a:lnTo>
                  <a:lnTo>
                    <a:pt x="424" y="336"/>
                  </a:lnTo>
                  <a:lnTo>
                    <a:pt x="424" y="332"/>
                  </a:lnTo>
                  <a:lnTo>
                    <a:pt x="422" y="328"/>
                  </a:lnTo>
                  <a:lnTo>
                    <a:pt x="418" y="324"/>
                  </a:lnTo>
                  <a:lnTo>
                    <a:pt x="414" y="324"/>
                  </a:lnTo>
                  <a:lnTo>
                    <a:pt x="414" y="322"/>
                  </a:lnTo>
                  <a:lnTo>
                    <a:pt x="414" y="320"/>
                  </a:lnTo>
                  <a:lnTo>
                    <a:pt x="412" y="316"/>
                  </a:lnTo>
                  <a:lnTo>
                    <a:pt x="412" y="314"/>
                  </a:lnTo>
                  <a:lnTo>
                    <a:pt x="408" y="310"/>
                  </a:lnTo>
                  <a:lnTo>
                    <a:pt x="406" y="308"/>
                  </a:lnTo>
                  <a:lnTo>
                    <a:pt x="400" y="308"/>
                  </a:lnTo>
                  <a:lnTo>
                    <a:pt x="394" y="308"/>
                  </a:lnTo>
                  <a:lnTo>
                    <a:pt x="388" y="310"/>
                  </a:lnTo>
                  <a:lnTo>
                    <a:pt x="384" y="310"/>
                  </a:lnTo>
                  <a:lnTo>
                    <a:pt x="382" y="310"/>
                  </a:lnTo>
                  <a:lnTo>
                    <a:pt x="382" y="310"/>
                  </a:lnTo>
                  <a:lnTo>
                    <a:pt x="382" y="308"/>
                  </a:lnTo>
                  <a:lnTo>
                    <a:pt x="382" y="306"/>
                  </a:lnTo>
                  <a:lnTo>
                    <a:pt x="382" y="300"/>
                  </a:lnTo>
                  <a:lnTo>
                    <a:pt x="382" y="298"/>
                  </a:lnTo>
                  <a:lnTo>
                    <a:pt x="382" y="292"/>
                  </a:lnTo>
                  <a:lnTo>
                    <a:pt x="382" y="286"/>
                  </a:lnTo>
                  <a:lnTo>
                    <a:pt x="382" y="280"/>
                  </a:lnTo>
                  <a:lnTo>
                    <a:pt x="382" y="276"/>
                  </a:lnTo>
                  <a:lnTo>
                    <a:pt x="380" y="272"/>
                  </a:lnTo>
                  <a:lnTo>
                    <a:pt x="380" y="270"/>
                  </a:lnTo>
                  <a:lnTo>
                    <a:pt x="380" y="270"/>
                  </a:lnTo>
                  <a:lnTo>
                    <a:pt x="378" y="268"/>
                  </a:lnTo>
                  <a:lnTo>
                    <a:pt x="374" y="266"/>
                  </a:lnTo>
                  <a:lnTo>
                    <a:pt x="372" y="264"/>
                  </a:lnTo>
                  <a:lnTo>
                    <a:pt x="370" y="260"/>
                  </a:lnTo>
                  <a:lnTo>
                    <a:pt x="370" y="258"/>
                  </a:lnTo>
                  <a:lnTo>
                    <a:pt x="374" y="256"/>
                  </a:lnTo>
                  <a:lnTo>
                    <a:pt x="374" y="254"/>
                  </a:lnTo>
                  <a:lnTo>
                    <a:pt x="376" y="250"/>
                  </a:lnTo>
                  <a:lnTo>
                    <a:pt x="378" y="242"/>
                  </a:lnTo>
                  <a:lnTo>
                    <a:pt x="380" y="230"/>
                  </a:lnTo>
                  <a:lnTo>
                    <a:pt x="380" y="210"/>
                  </a:lnTo>
                  <a:lnTo>
                    <a:pt x="378" y="188"/>
                  </a:lnTo>
                  <a:lnTo>
                    <a:pt x="378" y="186"/>
                  </a:lnTo>
                  <a:lnTo>
                    <a:pt x="380" y="184"/>
                  </a:lnTo>
                  <a:lnTo>
                    <a:pt x="380" y="180"/>
                  </a:lnTo>
                  <a:lnTo>
                    <a:pt x="382" y="176"/>
                  </a:lnTo>
                  <a:lnTo>
                    <a:pt x="384" y="174"/>
                  </a:lnTo>
                  <a:lnTo>
                    <a:pt x="388" y="172"/>
                  </a:lnTo>
                  <a:lnTo>
                    <a:pt x="392" y="172"/>
                  </a:lnTo>
                  <a:lnTo>
                    <a:pt x="392" y="172"/>
                  </a:lnTo>
                  <a:lnTo>
                    <a:pt x="394" y="174"/>
                  </a:lnTo>
                  <a:lnTo>
                    <a:pt x="396" y="174"/>
                  </a:lnTo>
                  <a:lnTo>
                    <a:pt x="400" y="174"/>
                  </a:lnTo>
                  <a:lnTo>
                    <a:pt x="402" y="174"/>
                  </a:lnTo>
                  <a:lnTo>
                    <a:pt x="406" y="170"/>
                  </a:lnTo>
                  <a:lnTo>
                    <a:pt x="408" y="166"/>
                  </a:lnTo>
                  <a:lnTo>
                    <a:pt x="408" y="162"/>
                  </a:lnTo>
                  <a:lnTo>
                    <a:pt x="408" y="158"/>
                  </a:lnTo>
                  <a:lnTo>
                    <a:pt x="408" y="154"/>
                  </a:lnTo>
                  <a:lnTo>
                    <a:pt x="408" y="150"/>
                  </a:lnTo>
                  <a:lnTo>
                    <a:pt x="408" y="146"/>
                  </a:lnTo>
                  <a:lnTo>
                    <a:pt x="412" y="144"/>
                  </a:lnTo>
                  <a:lnTo>
                    <a:pt x="414" y="140"/>
                  </a:lnTo>
                  <a:lnTo>
                    <a:pt x="416" y="138"/>
                  </a:lnTo>
                  <a:lnTo>
                    <a:pt x="414" y="138"/>
                  </a:lnTo>
                  <a:lnTo>
                    <a:pt x="410" y="138"/>
                  </a:lnTo>
                  <a:lnTo>
                    <a:pt x="406" y="138"/>
                  </a:lnTo>
                  <a:lnTo>
                    <a:pt x="402" y="140"/>
                  </a:lnTo>
                  <a:lnTo>
                    <a:pt x="400" y="140"/>
                  </a:lnTo>
                  <a:lnTo>
                    <a:pt x="398" y="140"/>
                  </a:lnTo>
                  <a:lnTo>
                    <a:pt x="396" y="138"/>
                  </a:lnTo>
                  <a:lnTo>
                    <a:pt x="398" y="136"/>
                  </a:lnTo>
                  <a:lnTo>
                    <a:pt x="404" y="134"/>
                  </a:lnTo>
                  <a:lnTo>
                    <a:pt x="410" y="130"/>
                  </a:lnTo>
                  <a:lnTo>
                    <a:pt x="416" y="128"/>
                  </a:lnTo>
                  <a:lnTo>
                    <a:pt x="422" y="124"/>
                  </a:lnTo>
                  <a:lnTo>
                    <a:pt x="426" y="120"/>
                  </a:lnTo>
                  <a:lnTo>
                    <a:pt x="430" y="114"/>
                  </a:lnTo>
                  <a:lnTo>
                    <a:pt x="434" y="108"/>
                  </a:lnTo>
                  <a:lnTo>
                    <a:pt x="436" y="102"/>
                  </a:lnTo>
                  <a:lnTo>
                    <a:pt x="436" y="98"/>
                  </a:lnTo>
                  <a:lnTo>
                    <a:pt x="436" y="94"/>
                  </a:lnTo>
                  <a:lnTo>
                    <a:pt x="436" y="92"/>
                  </a:lnTo>
                  <a:lnTo>
                    <a:pt x="436" y="90"/>
                  </a:lnTo>
                  <a:lnTo>
                    <a:pt x="436" y="86"/>
                  </a:lnTo>
                  <a:lnTo>
                    <a:pt x="440" y="84"/>
                  </a:lnTo>
                  <a:lnTo>
                    <a:pt x="422" y="72"/>
                  </a:lnTo>
                  <a:lnTo>
                    <a:pt x="422" y="74"/>
                  </a:lnTo>
                  <a:lnTo>
                    <a:pt x="422" y="76"/>
                  </a:lnTo>
                  <a:lnTo>
                    <a:pt x="420" y="78"/>
                  </a:lnTo>
                  <a:lnTo>
                    <a:pt x="418" y="80"/>
                  </a:lnTo>
                  <a:lnTo>
                    <a:pt x="416" y="82"/>
                  </a:lnTo>
                  <a:lnTo>
                    <a:pt x="414" y="78"/>
                  </a:lnTo>
                  <a:lnTo>
                    <a:pt x="412" y="76"/>
                  </a:lnTo>
                  <a:lnTo>
                    <a:pt x="410" y="74"/>
                  </a:lnTo>
                  <a:lnTo>
                    <a:pt x="408" y="74"/>
                  </a:lnTo>
                  <a:lnTo>
                    <a:pt x="406" y="76"/>
                  </a:lnTo>
                  <a:lnTo>
                    <a:pt x="406" y="78"/>
                  </a:lnTo>
                  <a:lnTo>
                    <a:pt x="406" y="82"/>
                  </a:lnTo>
                  <a:lnTo>
                    <a:pt x="408" y="84"/>
                  </a:lnTo>
                  <a:lnTo>
                    <a:pt x="408" y="84"/>
                  </a:lnTo>
                  <a:lnTo>
                    <a:pt x="410" y="86"/>
                  </a:lnTo>
                  <a:lnTo>
                    <a:pt x="410" y="86"/>
                  </a:lnTo>
                  <a:lnTo>
                    <a:pt x="410" y="88"/>
                  </a:lnTo>
                  <a:lnTo>
                    <a:pt x="408" y="92"/>
                  </a:lnTo>
                  <a:lnTo>
                    <a:pt x="406" y="98"/>
                  </a:lnTo>
                  <a:lnTo>
                    <a:pt x="398" y="108"/>
                  </a:lnTo>
                  <a:lnTo>
                    <a:pt x="386" y="118"/>
                  </a:lnTo>
                  <a:lnTo>
                    <a:pt x="372" y="128"/>
                  </a:lnTo>
                  <a:lnTo>
                    <a:pt x="362" y="136"/>
                  </a:lnTo>
                  <a:lnTo>
                    <a:pt x="354" y="140"/>
                  </a:lnTo>
                  <a:lnTo>
                    <a:pt x="356" y="138"/>
                  </a:lnTo>
                  <a:lnTo>
                    <a:pt x="362" y="130"/>
                  </a:lnTo>
                  <a:lnTo>
                    <a:pt x="370" y="120"/>
                  </a:lnTo>
                  <a:lnTo>
                    <a:pt x="378" y="110"/>
                  </a:lnTo>
                  <a:lnTo>
                    <a:pt x="382" y="100"/>
                  </a:lnTo>
                  <a:lnTo>
                    <a:pt x="388" y="88"/>
                  </a:lnTo>
                  <a:lnTo>
                    <a:pt x="398" y="66"/>
                  </a:lnTo>
                  <a:lnTo>
                    <a:pt x="398" y="66"/>
                  </a:lnTo>
                  <a:lnTo>
                    <a:pt x="396" y="64"/>
                  </a:lnTo>
                  <a:lnTo>
                    <a:pt x="394" y="64"/>
                  </a:lnTo>
                  <a:lnTo>
                    <a:pt x="390" y="62"/>
                  </a:lnTo>
                  <a:lnTo>
                    <a:pt x="386" y="64"/>
                  </a:lnTo>
                  <a:lnTo>
                    <a:pt x="382" y="64"/>
                  </a:lnTo>
                  <a:lnTo>
                    <a:pt x="376" y="68"/>
                  </a:lnTo>
                  <a:lnTo>
                    <a:pt x="376" y="70"/>
                  </a:lnTo>
                  <a:lnTo>
                    <a:pt x="374" y="72"/>
                  </a:lnTo>
                  <a:lnTo>
                    <a:pt x="372" y="74"/>
                  </a:lnTo>
                  <a:lnTo>
                    <a:pt x="368" y="78"/>
                  </a:lnTo>
                  <a:lnTo>
                    <a:pt x="366" y="80"/>
                  </a:lnTo>
                  <a:lnTo>
                    <a:pt x="362" y="82"/>
                  </a:lnTo>
                  <a:lnTo>
                    <a:pt x="358" y="84"/>
                  </a:lnTo>
                  <a:lnTo>
                    <a:pt x="356" y="86"/>
                  </a:lnTo>
                  <a:lnTo>
                    <a:pt x="356" y="84"/>
                  </a:lnTo>
                  <a:lnTo>
                    <a:pt x="356" y="82"/>
                  </a:lnTo>
                  <a:lnTo>
                    <a:pt x="356" y="80"/>
                  </a:lnTo>
                  <a:lnTo>
                    <a:pt x="360" y="78"/>
                  </a:lnTo>
                  <a:lnTo>
                    <a:pt x="364" y="74"/>
                  </a:lnTo>
                  <a:lnTo>
                    <a:pt x="368" y="68"/>
                  </a:lnTo>
                  <a:lnTo>
                    <a:pt x="364" y="60"/>
                  </a:lnTo>
                  <a:lnTo>
                    <a:pt x="360" y="60"/>
                  </a:lnTo>
                  <a:lnTo>
                    <a:pt x="352" y="60"/>
                  </a:lnTo>
                  <a:lnTo>
                    <a:pt x="340" y="64"/>
                  </a:lnTo>
                  <a:lnTo>
                    <a:pt x="330" y="72"/>
                  </a:lnTo>
                  <a:lnTo>
                    <a:pt x="326" y="78"/>
                  </a:lnTo>
                  <a:lnTo>
                    <a:pt x="326" y="78"/>
                  </a:lnTo>
                  <a:lnTo>
                    <a:pt x="326" y="76"/>
                  </a:lnTo>
                  <a:lnTo>
                    <a:pt x="326" y="72"/>
                  </a:lnTo>
                  <a:lnTo>
                    <a:pt x="328" y="68"/>
                  </a:lnTo>
                  <a:lnTo>
                    <a:pt x="328" y="64"/>
                  </a:lnTo>
                  <a:lnTo>
                    <a:pt x="332" y="62"/>
                  </a:lnTo>
                  <a:lnTo>
                    <a:pt x="336" y="60"/>
                  </a:lnTo>
                  <a:lnTo>
                    <a:pt x="340" y="58"/>
                  </a:lnTo>
                  <a:lnTo>
                    <a:pt x="346" y="56"/>
                  </a:lnTo>
                  <a:lnTo>
                    <a:pt x="352" y="56"/>
                  </a:lnTo>
                  <a:lnTo>
                    <a:pt x="358" y="54"/>
                  </a:lnTo>
                  <a:lnTo>
                    <a:pt x="360" y="54"/>
                  </a:lnTo>
                  <a:lnTo>
                    <a:pt x="362" y="54"/>
                  </a:lnTo>
                  <a:lnTo>
                    <a:pt x="362" y="52"/>
                  </a:lnTo>
                  <a:lnTo>
                    <a:pt x="364" y="50"/>
                  </a:lnTo>
                  <a:lnTo>
                    <a:pt x="366" y="48"/>
                  </a:lnTo>
                  <a:lnTo>
                    <a:pt x="368" y="44"/>
                  </a:lnTo>
                  <a:lnTo>
                    <a:pt x="368" y="40"/>
                  </a:lnTo>
                  <a:lnTo>
                    <a:pt x="366" y="36"/>
                  </a:lnTo>
                  <a:lnTo>
                    <a:pt x="362" y="32"/>
                  </a:lnTo>
                  <a:lnTo>
                    <a:pt x="358" y="30"/>
                  </a:lnTo>
                  <a:lnTo>
                    <a:pt x="352" y="28"/>
                  </a:lnTo>
                  <a:lnTo>
                    <a:pt x="348" y="28"/>
                  </a:lnTo>
                  <a:lnTo>
                    <a:pt x="348" y="28"/>
                  </a:lnTo>
                  <a:lnTo>
                    <a:pt x="340" y="28"/>
                  </a:lnTo>
                  <a:lnTo>
                    <a:pt x="340" y="18"/>
                  </a:lnTo>
                  <a:lnTo>
                    <a:pt x="340" y="18"/>
                  </a:lnTo>
                  <a:lnTo>
                    <a:pt x="338" y="18"/>
                  </a:lnTo>
                  <a:lnTo>
                    <a:pt x="334" y="18"/>
                  </a:lnTo>
                  <a:lnTo>
                    <a:pt x="330" y="20"/>
                  </a:lnTo>
                  <a:lnTo>
                    <a:pt x="328" y="22"/>
                  </a:lnTo>
                  <a:lnTo>
                    <a:pt x="324" y="24"/>
                  </a:lnTo>
                  <a:lnTo>
                    <a:pt x="324" y="24"/>
                  </a:lnTo>
                  <a:lnTo>
                    <a:pt x="320" y="26"/>
                  </a:lnTo>
                  <a:lnTo>
                    <a:pt x="314" y="26"/>
                  </a:lnTo>
                  <a:lnTo>
                    <a:pt x="308" y="28"/>
                  </a:lnTo>
                  <a:lnTo>
                    <a:pt x="304" y="30"/>
                  </a:lnTo>
                  <a:lnTo>
                    <a:pt x="300" y="32"/>
                  </a:lnTo>
                  <a:lnTo>
                    <a:pt x="288" y="38"/>
                  </a:lnTo>
                  <a:lnTo>
                    <a:pt x="290" y="36"/>
                  </a:lnTo>
                  <a:lnTo>
                    <a:pt x="298" y="30"/>
                  </a:lnTo>
                  <a:lnTo>
                    <a:pt x="306" y="22"/>
                  </a:lnTo>
                  <a:lnTo>
                    <a:pt x="314" y="16"/>
                  </a:lnTo>
                  <a:lnTo>
                    <a:pt x="322" y="14"/>
                  </a:lnTo>
                  <a:lnTo>
                    <a:pt x="322" y="14"/>
                  </a:lnTo>
                  <a:lnTo>
                    <a:pt x="322" y="12"/>
                  </a:lnTo>
                  <a:lnTo>
                    <a:pt x="324" y="10"/>
                  </a:lnTo>
                  <a:lnTo>
                    <a:pt x="322" y="8"/>
                  </a:lnTo>
                  <a:lnTo>
                    <a:pt x="322" y="6"/>
                  </a:lnTo>
                  <a:lnTo>
                    <a:pt x="318" y="4"/>
                  </a:lnTo>
                  <a:lnTo>
                    <a:pt x="312" y="2"/>
                  </a:lnTo>
                  <a:lnTo>
                    <a:pt x="298" y="2"/>
                  </a:lnTo>
                  <a:lnTo>
                    <a:pt x="278" y="0"/>
                  </a:lnTo>
                  <a:lnTo>
                    <a:pt x="258" y="4"/>
                  </a:lnTo>
                  <a:lnTo>
                    <a:pt x="240" y="12"/>
                  </a:lnTo>
                  <a:lnTo>
                    <a:pt x="212" y="30"/>
                  </a:lnTo>
                  <a:lnTo>
                    <a:pt x="212" y="30"/>
                  </a:lnTo>
                  <a:lnTo>
                    <a:pt x="214" y="32"/>
                  </a:lnTo>
                  <a:lnTo>
                    <a:pt x="218" y="34"/>
                  </a:lnTo>
                  <a:lnTo>
                    <a:pt x="220" y="38"/>
                  </a:lnTo>
                  <a:lnTo>
                    <a:pt x="224" y="42"/>
                  </a:lnTo>
                  <a:lnTo>
                    <a:pt x="226" y="48"/>
                  </a:lnTo>
                  <a:lnTo>
                    <a:pt x="228" y="56"/>
                  </a:lnTo>
                  <a:lnTo>
                    <a:pt x="206" y="38"/>
                  </a:lnTo>
                  <a:lnTo>
                    <a:pt x="196" y="40"/>
                  </a:lnTo>
                  <a:lnTo>
                    <a:pt x="202" y="62"/>
                  </a:lnTo>
                  <a:lnTo>
                    <a:pt x="186" y="48"/>
                  </a:lnTo>
                  <a:lnTo>
                    <a:pt x="166" y="54"/>
                  </a:lnTo>
                  <a:lnTo>
                    <a:pt x="164" y="54"/>
                  </a:lnTo>
                  <a:lnTo>
                    <a:pt x="164" y="56"/>
                  </a:lnTo>
                  <a:lnTo>
                    <a:pt x="162" y="60"/>
                  </a:lnTo>
                  <a:lnTo>
                    <a:pt x="164" y="66"/>
                  </a:lnTo>
                  <a:lnTo>
                    <a:pt x="166" y="70"/>
                  </a:lnTo>
                  <a:lnTo>
                    <a:pt x="170" y="76"/>
                  </a:lnTo>
                  <a:lnTo>
                    <a:pt x="152" y="64"/>
                  </a:lnTo>
                  <a:lnTo>
                    <a:pt x="128" y="70"/>
                  </a:lnTo>
                  <a:lnTo>
                    <a:pt x="104" y="7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6" name="Freeform 347"/>
            <p:cNvSpPr>
              <a:spLocks/>
            </p:cNvSpPr>
            <p:nvPr/>
          </p:nvSpPr>
          <p:spPr bwMode="gray">
            <a:xfrm>
              <a:off x="4999" y="1710"/>
              <a:ext cx="38" cy="46"/>
            </a:xfrm>
            <a:custGeom>
              <a:avLst/>
              <a:gdLst>
                <a:gd name="T0" fmla="*/ 10 w 38"/>
                <a:gd name="T1" fmla="*/ 0 h 46"/>
                <a:gd name="T2" fmla="*/ 8 w 38"/>
                <a:gd name="T3" fmla="*/ 0 h 46"/>
                <a:gd name="T4" fmla="*/ 8 w 38"/>
                <a:gd name="T5" fmla="*/ 0 h 46"/>
                <a:gd name="T6" fmla="*/ 6 w 38"/>
                <a:gd name="T7" fmla="*/ 2 h 46"/>
                <a:gd name="T8" fmla="*/ 6 w 38"/>
                <a:gd name="T9" fmla="*/ 2 h 46"/>
                <a:gd name="T10" fmla="*/ 4 w 38"/>
                <a:gd name="T11" fmla="*/ 6 h 46"/>
                <a:gd name="T12" fmla="*/ 4 w 38"/>
                <a:gd name="T13" fmla="*/ 10 h 46"/>
                <a:gd name="T14" fmla="*/ 2 w 38"/>
                <a:gd name="T15" fmla="*/ 18 h 46"/>
                <a:gd name="T16" fmla="*/ 2 w 38"/>
                <a:gd name="T17" fmla="*/ 22 h 46"/>
                <a:gd name="T18" fmla="*/ 2 w 38"/>
                <a:gd name="T19" fmla="*/ 24 h 46"/>
                <a:gd name="T20" fmla="*/ 4 w 38"/>
                <a:gd name="T21" fmla="*/ 26 h 46"/>
                <a:gd name="T22" fmla="*/ 6 w 38"/>
                <a:gd name="T23" fmla="*/ 26 h 46"/>
                <a:gd name="T24" fmla="*/ 8 w 38"/>
                <a:gd name="T25" fmla="*/ 28 h 46"/>
                <a:gd name="T26" fmla="*/ 6 w 38"/>
                <a:gd name="T27" fmla="*/ 30 h 46"/>
                <a:gd name="T28" fmla="*/ 4 w 38"/>
                <a:gd name="T29" fmla="*/ 30 h 46"/>
                <a:gd name="T30" fmla="*/ 2 w 38"/>
                <a:gd name="T31" fmla="*/ 32 h 46"/>
                <a:gd name="T32" fmla="*/ 0 w 38"/>
                <a:gd name="T33" fmla="*/ 36 h 46"/>
                <a:gd name="T34" fmla="*/ 0 w 38"/>
                <a:gd name="T35" fmla="*/ 38 h 46"/>
                <a:gd name="T36" fmla="*/ 2 w 38"/>
                <a:gd name="T37" fmla="*/ 40 h 46"/>
                <a:gd name="T38" fmla="*/ 2 w 38"/>
                <a:gd name="T39" fmla="*/ 42 h 46"/>
                <a:gd name="T40" fmla="*/ 2 w 38"/>
                <a:gd name="T41" fmla="*/ 42 h 46"/>
                <a:gd name="T42" fmla="*/ 4 w 38"/>
                <a:gd name="T43" fmla="*/ 42 h 46"/>
                <a:gd name="T44" fmla="*/ 6 w 38"/>
                <a:gd name="T45" fmla="*/ 44 h 46"/>
                <a:gd name="T46" fmla="*/ 8 w 38"/>
                <a:gd name="T47" fmla="*/ 44 h 46"/>
                <a:gd name="T48" fmla="*/ 10 w 38"/>
                <a:gd name="T49" fmla="*/ 44 h 46"/>
                <a:gd name="T50" fmla="*/ 12 w 38"/>
                <a:gd name="T51" fmla="*/ 44 h 46"/>
                <a:gd name="T52" fmla="*/ 12 w 38"/>
                <a:gd name="T53" fmla="*/ 40 h 46"/>
                <a:gd name="T54" fmla="*/ 14 w 38"/>
                <a:gd name="T55" fmla="*/ 38 h 46"/>
                <a:gd name="T56" fmla="*/ 16 w 38"/>
                <a:gd name="T57" fmla="*/ 38 h 46"/>
                <a:gd name="T58" fmla="*/ 18 w 38"/>
                <a:gd name="T59" fmla="*/ 36 h 46"/>
                <a:gd name="T60" fmla="*/ 20 w 38"/>
                <a:gd name="T61" fmla="*/ 38 h 46"/>
                <a:gd name="T62" fmla="*/ 22 w 38"/>
                <a:gd name="T63" fmla="*/ 40 h 46"/>
                <a:gd name="T64" fmla="*/ 26 w 38"/>
                <a:gd name="T65" fmla="*/ 42 h 46"/>
                <a:gd name="T66" fmla="*/ 30 w 38"/>
                <a:gd name="T67" fmla="*/ 44 h 46"/>
                <a:gd name="T68" fmla="*/ 34 w 38"/>
                <a:gd name="T69" fmla="*/ 46 h 46"/>
                <a:gd name="T70" fmla="*/ 36 w 38"/>
                <a:gd name="T71" fmla="*/ 46 h 46"/>
                <a:gd name="T72" fmla="*/ 38 w 38"/>
                <a:gd name="T73" fmla="*/ 46 h 46"/>
                <a:gd name="T74" fmla="*/ 38 w 38"/>
                <a:gd name="T75" fmla="*/ 44 h 46"/>
                <a:gd name="T76" fmla="*/ 38 w 38"/>
                <a:gd name="T77" fmla="*/ 38 h 46"/>
                <a:gd name="T78" fmla="*/ 36 w 38"/>
                <a:gd name="T79" fmla="*/ 34 h 46"/>
                <a:gd name="T80" fmla="*/ 34 w 38"/>
                <a:gd name="T81" fmla="*/ 32 h 46"/>
                <a:gd name="T82" fmla="*/ 34 w 38"/>
                <a:gd name="T83" fmla="*/ 30 h 46"/>
                <a:gd name="T84" fmla="*/ 32 w 38"/>
                <a:gd name="T85" fmla="*/ 28 h 46"/>
                <a:gd name="T86" fmla="*/ 32 w 38"/>
                <a:gd name="T87" fmla="*/ 28 h 46"/>
                <a:gd name="T88" fmla="*/ 32 w 38"/>
                <a:gd name="T89" fmla="*/ 26 h 46"/>
                <a:gd name="T90" fmla="*/ 30 w 38"/>
                <a:gd name="T91" fmla="*/ 24 h 46"/>
                <a:gd name="T92" fmla="*/ 28 w 38"/>
                <a:gd name="T93" fmla="*/ 24 h 46"/>
                <a:gd name="T94" fmla="*/ 26 w 38"/>
                <a:gd name="T95" fmla="*/ 24 h 46"/>
                <a:gd name="T96" fmla="*/ 24 w 38"/>
                <a:gd name="T97" fmla="*/ 24 h 46"/>
                <a:gd name="T98" fmla="*/ 20 w 38"/>
                <a:gd name="T99" fmla="*/ 22 h 46"/>
                <a:gd name="T100" fmla="*/ 18 w 38"/>
                <a:gd name="T101" fmla="*/ 20 h 46"/>
                <a:gd name="T102" fmla="*/ 16 w 38"/>
                <a:gd name="T103" fmla="*/ 18 h 46"/>
                <a:gd name="T104" fmla="*/ 14 w 38"/>
                <a:gd name="T105" fmla="*/ 16 h 46"/>
                <a:gd name="T106" fmla="*/ 14 w 38"/>
                <a:gd name="T107" fmla="*/ 16 h 46"/>
                <a:gd name="T108" fmla="*/ 16 w 38"/>
                <a:gd name="T109" fmla="*/ 14 h 46"/>
                <a:gd name="T110" fmla="*/ 28 w 38"/>
                <a:gd name="T111" fmla="*/ 14 h 46"/>
                <a:gd name="T112" fmla="*/ 28 w 38"/>
                <a:gd name="T113" fmla="*/ 4 h 46"/>
                <a:gd name="T114" fmla="*/ 26 w 38"/>
                <a:gd name="T115" fmla="*/ 6 h 46"/>
                <a:gd name="T116" fmla="*/ 24 w 38"/>
                <a:gd name="T117" fmla="*/ 6 h 46"/>
                <a:gd name="T118" fmla="*/ 20 w 38"/>
                <a:gd name="T119" fmla="*/ 6 h 46"/>
                <a:gd name="T120" fmla="*/ 16 w 38"/>
                <a:gd name="T121" fmla="*/ 4 h 46"/>
                <a:gd name="T122" fmla="*/ 12 w 38"/>
                <a:gd name="T123" fmla="*/ 4 h 46"/>
                <a:gd name="T124" fmla="*/ 10 w 38"/>
                <a:gd name="T1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46">
                  <a:moveTo>
                    <a:pt x="10" y="0"/>
                  </a:moveTo>
                  <a:lnTo>
                    <a:pt x="8" y="0"/>
                  </a:lnTo>
                  <a:lnTo>
                    <a:pt x="8" y="0"/>
                  </a:lnTo>
                  <a:lnTo>
                    <a:pt x="6" y="2"/>
                  </a:lnTo>
                  <a:lnTo>
                    <a:pt x="6" y="2"/>
                  </a:lnTo>
                  <a:lnTo>
                    <a:pt x="4" y="6"/>
                  </a:lnTo>
                  <a:lnTo>
                    <a:pt x="4" y="10"/>
                  </a:lnTo>
                  <a:lnTo>
                    <a:pt x="2" y="18"/>
                  </a:lnTo>
                  <a:lnTo>
                    <a:pt x="2" y="22"/>
                  </a:lnTo>
                  <a:lnTo>
                    <a:pt x="2" y="24"/>
                  </a:lnTo>
                  <a:lnTo>
                    <a:pt x="4" y="26"/>
                  </a:lnTo>
                  <a:lnTo>
                    <a:pt x="6" y="26"/>
                  </a:lnTo>
                  <a:lnTo>
                    <a:pt x="8" y="28"/>
                  </a:lnTo>
                  <a:lnTo>
                    <a:pt x="6" y="30"/>
                  </a:lnTo>
                  <a:lnTo>
                    <a:pt x="4" y="30"/>
                  </a:lnTo>
                  <a:lnTo>
                    <a:pt x="2" y="32"/>
                  </a:lnTo>
                  <a:lnTo>
                    <a:pt x="0" y="36"/>
                  </a:lnTo>
                  <a:lnTo>
                    <a:pt x="0" y="38"/>
                  </a:lnTo>
                  <a:lnTo>
                    <a:pt x="2" y="40"/>
                  </a:lnTo>
                  <a:lnTo>
                    <a:pt x="2" y="42"/>
                  </a:lnTo>
                  <a:lnTo>
                    <a:pt x="2" y="42"/>
                  </a:lnTo>
                  <a:lnTo>
                    <a:pt x="4" y="42"/>
                  </a:lnTo>
                  <a:lnTo>
                    <a:pt x="6" y="44"/>
                  </a:lnTo>
                  <a:lnTo>
                    <a:pt x="8" y="44"/>
                  </a:lnTo>
                  <a:lnTo>
                    <a:pt x="10" y="44"/>
                  </a:lnTo>
                  <a:lnTo>
                    <a:pt x="12" y="44"/>
                  </a:lnTo>
                  <a:lnTo>
                    <a:pt x="12" y="40"/>
                  </a:lnTo>
                  <a:lnTo>
                    <a:pt x="14" y="38"/>
                  </a:lnTo>
                  <a:lnTo>
                    <a:pt x="16" y="38"/>
                  </a:lnTo>
                  <a:lnTo>
                    <a:pt x="18" y="36"/>
                  </a:lnTo>
                  <a:lnTo>
                    <a:pt x="20" y="38"/>
                  </a:lnTo>
                  <a:lnTo>
                    <a:pt x="22" y="40"/>
                  </a:lnTo>
                  <a:lnTo>
                    <a:pt x="26" y="42"/>
                  </a:lnTo>
                  <a:lnTo>
                    <a:pt x="30" y="44"/>
                  </a:lnTo>
                  <a:lnTo>
                    <a:pt x="34" y="46"/>
                  </a:lnTo>
                  <a:lnTo>
                    <a:pt x="36" y="46"/>
                  </a:lnTo>
                  <a:lnTo>
                    <a:pt x="38" y="46"/>
                  </a:lnTo>
                  <a:lnTo>
                    <a:pt x="38" y="44"/>
                  </a:lnTo>
                  <a:lnTo>
                    <a:pt x="38" y="38"/>
                  </a:lnTo>
                  <a:lnTo>
                    <a:pt x="36" y="34"/>
                  </a:lnTo>
                  <a:lnTo>
                    <a:pt x="34" y="32"/>
                  </a:lnTo>
                  <a:lnTo>
                    <a:pt x="34" y="30"/>
                  </a:lnTo>
                  <a:lnTo>
                    <a:pt x="32" y="28"/>
                  </a:lnTo>
                  <a:lnTo>
                    <a:pt x="32" y="28"/>
                  </a:lnTo>
                  <a:lnTo>
                    <a:pt x="32" y="26"/>
                  </a:lnTo>
                  <a:lnTo>
                    <a:pt x="30" y="24"/>
                  </a:lnTo>
                  <a:lnTo>
                    <a:pt x="28" y="24"/>
                  </a:lnTo>
                  <a:lnTo>
                    <a:pt x="26" y="24"/>
                  </a:lnTo>
                  <a:lnTo>
                    <a:pt x="24" y="24"/>
                  </a:lnTo>
                  <a:lnTo>
                    <a:pt x="20" y="22"/>
                  </a:lnTo>
                  <a:lnTo>
                    <a:pt x="18" y="20"/>
                  </a:lnTo>
                  <a:lnTo>
                    <a:pt x="16" y="18"/>
                  </a:lnTo>
                  <a:lnTo>
                    <a:pt x="14" y="16"/>
                  </a:lnTo>
                  <a:lnTo>
                    <a:pt x="14" y="16"/>
                  </a:lnTo>
                  <a:lnTo>
                    <a:pt x="16" y="14"/>
                  </a:lnTo>
                  <a:lnTo>
                    <a:pt x="28" y="14"/>
                  </a:lnTo>
                  <a:lnTo>
                    <a:pt x="28" y="4"/>
                  </a:lnTo>
                  <a:lnTo>
                    <a:pt x="26" y="6"/>
                  </a:lnTo>
                  <a:lnTo>
                    <a:pt x="24" y="6"/>
                  </a:lnTo>
                  <a:lnTo>
                    <a:pt x="20" y="6"/>
                  </a:lnTo>
                  <a:lnTo>
                    <a:pt x="16" y="4"/>
                  </a:lnTo>
                  <a:lnTo>
                    <a:pt x="12" y="4"/>
                  </a:lnTo>
                  <a:lnTo>
                    <a:pt x="1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7" name="Freeform 348"/>
            <p:cNvSpPr>
              <a:spLocks/>
            </p:cNvSpPr>
            <p:nvPr/>
          </p:nvSpPr>
          <p:spPr bwMode="gray">
            <a:xfrm>
              <a:off x="4415" y="1754"/>
              <a:ext cx="278" cy="320"/>
            </a:xfrm>
            <a:custGeom>
              <a:avLst/>
              <a:gdLst>
                <a:gd name="T0" fmla="*/ 94 w 278"/>
                <a:gd name="T1" fmla="*/ 122 h 320"/>
                <a:gd name="T2" fmla="*/ 110 w 278"/>
                <a:gd name="T3" fmla="*/ 128 h 320"/>
                <a:gd name="T4" fmla="*/ 138 w 278"/>
                <a:gd name="T5" fmla="*/ 144 h 320"/>
                <a:gd name="T6" fmla="*/ 146 w 278"/>
                <a:gd name="T7" fmla="*/ 148 h 320"/>
                <a:gd name="T8" fmla="*/ 156 w 278"/>
                <a:gd name="T9" fmla="*/ 182 h 320"/>
                <a:gd name="T10" fmla="*/ 148 w 278"/>
                <a:gd name="T11" fmla="*/ 224 h 320"/>
                <a:gd name="T12" fmla="*/ 132 w 278"/>
                <a:gd name="T13" fmla="*/ 238 h 320"/>
                <a:gd name="T14" fmla="*/ 118 w 278"/>
                <a:gd name="T15" fmla="*/ 238 h 320"/>
                <a:gd name="T16" fmla="*/ 110 w 278"/>
                <a:gd name="T17" fmla="*/ 254 h 320"/>
                <a:gd name="T18" fmla="*/ 134 w 278"/>
                <a:gd name="T19" fmla="*/ 266 h 320"/>
                <a:gd name="T20" fmla="*/ 146 w 278"/>
                <a:gd name="T21" fmla="*/ 258 h 320"/>
                <a:gd name="T22" fmla="*/ 174 w 278"/>
                <a:gd name="T23" fmla="*/ 282 h 320"/>
                <a:gd name="T24" fmla="*/ 192 w 278"/>
                <a:gd name="T25" fmla="*/ 300 h 320"/>
                <a:gd name="T26" fmla="*/ 208 w 278"/>
                <a:gd name="T27" fmla="*/ 312 h 320"/>
                <a:gd name="T28" fmla="*/ 222 w 278"/>
                <a:gd name="T29" fmla="*/ 318 h 320"/>
                <a:gd name="T30" fmla="*/ 216 w 278"/>
                <a:gd name="T31" fmla="*/ 298 h 320"/>
                <a:gd name="T32" fmla="*/ 204 w 278"/>
                <a:gd name="T33" fmla="*/ 286 h 320"/>
                <a:gd name="T34" fmla="*/ 218 w 278"/>
                <a:gd name="T35" fmla="*/ 288 h 320"/>
                <a:gd name="T36" fmla="*/ 238 w 278"/>
                <a:gd name="T37" fmla="*/ 304 h 320"/>
                <a:gd name="T38" fmla="*/ 246 w 278"/>
                <a:gd name="T39" fmla="*/ 302 h 320"/>
                <a:gd name="T40" fmla="*/ 246 w 278"/>
                <a:gd name="T41" fmla="*/ 278 h 320"/>
                <a:gd name="T42" fmla="*/ 230 w 278"/>
                <a:gd name="T43" fmla="*/ 262 h 320"/>
                <a:gd name="T44" fmla="*/ 218 w 278"/>
                <a:gd name="T45" fmla="*/ 252 h 320"/>
                <a:gd name="T46" fmla="*/ 210 w 278"/>
                <a:gd name="T47" fmla="*/ 242 h 320"/>
                <a:gd name="T48" fmla="*/ 206 w 278"/>
                <a:gd name="T49" fmla="*/ 220 h 320"/>
                <a:gd name="T50" fmla="*/ 214 w 278"/>
                <a:gd name="T51" fmla="*/ 208 h 320"/>
                <a:gd name="T52" fmla="*/ 224 w 278"/>
                <a:gd name="T53" fmla="*/ 228 h 320"/>
                <a:gd name="T54" fmla="*/ 232 w 278"/>
                <a:gd name="T55" fmla="*/ 246 h 320"/>
                <a:gd name="T56" fmla="*/ 242 w 278"/>
                <a:gd name="T57" fmla="*/ 248 h 320"/>
                <a:gd name="T58" fmla="*/ 260 w 278"/>
                <a:gd name="T59" fmla="*/ 236 h 320"/>
                <a:gd name="T60" fmla="*/ 274 w 278"/>
                <a:gd name="T61" fmla="*/ 232 h 320"/>
                <a:gd name="T62" fmla="*/ 272 w 278"/>
                <a:gd name="T63" fmla="*/ 220 h 320"/>
                <a:gd name="T64" fmla="*/ 276 w 278"/>
                <a:gd name="T65" fmla="*/ 212 h 320"/>
                <a:gd name="T66" fmla="*/ 270 w 278"/>
                <a:gd name="T67" fmla="*/ 202 h 320"/>
                <a:gd name="T68" fmla="*/ 260 w 278"/>
                <a:gd name="T69" fmla="*/ 200 h 320"/>
                <a:gd name="T70" fmla="*/ 254 w 278"/>
                <a:gd name="T71" fmla="*/ 196 h 320"/>
                <a:gd name="T72" fmla="*/ 216 w 278"/>
                <a:gd name="T73" fmla="*/ 166 h 320"/>
                <a:gd name="T74" fmla="*/ 206 w 278"/>
                <a:gd name="T75" fmla="*/ 168 h 320"/>
                <a:gd name="T76" fmla="*/ 210 w 278"/>
                <a:gd name="T77" fmla="*/ 152 h 320"/>
                <a:gd name="T78" fmla="*/ 222 w 278"/>
                <a:gd name="T79" fmla="*/ 140 h 320"/>
                <a:gd name="T80" fmla="*/ 218 w 278"/>
                <a:gd name="T81" fmla="*/ 126 h 320"/>
                <a:gd name="T82" fmla="*/ 208 w 278"/>
                <a:gd name="T83" fmla="*/ 116 h 320"/>
                <a:gd name="T84" fmla="*/ 196 w 278"/>
                <a:gd name="T85" fmla="*/ 96 h 320"/>
                <a:gd name="T86" fmla="*/ 186 w 278"/>
                <a:gd name="T87" fmla="*/ 94 h 320"/>
                <a:gd name="T88" fmla="*/ 176 w 278"/>
                <a:gd name="T89" fmla="*/ 94 h 320"/>
                <a:gd name="T90" fmla="*/ 180 w 278"/>
                <a:gd name="T91" fmla="*/ 82 h 320"/>
                <a:gd name="T92" fmla="*/ 168 w 278"/>
                <a:gd name="T93" fmla="*/ 78 h 320"/>
                <a:gd name="T94" fmla="*/ 150 w 278"/>
                <a:gd name="T95" fmla="*/ 58 h 320"/>
                <a:gd name="T96" fmla="*/ 108 w 278"/>
                <a:gd name="T97" fmla="*/ 48 h 320"/>
                <a:gd name="T98" fmla="*/ 78 w 278"/>
                <a:gd name="T99" fmla="*/ 44 h 320"/>
                <a:gd name="T100" fmla="*/ 84 w 278"/>
                <a:gd name="T101" fmla="*/ 24 h 320"/>
                <a:gd name="T102" fmla="*/ 80 w 278"/>
                <a:gd name="T103" fmla="*/ 4 h 320"/>
                <a:gd name="T104" fmla="*/ 60 w 278"/>
                <a:gd name="T105" fmla="*/ 16 h 320"/>
                <a:gd name="T106" fmla="*/ 72 w 278"/>
                <a:gd name="T107" fmla="*/ 78 h 320"/>
                <a:gd name="T108" fmla="*/ 72 w 278"/>
                <a:gd name="T109" fmla="*/ 92 h 320"/>
                <a:gd name="T110" fmla="*/ 44 w 278"/>
                <a:gd name="T111" fmla="*/ 38 h 320"/>
                <a:gd name="T112" fmla="*/ 40 w 278"/>
                <a:gd name="T113" fmla="*/ 0 h 320"/>
                <a:gd name="T114" fmla="*/ 2 w 278"/>
                <a:gd name="T115" fmla="*/ 56 h 320"/>
                <a:gd name="T116" fmla="*/ 4 w 278"/>
                <a:gd name="T117" fmla="*/ 68 h 320"/>
                <a:gd name="T118" fmla="*/ 22 w 278"/>
                <a:gd name="T119" fmla="*/ 108 h 320"/>
                <a:gd name="T120" fmla="*/ 36 w 278"/>
                <a:gd name="T121" fmla="*/ 1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8" h="320">
                  <a:moveTo>
                    <a:pt x="80" y="124"/>
                  </a:moveTo>
                  <a:lnTo>
                    <a:pt x="92" y="126"/>
                  </a:lnTo>
                  <a:lnTo>
                    <a:pt x="92" y="124"/>
                  </a:lnTo>
                  <a:lnTo>
                    <a:pt x="92" y="124"/>
                  </a:lnTo>
                  <a:lnTo>
                    <a:pt x="92" y="122"/>
                  </a:lnTo>
                  <a:lnTo>
                    <a:pt x="94" y="122"/>
                  </a:lnTo>
                  <a:lnTo>
                    <a:pt x="94" y="122"/>
                  </a:lnTo>
                  <a:lnTo>
                    <a:pt x="98" y="124"/>
                  </a:lnTo>
                  <a:lnTo>
                    <a:pt x="98" y="124"/>
                  </a:lnTo>
                  <a:lnTo>
                    <a:pt x="102" y="126"/>
                  </a:lnTo>
                  <a:lnTo>
                    <a:pt x="106" y="128"/>
                  </a:lnTo>
                  <a:lnTo>
                    <a:pt x="110" y="128"/>
                  </a:lnTo>
                  <a:lnTo>
                    <a:pt x="116" y="130"/>
                  </a:lnTo>
                  <a:lnTo>
                    <a:pt x="134" y="138"/>
                  </a:lnTo>
                  <a:lnTo>
                    <a:pt x="136" y="140"/>
                  </a:lnTo>
                  <a:lnTo>
                    <a:pt x="136" y="140"/>
                  </a:lnTo>
                  <a:lnTo>
                    <a:pt x="138" y="142"/>
                  </a:lnTo>
                  <a:lnTo>
                    <a:pt x="138" y="144"/>
                  </a:lnTo>
                  <a:lnTo>
                    <a:pt x="138" y="146"/>
                  </a:lnTo>
                  <a:lnTo>
                    <a:pt x="136" y="150"/>
                  </a:lnTo>
                  <a:lnTo>
                    <a:pt x="136" y="148"/>
                  </a:lnTo>
                  <a:lnTo>
                    <a:pt x="138" y="148"/>
                  </a:lnTo>
                  <a:lnTo>
                    <a:pt x="142" y="148"/>
                  </a:lnTo>
                  <a:lnTo>
                    <a:pt x="146" y="148"/>
                  </a:lnTo>
                  <a:lnTo>
                    <a:pt x="148" y="150"/>
                  </a:lnTo>
                  <a:lnTo>
                    <a:pt x="152" y="152"/>
                  </a:lnTo>
                  <a:lnTo>
                    <a:pt x="152" y="156"/>
                  </a:lnTo>
                  <a:lnTo>
                    <a:pt x="154" y="160"/>
                  </a:lnTo>
                  <a:lnTo>
                    <a:pt x="156" y="170"/>
                  </a:lnTo>
                  <a:lnTo>
                    <a:pt x="156" y="182"/>
                  </a:lnTo>
                  <a:lnTo>
                    <a:pt x="156" y="196"/>
                  </a:lnTo>
                  <a:lnTo>
                    <a:pt x="150" y="210"/>
                  </a:lnTo>
                  <a:lnTo>
                    <a:pt x="150" y="210"/>
                  </a:lnTo>
                  <a:lnTo>
                    <a:pt x="150" y="214"/>
                  </a:lnTo>
                  <a:lnTo>
                    <a:pt x="150" y="218"/>
                  </a:lnTo>
                  <a:lnTo>
                    <a:pt x="148" y="224"/>
                  </a:lnTo>
                  <a:lnTo>
                    <a:pt x="146" y="230"/>
                  </a:lnTo>
                  <a:lnTo>
                    <a:pt x="140" y="234"/>
                  </a:lnTo>
                  <a:lnTo>
                    <a:pt x="140" y="236"/>
                  </a:lnTo>
                  <a:lnTo>
                    <a:pt x="138" y="236"/>
                  </a:lnTo>
                  <a:lnTo>
                    <a:pt x="136" y="238"/>
                  </a:lnTo>
                  <a:lnTo>
                    <a:pt x="132" y="238"/>
                  </a:lnTo>
                  <a:lnTo>
                    <a:pt x="128" y="238"/>
                  </a:lnTo>
                  <a:lnTo>
                    <a:pt x="126" y="238"/>
                  </a:lnTo>
                  <a:lnTo>
                    <a:pt x="124" y="238"/>
                  </a:lnTo>
                  <a:lnTo>
                    <a:pt x="124" y="236"/>
                  </a:lnTo>
                  <a:lnTo>
                    <a:pt x="120" y="236"/>
                  </a:lnTo>
                  <a:lnTo>
                    <a:pt x="118" y="238"/>
                  </a:lnTo>
                  <a:lnTo>
                    <a:pt x="116" y="240"/>
                  </a:lnTo>
                  <a:lnTo>
                    <a:pt x="112" y="244"/>
                  </a:lnTo>
                  <a:lnTo>
                    <a:pt x="110" y="250"/>
                  </a:lnTo>
                  <a:lnTo>
                    <a:pt x="110" y="250"/>
                  </a:lnTo>
                  <a:lnTo>
                    <a:pt x="110" y="252"/>
                  </a:lnTo>
                  <a:lnTo>
                    <a:pt x="110" y="254"/>
                  </a:lnTo>
                  <a:lnTo>
                    <a:pt x="112" y="256"/>
                  </a:lnTo>
                  <a:lnTo>
                    <a:pt x="114" y="260"/>
                  </a:lnTo>
                  <a:lnTo>
                    <a:pt x="116" y="262"/>
                  </a:lnTo>
                  <a:lnTo>
                    <a:pt x="122" y="264"/>
                  </a:lnTo>
                  <a:lnTo>
                    <a:pt x="126" y="266"/>
                  </a:lnTo>
                  <a:lnTo>
                    <a:pt x="134" y="266"/>
                  </a:lnTo>
                  <a:lnTo>
                    <a:pt x="136" y="266"/>
                  </a:lnTo>
                  <a:lnTo>
                    <a:pt x="138" y="264"/>
                  </a:lnTo>
                  <a:lnTo>
                    <a:pt x="140" y="262"/>
                  </a:lnTo>
                  <a:lnTo>
                    <a:pt x="144" y="262"/>
                  </a:lnTo>
                  <a:lnTo>
                    <a:pt x="146" y="260"/>
                  </a:lnTo>
                  <a:lnTo>
                    <a:pt x="146" y="258"/>
                  </a:lnTo>
                  <a:lnTo>
                    <a:pt x="144" y="256"/>
                  </a:lnTo>
                  <a:lnTo>
                    <a:pt x="162" y="274"/>
                  </a:lnTo>
                  <a:lnTo>
                    <a:pt x="174" y="276"/>
                  </a:lnTo>
                  <a:lnTo>
                    <a:pt x="174" y="276"/>
                  </a:lnTo>
                  <a:lnTo>
                    <a:pt x="174" y="278"/>
                  </a:lnTo>
                  <a:lnTo>
                    <a:pt x="174" y="282"/>
                  </a:lnTo>
                  <a:lnTo>
                    <a:pt x="174" y="284"/>
                  </a:lnTo>
                  <a:lnTo>
                    <a:pt x="176" y="288"/>
                  </a:lnTo>
                  <a:lnTo>
                    <a:pt x="180" y="292"/>
                  </a:lnTo>
                  <a:lnTo>
                    <a:pt x="184" y="296"/>
                  </a:lnTo>
                  <a:lnTo>
                    <a:pt x="192" y="298"/>
                  </a:lnTo>
                  <a:lnTo>
                    <a:pt x="192" y="300"/>
                  </a:lnTo>
                  <a:lnTo>
                    <a:pt x="196" y="300"/>
                  </a:lnTo>
                  <a:lnTo>
                    <a:pt x="200" y="302"/>
                  </a:lnTo>
                  <a:lnTo>
                    <a:pt x="202" y="306"/>
                  </a:lnTo>
                  <a:lnTo>
                    <a:pt x="206" y="310"/>
                  </a:lnTo>
                  <a:lnTo>
                    <a:pt x="206" y="312"/>
                  </a:lnTo>
                  <a:lnTo>
                    <a:pt x="208" y="312"/>
                  </a:lnTo>
                  <a:lnTo>
                    <a:pt x="210" y="314"/>
                  </a:lnTo>
                  <a:lnTo>
                    <a:pt x="212" y="316"/>
                  </a:lnTo>
                  <a:lnTo>
                    <a:pt x="214" y="318"/>
                  </a:lnTo>
                  <a:lnTo>
                    <a:pt x="218" y="320"/>
                  </a:lnTo>
                  <a:lnTo>
                    <a:pt x="220" y="320"/>
                  </a:lnTo>
                  <a:lnTo>
                    <a:pt x="222" y="318"/>
                  </a:lnTo>
                  <a:lnTo>
                    <a:pt x="222" y="316"/>
                  </a:lnTo>
                  <a:lnTo>
                    <a:pt x="222" y="310"/>
                  </a:lnTo>
                  <a:lnTo>
                    <a:pt x="222" y="310"/>
                  </a:lnTo>
                  <a:lnTo>
                    <a:pt x="220" y="306"/>
                  </a:lnTo>
                  <a:lnTo>
                    <a:pt x="218" y="302"/>
                  </a:lnTo>
                  <a:lnTo>
                    <a:pt x="216" y="298"/>
                  </a:lnTo>
                  <a:lnTo>
                    <a:pt x="212" y="294"/>
                  </a:lnTo>
                  <a:lnTo>
                    <a:pt x="210" y="290"/>
                  </a:lnTo>
                  <a:lnTo>
                    <a:pt x="206" y="290"/>
                  </a:lnTo>
                  <a:lnTo>
                    <a:pt x="206" y="288"/>
                  </a:lnTo>
                  <a:lnTo>
                    <a:pt x="206" y="288"/>
                  </a:lnTo>
                  <a:lnTo>
                    <a:pt x="204" y="286"/>
                  </a:lnTo>
                  <a:lnTo>
                    <a:pt x="204" y="286"/>
                  </a:lnTo>
                  <a:lnTo>
                    <a:pt x="206" y="284"/>
                  </a:lnTo>
                  <a:lnTo>
                    <a:pt x="208" y="284"/>
                  </a:lnTo>
                  <a:lnTo>
                    <a:pt x="210" y="284"/>
                  </a:lnTo>
                  <a:lnTo>
                    <a:pt x="214" y="286"/>
                  </a:lnTo>
                  <a:lnTo>
                    <a:pt x="218" y="288"/>
                  </a:lnTo>
                  <a:lnTo>
                    <a:pt x="222" y="290"/>
                  </a:lnTo>
                  <a:lnTo>
                    <a:pt x="228" y="292"/>
                  </a:lnTo>
                  <a:lnTo>
                    <a:pt x="232" y="296"/>
                  </a:lnTo>
                  <a:lnTo>
                    <a:pt x="236" y="300"/>
                  </a:lnTo>
                  <a:lnTo>
                    <a:pt x="238" y="304"/>
                  </a:lnTo>
                  <a:lnTo>
                    <a:pt x="238" y="304"/>
                  </a:lnTo>
                  <a:lnTo>
                    <a:pt x="240" y="306"/>
                  </a:lnTo>
                  <a:lnTo>
                    <a:pt x="240" y="308"/>
                  </a:lnTo>
                  <a:lnTo>
                    <a:pt x="242" y="308"/>
                  </a:lnTo>
                  <a:lnTo>
                    <a:pt x="244" y="306"/>
                  </a:lnTo>
                  <a:lnTo>
                    <a:pt x="246" y="304"/>
                  </a:lnTo>
                  <a:lnTo>
                    <a:pt x="246" y="302"/>
                  </a:lnTo>
                  <a:lnTo>
                    <a:pt x="248" y="300"/>
                  </a:lnTo>
                  <a:lnTo>
                    <a:pt x="248" y="296"/>
                  </a:lnTo>
                  <a:lnTo>
                    <a:pt x="250" y="290"/>
                  </a:lnTo>
                  <a:lnTo>
                    <a:pt x="250" y="286"/>
                  </a:lnTo>
                  <a:lnTo>
                    <a:pt x="248" y="282"/>
                  </a:lnTo>
                  <a:lnTo>
                    <a:pt x="246" y="278"/>
                  </a:lnTo>
                  <a:lnTo>
                    <a:pt x="244" y="276"/>
                  </a:lnTo>
                  <a:lnTo>
                    <a:pt x="242" y="274"/>
                  </a:lnTo>
                  <a:lnTo>
                    <a:pt x="240" y="272"/>
                  </a:lnTo>
                  <a:lnTo>
                    <a:pt x="236" y="268"/>
                  </a:lnTo>
                  <a:lnTo>
                    <a:pt x="232" y="264"/>
                  </a:lnTo>
                  <a:lnTo>
                    <a:pt x="230" y="262"/>
                  </a:lnTo>
                  <a:lnTo>
                    <a:pt x="226" y="260"/>
                  </a:lnTo>
                  <a:lnTo>
                    <a:pt x="224" y="258"/>
                  </a:lnTo>
                  <a:lnTo>
                    <a:pt x="224" y="258"/>
                  </a:lnTo>
                  <a:lnTo>
                    <a:pt x="222" y="258"/>
                  </a:lnTo>
                  <a:lnTo>
                    <a:pt x="220" y="256"/>
                  </a:lnTo>
                  <a:lnTo>
                    <a:pt x="218" y="252"/>
                  </a:lnTo>
                  <a:lnTo>
                    <a:pt x="218" y="250"/>
                  </a:lnTo>
                  <a:lnTo>
                    <a:pt x="218" y="250"/>
                  </a:lnTo>
                  <a:lnTo>
                    <a:pt x="216" y="250"/>
                  </a:lnTo>
                  <a:lnTo>
                    <a:pt x="214" y="248"/>
                  </a:lnTo>
                  <a:lnTo>
                    <a:pt x="212" y="246"/>
                  </a:lnTo>
                  <a:lnTo>
                    <a:pt x="210" y="242"/>
                  </a:lnTo>
                  <a:lnTo>
                    <a:pt x="208" y="238"/>
                  </a:lnTo>
                  <a:lnTo>
                    <a:pt x="208" y="230"/>
                  </a:lnTo>
                  <a:lnTo>
                    <a:pt x="208" y="230"/>
                  </a:lnTo>
                  <a:lnTo>
                    <a:pt x="206" y="226"/>
                  </a:lnTo>
                  <a:lnTo>
                    <a:pt x="206" y="224"/>
                  </a:lnTo>
                  <a:lnTo>
                    <a:pt x="206" y="220"/>
                  </a:lnTo>
                  <a:lnTo>
                    <a:pt x="206" y="216"/>
                  </a:lnTo>
                  <a:lnTo>
                    <a:pt x="208" y="212"/>
                  </a:lnTo>
                  <a:lnTo>
                    <a:pt x="210" y="208"/>
                  </a:lnTo>
                  <a:lnTo>
                    <a:pt x="212" y="208"/>
                  </a:lnTo>
                  <a:lnTo>
                    <a:pt x="214" y="208"/>
                  </a:lnTo>
                  <a:lnTo>
                    <a:pt x="214" y="208"/>
                  </a:lnTo>
                  <a:lnTo>
                    <a:pt x="216" y="210"/>
                  </a:lnTo>
                  <a:lnTo>
                    <a:pt x="220" y="212"/>
                  </a:lnTo>
                  <a:lnTo>
                    <a:pt x="222" y="216"/>
                  </a:lnTo>
                  <a:lnTo>
                    <a:pt x="222" y="220"/>
                  </a:lnTo>
                  <a:lnTo>
                    <a:pt x="224" y="226"/>
                  </a:lnTo>
                  <a:lnTo>
                    <a:pt x="224" y="228"/>
                  </a:lnTo>
                  <a:lnTo>
                    <a:pt x="226" y="230"/>
                  </a:lnTo>
                  <a:lnTo>
                    <a:pt x="228" y="234"/>
                  </a:lnTo>
                  <a:lnTo>
                    <a:pt x="230" y="240"/>
                  </a:lnTo>
                  <a:lnTo>
                    <a:pt x="230" y="244"/>
                  </a:lnTo>
                  <a:lnTo>
                    <a:pt x="232" y="246"/>
                  </a:lnTo>
                  <a:lnTo>
                    <a:pt x="232" y="246"/>
                  </a:lnTo>
                  <a:lnTo>
                    <a:pt x="232" y="248"/>
                  </a:lnTo>
                  <a:lnTo>
                    <a:pt x="232" y="248"/>
                  </a:lnTo>
                  <a:lnTo>
                    <a:pt x="234" y="250"/>
                  </a:lnTo>
                  <a:lnTo>
                    <a:pt x="236" y="250"/>
                  </a:lnTo>
                  <a:lnTo>
                    <a:pt x="238" y="250"/>
                  </a:lnTo>
                  <a:lnTo>
                    <a:pt x="242" y="248"/>
                  </a:lnTo>
                  <a:lnTo>
                    <a:pt x="246" y="244"/>
                  </a:lnTo>
                  <a:lnTo>
                    <a:pt x="248" y="244"/>
                  </a:lnTo>
                  <a:lnTo>
                    <a:pt x="250" y="242"/>
                  </a:lnTo>
                  <a:lnTo>
                    <a:pt x="252" y="240"/>
                  </a:lnTo>
                  <a:lnTo>
                    <a:pt x="256" y="238"/>
                  </a:lnTo>
                  <a:lnTo>
                    <a:pt x="260" y="236"/>
                  </a:lnTo>
                  <a:lnTo>
                    <a:pt x="264" y="234"/>
                  </a:lnTo>
                  <a:lnTo>
                    <a:pt x="266" y="234"/>
                  </a:lnTo>
                  <a:lnTo>
                    <a:pt x="268" y="234"/>
                  </a:lnTo>
                  <a:lnTo>
                    <a:pt x="270" y="234"/>
                  </a:lnTo>
                  <a:lnTo>
                    <a:pt x="272" y="234"/>
                  </a:lnTo>
                  <a:lnTo>
                    <a:pt x="274" y="232"/>
                  </a:lnTo>
                  <a:lnTo>
                    <a:pt x="276" y="230"/>
                  </a:lnTo>
                  <a:lnTo>
                    <a:pt x="278" y="228"/>
                  </a:lnTo>
                  <a:lnTo>
                    <a:pt x="276" y="224"/>
                  </a:lnTo>
                  <a:lnTo>
                    <a:pt x="274" y="220"/>
                  </a:lnTo>
                  <a:lnTo>
                    <a:pt x="274" y="220"/>
                  </a:lnTo>
                  <a:lnTo>
                    <a:pt x="272" y="220"/>
                  </a:lnTo>
                  <a:lnTo>
                    <a:pt x="270" y="220"/>
                  </a:lnTo>
                  <a:lnTo>
                    <a:pt x="268" y="218"/>
                  </a:lnTo>
                  <a:lnTo>
                    <a:pt x="266" y="218"/>
                  </a:lnTo>
                  <a:lnTo>
                    <a:pt x="266" y="214"/>
                  </a:lnTo>
                  <a:lnTo>
                    <a:pt x="276" y="212"/>
                  </a:lnTo>
                  <a:lnTo>
                    <a:pt x="276" y="212"/>
                  </a:lnTo>
                  <a:lnTo>
                    <a:pt x="276" y="210"/>
                  </a:lnTo>
                  <a:lnTo>
                    <a:pt x="276" y="208"/>
                  </a:lnTo>
                  <a:lnTo>
                    <a:pt x="274" y="206"/>
                  </a:lnTo>
                  <a:lnTo>
                    <a:pt x="272" y="204"/>
                  </a:lnTo>
                  <a:lnTo>
                    <a:pt x="272" y="204"/>
                  </a:lnTo>
                  <a:lnTo>
                    <a:pt x="270" y="202"/>
                  </a:lnTo>
                  <a:lnTo>
                    <a:pt x="270" y="200"/>
                  </a:lnTo>
                  <a:lnTo>
                    <a:pt x="268" y="198"/>
                  </a:lnTo>
                  <a:lnTo>
                    <a:pt x="266" y="198"/>
                  </a:lnTo>
                  <a:lnTo>
                    <a:pt x="262" y="198"/>
                  </a:lnTo>
                  <a:lnTo>
                    <a:pt x="262" y="200"/>
                  </a:lnTo>
                  <a:lnTo>
                    <a:pt x="260" y="200"/>
                  </a:lnTo>
                  <a:lnTo>
                    <a:pt x="258" y="200"/>
                  </a:lnTo>
                  <a:lnTo>
                    <a:pt x="256" y="202"/>
                  </a:lnTo>
                  <a:lnTo>
                    <a:pt x="254" y="202"/>
                  </a:lnTo>
                  <a:lnTo>
                    <a:pt x="254" y="200"/>
                  </a:lnTo>
                  <a:lnTo>
                    <a:pt x="254" y="198"/>
                  </a:lnTo>
                  <a:lnTo>
                    <a:pt x="254" y="196"/>
                  </a:lnTo>
                  <a:lnTo>
                    <a:pt x="252" y="194"/>
                  </a:lnTo>
                  <a:lnTo>
                    <a:pt x="252" y="190"/>
                  </a:lnTo>
                  <a:lnTo>
                    <a:pt x="248" y="186"/>
                  </a:lnTo>
                  <a:lnTo>
                    <a:pt x="244" y="182"/>
                  </a:lnTo>
                  <a:lnTo>
                    <a:pt x="228" y="176"/>
                  </a:lnTo>
                  <a:lnTo>
                    <a:pt x="216" y="166"/>
                  </a:lnTo>
                  <a:lnTo>
                    <a:pt x="216" y="166"/>
                  </a:lnTo>
                  <a:lnTo>
                    <a:pt x="214" y="166"/>
                  </a:lnTo>
                  <a:lnTo>
                    <a:pt x="212" y="168"/>
                  </a:lnTo>
                  <a:lnTo>
                    <a:pt x="210" y="168"/>
                  </a:lnTo>
                  <a:lnTo>
                    <a:pt x="208" y="168"/>
                  </a:lnTo>
                  <a:lnTo>
                    <a:pt x="206" y="168"/>
                  </a:lnTo>
                  <a:lnTo>
                    <a:pt x="206" y="166"/>
                  </a:lnTo>
                  <a:lnTo>
                    <a:pt x="206" y="162"/>
                  </a:lnTo>
                  <a:lnTo>
                    <a:pt x="206" y="162"/>
                  </a:lnTo>
                  <a:lnTo>
                    <a:pt x="208" y="158"/>
                  </a:lnTo>
                  <a:lnTo>
                    <a:pt x="208" y="156"/>
                  </a:lnTo>
                  <a:lnTo>
                    <a:pt x="210" y="152"/>
                  </a:lnTo>
                  <a:lnTo>
                    <a:pt x="208" y="150"/>
                  </a:lnTo>
                  <a:lnTo>
                    <a:pt x="218" y="148"/>
                  </a:lnTo>
                  <a:lnTo>
                    <a:pt x="220" y="148"/>
                  </a:lnTo>
                  <a:lnTo>
                    <a:pt x="220" y="146"/>
                  </a:lnTo>
                  <a:lnTo>
                    <a:pt x="222" y="144"/>
                  </a:lnTo>
                  <a:lnTo>
                    <a:pt x="222" y="140"/>
                  </a:lnTo>
                  <a:lnTo>
                    <a:pt x="218" y="136"/>
                  </a:lnTo>
                  <a:lnTo>
                    <a:pt x="218" y="136"/>
                  </a:lnTo>
                  <a:lnTo>
                    <a:pt x="218" y="132"/>
                  </a:lnTo>
                  <a:lnTo>
                    <a:pt x="216" y="130"/>
                  </a:lnTo>
                  <a:lnTo>
                    <a:pt x="218" y="126"/>
                  </a:lnTo>
                  <a:lnTo>
                    <a:pt x="218" y="126"/>
                  </a:lnTo>
                  <a:lnTo>
                    <a:pt x="220" y="124"/>
                  </a:lnTo>
                  <a:lnTo>
                    <a:pt x="220" y="122"/>
                  </a:lnTo>
                  <a:lnTo>
                    <a:pt x="218" y="120"/>
                  </a:lnTo>
                  <a:lnTo>
                    <a:pt x="218" y="118"/>
                  </a:lnTo>
                  <a:lnTo>
                    <a:pt x="214" y="116"/>
                  </a:lnTo>
                  <a:lnTo>
                    <a:pt x="208" y="116"/>
                  </a:lnTo>
                  <a:lnTo>
                    <a:pt x="208" y="104"/>
                  </a:lnTo>
                  <a:lnTo>
                    <a:pt x="206" y="104"/>
                  </a:lnTo>
                  <a:lnTo>
                    <a:pt x="204" y="102"/>
                  </a:lnTo>
                  <a:lnTo>
                    <a:pt x="200" y="102"/>
                  </a:lnTo>
                  <a:lnTo>
                    <a:pt x="196" y="98"/>
                  </a:lnTo>
                  <a:lnTo>
                    <a:pt x="196" y="96"/>
                  </a:lnTo>
                  <a:lnTo>
                    <a:pt x="196" y="96"/>
                  </a:lnTo>
                  <a:lnTo>
                    <a:pt x="194" y="94"/>
                  </a:lnTo>
                  <a:lnTo>
                    <a:pt x="192" y="92"/>
                  </a:lnTo>
                  <a:lnTo>
                    <a:pt x="190" y="92"/>
                  </a:lnTo>
                  <a:lnTo>
                    <a:pt x="186" y="94"/>
                  </a:lnTo>
                  <a:lnTo>
                    <a:pt x="186" y="94"/>
                  </a:lnTo>
                  <a:lnTo>
                    <a:pt x="184" y="94"/>
                  </a:lnTo>
                  <a:lnTo>
                    <a:pt x="182" y="96"/>
                  </a:lnTo>
                  <a:lnTo>
                    <a:pt x="180" y="96"/>
                  </a:lnTo>
                  <a:lnTo>
                    <a:pt x="178" y="96"/>
                  </a:lnTo>
                  <a:lnTo>
                    <a:pt x="176" y="96"/>
                  </a:lnTo>
                  <a:lnTo>
                    <a:pt x="176" y="94"/>
                  </a:lnTo>
                  <a:lnTo>
                    <a:pt x="178" y="90"/>
                  </a:lnTo>
                  <a:lnTo>
                    <a:pt x="178" y="90"/>
                  </a:lnTo>
                  <a:lnTo>
                    <a:pt x="178" y="88"/>
                  </a:lnTo>
                  <a:lnTo>
                    <a:pt x="180" y="86"/>
                  </a:lnTo>
                  <a:lnTo>
                    <a:pt x="180" y="84"/>
                  </a:lnTo>
                  <a:lnTo>
                    <a:pt x="180" y="82"/>
                  </a:lnTo>
                  <a:lnTo>
                    <a:pt x="178" y="78"/>
                  </a:lnTo>
                  <a:lnTo>
                    <a:pt x="176" y="78"/>
                  </a:lnTo>
                  <a:lnTo>
                    <a:pt x="172" y="76"/>
                  </a:lnTo>
                  <a:lnTo>
                    <a:pt x="172" y="76"/>
                  </a:lnTo>
                  <a:lnTo>
                    <a:pt x="170" y="78"/>
                  </a:lnTo>
                  <a:lnTo>
                    <a:pt x="168" y="78"/>
                  </a:lnTo>
                  <a:lnTo>
                    <a:pt x="166" y="78"/>
                  </a:lnTo>
                  <a:lnTo>
                    <a:pt x="164" y="76"/>
                  </a:lnTo>
                  <a:lnTo>
                    <a:pt x="160" y="74"/>
                  </a:lnTo>
                  <a:lnTo>
                    <a:pt x="156" y="70"/>
                  </a:lnTo>
                  <a:lnTo>
                    <a:pt x="152" y="62"/>
                  </a:lnTo>
                  <a:lnTo>
                    <a:pt x="150" y="58"/>
                  </a:lnTo>
                  <a:lnTo>
                    <a:pt x="144" y="54"/>
                  </a:lnTo>
                  <a:lnTo>
                    <a:pt x="132" y="48"/>
                  </a:lnTo>
                  <a:lnTo>
                    <a:pt x="114" y="46"/>
                  </a:lnTo>
                  <a:lnTo>
                    <a:pt x="114" y="46"/>
                  </a:lnTo>
                  <a:lnTo>
                    <a:pt x="112" y="46"/>
                  </a:lnTo>
                  <a:lnTo>
                    <a:pt x="108" y="48"/>
                  </a:lnTo>
                  <a:lnTo>
                    <a:pt x="106" y="48"/>
                  </a:lnTo>
                  <a:lnTo>
                    <a:pt x="102" y="48"/>
                  </a:lnTo>
                  <a:lnTo>
                    <a:pt x="98" y="48"/>
                  </a:lnTo>
                  <a:lnTo>
                    <a:pt x="96" y="44"/>
                  </a:lnTo>
                  <a:lnTo>
                    <a:pt x="94" y="38"/>
                  </a:lnTo>
                  <a:lnTo>
                    <a:pt x="78" y="44"/>
                  </a:lnTo>
                  <a:lnTo>
                    <a:pt x="78" y="42"/>
                  </a:lnTo>
                  <a:lnTo>
                    <a:pt x="80" y="40"/>
                  </a:lnTo>
                  <a:lnTo>
                    <a:pt x="82" y="34"/>
                  </a:lnTo>
                  <a:lnTo>
                    <a:pt x="82" y="28"/>
                  </a:lnTo>
                  <a:lnTo>
                    <a:pt x="82" y="26"/>
                  </a:lnTo>
                  <a:lnTo>
                    <a:pt x="84" y="24"/>
                  </a:lnTo>
                  <a:lnTo>
                    <a:pt x="84" y="20"/>
                  </a:lnTo>
                  <a:lnTo>
                    <a:pt x="84" y="16"/>
                  </a:lnTo>
                  <a:lnTo>
                    <a:pt x="86" y="12"/>
                  </a:lnTo>
                  <a:lnTo>
                    <a:pt x="84" y="8"/>
                  </a:lnTo>
                  <a:lnTo>
                    <a:pt x="82" y="6"/>
                  </a:lnTo>
                  <a:lnTo>
                    <a:pt x="80" y="4"/>
                  </a:lnTo>
                  <a:lnTo>
                    <a:pt x="78" y="4"/>
                  </a:lnTo>
                  <a:lnTo>
                    <a:pt x="76" y="4"/>
                  </a:lnTo>
                  <a:lnTo>
                    <a:pt x="72" y="6"/>
                  </a:lnTo>
                  <a:lnTo>
                    <a:pt x="68" y="8"/>
                  </a:lnTo>
                  <a:lnTo>
                    <a:pt x="64" y="12"/>
                  </a:lnTo>
                  <a:lnTo>
                    <a:pt x="60" y="16"/>
                  </a:lnTo>
                  <a:lnTo>
                    <a:pt x="56" y="24"/>
                  </a:lnTo>
                  <a:lnTo>
                    <a:pt x="56" y="28"/>
                  </a:lnTo>
                  <a:lnTo>
                    <a:pt x="54" y="36"/>
                  </a:lnTo>
                  <a:lnTo>
                    <a:pt x="54" y="46"/>
                  </a:lnTo>
                  <a:lnTo>
                    <a:pt x="56" y="58"/>
                  </a:lnTo>
                  <a:lnTo>
                    <a:pt x="72" y="78"/>
                  </a:lnTo>
                  <a:lnTo>
                    <a:pt x="72" y="78"/>
                  </a:lnTo>
                  <a:lnTo>
                    <a:pt x="72" y="80"/>
                  </a:lnTo>
                  <a:lnTo>
                    <a:pt x="72" y="84"/>
                  </a:lnTo>
                  <a:lnTo>
                    <a:pt x="72" y="86"/>
                  </a:lnTo>
                  <a:lnTo>
                    <a:pt x="72" y="90"/>
                  </a:lnTo>
                  <a:lnTo>
                    <a:pt x="72" y="92"/>
                  </a:lnTo>
                  <a:lnTo>
                    <a:pt x="70" y="92"/>
                  </a:lnTo>
                  <a:lnTo>
                    <a:pt x="68" y="90"/>
                  </a:lnTo>
                  <a:lnTo>
                    <a:pt x="64" y="86"/>
                  </a:lnTo>
                  <a:lnTo>
                    <a:pt x="56" y="76"/>
                  </a:lnTo>
                  <a:lnTo>
                    <a:pt x="48" y="60"/>
                  </a:lnTo>
                  <a:lnTo>
                    <a:pt x="44" y="38"/>
                  </a:lnTo>
                  <a:lnTo>
                    <a:pt x="44" y="32"/>
                  </a:lnTo>
                  <a:lnTo>
                    <a:pt x="46" y="20"/>
                  </a:lnTo>
                  <a:lnTo>
                    <a:pt x="52" y="4"/>
                  </a:lnTo>
                  <a:lnTo>
                    <a:pt x="52" y="2"/>
                  </a:lnTo>
                  <a:lnTo>
                    <a:pt x="48" y="0"/>
                  </a:lnTo>
                  <a:lnTo>
                    <a:pt x="40" y="0"/>
                  </a:lnTo>
                  <a:lnTo>
                    <a:pt x="32" y="4"/>
                  </a:lnTo>
                  <a:lnTo>
                    <a:pt x="18" y="14"/>
                  </a:lnTo>
                  <a:lnTo>
                    <a:pt x="16" y="18"/>
                  </a:lnTo>
                  <a:lnTo>
                    <a:pt x="10" y="30"/>
                  </a:lnTo>
                  <a:lnTo>
                    <a:pt x="4" y="42"/>
                  </a:lnTo>
                  <a:lnTo>
                    <a:pt x="2" y="56"/>
                  </a:lnTo>
                  <a:lnTo>
                    <a:pt x="2" y="56"/>
                  </a:lnTo>
                  <a:lnTo>
                    <a:pt x="2" y="58"/>
                  </a:lnTo>
                  <a:lnTo>
                    <a:pt x="0" y="58"/>
                  </a:lnTo>
                  <a:lnTo>
                    <a:pt x="0" y="60"/>
                  </a:lnTo>
                  <a:lnTo>
                    <a:pt x="2" y="64"/>
                  </a:lnTo>
                  <a:lnTo>
                    <a:pt x="4" y="68"/>
                  </a:lnTo>
                  <a:lnTo>
                    <a:pt x="6" y="72"/>
                  </a:lnTo>
                  <a:lnTo>
                    <a:pt x="12" y="80"/>
                  </a:lnTo>
                  <a:lnTo>
                    <a:pt x="18" y="88"/>
                  </a:lnTo>
                  <a:lnTo>
                    <a:pt x="22" y="98"/>
                  </a:lnTo>
                  <a:lnTo>
                    <a:pt x="24" y="104"/>
                  </a:lnTo>
                  <a:lnTo>
                    <a:pt x="22" y="108"/>
                  </a:lnTo>
                  <a:lnTo>
                    <a:pt x="26" y="112"/>
                  </a:lnTo>
                  <a:lnTo>
                    <a:pt x="26" y="112"/>
                  </a:lnTo>
                  <a:lnTo>
                    <a:pt x="28" y="110"/>
                  </a:lnTo>
                  <a:lnTo>
                    <a:pt x="30" y="108"/>
                  </a:lnTo>
                  <a:lnTo>
                    <a:pt x="32" y="108"/>
                  </a:lnTo>
                  <a:lnTo>
                    <a:pt x="36" y="110"/>
                  </a:lnTo>
                  <a:lnTo>
                    <a:pt x="40" y="112"/>
                  </a:lnTo>
                  <a:lnTo>
                    <a:pt x="48" y="118"/>
                  </a:lnTo>
                  <a:lnTo>
                    <a:pt x="62" y="122"/>
                  </a:lnTo>
                  <a:lnTo>
                    <a:pt x="80" y="12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8" name="Freeform 349"/>
            <p:cNvSpPr>
              <a:spLocks/>
            </p:cNvSpPr>
            <p:nvPr/>
          </p:nvSpPr>
          <p:spPr bwMode="gray">
            <a:xfrm>
              <a:off x="4351" y="1992"/>
              <a:ext cx="80" cy="58"/>
            </a:xfrm>
            <a:custGeom>
              <a:avLst/>
              <a:gdLst>
                <a:gd name="T0" fmla="*/ 6 w 80"/>
                <a:gd name="T1" fmla="*/ 36 h 58"/>
                <a:gd name="T2" fmla="*/ 0 w 80"/>
                <a:gd name="T3" fmla="*/ 46 h 58"/>
                <a:gd name="T4" fmla="*/ 2 w 80"/>
                <a:gd name="T5" fmla="*/ 46 h 58"/>
                <a:gd name="T6" fmla="*/ 4 w 80"/>
                <a:gd name="T7" fmla="*/ 44 h 58"/>
                <a:gd name="T8" fmla="*/ 6 w 80"/>
                <a:gd name="T9" fmla="*/ 44 h 58"/>
                <a:gd name="T10" fmla="*/ 10 w 80"/>
                <a:gd name="T11" fmla="*/ 44 h 58"/>
                <a:gd name="T12" fmla="*/ 12 w 80"/>
                <a:gd name="T13" fmla="*/ 44 h 58"/>
                <a:gd name="T14" fmla="*/ 14 w 80"/>
                <a:gd name="T15" fmla="*/ 46 h 58"/>
                <a:gd name="T16" fmla="*/ 16 w 80"/>
                <a:gd name="T17" fmla="*/ 48 h 58"/>
                <a:gd name="T18" fmla="*/ 16 w 80"/>
                <a:gd name="T19" fmla="*/ 50 h 58"/>
                <a:gd name="T20" fmla="*/ 16 w 80"/>
                <a:gd name="T21" fmla="*/ 52 h 58"/>
                <a:gd name="T22" fmla="*/ 18 w 80"/>
                <a:gd name="T23" fmla="*/ 54 h 58"/>
                <a:gd name="T24" fmla="*/ 20 w 80"/>
                <a:gd name="T25" fmla="*/ 56 h 58"/>
                <a:gd name="T26" fmla="*/ 22 w 80"/>
                <a:gd name="T27" fmla="*/ 58 h 58"/>
                <a:gd name="T28" fmla="*/ 26 w 80"/>
                <a:gd name="T29" fmla="*/ 58 h 58"/>
                <a:gd name="T30" fmla="*/ 30 w 80"/>
                <a:gd name="T31" fmla="*/ 58 h 58"/>
                <a:gd name="T32" fmla="*/ 34 w 80"/>
                <a:gd name="T33" fmla="*/ 56 h 58"/>
                <a:gd name="T34" fmla="*/ 54 w 80"/>
                <a:gd name="T35" fmla="*/ 44 h 58"/>
                <a:gd name="T36" fmla="*/ 72 w 80"/>
                <a:gd name="T37" fmla="*/ 48 h 58"/>
                <a:gd name="T38" fmla="*/ 80 w 80"/>
                <a:gd name="T39" fmla="*/ 42 h 58"/>
                <a:gd name="T40" fmla="*/ 80 w 80"/>
                <a:gd name="T41" fmla="*/ 40 h 58"/>
                <a:gd name="T42" fmla="*/ 78 w 80"/>
                <a:gd name="T43" fmla="*/ 38 h 58"/>
                <a:gd name="T44" fmla="*/ 74 w 80"/>
                <a:gd name="T45" fmla="*/ 34 h 58"/>
                <a:gd name="T46" fmla="*/ 70 w 80"/>
                <a:gd name="T47" fmla="*/ 30 h 58"/>
                <a:gd name="T48" fmla="*/ 66 w 80"/>
                <a:gd name="T49" fmla="*/ 26 h 58"/>
                <a:gd name="T50" fmla="*/ 60 w 80"/>
                <a:gd name="T51" fmla="*/ 24 h 58"/>
                <a:gd name="T52" fmla="*/ 60 w 80"/>
                <a:gd name="T53" fmla="*/ 24 h 58"/>
                <a:gd name="T54" fmla="*/ 58 w 80"/>
                <a:gd name="T55" fmla="*/ 22 h 58"/>
                <a:gd name="T56" fmla="*/ 54 w 80"/>
                <a:gd name="T57" fmla="*/ 20 h 58"/>
                <a:gd name="T58" fmla="*/ 50 w 80"/>
                <a:gd name="T59" fmla="*/ 16 h 58"/>
                <a:gd name="T60" fmla="*/ 46 w 80"/>
                <a:gd name="T61" fmla="*/ 14 h 58"/>
                <a:gd name="T62" fmla="*/ 42 w 80"/>
                <a:gd name="T63" fmla="*/ 12 h 58"/>
                <a:gd name="T64" fmla="*/ 38 w 80"/>
                <a:gd name="T65" fmla="*/ 10 h 58"/>
                <a:gd name="T66" fmla="*/ 34 w 80"/>
                <a:gd name="T67" fmla="*/ 10 h 58"/>
                <a:gd name="T68" fmla="*/ 32 w 80"/>
                <a:gd name="T69" fmla="*/ 0 h 58"/>
                <a:gd name="T70" fmla="*/ 22 w 80"/>
                <a:gd name="T71" fmla="*/ 14 h 58"/>
                <a:gd name="T72" fmla="*/ 20 w 80"/>
                <a:gd name="T73" fmla="*/ 14 h 58"/>
                <a:gd name="T74" fmla="*/ 18 w 80"/>
                <a:gd name="T75" fmla="*/ 14 h 58"/>
                <a:gd name="T76" fmla="*/ 16 w 80"/>
                <a:gd name="T77" fmla="*/ 16 h 58"/>
                <a:gd name="T78" fmla="*/ 12 w 80"/>
                <a:gd name="T79" fmla="*/ 18 h 58"/>
                <a:gd name="T80" fmla="*/ 10 w 80"/>
                <a:gd name="T81" fmla="*/ 20 h 58"/>
                <a:gd name="T82" fmla="*/ 6 w 80"/>
                <a:gd name="T83" fmla="*/ 24 h 58"/>
                <a:gd name="T84" fmla="*/ 6 w 80"/>
                <a:gd name="T85" fmla="*/ 30 h 58"/>
                <a:gd name="T86" fmla="*/ 6 w 80"/>
                <a:gd name="T87"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 h="58">
                  <a:moveTo>
                    <a:pt x="6" y="36"/>
                  </a:moveTo>
                  <a:lnTo>
                    <a:pt x="0" y="46"/>
                  </a:lnTo>
                  <a:lnTo>
                    <a:pt x="2" y="46"/>
                  </a:lnTo>
                  <a:lnTo>
                    <a:pt x="4" y="44"/>
                  </a:lnTo>
                  <a:lnTo>
                    <a:pt x="6" y="44"/>
                  </a:lnTo>
                  <a:lnTo>
                    <a:pt x="10" y="44"/>
                  </a:lnTo>
                  <a:lnTo>
                    <a:pt x="12" y="44"/>
                  </a:lnTo>
                  <a:lnTo>
                    <a:pt x="14" y="46"/>
                  </a:lnTo>
                  <a:lnTo>
                    <a:pt x="16" y="48"/>
                  </a:lnTo>
                  <a:lnTo>
                    <a:pt x="16" y="50"/>
                  </a:lnTo>
                  <a:lnTo>
                    <a:pt x="16" y="52"/>
                  </a:lnTo>
                  <a:lnTo>
                    <a:pt x="18" y="54"/>
                  </a:lnTo>
                  <a:lnTo>
                    <a:pt x="20" y="56"/>
                  </a:lnTo>
                  <a:lnTo>
                    <a:pt x="22" y="58"/>
                  </a:lnTo>
                  <a:lnTo>
                    <a:pt x="26" y="58"/>
                  </a:lnTo>
                  <a:lnTo>
                    <a:pt x="30" y="58"/>
                  </a:lnTo>
                  <a:lnTo>
                    <a:pt x="34" y="56"/>
                  </a:lnTo>
                  <a:lnTo>
                    <a:pt x="54" y="44"/>
                  </a:lnTo>
                  <a:lnTo>
                    <a:pt x="72" y="48"/>
                  </a:lnTo>
                  <a:lnTo>
                    <a:pt x="80" y="42"/>
                  </a:lnTo>
                  <a:lnTo>
                    <a:pt x="80" y="40"/>
                  </a:lnTo>
                  <a:lnTo>
                    <a:pt x="78" y="38"/>
                  </a:lnTo>
                  <a:lnTo>
                    <a:pt x="74" y="34"/>
                  </a:lnTo>
                  <a:lnTo>
                    <a:pt x="70" y="30"/>
                  </a:lnTo>
                  <a:lnTo>
                    <a:pt x="66" y="26"/>
                  </a:lnTo>
                  <a:lnTo>
                    <a:pt x="60" y="24"/>
                  </a:lnTo>
                  <a:lnTo>
                    <a:pt x="60" y="24"/>
                  </a:lnTo>
                  <a:lnTo>
                    <a:pt x="58" y="22"/>
                  </a:lnTo>
                  <a:lnTo>
                    <a:pt x="54" y="20"/>
                  </a:lnTo>
                  <a:lnTo>
                    <a:pt x="50" y="16"/>
                  </a:lnTo>
                  <a:lnTo>
                    <a:pt x="46" y="14"/>
                  </a:lnTo>
                  <a:lnTo>
                    <a:pt x="42" y="12"/>
                  </a:lnTo>
                  <a:lnTo>
                    <a:pt x="38" y="10"/>
                  </a:lnTo>
                  <a:lnTo>
                    <a:pt x="34" y="10"/>
                  </a:lnTo>
                  <a:lnTo>
                    <a:pt x="32" y="0"/>
                  </a:lnTo>
                  <a:lnTo>
                    <a:pt x="22" y="14"/>
                  </a:lnTo>
                  <a:lnTo>
                    <a:pt x="20" y="14"/>
                  </a:lnTo>
                  <a:lnTo>
                    <a:pt x="18" y="14"/>
                  </a:lnTo>
                  <a:lnTo>
                    <a:pt x="16" y="16"/>
                  </a:lnTo>
                  <a:lnTo>
                    <a:pt x="12" y="18"/>
                  </a:lnTo>
                  <a:lnTo>
                    <a:pt x="10" y="20"/>
                  </a:lnTo>
                  <a:lnTo>
                    <a:pt x="6" y="24"/>
                  </a:lnTo>
                  <a:lnTo>
                    <a:pt x="6" y="30"/>
                  </a:lnTo>
                  <a:lnTo>
                    <a:pt x="6" y="3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69" name="Freeform 350"/>
            <p:cNvSpPr>
              <a:spLocks/>
            </p:cNvSpPr>
            <p:nvPr/>
          </p:nvSpPr>
          <p:spPr bwMode="gray">
            <a:xfrm>
              <a:off x="4149" y="1668"/>
              <a:ext cx="84" cy="122"/>
            </a:xfrm>
            <a:custGeom>
              <a:avLst/>
              <a:gdLst>
                <a:gd name="T0" fmla="*/ 14 w 84"/>
                <a:gd name="T1" fmla="*/ 48 h 122"/>
                <a:gd name="T2" fmla="*/ 10 w 84"/>
                <a:gd name="T3" fmla="*/ 46 h 122"/>
                <a:gd name="T4" fmla="*/ 6 w 84"/>
                <a:gd name="T5" fmla="*/ 46 h 122"/>
                <a:gd name="T6" fmla="*/ 2 w 84"/>
                <a:gd name="T7" fmla="*/ 48 h 122"/>
                <a:gd name="T8" fmla="*/ 0 w 84"/>
                <a:gd name="T9" fmla="*/ 56 h 122"/>
                <a:gd name="T10" fmla="*/ 2 w 84"/>
                <a:gd name="T11" fmla="*/ 64 h 122"/>
                <a:gd name="T12" fmla="*/ 4 w 84"/>
                <a:gd name="T13" fmla="*/ 70 h 122"/>
                <a:gd name="T14" fmla="*/ 10 w 84"/>
                <a:gd name="T15" fmla="*/ 80 h 122"/>
                <a:gd name="T16" fmla="*/ 20 w 84"/>
                <a:gd name="T17" fmla="*/ 86 h 122"/>
                <a:gd name="T18" fmla="*/ 24 w 84"/>
                <a:gd name="T19" fmla="*/ 90 h 122"/>
                <a:gd name="T20" fmla="*/ 32 w 84"/>
                <a:gd name="T21" fmla="*/ 102 h 122"/>
                <a:gd name="T22" fmla="*/ 32 w 84"/>
                <a:gd name="T23" fmla="*/ 106 h 122"/>
                <a:gd name="T24" fmla="*/ 34 w 84"/>
                <a:gd name="T25" fmla="*/ 112 h 122"/>
                <a:gd name="T26" fmla="*/ 40 w 84"/>
                <a:gd name="T27" fmla="*/ 118 h 122"/>
                <a:gd name="T28" fmla="*/ 50 w 84"/>
                <a:gd name="T29" fmla="*/ 122 h 122"/>
                <a:gd name="T30" fmla="*/ 64 w 84"/>
                <a:gd name="T31" fmla="*/ 120 h 122"/>
                <a:gd name="T32" fmla="*/ 68 w 84"/>
                <a:gd name="T33" fmla="*/ 118 h 122"/>
                <a:gd name="T34" fmla="*/ 76 w 84"/>
                <a:gd name="T35" fmla="*/ 114 h 122"/>
                <a:gd name="T36" fmla="*/ 84 w 84"/>
                <a:gd name="T37" fmla="*/ 104 h 122"/>
                <a:gd name="T38" fmla="*/ 84 w 84"/>
                <a:gd name="T39" fmla="*/ 88 h 122"/>
                <a:gd name="T40" fmla="*/ 80 w 84"/>
                <a:gd name="T41" fmla="*/ 68 h 122"/>
                <a:gd name="T42" fmla="*/ 78 w 84"/>
                <a:gd name="T43" fmla="*/ 54 h 122"/>
                <a:gd name="T44" fmla="*/ 74 w 84"/>
                <a:gd name="T45" fmla="*/ 56 h 122"/>
                <a:gd name="T46" fmla="*/ 66 w 84"/>
                <a:gd name="T47" fmla="*/ 56 h 122"/>
                <a:gd name="T48" fmla="*/ 60 w 84"/>
                <a:gd name="T49" fmla="*/ 54 h 122"/>
                <a:gd name="T50" fmla="*/ 60 w 84"/>
                <a:gd name="T51" fmla="*/ 48 h 122"/>
                <a:gd name="T52" fmla="*/ 64 w 84"/>
                <a:gd name="T53" fmla="*/ 42 h 122"/>
                <a:gd name="T54" fmla="*/ 72 w 84"/>
                <a:gd name="T55" fmla="*/ 36 h 122"/>
                <a:gd name="T56" fmla="*/ 76 w 84"/>
                <a:gd name="T57" fmla="*/ 36 h 122"/>
                <a:gd name="T58" fmla="*/ 78 w 84"/>
                <a:gd name="T59" fmla="*/ 30 h 122"/>
                <a:gd name="T60" fmla="*/ 80 w 84"/>
                <a:gd name="T61" fmla="*/ 20 h 122"/>
                <a:gd name="T62" fmla="*/ 76 w 84"/>
                <a:gd name="T63" fmla="*/ 12 h 122"/>
                <a:gd name="T64" fmla="*/ 68 w 84"/>
                <a:gd name="T65" fmla="*/ 0 h 122"/>
                <a:gd name="T66" fmla="*/ 64 w 84"/>
                <a:gd name="T67" fmla="*/ 0 h 122"/>
                <a:gd name="T68" fmla="*/ 54 w 84"/>
                <a:gd name="T69" fmla="*/ 4 h 122"/>
                <a:gd name="T70" fmla="*/ 46 w 84"/>
                <a:gd name="T71" fmla="*/ 4 h 122"/>
                <a:gd name="T72" fmla="*/ 40 w 84"/>
                <a:gd name="T73" fmla="*/ 4 h 122"/>
                <a:gd name="T74" fmla="*/ 32 w 84"/>
                <a:gd name="T75" fmla="*/ 2 h 122"/>
                <a:gd name="T76" fmla="*/ 24 w 84"/>
                <a:gd name="T77" fmla="*/ 6 h 122"/>
                <a:gd name="T78" fmla="*/ 20 w 84"/>
                <a:gd name="T79" fmla="*/ 14 h 122"/>
                <a:gd name="T80" fmla="*/ 20 w 84"/>
                <a:gd name="T81" fmla="*/ 16 h 122"/>
                <a:gd name="T82" fmla="*/ 20 w 84"/>
                <a:gd name="T83" fmla="*/ 24 h 122"/>
                <a:gd name="T84" fmla="*/ 24 w 84"/>
                <a:gd name="T85" fmla="*/ 34 h 122"/>
                <a:gd name="T86" fmla="*/ 28 w 84"/>
                <a:gd name="T87" fmla="*/ 38 h 122"/>
                <a:gd name="T88" fmla="*/ 32 w 84"/>
                <a:gd name="T89" fmla="*/ 42 h 122"/>
                <a:gd name="T90" fmla="*/ 34 w 84"/>
                <a:gd name="T91" fmla="*/ 48 h 122"/>
                <a:gd name="T92" fmla="*/ 32 w 84"/>
                <a:gd name="T93" fmla="*/ 56 h 122"/>
                <a:gd name="T94" fmla="*/ 26 w 84"/>
                <a:gd name="T95" fmla="*/ 58 h 122"/>
                <a:gd name="T96" fmla="*/ 20 w 84"/>
                <a:gd name="T97" fmla="*/ 5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122">
                  <a:moveTo>
                    <a:pt x="14" y="48"/>
                  </a:moveTo>
                  <a:lnTo>
                    <a:pt x="14" y="48"/>
                  </a:lnTo>
                  <a:lnTo>
                    <a:pt x="12" y="46"/>
                  </a:lnTo>
                  <a:lnTo>
                    <a:pt x="10" y="46"/>
                  </a:lnTo>
                  <a:lnTo>
                    <a:pt x="8" y="46"/>
                  </a:lnTo>
                  <a:lnTo>
                    <a:pt x="6" y="46"/>
                  </a:lnTo>
                  <a:lnTo>
                    <a:pt x="2" y="46"/>
                  </a:lnTo>
                  <a:lnTo>
                    <a:pt x="2" y="48"/>
                  </a:lnTo>
                  <a:lnTo>
                    <a:pt x="0" y="50"/>
                  </a:lnTo>
                  <a:lnTo>
                    <a:pt x="0" y="56"/>
                  </a:lnTo>
                  <a:lnTo>
                    <a:pt x="2" y="62"/>
                  </a:lnTo>
                  <a:lnTo>
                    <a:pt x="2" y="64"/>
                  </a:lnTo>
                  <a:lnTo>
                    <a:pt x="2" y="66"/>
                  </a:lnTo>
                  <a:lnTo>
                    <a:pt x="4" y="70"/>
                  </a:lnTo>
                  <a:lnTo>
                    <a:pt x="6" y="76"/>
                  </a:lnTo>
                  <a:lnTo>
                    <a:pt x="10" y="80"/>
                  </a:lnTo>
                  <a:lnTo>
                    <a:pt x="14" y="84"/>
                  </a:lnTo>
                  <a:lnTo>
                    <a:pt x="20" y="86"/>
                  </a:lnTo>
                  <a:lnTo>
                    <a:pt x="22" y="88"/>
                  </a:lnTo>
                  <a:lnTo>
                    <a:pt x="24" y="90"/>
                  </a:lnTo>
                  <a:lnTo>
                    <a:pt x="28" y="94"/>
                  </a:lnTo>
                  <a:lnTo>
                    <a:pt x="32" y="102"/>
                  </a:lnTo>
                  <a:lnTo>
                    <a:pt x="32" y="104"/>
                  </a:lnTo>
                  <a:lnTo>
                    <a:pt x="32" y="106"/>
                  </a:lnTo>
                  <a:lnTo>
                    <a:pt x="34" y="108"/>
                  </a:lnTo>
                  <a:lnTo>
                    <a:pt x="34" y="112"/>
                  </a:lnTo>
                  <a:lnTo>
                    <a:pt x="38" y="116"/>
                  </a:lnTo>
                  <a:lnTo>
                    <a:pt x="40" y="118"/>
                  </a:lnTo>
                  <a:lnTo>
                    <a:pt x="44" y="122"/>
                  </a:lnTo>
                  <a:lnTo>
                    <a:pt x="50" y="122"/>
                  </a:lnTo>
                  <a:lnTo>
                    <a:pt x="56" y="122"/>
                  </a:lnTo>
                  <a:lnTo>
                    <a:pt x="64" y="120"/>
                  </a:lnTo>
                  <a:lnTo>
                    <a:pt x="64" y="120"/>
                  </a:lnTo>
                  <a:lnTo>
                    <a:pt x="68" y="118"/>
                  </a:lnTo>
                  <a:lnTo>
                    <a:pt x="72" y="116"/>
                  </a:lnTo>
                  <a:lnTo>
                    <a:pt x="76" y="114"/>
                  </a:lnTo>
                  <a:lnTo>
                    <a:pt x="80" y="110"/>
                  </a:lnTo>
                  <a:lnTo>
                    <a:pt x="84" y="104"/>
                  </a:lnTo>
                  <a:lnTo>
                    <a:pt x="84" y="100"/>
                  </a:lnTo>
                  <a:lnTo>
                    <a:pt x="84" y="88"/>
                  </a:lnTo>
                  <a:lnTo>
                    <a:pt x="82" y="76"/>
                  </a:lnTo>
                  <a:lnTo>
                    <a:pt x="80" y="68"/>
                  </a:lnTo>
                  <a:lnTo>
                    <a:pt x="80" y="54"/>
                  </a:lnTo>
                  <a:lnTo>
                    <a:pt x="78" y="54"/>
                  </a:lnTo>
                  <a:lnTo>
                    <a:pt x="76" y="56"/>
                  </a:lnTo>
                  <a:lnTo>
                    <a:pt x="74" y="56"/>
                  </a:lnTo>
                  <a:lnTo>
                    <a:pt x="70" y="56"/>
                  </a:lnTo>
                  <a:lnTo>
                    <a:pt x="66" y="56"/>
                  </a:lnTo>
                  <a:lnTo>
                    <a:pt x="64" y="56"/>
                  </a:lnTo>
                  <a:lnTo>
                    <a:pt x="60" y="54"/>
                  </a:lnTo>
                  <a:lnTo>
                    <a:pt x="60" y="50"/>
                  </a:lnTo>
                  <a:lnTo>
                    <a:pt x="60" y="48"/>
                  </a:lnTo>
                  <a:lnTo>
                    <a:pt x="62" y="46"/>
                  </a:lnTo>
                  <a:lnTo>
                    <a:pt x="64" y="42"/>
                  </a:lnTo>
                  <a:lnTo>
                    <a:pt x="68" y="40"/>
                  </a:lnTo>
                  <a:lnTo>
                    <a:pt x="72" y="36"/>
                  </a:lnTo>
                  <a:lnTo>
                    <a:pt x="76" y="36"/>
                  </a:lnTo>
                  <a:lnTo>
                    <a:pt x="76" y="36"/>
                  </a:lnTo>
                  <a:lnTo>
                    <a:pt x="78" y="32"/>
                  </a:lnTo>
                  <a:lnTo>
                    <a:pt x="78" y="30"/>
                  </a:lnTo>
                  <a:lnTo>
                    <a:pt x="80" y="24"/>
                  </a:lnTo>
                  <a:lnTo>
                    <a:pt x="80" y="20"/>
                  </a:lnTo>
                  <a:lnTo>
                    <a:pt x="78" y="16"/>
                  </a:lnTo>
                  <a:lnTo>
                    <a:pt x="76" y="12"/>
                  </a:lnTo>
                  <a:lnTo>
                    <a:pt x="72" y="10"/>
                  </a:lnTo>
                  <a:lnTo>
                    <a:pt x="68" y="0"/>
                  </a:lnTo>
                  <a:lnTo>
                    <a:pt x="68" y="0"/>
                  </a:lnTo>
                  <a:lnTo>
                    <a:pt x="64" y="0"/>
                  </a:lnTo>
                  <a:lnTo>
                    <a:pt x="58" y="2"/>
                  </a:lnTo>
                  <a:lnTo>
                    <a:pt x="54" y="4"/>
                  </a:lnTo>
                  <a:lnTo>
                    <a:pt x="48" y="4"/>
                  </a:lnTo>
                  <a:lnTo>
                    <a:pt x="46" y="4"/>
                  </a:lnTo>
                  <a:lnTo>
                    <a:pt x="44" y="4"/>
                  </a:lnTo>
                  <a:lnTo>
                    <a:pt x="40" y="4"/>
                  </a:lnTo>
                  <a:lnTo>
                    <a:pt x="36" y="2"/>
                  </a:lnTo>
                  <a:lnTo>
                    <a:pt x="32" y="2"/>
                  </a:lnTo>
                  <a:lnTo>
                    <a:pt x="28" y="4"/>
                  </a:lnTo>
                  <a:lnTo>
                    <a:pt x="24" y="6"/>
                  </a:lnTo>
                  <a:lnTo>
                    <a:pt x="22" y="8"/>
                  </a:lnTo>
                  <a:lnTo>
                    <a:pt x="20" y="14"/>
                  </a:lnTo>
                  <a:lnTo>
                    <a:pt x="20" y="14"/>
                  </a:lnTo>
                  <a:lnTo>
                    <a:pt x="20" y="16"/>
                  </a:lnTo>
                  <a:lnTo>
                    <a:pt x="20" y="20"/>
                  </a:lnTo>
                  <a:lnTo>
                    <a:pt x="20" y="24"/>
                  </a:lnTo>
                  <a:lnTo>
                    <a:pt x="22" y="28"/>
                  </a:lnTo>
                  <a:lnTo>
                    <a:pt x="24" y="34"/>
                  </a:lnTo>
                  <a:lnTo>
                    <a:pt x="28" y="36"/>
                  </a:lnTo>
                  <a:lnTo>
                    <a:pt x="28" y="38"/>
                  </a:lnTo>
                  <a:lnTo>
                    <a:pt x="30" y="40"/>
                  </a:lnTo>
                  <a:lnTo>
                    <a:pt x="32" y="42"/>
                  </a:lnTo>
                  <a:lnTo>
                    <a:pt x="32" y="46"/>
                  </a:lnTo>
                  <a:lnTo>
                    <a:pt x="34" y="48"/>
                  </a:lnTo>
                  <a:lnTo>
                    <a:pt x="34" y="52"/>
                  </a:lnTo>
                  <a:lnTo>
                    <a:pt x="32" y="56"/>
                  </a:lnTo>
                  <a:lnTo>
                    <a:pt x="28" y="58"/>
                  </a:lnTo>
                  <a:lnTo>
                    <a:pt x="26" y="58"/>
                  </a:lnTo>
                  <a:lnTo>
                    <a:pt x="24" y="56"/>
                  </a:lnTo>
                  <a:lnTo>
                    <a:pt x="20" y="54"/>
                  </a:lnTo>
                  <a:lnTo>
                    <a:pt x="14" y="4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0" name="Freeform 351"/>
            <p:cNvSpPr>
              <a:spLocks/>
            </p:cNvSpPr>
            <p:nvPr/>
          </p:nvSpPr>
          <p:spPr bwMode="gray">
            <a:xfrm>
              <a:off x="4293" y="1680"/>
              <a:ext cx="68" cy="106"/>
            </a:xfrm>
            <a:custGeom>
              <a:avLst/>
              <a:gdLst>
                <a:gd name="T0" fmla="*/ 32 w 68"/>
                <a:gd name="T1" fmla="*/ 0 h 106"/>
                <a:gd name="T2" fmla="*/ 26 w 68"/>
                <a:gd name="T3" fmla="*/ 0 h 106"/>
                <a:gd name="T4" fmla="*/ 20 w 68"/>
                <a:gd name="T5" fmla="*/ 4 h 106"/>
                <a:gd name="T6" fmla="*/ 20 w 68"/>
                <a:gd name="T7" fmla="*/ 4 h 106"/>
                <a:gd name="T8" fmla="*/ 18 w 68"/>
                <a:gd name="T9" fmla="*/ 2 h 106"/>
                <a:gd name="T10" fmla="*/ 16 w 68"/>
                <a:gd name="T11" fmla="*/ 2 h 106"/>
                <a:gd name="T12" fmla="*/ 12 w 68"/>
                <a:gd name="T13" fmla="*/ 8 h 106"/>
                <a:gd name="T14" fmla="*/ 8 w 68"/>
                <a:gd name="T15" fmla="*/ 16 h 106"/>
                <a:gd name="T16" fmla="*/ 4 w 68"/>
                <a:gd name="T17" fmla="*/ 22 h 106"/>
                <a:gd name="T18" fmla="*/ 0 w 68"/>
                <a:gd name="T19" fmla="*/ 30 h 106"/>
                <a:gd name="T20" fmla="*/ 2 w 68"/>
                <a:gd name="T21" fmla="*/ 32 h 106"/>
                <a:gd name="T22" fmla="*/ 4 w 68"/>
                <a:gd name="T23" fmla="*/ 38 h 106"/>
                <a:gd name="T24" fmla="*/ 2 w 68"/>
                <a:gd name="T25" fmla="*/ 46 h 106"/>
                <a:gd name="T26" fmla="*/ 2 w 68"/>
                <a:gd name="T27" fmla="*/ 48 h 106"/>
                <a:gd name="T28" fmla="*/ 2 w 68"/>
                <a:gd name="T29" fmla="*/ 54 h 106"/>
                <a:gd name="T30" fmla="*/ 4 w 68"/>
                <a:gd name="T31" fmla="*/ 66 h 106"/>
                <a:gd name="T32" fmla="*/ 8 w 68"/>
                <a:gd name="T33" fmla="*/ 104 h 106"/>
                <a:gd name="T34" fmla="*/ 10 w 68"/>
                <a:gd name="T35" fmla="*/ 106 h 106"/>
                <a:gd name="T36" fmla="*/ 16 w 68"/>
                <a:gd name="T37" fmla="*/ 106 h 106"/>
                <a:gd name="T38" fmla="*/ 20 w 68"/>
                <a:gd name="T39" fmla="*/ 104 h 106"/>
                <a:gd name="T40" fmla="*/ 24 w 68"/>
                <a:gd name="T41" fmla="*/ 98 h 106"/>
                <a:gd name="T42" fmla="*/ 26 w 68"/>
                <a:gd name="T43" fmla="*/ 90 h 106"/>
                <a:gd name="T44" fmla="*/ 24 w 68"/>
                <a:gd name="T45" fmla="*/ 86 h 106"/>
                <a:gd name="T46" fmla="*/ 22 w 68"/>
                <a:gd name="T47" fmla="*/ 78 h 106"/>
                <a:gd name="T48" fmla="*/ 24 w 68"/>
                <a:gd name="T49" fmla="*/ 72 h 106"/>
                <a:gd name="T50" fmla="*/ 30 w 68"/>
                <a:gd name="T51" fmla="*/ 68 h 106"/>
                <a:gd name="T52" fmla="*/ 36 w 68"/>
                <a:gd name="T53" fmla="*/ 68 h 106"/>
                <a:gd name="T54" fmla="*/ 40 w 68"/>
                <a:gd name="T55" fmla="*/ 66 h 106"/>
                <a:gd name="T56" fmla="*/ 48 w 68"/>
                <a:gd name="T57" fmla="*/ 62 h 106"/>
                <a:gd name="T58" fmla="*/ 54 w 68"/>
                <a:gd name="T59" fmla="*/ 52 h 106"/>
                <a:gd name="T60" fmla="*/ 56 w 68"/>
                <a:gd name="T61" fmla="*/ 48 h 106"/>
                <a:gd name="T62" fmla="*/ 62 w 68"/>
                <a:gd name="T63" fmla="*/ 38 h 106"/>
                <a:gd name="T64" fmla="*/ 64 w 68"/>
                <a:gd name="T65" fmla="*/ 24 h 106"/>
                <a:gd name="T66" fmla="*/ 64 w 68"/>
                <a:gd name="T67" fmla="*/ 22 h 106"/>
                <a:gd name="T68" fmla="*/ 68 w 68"/>
                <a:gd name="T69" fmla="*/ 18 h 106"/>
                <a:gd name="T70" fmla="*/ 68 w 68"/>
                <a:gd name="T71" fmla="*/ 12 h 106"/>
                <a:gd name="T72" fmla="*/ 62 w 68"/>
                <a:gd name="T73" fmla="*/ 8 h 106"/>
                <a:gd name="T74" fmla="*/ 56 w 68"/>
                <a:gd name="T75" fmla="*/ 8 h 106"/>
                <a:gd name="T76" fmla="*/ 48 w 68"/>
                <a:gd name="T77" fmla="*/ 8 h 106"/>
                <a:gd name="T78" fmla="*/ 40 w 68"/>
                <a:gd name="T79" fmla="*/ 6 h 106"/>
                <a:gd name="T80" fmla="*/ 34 w 68"/>
                <a:gd name="T8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 h="106">
                  <a:moveTo>
                    <a:pt x="34" y="0"/>
                  </a:moveTo>
                  <a:lnTo>
                    <a:pt x="32" y="0"/>
                  </a:lnTo>
                  <a:lnTo>
                    <a:pt x="30" y="0"/>
                  </a:lnTo>
                  <a:lnTo>
                    <a:pt x="26" y="0"/>
                  </a:lnTo>
                  <a:lnTo>
                    <a:pt x="22" y="2"/>
                  </a:lnTo>
                  <a:lnTo>
                    <a:pt x="20" y="4"/>
                  </a:lnTo>
                  <a:lnTo>
                    <a:pt x="20" y="4"/>
                  </a:lnTo>
                  <a:lnTo>
                    <a:pt x="20" y="4"/>
                  </a:lnTo>
                  <a:lnTo>
                    <a:pt x="20" y="2"/>
                  </a:lnTo>
                  <a:lnTo>
                    <a:pt x="18" y="2"/>
                  </a:lnTo>
                  <a:lnTo>
                    <a:pt x="18" y="2"/>
                  </a:lnTo>
                  <a:lnTo>
                    <a:pt x="16" y="2"/>
                  </a:lnTo>
                  <a:lnTo>
                    <a:pt x="14" y="4"/>
                  </a:lnTo>
                  <a:lnTo>
                    <a:pt x="12" y="8"/>
                  </a:lnTo>
                  <a:lnTo>
                    <a:pt x="8" y="16"/>
                  </a:lnTo>
                  <a:lnTo>
                    <a:pt x="8" y="16"/>
                  </a:lnTo>
                  <a:lnTo>
                    <a:pt x="6" y="20"/>
                  </a:lnTo>
                  <a:lnTo>
                    <a:pt x="4" y="22"/>
                  </a:lnTo>
                  <a:lnTo>
                    <a:pt x="2" y="26"/>
                  </a:lnTo>
                  <a:lnTo>
                    <a:pt x="0" y="30"/>
                  </a:lnTo>
                  <a:lnTo>
                    <a:pt x="0" y="30"/>
                  </a:lnTo>
                  <a:lnTo>
                    <a:pt x="2" y="32"/>
                  </a:lnTo>
                  <a:lnTo>
                    <a:pt x="4" y="36"/>
                  </a:lnTo>
                  <a:lnTo>
                    <a:pt x="4" y="38"/>
                  </a:lnTo>
                  <a:lnTo>
                    <a:pt x="4" y="42"/>
                  </a:lnTo>
                  <a:lnTo>
                    <a:pt x="2" y="46"/>
                  </a:lnTo>
                  <a:lnTo>
                    <a:pt x="2" y="48"/>
                  </a:lnTo>
                  <a:lnTo>
                    <a:pt x="2" y="48"/>
                  </a:lnTo>
                  <a:lnTo>
                    <a:pt x="2" y="50"/>
                  </a:lnTo>
                  <a:lnTo>
                    <a:pt x="2" y="54"/>
                  </a:lnTo>
                  <a:lnTo>
                    <a:pt x="2" y="60"/>
                  </a:lnTo>
                  <a:lnTo>
                    <a:pt x="4" y="66"/>
                  </a:lnTo>
                  <a:lnTo>
                    <a:pt x="6" y="74"/>
                  </a:lnTo>
                  <a:lnTo>
                    <a:pt x="8" y="104"/>
                  </a:lnTo>
                  <a:lnTo>
                    <a:pt x="8" y="104"/>
                  </a:lnTo>
                  <a:lnTo>
                    <a:pt x="10" y="106"/>
                  </a:lnTo>
                  <a:lnTo>
                    <a:pt x="12" y="106"/>
                  </a:lnTo>
                  <a:lnTo>
                    <a:pt x="16" y="106"/>
                  </a:lnTo>
                  <a:lnTo>
                    <a:pt x="18" y="106"/>
                  </a:lnTo>
                  <a:lnTo>
                    <a:pt x="20" y="104"/>
                  </a:lnTo>
                  <a:lnTo>
                    <a:pt x="24" y="102"/>
                  </a:lnTo>
                  <a:lnTo>
                    <a:pt x="24" y="98"/>
                  </a:lnTo>
                  <a:lnTo>
                    <a:pt x="26" y="90"/>
                  </a:lnTo>
                  <a:lnTo>
                    <a:pt x="26" y="90"/>
                  </a:lnTo>
                  <a:lnTo>
                    <a:pt x="24" y="88"/>
                  </a:lnTo>
                  <a:lnTo>
                    <a:pt x="24" y="86"/>
                  </a:lnTo>
                  <a:lnTo>
                    <a:pt x="24" y="82"/>
                  </a:lnTo>
                  <a:lnTo>
                    <a:pt x="22" y="78"/>
                  </a:lnTo>
                  <a:lnTo>
                    <a:pt x="22" y="76"/>
                  </a:lnTo>
                  <a:lnTo>
                    <a:pt x="24" y="72"/>
                  </a:lnTo>
                  <a:lnTo>
                    <a:pt x="26" y="70"/>
                  </a:lnTo>
                  <a:lnTo>
                    <a:pt x="30" y="68"/>
                  </a:lnTo>
                  <a:lnTo>
                    <a:pt x="34" y="68"/>
                  </a:lnTo>
                  <a:lnTo>
                    <a:pt x="36" y="68"/>
                  </a:lnTo>
                  <a:lnTo>
                    <a:pt x="38" y="68"/>
                  </a:lnTo>
                  <a:lnTo>
                    <a:pt x="40" y="66"/>
                  </a:lnTo>
                  <a:lnTo>
                    <a:pt x="44" y="66"/>
                  </a:lnTo>
                  <a:lnTo>
                    <a:pt x="48" y="62"/>
                  </a:lnTo>
                  <a:lnTo>
                    <a:pt x="52" y="58"/>
                  </a:lnTo>
                  <a:lnTo>
                    <a:pt x="54" y="52"/>
                  </a:lnTo>
                  <a:lnTo>
                    <a:pt x="54" y="50"/>
                  </a:lnTo>
                  <a:lnTo>
                    <a:pt x="56" y="48"/>
                  </a:lnTo>
                  <a:lnTo>
                    <a:pt x="60" y="42"/>
                  </a:lnTo>
                  <a:lnTo>
                    <a:pt x="62" y="38"/>
                  </a:lnTo>
                  <a:lnTo>
                    <a:pt x="62" y="30"/>
                  </a:lnTo>
                  <a:lnTo>
                    <a:pt x="64" y="24"/>
                  </a:lnTo>
                  <a:lnTo>
                    <a:pt x="64" y="24"/>
                  </a:lnTo>
                  <a:lnTo>
                    <a:pt x="64" y="22"/>
                  </a:lnTo>
                  <a:lnTo>
                    <a:pt x="66" y="20"/>
                  </a:lnTo>
                  <a:lnTo>
                    <a:pt x="68" y="18"/>
                  </a:lnTo>
                  <a:lnTo>
                    <a:pt x="68" y="14"/>
                  </a:lnTo>
                  <a:lnTo>
                    <a:pt x="68" y="12"/>
                  </a:lnTo>
                  <a:lnTo>
                    <a:pt x="66" y="10"/>
                  </a:lnTo>
                  <a:lnTo>
                    <a:pt x="62" y="8"/>
                  </a:lnTo>
                  <a:lnTo>
                    <a:pt x="56" y="8"/>
                  </a:lnTo>
                  <a:lnTo>
                    <a:pt x="56" y="8"/>
                  </a:lnTo>
                  <a:lnTo>
                    <a:pt x="52" y="8"/>
                  </a:lnTo>
                  <a:lnTo>
                    <a:pt x="48" y="8"/>
                  </a:lnTo>
                  <a:lnTo>
                    <a:pt x="44" y="8"/>
                  </a:lnTo>
                  <a:lnTo>
                    <a:pt x="40" y="6"/>
                  </a:lnTo>
                  <a:lnTo>
                    <a:pt x="36" y="4"/>
                  </a:lnTo>
                  <a:lnTo>
                    <a:pt x="34"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1" name="Freeform 352"/>
            <p:cNvSpPr>
              <a:spLocks/>
            </p:cNvSpPr>
            <p:nvPr/>
          </p:nvSpPr>
          <p:spPr bwMode="gray">
            <a:xfrm>
              <a:off x="3893" y="1652"/>
              <a:ext cx="104" cy="116"/>
            </a:xfrm>
            <a:custGeom>
              <a:avLst/>
              <a:gdLst>
                <a:gd name="T0" fmla="*/ 4 w 104"/>
                <a:gd name="T1" fmla="*/ 80 h 116"/>
                <a:gd name="T2" fmla="*/ 0 w 104"/>
                <a:gd name="T3" fmla="*/ 82 h 116"/>
                <a:gd name="T4" fmla="*/ 0 w 104"/>
                <a:gd name="T5" fmla="*/ 86 h 116"/>
                <a:gd name="T6" fmla="*/ 4 w 104"/>
                <a:gd name="T7" fmla="*/ 92 h 116"/>
                <a:gd name="T8" fmla="*/ 8 w 104"/>
                <a:gd name="T9" fmla="*/ 94 h 116"/>
                <a:gd name="T10" fmla="*/ 12 w 104"/>
                <a:gd name="T11" fmla="*/ 100 h 116"/>
                <a:gd name="T12" fmla="*/ 14 w 104"/>
                <a:gd name="T13" fmla="*/ 110 h 116"/>
                <a:gd name="T14" fmla="*/ 18 w 104"/>
                <a:gd name="T15" fmla="*/ 112 h 116"/>
                <a:gd name="T16" fmla="*/ 24 w 104"/>
                <a:gd name="T17" fmla="*/ 116 h 116"/>
                <a:gd name="T18" fmla="*/ 30 w 104"/>
                <a:gd name="T19" fmla="*/ 114 h 116"/>
                <a:gd name="T20" fmla="*/ 34 w 104"/>
                <a:gd name="T21" fmla="*/ 110 h 116"/>
                <a:gd name="T22" fmla="*/ 36 w 104"/>
                <a:gd name="T23" fmla="*/ 106 h 116"/>
                <a:gd name="T24" fmla="*/ 42 w 104"/>
                <a:gd name="T25" fmla="*/ 104 h 116"/>
                <a:gd name="T26" fmla="*/ 46 w 104"/>
                <a:gd name="T27" fmla="*/ 106 h 116"/>
                <a:gd name="T28" fmla="*/ 50 w 104"/>
                <a:gd name="T29" fmla="*/ 106 h 116"/>
                <a:gd name="T30" fmla="*/ 54 w 104"/>
                <a:gd name="T31" fmla="*/ 102 h 116"/>
                <a:gd name="T32" fmla="*/ 56 w 104"/>
                <a:gd name="T33" fmla="*/ 92 h 116"/>
                <a:gd name="T34" fmla="*/ 60 w 104"/>
                <a:gd name="T35" fmla="*/ 74 h 116"/>
                <a:gd name="T36" fmla="*/ 82 w 104"/>
                <a:gd name="T37" fmla="*/ 48 h 116"/>
                <a:gd name="T38" fmla="*/ 104 w 104"/>
                <a:gd name="T39" fmla="*/ 32 h 116"/>
                <a:gd name="T40" fmla="*/ 104 w 104"/>
                <a:gd name="T41" fmla="*/ 32 h 116"/>
                <a:gd name="T42" fmla="*/ 98 w 104"/>
                <a:gd name="T43" fmla="*/ 28 h 116"/>
                <a:gd name="T44" fmla="*/ 88 w 104"/>
                <a:gd name="T45" fmla="*/ 20 h 116"/>
                <a:gd name="T46" fmla="*/ 88 w 104"/>
                <a:gd name="T47" fmla="*/ 18 h 116"/>
                <a:gd name="T48" fmla="*/ 84 w 104"/>
                <a:gd name="T49" fmla="*/ 14 h 116"/>
                <a:gd name="T50" fmla="*/ 78 w 104"/>
                <a:gd name="T51" fmla="*/ 14 h 116"/>
                <a:gd name="T52" fmla="*/ 72 w 104"/>
                <a:gd name="T53" fmla="*/ 20 h 116"/>
                <a:gd name="T54" fmla="*/ 70 w 104"/>
                <a:gd name="T55" fmla="*/ 20 h 116"/>
                <a:gd name="T56" fmla="*/ 68 w 104"/>
                <a:gd name="T57" fmla="*/ 22 h 116"/>
                <a:gd name="T58" fmla="*/ 66 w 104"/>
                <a:gd name="T59" fmla="*/ 16 h 116"/>
                <a:gd name="T60" fmla="*/ 64 w 104"/>
                <a:gd name="T61" fmla="*/ 14 h 116"/>
                <a:gd name="T62" fmla="*/ 60 w 104"/>
                <a:gd name="T63" fmla="*/ 10 h 116"/>
                <a:gd name="T64" fmla="*/ 56 w 104"/>
                <a:gd name="T65" fmla="*/ 8 h 116"/>
                <a:gd name="T66" fmla="*/ 50 w 104"/>
                <a:gd name="T67" fmla="*/ 12 h 116"/>
                <a:gd name="T68" fmla="*/ 42 w 104"/>
                <a:gd name="T69" fmla="*/ 10 h 116"/>
                <a:gd name="T70" fmla="*/ 44 w 104"/>
                <a:gd name="T71" fmla="*/ 6 h 116"/>
                <a:gd name="T72" fmla="*/ 46 w 104"/>
                <a:gd name="T73" fmla="*/ 2 h 116"/>
                <a:gd name="T74" fmla="*/ 42 w 104"/>
                <a:gd name="T75" fmla="*/ 0 h 116"/>
                <a:gd name="T76" fmla="*/ 34 w 104"/>
                <a:gd name="T77" fmla="*/ 2 h 116"/>
                <a:gd name="T78" fmla="*/ 28 w 104"/>
                <a:gd name="T79" fmla="*/ 6 h 116"/>
                <a:gd name="T80" fmla="*/ 26 w 104"/>
                <a:gd name="T81" fmla="*/ 10 h 116"/>
                <a:gd name="T82" fmla="*/ 26 w 104"/>
                <a:gd name="T83" fmla="*/ 10 h 116"/>
                <a:gd name="T84" fmla="*/ 22 w 104"/>
                <a:gd name="T85" fmla="*/ 10 h 116"/>
                <a:gd name="T86" fmla="*/ 18 w 104"/>
                <a:gd name="T87" fmla="*/ 10 h 116"/>
                <a:gd name="T88" fmla="*/ 16 w 104"/>
                <a:gd name="T89" fmla="*/ 14 h 116"/>
                <a:gd name="T90" fmla="*/ 14 w 104"/>
                <a:gd name="T91" fmla="*/ 24 h 116"/>
                <a:gd name="T92" fmla="*/ 16 w 104"/>
                <a:gd name="T93" fmla="*/ 28 h 116"/>
                <a:gd name="T94" fmla="*/ 18 w 104"/>
                <a:gd name="T95" fmla="*/ 34 h 116"/>
                <a:gd name="T96" fmla="*/ 16 w 104"/>
                <a:gd name="T97" fmla="*/ 40 h 116"/>
                <a:gd name="T98" fmla="*/ 14 w 104"/>
                <a:gd name="T99" fmla="*/ 44 h 116"/>
                <a:gd name="T100" fmla="*/ 8 w 104"/>
                <a:gd name="T101" fmla="*/ 54 h 116"/>
                <a:gd name="T102" fmla="*/ 4 w 104"/>
                <a:gd name="T103"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4" y="80"/>
                  </a:moveTo>
                  <a:lnTo>
                    <a:pt x="4" y="80"/>
                  </a:lnTo>
                  <a:lnTo>
                    <a:pt x="2" y="80"/>
                  </a:lnTo>
                  <a:lnTo>
                    <a:pt x="0" y="82"/>
                  </a:lnTo>
                  <a:lnTo>
                    <a:pt x="0" y="84"/>
                  </a:lnTo>
                  <a:lnTo>
                    <a:pt x="0" y="86"/>
                  </a:lnTo>
                  <a:lnTo>
                    <a:pt x="0" y="90"/>
                  </a:lnTo>
                  <a:lnTo>
                    <a:pt x="4" y="92"/>
                  </a:lnTo>
                  <a:lnTo>
                    <a:pt x="6" y="94"/>
                  </a:lnTo>
                  <a:lnTo>
                    <a:pt x="8" y="94"/>
                  </a:lnTo>
                  <a:lnTo>
                    <a:pt x="10" y="96"/>
                  </a:lnTo>
                  <a:lnTo>
                    <a:pt x="12" y="100"/>
                  </a:lnTo>
                  <a:lnTo>
                    <a:pt x="14" y="104"/>
                  </a:lnTo>
                  <a:lnTo>
                    <a:pt x="14" y="110"/>
                  </a:lnTo>
                  <a:lnTo>
                    <a:pt x="16" y="110"/>
                  </a:lnTo>
                  <a:lnTo>
                    <a:pt x="18" y="112"/>
                  </a:lnTo>
                  <a:lnTo>
                    <a:pt x="20" y="114"/>
                  </a:lnTo>
                  <a:lnTo>
                    <a:pt x="24" y="116"/>
                  </a:lnTo>
                  <a:lnTo>
                    <a:pt x="28" y="116"/>
                  </a:lnTo>
                  <a:lnTo>
                    <a:pt x="30" y="114"/>
                  </a:lnTo>
                  <a:lnTo>
                    <a:pt x="34" y="110"/>
                  </a:lnTo>
                  <a:lnTo>
                    <a:pt x="34" y="110"/>
                  </a:lnTo>
                  <a:lnTo>
                    <a:pt x="34" y="108"/>
                  </a:lnTo>
                  <a:lnTo>
                    <a:pt x="36" y="106"/>
                  </a:lnTo>
                  <a:lnTo>
                    <a:pt x="38" y="106"/>
                  </a:lnTo>
                  <a:lnTo>
                    <a:pt x="42" y="104"/>
                  </a:lnTo>
                  <a:lnTo>
                    <a:pt x="46" y="106"/>
                  </a:lnTo>
                  <a:lnTo>
                    <a:pt x="46" y="106"/>
                  </a:lnTo>
                  <a:lnTo>
                    <a:pt x="48" y="106"/>
                  </a:lnTo>
                  <a:lnTo>
                    <a:pt x="50" y="106"/>
                  </a:lnTo>
                  <a:lnTo>
                    <a:pt x="52" y="104"/>
                  </a:lnTo>
                  <a:lnTo>
                    <a:pt x="54" y="102"/>
                  </a:lnTo>
                  <a:lnTo>
                    <a:pt x="54" y="98"/>
                  </a:lnTo>
                  <a:lnTo>
                    <a:pt x="56" y="92"/>
                  </a:lnTo>
                  <a:lnTo>
                    <a:pt x="56" y="88"/>
                  </a:lnTo>
                  <a:lnTo>
                    <a:pt x="60" y="74"/>
                  </a:lnTo>
                  <a:lnTo>
                    <a:pt x="68" y="60"/>
                  </a:lnTo>
                  <a:lnTo>
                    <a:pt x="82" y="48"/>
                  </a:lnTo>
                  <a:lnTo>
                    <a:pt x="104" y="40"/>
                  </a:lnTo>
                  <a:lnTo>
                    <a:pt x="104" y="32"/>
                  </a:lnTo>
                  <a:lnTo>
                    <a:pt x="104" y="32"/>
                  </a:lnTo>
                  <a:lnTo>
                    <a:pt x="104" y="32"/>
                  </a:lnTo>
                  <a:lnTo>
                    <a:pt x="102" y="30"/>
                  </a:lnTo>
                  <a:lnTo>
                    <a:pt x="98" y="28"/>
                  </a:lnTo>
                  <a:lnTo>
                    <a:pt x="94" y="26"/>
                  </a:lnTo>
                  <a:lnTo>
                    <a:pt x="88" y="20"/>
                  </a:lnTo>
                  <a:lnTo>
                    <a:pt x="88" y="20"/>
                  </a:lnTo>
                  <a:lnTo>
                    <a:pt x="88" y="18"/>
                  </a:lnTo>
                  <a:lnTo>
                    <a:pt x="86" y="16"/>
                  </a:lnTo>
                  <a:lnTo>
                    <a:pt x="84" y="14"/>
                  </a:lnTo>
                  <a:lnTo>
                    <a:pt x="82" y="14"/>
                  </a:lnTo>
                  <a:lnTo>
                    <a:pt x="78" y="14"/>
                  </a:lnTo>
                  <a:lnTo>
                    <a:pt x="76" y="16"/>
                  </a:lnTo>
                  <a:lnTo>
                    <a:pt x="72" y="20"/>
                  </a:lnTo>
                  <a:lnTo>
                    <a:pt x="72" y="20"/>
                  </a:lnTo>
                  <a:lnTo>
                    <a:pt x="70" y="20"/>
                  </a:lnTo>
                  <a:lnTo>
                    <a:pt x="70" y="22"/>
                  </a:lnTo>
                  <a:lnTo>
                    <a:pt x="68" y="22"/>
                  </a:lnTo>
                  <a:lnTo>
                    <a:pt x="66" y="20"/>
                  </a:lnTo>
                  <a:lnTo>
                    <a:pt x="66" y="16"/>
                  </a:lnTo>
                  <a:lnTo>
                    <a:pt x="66" y="16"/>
                  </a:lnTo>
                  <a:lnTo>
                    <a:pt x="64" y="14"/>
                  </a:lnTo>
                  <a:lnTo>
                    <a:pt x="62" y="12"/>
                  </a:lnTo>
                  <a:lnTo>
                    <a:pt x="60" y="10"/>
                  </a:lnTo>
                  <a:lnTo>
                    <a:pt x="58" y="8"/>
                  </a:lnTo>
                  <a:lnTo>
                    <a:pt x="56" y="8"/>
                  </a:lnTo>
                  <a:lnTo>
                    <a:pt x="52" y="8"/>
                  </a:lnTo>
                  <a:lnTo>
                    <a:pt x="50" y="12"/>
                  </a:lnTo>
                  <a:lnTo>
                    <a:pt x="42" y="10"/>
                  </a:lnTo>
                  <a:lnTo>
                    <a:pt x="42" y="10"/>
                  </a:lnTo>
                  <a:lnTo>
                    <a:pt x="44" y="8"/>
                  </a:lnTo>
                  <a:lnTo>
                    <a:pt x="44" y="6"/>
                  </a:lnTo>
                  <a:lnTo>
                    <a:pt x="46" y="4"/>
                  </a:lnTo>
                  <a:lnTo>
                    <a:pt x="46" y="2"/>
                  </a:lnTo>
                  <a:lnTo>
                    <a:pt x="46" y="0"/>
                  </a:lnTo>
                  <a:lnTo>
                    <a:pt x="42" y="0"/>
                  </a:lnTo>
                  <a:lnTo>
                    <a:pt x="40" y="0"/>
                  </a:lnTo>
                  <a:lnTo>
                    <a:pt x="34" y="2"/>
                  </a:lnTo>
                  <a:lnTo>
                    <a:pt x="30" y="4"/>
                  </a:lnTo>
                  <a:lnTo>
                    <a:pt x="28" y="6"/>
                  </a:lnTo>
                  <a:lnTo>
                    <a:pt x="26" y="8"/>
                  </a:lnTo>
                  <a:lnTo>
                    <a:pt x="26" y="10"/>
                  </a:lnTo>
                  <a:lnTo>
                    <a:pt x="26" y="10"/>
                  </a:lnTo>
                  <a:lnTo>
                    <a:pt x="26" y="10"/>
                  </a:lnTo>
                  <a:lnTo>
                    <a:pt x="24" y="10"/>
                  </a:lnTo>
                  <a:lnTo>
                    <a:pt x="22" y="10"/>
                  </a:lnTo>
                  <a:lnTo>
                    <a:pt x="20" y="10"/>
                  </a:lnTo>
                  <a:lnTo>
                    <a:pt x="18" y="10"/>
                  </a:lnTo>
                  <a:lnTo>
                    <a:pt x="16" y="12"/>
                  </a:lnTo>
                  <a:lnTo>
                    <a:pt x="16" y="14"/>
                  </a:lnTo>
                  <a:lnTo>
                    <a:pt x="14" y="18"/>
                  </a:lnTo>
                  <a:lnTo>
                    <a:pt x="14" y="24"/>
                  </a:lnTo>
                  <a:lnTo>
                    <a:pt x="16" y="26"/>
                  </a:lnTo>
                  <a:lnTo>
                    <a:pt x="16" y="28"/>
                  </a:lnTo>
                  <a:lnTo>
                    <a:pt x="18" y="30"/>
                  </a:lnTo>
                  <a:lnTo>
                    <a:pt x="18" y="34"/>
                  </a:lnTo>
                  <a:lnTo>
                    <a:pt x="18" y="36"/>
                  </a:lnTo>
                  <a:lnTo>
                    <a:pt x="16" y="40"/>
                  </a:lnTo>
                  <a:lnTo>
                    <a:pt x="16" y="40"/>
                  </a:lnTo>
                  <a:lnTo>
                    <a:pt x="14" y="44"/>
                  </a:lnTo>
                  <a:lnTo>
                    <a:pt x="12" y="48"/>
                  </a:lnTo>
                  <a:lnTo>
                    <a:pt x="8" y="54"/>
                  </a:lnTo>
                  <a:lnTo>
                    <a:pt x="6" y="64"/>
                  </a:lnTo>
                  <a:lnTo>
                    <a:pt x="4" y="8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2" name="Freeform 353"/>
            <p:cNvSpPr>
              <a:spLocks/>
            </p:cNvSpPr>
            <p:nvPr/>
          </p:nvSpPr>
          <p:spPr bwMode="gray">
            <a:xfrm>
              <a:off x="3949" y="1708"/>
              <a:ext cx="232" cy="186"/>
            </a:xfrm>
            <a:custGeom>
              <a:avLst/>
              <a:gdLst>
                <a:gd name="T0" fmla="*/ 32 w 232"/>
                <a:gd name="T1" fmla="*/ 76 h 186"/>
                <a:gd name="T2" fmla="*/ 44 w 232"/>
                <a:gd name="T3" fmla="*/ 74 h 186"/>
                <a:gd name="T4" fmla="*/ 46 w 232"/>
                <a:gd name="T5" fmla="*/ 78 h 186"/>
                <a:gd name="T6" fmla="*/ 36 w 232"/>
                <a:gd name="T7" fmla="*/ 86 h 186"/>
                <a:gd name="T8" fmla="*/ 24 w 232"/>
                <a:gd name="T9" fmla="*/ 86 h 186"/>
                <a:gd name="T10" fmla="*/ 10 w 232"/>
                <a:gd name="T11" fmla="*/ 88 h 186"/>
                <a:gd name="T12" fmla="*/ 8 w 232"/>
                <a:gd name="T13" fmla="*/ 100 h 186"/>
                <a:gd name="T14" fmla="*/ 20 w 232"/>
                <a:gd name="T15" fmla="*/ 104 h 186"/>
                <a:gd name="T16" fmla="*/ 54 w 232"/>
                <a:gd name="T17" fmla="*/ 104 h 186"/>
                <a:gd name="T18" fmla="*/ 86 w 232"/>
                <a:gd name="T19" fmla="*/ 114 h 186"/>
                <a:gd name="T20" fmla="*/ 86 w 232"/>
                <a:gd name="T21" fmla="*/ 124 h 186"/>
                <a:gd name="T22" fmla="*/ 76 w 232"/>
                <a:gd name="T23" fmla="*/ 132 h 186"/>
                <a:gd name="T24" fmla="*/ 64 w 232"/>
                <a:gd name="T25" fmla="*/ 128 h 186"/>
                <a:gd name="T26" fmla="*/ 42 w 232"/>
                <a:gd name="T27" fmla="*/ 132 h 186"/>
                <a:gd name="T28" fmla="*/ 32 w 232"/>
                <a:gd name="T29" fmla="*/ 130 h 186"/>
                <a:gd name="T30" fmla="*/ 22 w 232"/>
                <a:gd name="T31" fmla="*/ 138 h 186"/>
                <a:gd name="T32" fmla="*/ 24 w 232"/>
                <a:gd name="T33" fmla="*/ 148 h 186"/>
                <a:gd name="T34" fmla="*/ 48 w 232"/>
                <a:gd name="T35" fmla="*/ 160 h 186"/>
                <a:gd name="T36" fmla="*/ 62 w 232"/>
                <a:gd name="T37" fmla="*/ 168 h 186"/>
                <a:gd name="T38" fmla="*/ 76 w 232"/>
                <a:gd name="T39" fmla="*/ 184 h 186"/>
                <a:gd name="T40" fmla="*/ 146 w 232"/>
                <a:gd name="T41" fmla="*/ 162 h 186"/>
                <a:gd name="T42" fmla="*/ 160 w 232"/>
                <a:gd name="T43" fmla="*/ 162 h 186"/>
                <a:gd name="T44" fmla="*/ 176 w 232"/>
                <a:gd name="T45" fmla="*/ 170 h 186"/>
                <a:gd name="T46" fmla="*/ 184 w 232"/>
                <a:gd name="T47" fmla="*/ 170 h 186"/>
                <a:gd name="T48" fmla="*/ 190 w 232"/>
                <a:gd name="T49" fmla="*/ 170 h 186"/>
                <a:gd name="T50" fmla="*/ 202 w 232"/>
                <a:gd name="T51" fmla="*/ 168 h 186"/>
                <a:gd name="T52" fmla="*/ 210 w 232"/>
                <a:gd name="T53" fmla="*/ 160 h 186"/>
                <a:gd name="T54" fmla="*/ 208 w 232"/>
                <a:gd name="T55" fmla="*/ 154 h 186"/>
                <a:gd name="T56" fmla="*/ 196 w 232"/>
                <a:gd name="T57" fmla="*/ 152 h 186"/>
                <a:gd name="T58" fmla="*/ 196 w 232"/>
                <a:gd name="T59" fmla="*/ 146 h 186"/>
                <a:gd name="T60" fmla="*/ 208 w 232"/>
                <a:gd name="T61" fmla="*/ 142 h 186"/>
                <a:gd name="T62" fmla="*/ 226 w 232"/>
                <a:gd name="T63" fmla="*/ 142 h 186"/>
                <a:gd name="T64" fmla="*/ 232 w 232"/>
                <a:gd name="T65" fmla="*/ 138 h 186"/>
                <a:gd name="T66" fmla="*/ 226 w 232"/>
                <a:gd name="T67" fmla="*/ 126 h 186"/>
                <a:gd name="T68" fmla="*/ 202 w 232"/>
                <a:gd name="T69" fmla="*/ 116 h 186"/>
                <a:gd name="T70" fmla="*/ 174 w 232"/>
                <a:gd name="T71" fmla="*/ 78 h 186"/>
                <a:gd name="T72" fmla="*/ 166 w 232"/>
                <a:gd name="T73" fmla="*/ 28 h 186"/>
                <a:gd name="T74" fmla="*/ 148 w 232"/>
                <a:gd name="T75" fmla="*/ 20 h 186"/>
                <a:gd name="T76" fmla="*/ 140 w 232"/>
                <a:gd name="T77" fmla="*/ 36 h 186"/>
                <a:gd name="T78" fmla="*/ 124 w 232"/>
                <a:gd name="T79" fmla="*/ 22 h 186"/>
                <a:gd name="T80" fmla="*/ 116 w 232"/>
                <a:gd name="T81" fmla="*/ 18 h 186"/>
                <a:gd name="T82" fmla="*/ 106 w 232"/>
                <a:gd name="T83" fmla="*/ 30 h 186"/>
                <a:gd name="T84" fmla="*/ 96 w 232"/>
                <a:gd name="T85" fmla="*/ 20 h 186"/>
                <a:gd name="T86" fmla="*/ 86 w 232"/>
                <a:gd name="T87" fmla="*/ 6 h 186"/>
                <a:gd name="T88" fmla="*/ 80 w 232"/>
                <a:gd name="T89" fmla="*/ 16 h 186"/>
                <a:gd name="T90" fmla="*/ 78 w 232"/>
                <a:gd name="T91" fmla="*/ 32 h 186"/>
                <a:gd name="T92" fmla="*/ 66 w 232"/>
                <a:gd name="T93" fmla="*/ 32 h 186"/>
                <a:gd name="T94" fmla="*/ 62 w 232"/>
                <a:gd name="T95" fmla="*/ 14 h 186"/>
                <a:gd name="T96" fmla="*/ 64 w 232"/>
                <a:gd name="T97" fmla="*/ 4 h 186"/>
                <a:gd name="T98" fmla="*/ 54 w 232"/>
                <a:gd name="T99" fmla="*/ 0 h 186"/>
                <a:gd name="T100" fmla="*/ 14 w 232"/>
                <a:gd name="T101" fmla="*/ 24 h 186"/>
                <a:gd name="T102" fmla="*/ 8 w 232"/>
                <a:gd name="T103" fmla="*/ 44 h 186"/>
                <a:gd name="T104" fmla="*/ 2 w 232"/>
                <a:gd name="T105" fmla="*/ 56 h 186"/>
                <a:gd name="T106" fmla="*/ 0 w 232"/>
                <a:gd name="T107" fmla="*/ 64 h 186"/>
                <a:gd name="T108" fmla="*/ 10 w 232"/>
                <a:gd name="T109" fmla="*/ 7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186">
                  <a:moveTo>
                    <a:pt x="24" y="74"/>
                  </a:moveTo>
                  <a:lnTo>
                    <a:pt x="24" y="76"/>
                  </a:lnTo>
                  <a:lnTo>
                    <a:pt x="28" y="76"/>
                  </a:lnTo>
                  <a:lnTo>
                    <a:pt x="32" y="76"/>
                  </a:lnTo>
                  <a:lnTo>
                    <a:pt x="36" y="76"/>
                  </a:lnTo>
                  <a:lnTo>
                    <a:pt x="40" y="76"/>
                  </a:lnTo>
                  <a:lnTo>
                    <a:pt x="42" y="74"/>
                  </a:lnTo>
                  <a:lnTo>
                    <a:pt x="44" y="74"/>
                  </a:lnTo>
                  <a:lnTo>
                    <a:pt x="44" y="74"/>
                  </a:lnTo>
                  <a:lnTo>
                    <a:pt x="46" y="74"/>
                  </a:lnTo>
                  <a:lnTo>
                    <a:pt x="46" y="76"/>
                  </a:lnTo>
                  <a:lnTo>
                    <a:pt x="46" y="78"/>
                  </a:lnTo>
                  <a:lnTo>
                    <a:pt x="46" y="80"/>
                  </a:lnTo>
                  <a:lnTo>
                    <a:pt x="44" y="84"/>
                  </a:lnTo>
                  <a:lnTo>
                    <a:pt x="42" y="86"/>
                  </a:lnTo>
                  <a:lnTo>
                    <a:pt x="36" y="86"/>
                  </a:lnTo>
                  <a:lnTo>
                    <a:pt x="30" y="88"/>
                  </a:lnTo>
                  <a:lnTo>
                    <a:pt x="28" y="88"/>
                  </a:lnTo>
                  <a:lnTo>
                    <a:pt x="26" y="86"/>
                  </a:lnTo>
                  <a:lnTo>
                    <a:pt x="24" y="86"/>
                  </a:lnTo>
                  <a:lnTo>
                    <a:pt x="20" y="86"/>
                  </a:lnTo>
                  <a:lnTo>
                    <a:pt x="16" y="86"/>
                  </a:lnTo>
                  <a:lnTo>
                    <a:pt x="14" y="86"/>
                  </a:lnTo>
                  <a:lnTo>
                    <a:pt x="10" y="88"/>
                  </a:lnTo>
                  <a:lnTo>
                    <a:pt x="8" y="90"/>
                  </a:lnTo>
                  <a:lnTo>
                    <a:pt x="8" y="94"/>
                  </a:lnTo>
                  <a:lnTo>
                    <a:pt x="8" y="100"/>
                  </a:lnTo>
                  <a:lnTo>
                    <a:pt x="8" y="100"/>
                  </a:lnTo>
                  <a:lnTo>
                    <a:pt x="8" y="102"/>
                  </a:lnTo>
                  <a:lnTo>
                    <a:pt x="10" y="102"/>
                  </a:lnTo>
                  <a:lnTo>
                    <a:pt x="14" y="104"/>
                  </a:lnTo>
                  <a:lnTo>
                    <a:pt x="20" y="104"/>
                  </a:lnTo>
                  <a:lnTo>
                    <a:pt x="26" y="106"/>
                  </a:lnTo>
                  <a:lnTo>
                    <a:pt x="36" y="106"/>
                  </a:lnTo>
                  <a:lnTo>
                    <a:pt x="42" y="104"/>
                  </a:lnTo>
                  <a:lnTo>
                    <a:pt x="54" y="104"/>
                  </a:lnTo>
                  <a:lnTo>
                    <a:pt x="68" y="104"/>
                  </a:lnTo>
                  <a:lnTo>
                    <a:pt x="80" y="106"/>
                  </a:lnTo>
                  <a:lnTo>
                    <a:pt x="86" y="112"/>
                  </a:lnTo>
                  <a:lnTo>
                    <a:pt x="86" y="114"/>
                  </a:lnTo>
                  <a:lnTo>
                    <a:pt x="86" y="114"/>
                  </a:lnTo>
                  <a:lnTo>
                    <a:pt x="86" y="118"/>
                  </a:lnTo>
                  <a:lnTo>
                    <a:pt x="86" y="122"/>
                  </a:lnTo>
                  <a:lnTo>
                    <a:pt x="86" y="124"/>
                  </a:lnTo>
                  <a:lnTo>
                    <a:pt x="84" y="128"/>
                  </a:lnTo>
                  <a:lnTo>
                    <a:pt x="82" y="130"/>
                  </a:lnTo>
                  <a:lnTo>
                    <a:pt x="80" y="132"/>
                  </a:lnTo>
                  <a:lnTo>
                    <a:pt x="76" y="132"/>
                  </a:lnTo>
                  <a:lnTo>
                    <a:pt x="70" y="130"/>
                  </a:lnTo>
                  <a:lnTo>
                    <a:pt x="70" y="130"/>
                  </a:lnTo>
                  <a:lnTo>
                    <a:pt x="68" y="128"/>
                  </a:lnTo>
                  <a:lnTo>
                    <a:pt x="64" y="128"/>
                  </a:lnTo>
                  <a:lnTo>
                    <a:pt x="60" y="128"/>
                  </a:lnTo>
                  <a:lnTo>
                    <a:pt x="56" y="128"/>
                  </a:lnTo>
                  <a:lnTo>
                    <a:pt x="50" y="130"/>
                  </a:lnTo>
                  <a:lnTo>
                    <a:pt x="42" y="132"/>
                  </a:lnTo>
                  <a:lnTo>
                    <a:pt x="40" y="132"/>
                  </a:lnTo>
                  <a:lnTo>
                    <a:pt x="38" y="130"/>
                  </a:lnTo>
                  <a:lnTo>
                    <a:pt x="36" y="130"/>
                  </a:lnTo>
                  <a:lnTo>
                    <a:pt x="32" y="130"/>
                  </a:lnTo>
                  <a:lnTo>
                    <a:pt x="30" y="130"/>
                  </a:lnTo>
                  <a:lnTo>
                    <a:pt x="26" y="132"/>
                  </a:lnTo>
                  <a:lnTo>
                    <a:pt x="24" y="134"/>
                  </a:lnTo>
                  <a:lnTo>
                    <a:pt x="22" y="138"/>
                  </a:lnTo>
                  <a:lnTo>
                    <a:pt x="20" y="142"/>
                  </a:lnTo>
                  <a:lnTo>
                    <a:pt x="20" y="144"/>
                  </a:lnTo>
                  <a:lnTo>
                    <a:pt x="22" y="146"/>
                  </a:lnTo>
                  <a:lnTo>
                    <a:pt x="24" y="148"/>
                  </a:lnTo>
                  <a:lnTo>
                    <a:pt x="26" y="152"/>
                  </a:lnTo>
                  <a:lnTo>
                    <a:pt x="32" y="154"/>
                  </a:lnTo>
                  <a:lnTo>
                    <a:pt x="40" y="158"/>
                  </a:lnTo>
                  <a:lnTo>
                    <a:pt x="48" y="160"/>
                  </a:lnTo>
                  <a:lnTo>
                    <a:pt x="50" y="162"/>
                  </a:lnTo>
                  <a:lnTo>
                    <a:pt x="52" y="162"/>
                  </a:lnTo>
                  <a:lnTo>
                    <a:pt x="58" y="166"/>
                  </a:lnTo>
                  <a:lnTo>
                    <a:pt x="62" y="168"/>
                  </a:lnTo>
                  <a:lnTo>
                    <a:pt x="66" y="174"/>
                  </a:lnTo>
                  <a:lnTo>
                    <a:pt x="68" y="178"/>
                  </a:lnTo>
                  <a:lnTo>
                    <a:pt x="70" y="186"/>
                  </a:lnTo>
                  <a:lnTo>
                    <a:pt x="76" y="184"/>
                  </a:lnTo>
                  <a:lnTo>
                    <a:pt x="90" y="182"/>
                  </a:lnTo>
                  <a:lnTo>
                    <a:pt x="110" y="178"/>
                  </a:lnTo>
                  <a:lnTo>
                    <a:pt x="130" y="170"/>
                  </a:lnTo>
                  <a:lnTo>
                    <a:pt x="146" y="162"/>
                  </a:lnTo>
                  <a:lnTo>
                    <a:pt x="148" y="162"/>
                  </a:lnTo>
                  <a:lnTo>
                    <a:pt x="150" y="162"/>
                  </a:lnTo>
                  <a:lnTo>
                    <a:pt x="154" y="162"/>
                  </a:lnTo>
                  <a:lnTo>
                    <a:pt x="160" y="162"/>
                  </a:lnTo>
                  <a:lnTo>
                    <a:pt x="164" y="162"/>
                  </a:lnTo>
                  <a:lnTo>
                    <a:pt x="170" y="164"/>
                  </a:lnTo>
                  <a:lnTo>
                    <a:pt x="174" y="168"/>
                  </a:lnTo>
                  <a:lnTo>
                    <a:pt x="176" y="170"/>
                  </a:lnTo>
                  <a:lnTo>
                    <a:pt x="178" y="172"/>
                  </a:lnTo>
                  <a:lnTo>
                    <a:pt x="180" y="172"/>
                  </a:lnTo>
                  <a:lnTo>
                    <a:pt x="182" y="172"/>
                  </a:lnTo>
                  <a:lnTo>
                    <a:pt x="184" y="170"/>
                  </a:lnTo>
                  <a:lnTo>
                    <a:pt x="186" y="168"/>
                  </a:lnTo>
                  <a:lnTo>
                    <a:pt x="188" y="168"/>
                  </a:lnTo>
                  <a:lnTo>
                    <a:pt x="188" y="168"/>
                  </a:lnTo>
                  <a:lnTo>
                    <a:pt x="190" y="170"/>
                  </a:lnTo>
                  <a:lnTo>
                    <a:pt x="192" y="172"/>
                  </a:lnTo>
                  <a:lnTo>
                    <a:pt x="194" y="172"/>
                  </a:lnTo>
                  <a:lnTo>
                    <a:pt x="198" y="170"/>
                  </a:lnTo>
                  <a:lnTo>
                    <a:pt x="202" y="168"/>
                  </a:lnTo>
                  <a:lnTo>
                    <a:pt x="208" y="164"/>
                  </a:lnTo>
                  <a:lnTo>
                    <a:pt x="208" y="164"/>
                  </a:lnTo>
                  <a:lnTo>
                    <a:pt x="210" y="162"/>
                  </a:lnTo>
                  <a:lnTo>
                    <a:pt x="210" y="160"/>
                  </a:lnTo>
                  <a:lnTo>
                    <a:pt x="210" y="158"/>
                  </a:lnTo>
                  <a:lnTo>
                    <a:pt x="210" y="158"/>
                  </a:lnTo>
                  <a:lnTo>
                    <a:pt x="210" y="156"/>
                  </a:lnTo>
                  <a:lnTo>
                    <a:pt x="208" y="154"/>
                  </a:lnTo>
                  <a:lnTo>
                    <a:pt x="204" y="154"/>
                  </a:lnTo>
                  <a:lnTo>
                    <a:pt x="198" y="154"/>
                  </a:lnTo>
                  <a:lnTo>
                    <a:pt x="198" y="152"/>
                  </a:lnTo>
                  <a:lnTo>
                    <a:pt x="196" y="152"/>
                  </a:lnTo>
                  <a:lnTo>
                    <a:pt x="194" y="150"/>
                  </a:lnTo>
                  <a:lnTo>
                    <a:pt x="194" y="148"/>
                  </a:lnTo>
                  <a:lnTo>
                    <a:pt x="194" y="148"/>
                  </a:lnTo>
                  <a:lnTo>
                    <a:pt x="196" y="146"/>
                  </a:lnTo>
                  <a:lnTo>
                    <a:pt x="200" y="144"/>
                  </a:lnTo>
                  <a:lnTo>
                    <a:pt x="200" y="144"/>
                  </a:lnTo>
                  <a:lnTo>
                    <a:pt x="204" y="144"/>
                  </a:lnTo>
                  <a:lnTo>
                    <a:pt x="208" y="142"/>
                  </a:lnTo>
                  <a:lnTo>
                    <a:pt x="212" y="142"/>
                  </a:lnTo>
                  <a:lnTo>
                    <a:pt x="218" y="140"/>
                  </a:lnTo>
                  <a:lnTo>
                    <a:pt x="222" y="142"/>
                  </a:lnTo>
                  <a:lnTo>
                    <a:pt x="226" y="142"/>
                  </a:lnTo>
                  <a:lnTo>
                    <a:pt x="226" y="142"/>
                  </a:lnTo>
                  <a:lnTo>
                    <a:pt x="228" y="142"/>
                  </a:lnTo>
                  <a:lnTo>
                    <a:pt x="230" y="140"/>
                  </a:lnTo>
                  <a:lnTo>
                    <a:pt x="232" y="138"/>
                  </a:lnTo>
                  <a:lnTo>
                    <a:pt x="232" y="134"/>
                  </a:lnTo>
                  <a:lnTo>
                    <a:pt x="232" y="132"/>
                  </a:lnTo>
                  <a:lnTo>
                    <a:pt x="230" y="128"/>
                  </a:lnTo>
                  <a:lnTo>
                    <a:pt x="226" y="126"/>
                  </a:lnTo>
                  <a:lnTo>
                    <a:pt x="220" y="124"/>
                  </a:lnTo>
                  <a:lnTo>
                    <a:pt x="216" y="122"/>
                  </a:lnTo>
                  <a:lnTo>
                    <a:pt x="210" y="118"/>
                  </a:lnTo>
                  <a:lnTo>
                    <a:pt x="202" y="116"/>
                  </a:lnTo>
                  <a:lnTo>
                    <a:pt x="186" y="114"/>
                  </a:lnTo>
                  <a:lnTo>
                    <a:pt x="184" y="110"/>
                  </a:lnTo>
                  <a:lnTo>
                    <a:pt x="178" y="98"/>
                  </a:lnTo>
                  <a:lnTo>
                    <a:pt x="174" y="78"/>
                  </a:lnTo>
                  <a:lnTo>
                    <a:pt x="174" y="52"/>
                  </a:lnTo>
                  <a:lnTo>
                    <a:pt x="172" y="48"/>
                  </a:lnTo>
                  <a:lnTo>
                    <a:pt x="170" y="38"/>
                  </a:lnTo>
                  <a:lnTo>
                    <a:pt x="166" y="28"/>
                  </a:lnTo>
                  <a:lnTo>
                    <a:pt x="160" y="20"/>
                  </a:lnTo>
                  <a:lnTo>
                    <a:pt x="150" y="18"/>
                  </a:lnTo>
                  <a:lnTo>
                    <a:pt x="150" y="18"/>
                  </a:lnTo>
                  <a:lnTo>
                    <a:pt x="148" y="20"/>
                  </a:lnTo>
                  <a:lnTo>
                    <a:pt x="146" y="24"/>
                  </a:lnTo>
                  <a:lnTo>
                    <a:pt x="142" y="28"/>
                  </a:lnTo>
                  <a:lnTo>
                    <a:pt x="140" y="32"/>
                  </a:lnTo>
                  <a:lnTo>
                    <a:pt x="140" y="36"/>
                  </a:lnTo>
                  <a:lnTo>
                    <a:pt x="140" y="42"/>
                  </a:lnTo>
                  <a:lnTo>
                    <a:pt x="126" y="24"/>
                  </a:lnTo>
                  <a:lnTo>
                    <a:pt x="126" y="22"/>
                  </a:lnTo>
                  <a:lnTo>
                    <a:pt x="124" y="22"/>
                  </a:lnTo>
                  <a:lnTo>
                    <a:pt x="122" y="20"/>
                  </a:lnTo>
                  <a:lnTo>
                    <a:pt x="120" y="18"/>
                  </a:lnTo>
                  <a:lnTo>
                    <a:pt x="118" y="16"/>
                  </a:lnTo>
                  <a:lnTo>
                    <a:pt x="116" y="18"/>
                  </a:lnTo>
                  <a:lnTo>
                    <a:pt x="112" y="20"/>
                  </a:lnTo>
                  <a:lnTo>
                    <a:pt x="110" y="24"/>
                  </a:lnTo>
                  <a:lnTo>
                    <a:pt x="108" y="28"/>
                  </a:lnTo>
                  <a:lnTo>
                    <a:pt x="106" y="30"/>
                  </a:lnTo>
                  <a:lnTo>
                    <a:pt x="104" y="32"/>
                  </a:lnTo>
                  <a:lnTo>
                    <a:pt x="100" y="30"/>
                  </a:lnTo>
                  <a:lnTo>
                    <a:pt x="98" y="26"/>
                  </a:lnTo>
                  <a:lnTo>
                    <a:pt x="96" y="20"/>
                  </a:lnTo>
                  <a:lnTo>
                    <a:pt x="94" y="16"/>
                  </a:lnTo>
                  <a:lnTo>
                    <a:pt x="90" y="12"/>
                  </a:lnTo>
                  <a:lnTo>
                    <a:pt x="88" y="8"/>
                  </a:lnTo>
                  <a:lnTo>
                    <a:pt x="86" y="6"/>
                  </a:lnTo>
                  <a:lnTo>
                    <a:pt x="84" y="6"/>
                  </a:lnTo>
                  <a:lnTo>
                    <a:pt x="82" y="8"/>
                  </a:lnTo>
                  <a:lnTo>
                    <a:pt x="80" y="10"/>
                  </a:lnTo>
                  <a:lnTo>
                    <a:pt x="80" y="16"/>
                  </a:lnTo>
                  <a:lnTo>
                    <a:pt x="80" y="20"/>
                  </a:lnTo>
                  <a:lnTo>
                    <a:pt x="80" y="24"/>
                  </a:lnTo>
                  <a:lnTo>
                    <a:pt x="80" y="28"/>
                  </a:lnTo>
                  <a:lnTo>
                    <a:pt x="78" y="32"/>
                  </a:lnTo>
                  <a:lnTo>
                    <a:pt x="76" y="34"/>
                  </a:lnTo>
                  <a:lnTo>
                    <a:pt x="74" y="34"/>
                  </a:lnTo>
                  <a:lnTo>
                    <a:pt x="70" y="34"/>
                  </a:lnTo>
                  <a:lnTo>
                    <a:pt x="66" y="32"/>
                  </a:lnTo>
                  <a:lnTo>
                    <a:pt x="64" y="28"/>
                  </a:lnTo>
                  <a:lnTo>
                    <a:pt x="62" y="24"/>
                  </a:lnTo>
                  <a:lnTo>
                    <a:pt x="62" y="18"/>
                  </a:lnTo>
                  <a:lnTo>
                    <a:pt x="62" y="14"/>
                  </a:lnTo>
                  <a:lnTo>
                    <a:pt x="64" y="10"/>
                  </a:lnTo>
                  <a:lnTo>
                    <a:pt x="64" y="6"/>
                  </a:lnTo>
                  <a:lnTo>
                    <a:pt x="64" y="6"/>
                  </a:lnTo>
                  <a:lnTo>
                    <a:pt x="64" y="4"/>
                  </a:lnTo>
                  <a:lnTo>
                    <a:pt x="62" y="2"/>
                  </a:lnTo>
                  <a:lnTo>
                    <a:pt x="60" y="0"/>
                  </a:lnTo>
                  <a:lnTo>
                    <a:pt x="58" y="0"/>
                  </a:lnTo>
                  <a:lnTo>
                    <a:pt x="54" y="0"/>
                  </a:lnTo>
                  <a:lnTo>
                    <a:pt x="50" y="2"/>
                  </a:lnTo>
                  <a:lnTo>
                    <a:pt x="40" y="8"/>
                  </a:lnTo>
                  <a:lnTo>
                    <a:pt x="26" y="16"/>
                  </a:lnTo>
                  <a:lnTo>
                    <a:pt x="14" y="24"/>
                  </a:lnTo>
                  <a:lnTo>
                    <a:pt x="8" y="36"/>
                  </a:lnTo>
                  <a:lnTo>
                    <a:pt x="8" y="36"/>
                  </a:lnTo>
                  <a:lnTo>
                    <a:pt x="8" y="40"/>
                  </a:lnTo>
                  <a:lnTo>
                    <a:pt x="8" y="44"/>
                  </a:lnTo>
                  <a:lnTo>
                    <a:pt x="6" y="48"/>
                  </a:lnTo>
                  <a:lnTo>
                    <a:pt x="6" y="52"/>
                  </a:lnTo>
                  <a:lnTo>
                    <a:pt x="2" y="56"/>
                  </a:lnTo>
                  <a:lnTo>
                    <a:pt x="2" y="56"/>
                  </a:lnTo>
                  <a:lnTo>
                    <a:pt x="2" y="58"/>
                  </a:lnTo>
                  <a:lnTo>
                    <a:pt x="0" y="60"/>
                  </a:lnTo>
                  <a:lnTo>
                    <a:pt x="0" y="62"/>
                  </a:lnTo>
                  <a:lnTo>
                    <a:pt x="0" y="64"/>
                  </a:lnTo>
                  <a:lnTo>
                    <a:pt x="0" y="68"/>
                  </a:lnTo>
                  <a:lnTo>
                    <a:pt x="2" y="70"/>
                  </a:lnTo>
                  <a:lnTo>
                    <a:pt x="6" y="72"/>
                  </a:lnTo>
                  <a:lnTo>
                    <a:pt x="10" y="74"/>
                  </a:lnTo>
                  <a:lnTo>
                    <a:pt x="16" y="74"/>
                  </a:lnTo>
                  <a:lnTo>
                    <a:pt x="24" y="7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3" name="Freeform 354"/>
            <p:cNvSpPr>
              <a:spLocks/>
            </p:cNvSpPr>
            <p:nvPr/>
          </p:nvSpPr>
          <p:spPr bwMode="gray">
            <a:xfrm>
              <a:off x="3957" y="1494"/>
              <a:ext cx="118" cy="90"/>
            </a:xfrm>
            <a:custGeom>
              <a:avLst/>
              <a:gdLst>
                <a:gd name="T0" fmla="*/ 58 w 118"/>
                <a:gd name="T1" fmla="*/ 22 h 90"/>
                <a:gd name="T2" fmla="*/ 44 w 118"/>
                <a:gd name="T3" fmla="*/ 40 h 90"/>
                <a:gd name="T4" fmla="*/ 26 w 118"/>
                <a:gd name="T5" fmla="*/ 60 h 90"/>
                <a:gd name="T6" fmla="*/ 14 w 118"/>
                <a:gd name="T7" fmla="*/ 66 h 90"/>
                <a:gd name="T8" fmla="*/ 8 w 118"/>
                <a:gd name="T9" fmla="*/ 68 h 90"/>
                <a:gd name="T10" fmla="*/ 2 w 118"/>
                <a:gd name="T11" fmla="*/ 68 h 90"/>
                <a:gd name="T12" fmla="*/ 0 w 118"/>
                <a:gd name="T13" fmla="*/ 72 h 90"/>
                <a:gd name="T14" fmla="*/ 2 w 118"/>
                <a:gd name="T15" fmla="*/ 76 h 90"/>
                <a:gd name="T16" fmla="*/ 10 w 118"/>
                <a:gd name="T17" fmla="*/ 84 h 90"/>
                <a:gd name="T18" fmla="*/ 28 w 118"/>
                <a:gd name="T19" fmla="*/ 90 h 90"/>
                <a:gd name="T20" fmla="*/ 40 w 118"/>
                <a:gd name="T21" fmla="*/ 86 h 90"/>
                <a:gd name="T22" fmla="*/ 44 w 118"/>
                <a:gd name="T23" fmla="*/ 88 h 90"/>
                <a:gd name="T24" fmla="*/ 50 w 118"/>
                <a:gd name="T25" fmla="*/ 90 h 90"/>
                <a:gd name="T26" fmla="*/ 58 w 118"/>
                <a:gd name="T27" fmla="*/ 88 h 90"/>
                <a:gd name="T28" fmla="*/ 62 w 118"/>
                <a:gd name="T29" fmla="*/ 82 h 90"/>
                <a:gd name="T30" fmla="*/ 70 w 118"/>
                <a:gd name="T31" fmla="*/ 74 h 90"/>
                <a:gd name="T32" fmla="*/ 76 w 118"/>
                <a:gd name="T33" fmla="*/ 64 h 90"/>
                <a:gd name="T34" fmla="*/ 78 w 118"/>
                <a:gd name="T35" fmla="*/ 58 h 90"/>
                <a:gd name="T36" fmla="*/ 84 w 118"/>
                <a:gd name="T37" fmla="*/ 62 h 90"/>
                <a:gd name="T38" fmla="*/ 92 w 118"/>
                <a:gd name="T39" fmla="*/ 64 h 90"/>
                <a:gd name="T40" fmla="*/ 102 w 118"/>
                <a:gd name="T41" fmla="*/ 56 h 90"/>
                <a:gd name="T42" fmla="*/ 104 w 118"/>
                <a:gd name="T43" fmla="*/ 54 h 90"/>
                <a:gd name="T44" fmla="*/ 106 w 118"/>
                <a:gd name="T45" fmla="*/ 48 h 90"/>
                <a:gd name="T46" fmla="*/ 106 w 118"/>
                <a:gd name="T47" fmla="*/ 44 h 90"/>
                <a:gd name="T48" fmla="*/ 104 w 118"/>
                <a:gd name="T49" fmla="*/ 42 h 90"/>
                <a:gd name="T50" fmla="*/ 106 w 118"/>
                <a:gd name="T51" fmla="*/ 38 h 90"/>
                <a:gd name="T52" fmla="*/ 110 w 118"/>
                <a:gd name="T53" fmla="*/ 30 h 90"/>
                <a:gd name="T54" fmla="*/ 108 w 118"/>
                <a:gd name="T55" fmla="*/ 26 h 90"/>
                <a:gd name="T56" fmla="*/ 108 w 118"/>
                <a:gd name="T57" fmla="*/ 22 h 90"/>
                <a:gd name="T58" fmla="*/ 112 w 118"/>
                <a:gd name="T59" fmla="*/ 16 h 90"/>
                <a:gd name="T60" fmla="*/ 116 w 118"/>
                <a:gd name="T61" fmla="*/ 14 h 90"/>
                <a:gd name="T62" fmla="*/ 116 w 118"/>
                <a:gd name="T63" fmla="*/ 12 h 90"/>
                <a:gd name="T64" fmla="*/ 110 w 118"/>
                <a:gd name="T65" fmla="*/ 6 h 90"/>
                <a:gd name="T66" fmla="*/ 104 w 118"/>
                <a:gd name="T67" fmla="*/ 2 h 90"/>
                <a:gd name="T68" fmla="*/ 100 w 118"/>
                <a:gd name="T69" fmla="*/ 0 h 90"/>
                <a:gd name="T70" fmla="*/ 84 w 118"/>
                <a:gd name="T71" fmla="*/ 12 h 90"/>
                <a:gd name="T72" fmla="*/ 76 w 118"/>
                <a:gd name="T73" fmla="*/ 12 h 90"/>
                <a:gd name="T74" fmla="*/ 64 w 118"/>
                <a:gd name="T75" fmla="*/ 1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 h="90">
                  <a:moveTo>
                    <a:pt x="60" y="20"/>
                  </a:moveTo>
                  <a:lnTo>
                    <a:pt x="58" y="22"/>
                  </a:lnTo>
                  <a:lnTo>
                    <a:pt x="52" y="30"/>
                  </a:lnTo>
                  <a:lnTo>
                    <a:pt x="44" y="40"/>
                  </a:lnTo>
                  <a:lnTo>
                    <a:pt x="36" y="52"/>
                  </a:lnTo>
                  <a:lnTo>
                    <a:pt x="26" y="60"/>
                  </a:lnTo>
                  <a:lnTo>
                    <a:pt x="18" y="66"/>
                  </a:lnTo>
                  <a:lnTo>
                    <a:pt x="14" y="66"/>
                  </a:lnTo>
                  <a:lnTo>
                    <a:pt x="12" y="68"/>
                  </a:lnTo>
                  <a:lnTo>
                    <a:pt x="8" y="68"/>
                  </a:lnTo>
                  <a:lnTo>
                    <a:pt x="4" y="68"/>
                  </a:lnTo>
                  <a:lnTo>
                    <a:pt x="2" y="68"/>
                  </a:lnTo>
                  <a:lnTo>
                    <a:pt x="0" y="70"/>
                  </a:lnTo>
                  <a:lnTo>
                    <a:pt x="0" y="72"/>
                  </a:lnTo>
                  <a:lnTo>
                    <a:pt x="0" y="74"/>
                  </a:lnTo>
                  <a:lnTo>
                    <a:pt x="2" y="76"/>
                  </a:lnTo>
                  <a:lnTo>
                    <a:pt x="6" y="82"/>
                  </a:lnTo>
                  <a:lnTo>
                    <a:pt x="10" y="84"/>
                  </a:lnTo>
                  <a:lnTo>
                    <a:pt x="18" y="88"/>
                  </a:lnTo>
                  <a:lnTo>
                    <a:pt x="28" y="90"/>
                  </a:lnTo>
                  <a:lnTo>
                    <a:pt x="40" y="84"/>
                  </a:lnTo>
                  <a:lnTo>
                    <a:pt x="40" y="86"/>
                  </a:lnTo>
                  <a:lnTo>
                    <a:pt x="42" y="86"/>
                  </a:lnTo>
                  <a:lnTo>
                    <a:pt x="44" y="88"/>
                  </a:lnTo>
                  <a:lnTo>
                    <a:pt x="46" y="90"/>
                  </a:lnTo>
                  <a:lnTo>
                    <a:pt x="50" y="90"/>
                  </a:lnTo>
                  <a:lnTo>
                    <a:pt x="56" y="88"/>
                  </a:lnTo>
                  <a:lnTo>
                    <a:pt x="58" y="88"/>
                  </a:lnTo>
                  <a:lnTo>
                    <a:pt x="60" y="86"/>
                  </a:lnTo>
                  <a:lnTo>
                    <a:pt x="62" y="82"/>
                  </a:lnTo>
                  <a:lnTo>
                    <a:pt x="66" y="78"/>
                  </a:lnTo>
                  <a:lnTo>
                    <a:pt x="70" y="74"/>
                  </a:lnTo>
                  <a:lnTo>
                    <a:pt x="72" y="68"/>
                  </a:lnTo>
                  <a:lnTo>
                    <a:pt x="76" y="64"/>
                  </a:lnTo>
                  <a:lnTo>
                    <a:pt x="78" y="58"/>
                  </a:lnTo>
                  <a:lnTo>
                    <a:pt x="78" y="58"/>
                  </a:lnTo>
                  <a:lnTo>
                    <a:pt x="80" y="60"/>
                  </a:lnTo>
                  <a:lnTo>
                    <a:pt x="84" y="62"/>
                  </a:lnTo>
                  <a:lnTo>
                    <a:pt x="88" y="64"/>
                  </a:lnTo>
                  <a:lnTo>
                    <a:pt x="92" y="64"/>
                  </a:lnTo>
                  <a:lnTo>
                    <a:pt x="98" y="62"/>
                  </a:lnTo>
                  <a:lnTo>
                    <a:pt x="102" y="56"/>
                  </a:lnTo>
                  <a:lnTo>
                    <a:pt x="102" y="56"/>
                  </a:lnTo>
                  <a:lnTo>
                    <a:pt x="104" y="54"/>
                  </a:lnTo>
                  <a:lnTo>
                    <a:pt x="106" y="52"/>
                  </a:lnTo>
                  <a:lnTo>
                    <a:pt x="106" y="48"/>
                  </a:lnTo>
                  <a:lnTo>
                    <a:pt x="106" y="46"/>
                  </a:lnTo>
                  <a:lnTo>
                    <a:pt x="106" y="44"/>
                  </a:lnTo>
                  <a:lnTo>
                    <a:pt x="102" y="42"/>
                  </a:lnTo>
                  <a:lnTo>
                    <a:pt x="104" y="42"/>
                  </a:lnTo>
                  <a:lnTo>
                    <a:pt x="104" y="40"/>
                  </a:lnTo>
                  <a:lnTo>
                    <a:pt x="106" y="38"/>
                  </a:lnTo>
                  <a:lnTo>
                    <a:pt x="108" y="34"/>
                  </a:lnTo>
                  <a:lnTo>
                    <a:pt x="110" y="30"/>
                  </a:lnTo>
                  <a:lnTo>
                    <a:pt x="110" y="28"/>
                  </a:lnTo>
                  <a:lnTo>
                    <a:pt x="108" y="26"/>
                  </a:lnTo>
                  <a:lnTo>
                    <a:pt x="108" y="26"/>
                  </a:lnTo>
                  <a:lnTo>
                    <a:pt x="108" y="22"/>
                  </a:lnTo>
                  <a:lnTo>
                    <a:pt x="110" y="20"/>
                  </a:lnTo>
                  <a:lnTo>
                    <a:pt x="112" y="16"/>
                  </a:lnTo>
                  <a:lnTo>
                    <a:pt x="114" y="14"/>
                  </a:lnTo>
                  <a:lnTo>
                    <a:pt x="116" y="14"/>
                  </a:lnTo>
                  <a:lnTo>
                    <a:pt x="118" y="12"/>
                  </a:lnTo>
                  <a:lnTo>
                    <a:pt x="116" y="12"/>
                  </a:lnTo>
                  <a:lnTo>
                    <a:pt x="114" y="10"/>
                  </a:lnTo>
                  <a:lnTo>
                    <a:pt x="110" y="6"/>
                  </a:lnTo>
                  <a:lnTo>
                    <a:pt x="108" y="4"/>
                  </a:lnTo>
                  <a:lnTo>
                    <a:pt x="104" y="2"/>
                  </a:lnTo>
                  <a:lnTo>
                    <a:pt x="102" y="0"/>
                  </a:lnTo>
                  <a:lnTo>
                    <a:pt x="100" y="0"/>
                  </a:lnTo>
                  <a:lnTo>
                    <a:pt x="86" y="12"/>
                  </a:lnTo>
                  <a:lnTo>
                    <a:pt x="84" y="12"/>
                  </a:lnTo>
                  <a:lnTo>
                    <a:pt x="82" y="12"/>
                  </a:lnTo>
                  <a:lnTo>
                    <a:pt x="76" y="12"/>
                  </a:lnTo>
                  <a:lnTo>
                    <a:pt x="70" y="14"/>
                  </a:lnTo>
                  <a:lnTo>
                    <a:pt x="64" y="16"/>
                  </a:lnTo>
                  <a:lnTo>
                    <a:pt x="60" y="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4" name="Freeform 355"/>
            <p:cNvSpPr>
              <a:spLocks/>
            </p:cNvSpPr>
            <p:nvPr/>
          </p:nvSpPr>
          <p:spPr bwMode="gray">
            <a:xfrm>
              <a:off x="4069" y="1454"/>
              <a:ext cx="22" cy="28"/>
            </a:xfrm>
            <a:custGeom>
              <a:avLst/>
              <a:gdLst>
                <a:gd name="T0" fmla="*/ 16 w 22"/>
                <a:gd name="T1" fmla="*/ 2 h 28"/>
                <a:gd name="T2" fmla="*/ 14 w 22"/>
                <a:gd name="T3" fmla="*/ 2 h 28"/>
                <a:gd name="T4" fmla="*/ 14 w 22"/>
                <a:gd name="T5" fmla="*/ 2 h 28"/>
                <a:gd name="T6" fmla="*/ 12 w 22"/>
                <a:gd name="T7" fmla="*/ 0 h 28"/>
                <a:gd name="T8" fmla="*/ 10 w 22"/>
                <a:gd name="T9" fmla="*/ 0 h 28"/>
                <a:gd name="T10" fmla="*/ 6 w 22"/>
                <a:gd name="T11" fmla="*/ 0 h 28"/>
                <a:gd name="T12" fmla="*/ 4 w 22"/>
                <a:gd name="T13" fmla="*/ 2 h 28"/>
                <a:gd name="T14" fmla="*/ 2 w 22"/>
                <a:gd name="T15" fmla="*/ 4 h 28"/>
                <a:gd name="T16" fmla="*/ 2 w 22"/>
                <a:gd name="T17" fmla="*/ 8 h 28"/>
                <a:gd name="T18" fmla="*/ 0 w 22"/>
                <a:gd name="T19" fmla="*/ 12 h 28"/>
                <a:gd name="T20" fmla="*/ 2 w 22"/>
                <a:gd name="T21" fmla="*/ 20 h 28"/>
                <a:gd name="T22" fmla="*/ 2 w 22"/>
                <a:gd name="T23" fmla="*/ 20 h 28"/>
                <a:gd name="T24" fmla="*/ 4 w 22"/>
                <a:gd name="T25" fmla="*/ 22 h 28"/>
                <a:gd name="T26" fmla="*/ 6 w 22"/>
                <a:gd name="T27" fmla="*/ 24 h 28"/>
                <a:gd name="T28" fmla="*/ 10 w 22"/>
                <a:gd name="T29" fmla="*/ 26 h 28"/>
                <a:gd name="T30" fmla="*/ 14 w 22"/>
                <a:gd name="T31" fmla="*/ 26 h 28"/>
                <a:gd name="T32" fmla="*/ 16 w 22"/>
                <a:gd name="T33" fmla="*/ 28 h 28"/>
                <a:gd name="T34" fmla="*/ 20 w 22"/>
                <a:gd name="T35" fmla="*/ 26 h 28"/>
                <a:gd name="T36" fmla="*/ 22 w 22"/>
                <a:gd name="T37" fmla="*/ 24 h 28"/>
                <a:gd name="T38" fmla="*/ 22 w 22"/>
                <a:gd name="T39" fmla="*/ 20 h 28"/>
                <a:gd name="T40" fmla="*/ 22 w 22"/>
                <a:gd name="T41" fmla="*/ 14 h 28"/>
                <a:gd name="T42" fmla="*/ 22 w 22"/>
                <a:gd name="T43" fmla="*/ 10 h 28"/>
                <a:gd name="T44" fmla="*/ 20 w 22"/>
                <a:gd name="T45" fmla="*/ 6 h 28"/>
                <a:gd name="T46" fmla="*/ 18 w 22"/>
                <a:gd name="T47" fmla="*/ 4 h 28"/>
                <a:gd name="T48" fmla="*/ 16 w 22"/>
                <a:gd name="T49" fmla="*/ 2 h 28"/>
                <a:gd name="T50" fmla="*/ 16 w 22"/>
                <a:gd name="T51" fmla="*/ 2 h 28"/>
                <a:gd name="T52" fmla="*/ 16 w 22"/>
                <a:gd name="T53"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28">
                  <a:moveTo>
                    <a:pt x="16" y="2"/>
                  </a:moveTo>
                  <a:lnTo>
                    <a:pt x="14" y="2"/>
                  </a:lnTo>
                  <a:lnTo>
                    <a:pt x="14" y="2"/>
                  </a:lnTo>
                  <a:lnTo>
                    <a:pt x="12" y="0"/>
                  </a:lnTo>
                  <a:lnTo>
                    <a:pt x="10" y="0"/>
                  </a:lnTo>
                  <a:lnTo>
                    <a:pt x="6" y="0"/>
                  </a:lnTo>
                  <a:lnTo>
                    <a:pt x="4" y="2"/>
                  </a:lnTo>
                  <a:lnTo>
                    <a:pt x="2" y="4"/>
                  </a:lnTo>
                  <a:lnTo>
                    <a:pt x="2" y="8"/>
                  </a:lnTo>
                  <a:lnTo>
                    <a:pt x="0" y="12"/>
                  </a:lnTo>
                  <a:lnTo>
                    <a:pt x="2" y="20"/>
                  </a:lnTo>
                  <a:lnTo>
                    <a:pt x="2" y="20"/>
                  </a:lnTo>
                  <a:lnTo>
                    <a:pt x="4" y="22"/>
                  </a:lnTo>
                  <a:lnTo>
                    <a:pt x="6" y="24"/>
                  </a:lnTo>
                  <a:lnTo>
                    <a:pt x="10" y="26"/>
                  </a:lnTo>
                  <a:lnTo>
                    <a:pt x="14" y="26"/>
                  </a:lnTo>
                  <a:lnTo>
                    <a:pt x="16" y="28"/>
                  </a:lnTo>
                  <a:lnTo>
                    <a:pt x="20" y="26"/>
                  </a:lnTo>
                  <a:lnTo>
                    <a:pt x="22" y="24"/>
                  </a:lnTo>
                  <a:lnTo>
                    <a:pt x="22" y="20"/>
                  </a:lnTo>
                  <a:lnTo>
                    <a:pt x="22" y="14"/>
                  </a:lnTo>
                  <a:lnTo>
                    <a:pt x="22" y="10"/>
                  </a:lnTo>
                  <a:lnTo>
                    <a:pt x="20" y="6"/>
                  </a:lnTo>
                  <a:lnTo>
                    <a:pt x="18" y="4"/>
                  </a:lnTo>
                  <a:lnTo>
                    <a:pt x="16" y="2"/>
                  </a:lnTo>
                  <a:lnTo>
                    <a:pt x="16" y="2"/>
                  </a:lnTo>
                  <a:lnTo>
                    <a:pt x="16"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5" name="Freeform 356"/>
            <p:cNvSpPr>
              <a:spLocks/>
            </p:cNvSpPr>
            <p:nvPr/>
          </p:nvSpPr>
          <p:spPr bwMode="gray">
            <a:xfrm>
              <a:off x="4095" y="1416"/>
              <a:ext cx="68" cy="42"/>
            </a:xfrm>
            <a:custGeom>
              <a:avLst/>
              <a:gdLst>
                <a:gd name="T0" fmla="*/ 12 w 68"/>
                <a:gd name="T1" fmla="*/ 12 h 42"/>
                <a:gd name="T2" fmla="*/ 12 w 68"/>
                <a:gd name="T3" fmla="*/ 12 h 42"/>
                <a:gd name="T4" fmla="*/ 10 w 68"/>
                <a:gd name="T5" fmla="*/ 14 h 42"/>
                <a:gd name="T6" fmla="*/ 8 w 68"/>
                <a:gd name="T7" fmla="*/ 14 h 42"/>
                <a:gd name="T8" fmla="*/ 4 w 68"/>
                <a:gd name="T9" fmla="*/ 18 h 42"/>
                <a:gd name="T10" fmla="*/ 2 w 68"/>
                <a:gd name="T11" fmla="*/ 20 h 42"/>
                <a:gd name="T12" fmla="*/ 0 w 68"/>
                <a:gd name="T13" fmla="*/ 24 h 42"/>
                <a:gd name="T14" fmla="*/ 0 w 68"/>
                <a:gd name="T15" fmla="*/ 26 h 42"/>
                <a:gd name="T16" fmla="*/ 2 w 68"/>
                <a:gd name="T17" fmla="*/ 30 h 42"/>
                <a:gd name="T18" fmla="*/ 4 w 68"/>
                <a:gd name="T19" fmla="*/ 34 h 42"/>
                <a:gd name="T20" fmla="*/ 10 w 68"/>
                <a:gd name="T21" fmla="*/ 36 h 42"/>
                <a:gd name="T22" fmla="*/ 12 w 68"/>
                <a:gd name="T23" fmla="*/ 36 h 42"/>
                <a:gd name="T24" fmla="*/ 12 w 68"/>
                <a:gd name="T25" fmla="*/ 34 h 42"/>
                <a:gd name="T26" fmla="*/ 16 w 68"/>
                <a:gd name="T27" fmla="*/ 30 h 42"/>
                <a:gd name="T28" fmla="*/ 18 w 68"/>
                <a:gd name="T29" fmla="*/ 28 h 42"/>
                <a:gd name="T30" fmla="*/ 22 w 68"/>
                <a:gd name="T31" fmla="*/ 26 h 42"/>
                <a:gd name="T32" fmla="*/ 26 w 68"/>
                <a:gd name="T33" fmla="*/ 28 h 42"/>
                <a:gd name="T34" fmla="*/ 30 w 68"/>
                <a:gd name="T35" fmla="*/ 32 h 42"/>
                <a:gd name="T36" fmla="*/ 32 w 68"/>
                <a:gd name="T37" fmla="*/ 34 h 42"/>
                <a:gd name="T38" fmla="*/ 36 w 68"/>
                <a:gd name="T39" fmla="*/ 38 h 42"/>
                <a:gd name="T40" fmla="*/ 42 w 68"/>
                <a:gd name="T41" fmla="*/ 42 h 42"/>
                <a:gd name="T42" fmla="*/ 52 w 68"/>
                <a:gd name="T43" fmla="*/ 40 h 42"/>
                <a:gd name="T44" fmla="*/ 62 w 68"/>
                <a:gd name="T45" fmla="*/ 32 h 42"/>
                <a:gd name="T46" fmla="*/ 62 w 68"/>
                <a:gd name="T47" fmla="*/ 32 h 42"/>
                <a:gd name="T48" fmla="*/ 64 w 68"/>
                <a:gd name="T49" fmla="*/ 30 h 42"/>
                <a:gd name="T50" fmla="*/ 66 w 68"/>
                <a:gd name="T51" fmla="*/ 28 h 42"/>
                <a:gd name="T52" fmla="*/ 68 w 68"/>
                <a:gd name="T53" fmla="*/ 26 h 42"/>
                <a:gd name="T54" fmla="*/ 68 w 68"/>
                <a:gd name="T55" fmla="*/ 22 h 42"/>
                <a:gd name="T56" fmla="*/ 66 w 68"/>
                <a:gd name="T57" fmla="*/ 20 h 42"/>
                <a:gd name="T58" fmla="*/ 62 w 68"/>
                <a:gd name="T59" fmla="*/ 16 h 42"/>
                <a:gd name="T60" fmla="*/ 58 w 68"/>
                <a:gd name="T61" fmla="*/ 14 h 42"/>
                <a:gd name="T62" fmla="*/ 40 w 68"/>
                <a:gd name="T63" fmla="*/ 2 h 42"/>
                <a:gd name="T64" fmla="*/ 38 w 68"/>
                <a:gd name="T65" fmla="*/ 2 h 42"/>
                <a:gd name="T66" fmla="*/ 36 w 68"/>
                <a:gd name="T67" fmla="*/ 2 h 42"/>
                <a:gd name="T68" fmla="*/ 32 w 68"/>
                <a:gd name="T69" fmla="*/ 0 h 42"/>
                <a:gd name="T70" fmla="*/ 28 w 68"/>
                <a:gd name="T71" fmla="*/ 0 h 42"/>
                <a:gd name="T72" fmla="*/ 24 w 68"/>
                <a:gd name="T73" fmla="*/ 2 h 42"/>
                <a:gd name="T74" fmla="*/ 18 w 68"/>
                <a:gd name="T75" fmla="*/ 6 h 42"/>
                <a:gd name="T76" fmla="*/ 12 w 68"/>
                <a:gd name="T77"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42">
                  <a:moveTo>
                    <a:pt x="12" y="12"/>
                  </a:moveTo>
                  <a:lnTo>
                    <a:pt x="12" y="12"/>
                  </a:lnTo>
                  <a:lnTo>
                    <a:pt x="10" y="14"/>
                  </a:lnTo>
                  <a:lnTo>
                    <a:pt x="8" y="14"/>
                  </a:lnTo>
                  <a:lnTo>
                    <a:pt x="4" y="18"/>
                  </a:lnTo>
                  <a:lnTo>
                    <a:pt x="2" y="20"/>
                  </a:lnTo>
                  <a:lnTo>
                    <a:pt x="0" y="24"/>
                  </a:lnTo>
                  <a:lnTo>
                    <a:pt x="0" y="26"/>
                  </a:lnTo>
                  <a:lnTo>
                    <a:pt x="2" y="30"/>
                  </a:lnTo>
                  <a:lnTo>
                    <a:pt x="4" y="34"/>
                  </a:lnTo>
                  <a:lnTo>
                    <a:pt x="10" y="36"/>
                  </a:lnTo>
                  <a:lnTo>
                    <a:pt x="12" y="36"/>
                  </a:lnTo>
                  <a:lnTo>
                    <a:pt x="12" y="34"/>
                  </a:lnTo>
                  <a:lnTo>
                    <a:pt x="16" y="30"/>
                  </a:lnTo>
                  <a:lnTo>
                    <a:pt x="18" y="28"/>
                  </a:lnTo>
                  <a:lnTo>
                    <a:pt x="22" y="26"/>
                  </a:lnTo>
                  <a:lnTo>
                    <a:pt x="26" y="28"/>
                  </a:lnTo>
                  <a:lnTo>
                    <a:pt x="30" y="32"/>
                  </a:lnTo>
                  <a:lnTo>
                    <a:pt x="32" y="34"/>
                  </a:lnTo>
                  <a:lnTo>
                    <a:pt x="36" y="38"/>
                  </a:lnTo>
                  <a:lnTo>
                    <a:pt x="42" y="42"/>
                  </a:lnTo>
                  <a:lnTo>
                    <a:pt x="52" y="40"/>
                  </a:lnTo>
                  <a:lnTo>
                    <a:pt x="62" y="32"/>
                  </a:lnTo>
                  <a:lnTo>
                    <a:pt x="62" y="32"/>
                  </a:lnTo>
                  <a:lnTo>
                    <a:pt x="64" y="30"/>
                  </a:lnTo>
                  <a:lnTo>
                    <a:pt x="66" y="28"/>
                  </a:lnTo>
                  <a:lnTo>
                    <a:pt x="68" y="26"/>
                  </a:lnTo>
                  <a:lnTo>
                    <a:pt x="68" y="22"/>
                  </a:lnTo>
                  <a:lnTo>
                    <a:pt x="66" y="20"/>
                  </a:lnTo>
                  <a:lnTo>
                    <a:pt x="62" y="16"/>
                  </a:lnTo>
                  <a:lnTo>
                    <a:pt x="58" y="14"/>
                  </a:lnTo>
                  <a:lnTo>
                    <a:pt x="40" y="2"/>
                  </a:lnTo>
                  <a:lnTo>
                    <a:pt x="38" y="2"/>
                  </a:lnTo>
                  <a:lnTo>
                    <a:pt x="36" y="2"/>
                  </a:lnTo>
                  <a:lnTo>
                    <a:pt x="32" y="0"/>
                  </a:lnTo>
                  <a:lnTo>
                    <a:pt x="28" y="0"/>
                  </a:lnTo>
                  <a:lnTo>
                    <a:pt x="24" y="2"/>
                  </a:lnTo>
                  <a:lnTo>
                    <a:pt x="18" y="6"/>
                  </a:lnTo>
                  <a:lnTo>
                    <a:pt x="12" y="1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6" name="Freeform 357"/>
            <p:cNvSpPr>
              <a:spLocks/>
            </p:cNvSpPr>
            <p:nvPr/>
          </p:nvSpPr>
          <p:spPr bwMode="gray">
            <a:xfrm>
              <a:off x="4095" y="1470"/>
              <a:ext cx="58" cy="34"/>
            </a:xfrm>
            <a:custGeom>
              <a:avLst/>
              <a:gdLst>
                <a:gd name="T0" fmla="*/ 12 w 58"/>
                <a:gd name="T1" fmla="*/ 0 h 34"/>
                <a:gd name="T2" fmla="*/ 10 w 58"/>
                <a:gd name="T3" fmla="*/ 2 h 34"/>
                <a:gd name="T4" fmla="*/ 4 w 58"/>
                <a:gd name="T5" fmla="*/ 8 h 34"/>
                <a:gd name="T6" fmla="*/ 0 w 58"/>
                <a:gd name="T7" fmla="*/ 16 h 34"/>
                <a:gd name="T8" fmla="*/ 0 w 58"/>
                <a:gd name="T9" fmla="*/ 26 h 34"/>
                <a:gd name="T10" fmla="*/ 6 w 58"/>
                <a:gd name="T11" fmla="*/ 34 h 34"/>
                <a:gd name="T12" fmla="*/ 8 w 58"/>
                <a:gd name="T13" fmla="*/ 34 h 34"/>
                <a:gd name="T14" fmla="*/ 12 w 58"/>
                <a:gd name="T15" fmla="*/ 34 h 34"/>
                <a:gd name="T16" fmla="*/ 18 w 58"/>
                <a:gd name="T17" fmla="*/ 34 h 34"/>
                <a:gd name="T18" fmla="*/ 24 w 58"/>
                <a:gd name="T19" fmla="*/ 34 h 34"/>
                <a:gd name="T20" fmla="*/ 32 w 58"/>
                <a:gd name="T21" fmla="*/ 32 h 34"/>
                <a:gd name="T22" fmla="*/ 34 w 58"/>
                <a:gd name="T23" fmla="*/ 30 h 34"/>
                <a:gd name="T24" fmla="*/ 38 w 58"/>
                <a:gd name="T25" fmla="*/ 28 h 34"/>
                <a:gd name="T26" fmla="*/ 42 w 58"/>
                <a:gd name="T27" fmla="*/ 24 h 34"/>
                <a:gd name="T28" fmla="*/ 46 w 58"/>
                <a:gd name="T29" fmla="*/ 20 h 34"/>
                <a:gd name="T30" fmla="*/ 48 w 58"/>
                <a:gd name="T31" fmla="*/ 18 h 34"/>
                <a:gd name="T32" fmla="*/ 52 w 58"/>
                <a:gd name="T33" fmla="*/ 18 h 34"/>
                <a:gd name="T34" fmla="*/ 54 w 58"/>
                <a:gd name="T35" fmla="*/ 18 h 34"/>
                <a:gd name="T36" fmla="*/ 56 w 58"/>
                <a:gd name="T37" fmla="*/ 16 h 34"/>
                <a:gd name="T38" fmla="*/ 58 w 58"/>
                <a:gd name="T39" fmla="*/ 14 h 34"/>
                <a:gd name="T40" fmla="*/ 58 w 58"/>
                <a:gd name="T41" fmla="*/ 12 h 34"/>
                <a:gd name="T42" fmla="*/ 56 w 58"/>
                <a:gd name="T43" fmla="*/ 8 h 34"/>
                <a:gd name="T44" fmla="*/ 54 w 58"/>
                <a:gd name="T45" fmla="*/ 6 h 34"/>
                <a:gd name="T46" fmla="*/ 48 w 58"/>
                <a:gd name="T47" fmla="*/ 4 h 34"/>
                <a:gd name="T48" fmla="*/ 32 w 58"/>
                <a:gd name="T49" fmla="*/ 2 h 34"/>
                <a:gd name="T50" fmla="*/ 18 w 58"/>
                <a:gd name="T51" fmla="*/ 0 h 34"/>
                <a:gd name="T52" fmla="*/ 12 w 58"/>
                <a:gd name="T5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4">
                  <a:moveTo>
                    <a:pt x="12" y="0"/>
                  </a:moveTo>
                  <a:lnTo>
                    <a:pt x="10" y="2"/>
                  </a:lnTo>
                  <a:lnTo>
                    <a:pt x="4" y="8"/>
                  </a:lnTo>
                  <a:lnTo>
                    <a:pt x="0" y="16"/>
                  </a:lnTo>
                  <a:lnTo>
                    <a:pt x="0" y="26"/>
                  </a:lnTo>
                  <a:lnTo>
                    <a:pt x="6" y="34"/>
                  </a:lnTo>
                  <a:lnTo>
                    <a:pt x="8" y="34"/>
                  </a:lnTo>
                  <a:lnTo>
                    <a:pt x="12" y="34"/>
                  </a:lnTo>
                  <a:lnTo>
                    <a:pt x="18" y="34"/>
                  </a:lnTo>
                  <a:lnTo>
                    <a:pt x="24" y="34"/>
                  </a:lnTo>
                  <a:lnTo>
                    <a:pt x="32" y="32"/>
                  </a:lnTo>
                  <a:lnTo>
                    <a:pt x="34" y="30"/>
                  </a:lnTo>
                  <a:lnTo>
                    <a:pt x="38" y="28"/>
                  </a:lnTo>
                  <a:lnTo>
                    <a:pt x="42" y="24"/>
                  </a:lnTo>
                  <a:lnTo>
                    <a:pt x="46" y="20"/>
                  </a:lnTo>
                  <a:lnTo>
                    <a:pt x="48" y="18"/>
                  </a:lnTo>
                  <a:lnTo>
                    <a:pt x="52" y="18"/>
                  </a:lnTo>
                  <a:lnTo>
                    <a:pt x="54" y="18"/>
                  </a:lnTo>
                  <a:lnTo>
                    <a:pt x="56" y="16"/>
                  </a:lnTo>
                  <a:lnTo>
                    <a:pt x="58" y="14"/>
                  </a:lnTo>
                  <a:lnTo>
                    <a:pt x="58" y="12"/>
                  </a:lnTo>
                  <a:lnTo>
                    <a:pt x="56" y="8"/>
                  </a:lnTo>
                  <a:lnTo>
                    <a:pt x="54" y="6"/>
                  </a:lnTo>
                  <a:lnTo>
                    <a:pt x="48" y="4"/>
                  </a:lnTo>
                  <a:lnTo>
                    <a:pt x="32" y="2"/>
                  </a:lnTo>
                  <a:lnTo>
                    <a:pt x="18" y="0"/>
                  </a:lnTo>
                  <a:lnTo>
                    <a:pt x="12"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7" name="Freeform 358"/>
            <p:cNvSpPr>
              <a:spLocks/>
            </p:cNvSpPr>
            <p:nvPr/>
          </p:nvSpPr>
          <p:spPr bwMode="gray">
            <a:xfrm>
              <a:off x="4021" y="1576"/>
              <a:ext cx="20" cy="28"/>
            </a:xfrm>
            <a:custGeom>
              <a:avLst/>
              <a:gdLst>
                <a:gd name="T0" fmla="*/ 16 w 20"/>
                <a:gd name="T1" fmla="*/ 0 h 28"/>
                <a:gd name="T2" fmla="*/ 14 w 20"/>
                <a:gd name="T3" fmla="*/ 0 h 28"/>
                <a:gd name="T4" fmla="*/ 12 w 20"/>
                <a:gd name="T5" fmla="*/ 2 h 28"/>
                <a:gd name="T6" fmla="*/ 10 w 20"/>
                <a:gd name="T7" fmla="*/ 6 h 28"/>
                <a:gd name="T8" fmla="*/ 6 w 20"/>
                <a:gd name="T9" fmla="*/ 10 h 28"/>
                <a:gd name="T10" fmla="*/ 2 w 20"/>
                <a:gd name="T11" fmla="*/ 14 h 28"/>
                <a:gd name="T12" fmla="*/ 0 w 20"/>
                <a:gd name="T13" fmla="*/ 18 h 28"/>
                <a:gd name="T14" fmla="*/ 0 w 20"/>
                <a:gd name="T15" fmla="*/ 24 h 28"/>
                <a:gd name="T16" fmla="*/ 2 w 20"/>
                <a:gd name="T17" fmla="*/ 28 h 28"/>
                <a:gd name="T18" fmla="*/ 4 w 20"/>
                <a:gd name="T19" fmla="*/ 28 h 28"/>
                <a:gd name="T20" fmla="*/ 6 w 20"/>
                <a:gd name="T21" fmla="*/ 28 h 28"/>
                <a:gd name="T22" fmla="*/ 8 w 20"/>
                <a:gd name="T23" fmla="*/ 28 h 28"/>
                <a:gd name="T24" fmla="*/ 10 w 20"/>
                <a:gd name="T25" fmla="*/ 28 h 28"/>
                <a:gd name="T26" fmla="*/ 14 w 20"/>
                <a:gd name="T27" fmla="*/ 26 h 28"/>
                <a:gd name="T28" fmla="*/ 16 w 20"/>
                <a:gd name="T29" fmla="*/ 22 h 28"/>
                <a:gd name="T30" fmla="*/ 18 w 20"/>
                <a:gd name="T31" fmla="*/ 16 h 28"/>
                <a:gd name="T32" fmla="*/ 20 w 20"/>
                <a:gd name="T33" fmla="*/ 14 h 28"/>
                <a:gd name="T34" fmla="*/ 20 w 20"/>
                <a:gd name="T35" fmla="*/ 12 h 28"/>
                <a:gd name="T36" fmla="*/ 20 w 20"/>
                <a:gd name="T37" fmla="*/ 8 h 28"/>
                <a:gd name="T38" fmla="*/ 20 w 20"/>
                <a:gd name="T39" fmla="*/ 6 h 28"/>
                <a:gd name="T40" fmla="*/ 20 w 20"/>
                <a:gd name="T41" fmla="*/ 2 h 28"/>
                <a:gd name="T42" fmla="*/ 18 w 20"/>
                <a:gd name="T43" fmla="*/ 0 h 28"/>
                <a:gd name="T44" fmla="*/ 16 w 20"/>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8">
                  <a:moveTo>
                    <a:pt x="16" y="0"/>
                  </a:moveTo>
                  <a:lnTo>
                    <a:pt x="14" y="0"/>
                  </a:lnTo>
                  <a:lnTo>
                    <a:pt x="12" y="2"/>
                  </a:lnTo>
                  <a:lnTo>
                    <a:pt x="10" y="6"/>
                  </a:lnTo>
                  <a:lnTo>
                    <a:pt x="6" y="10"/>
                  </a:lnTo>
                  <a:lnTo>
                    <a:pt x="2" y="14"/>
                  </a:lnTo>
                  <a:lnTo>
                    <a:pt x="0" y="18"/>
                  </a:lnTo>
                  <a:lnTo>
                    <a:pt x="0" y="24"/>
                  </a:lnTo>
                  <a:lnTo>
                    <a:pt x="2" y="28"/>
                  </a:lnTo>
                  <a:lnTo>
                    <a:pt x="4" y="28"/>
                  </a:lnTo>
                  <a:lnTo>
                    <a:pt x="6" y="28"/>
                  </a:lnTo>
                  <a:lnTo>
                    <a:pt x="8" y="28"/>
                  </a:lnTo>
                  <a:lnTo>
                    <a:pt x="10" y="28"/>
                  </a:lnTo>
                  <a:lnTo>
                    <a:pt x="14" y="26"/>
                  </a:lnTo>
                  <a:lnTo>
                    <a:pt x="16" y="22"/>
                  </a:lnTo>
                  <a:lnTo>
                    <a:pt x="18" y="16"/>
                  </a:lnTo>
                  <a:lnTo>
                    <a:pt x="20" y="14"/>
                  </a:lnTo>
                  <a:lnTo>
                    <a:pt x="20" y="12"/>
                  </a:lnTo>
                  <a:lnTo>
                    <a:pt x="20" y="8"/>
                  </a:lnTo>
                  <a:lnTo>
                    <a:pt x="20" y="6"/>
                  </a:lnTo>
                  <a:lnTo>
                    <a:pt x="20" y="2"/>
                  </a:lnTo>
                  <a:lnTo>
                    <a:pt x="18" y="0"/>
                  </a:lnTo>
                  <a:lnTo>
                    <a:pt x="1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8" name="Freeform 359"/>
            <p:cNvSpPr>
              <a:spLocks/>
            </p:cNvSpPr>
            <p:nvPr/>
          </p:nvSpPr>
          <p:spPr bwMode="gray">
            <a:xfrm>
              <a:off x="4019" y="1596"/>
              <a:ext cx="114" cy="90"/>
            </a:xfrm>
            <a:custGeom>
              <a:avLst/>
              <a:gdLst>
                <a:gd name="T0" fmla="*/ 28 w 114"/>
                <a:gd name="T1" fmla="*/ 20 h 90"/>
                <a:gd name="T2" fmla="*/ 20 w 114"/>
                <a:gd name="T3" fmla="*/ 18 h 90"/>
                <a:gd name="T4" fmla="*/ 12 w 114"/>
                <a:gd name="T5" fmla="*/ 22 h 90"/>
                <a:gd name="T6" fmla="*/ 10 w 114"/>
                <a:gd name="T7" fmla="*/ 34 h 90"/>
                <a:gd name="T8" fmla="*/ 8 w 114"/>
                <a:gd name="T9" fmla="*/ 36 h 90"/>
                <a:gd name="T10" fmla="*/ 8 w 114"/>
                <a:gd name="T11" fmla="*/ 46 h 90"/>
                <a:gd name="T12" fmla="*/ 2 w 114"/>
                <a:gd name="T13" fmla="*/ 52 h 90"/>
                <a:gd name="T14" fmla="*/ 0 w 114"/>
                <a:gd name="T15" fmla="*/ 60 h 90"/>
                <a:gd name="T16" fmla="*/ 8 w 114"/>
                <a:gd name="T17" fmla="*/ 68 h 90"/>
                <a:gd name="T18" fmla="*/ 16 w 114"/>
                <a:gd name="T19" fmla="*/ 72 h 90"/>
                <a:gd name="T20" fmla="*/ 24 w 114"/>
                <a:gd name="T21" fmla="*/ 72 h 90"/>
                <a:gd name="T22" fmla="*/ 30 w 114"/>
                <a:gd name="T23" fmla="*/ 64 h 90"/>
                <a:gd name="T24" fmla="*/ 32 w 114"/>
                <a:gd name="T25" fmla="*/ 62 h 90"/>
                <a:gd name="T26" fmla="*/ 34 w 114"/>
                <a:gd name="T27" fmla="*/ 66 h 90"/>
                <a:gd name="T28" fmla="*/ 44 w 114"/>
                <a:gd name="T29" fmla="*/ 68 h 90"/>
                <a:gd name="T30" fmla="*/ 50 w 114"/>
                <a:gd name="T31" fmla="*/ 66 h 90"/>
                <a:gd name="T32" fmla="*/ 58 w 114"/>
                <a:gd name="T33" fmla="*/ 64 h 90"/>
                <a:gd name="T34" fmla="*/ 58 w 114"/>
                <a:gd name="T35" fmla="*/ 68 h 90"/>
                <a:gd name="T36" fmla="*/ 52 w 114"/>
                <a:gd name="T37" fmla="*/ 74 h 90"/>
                <a:gd name="T38" fmla="*/ 34 w 114"/>
                <a:gd name="T39" fmla="*/ 82 h 90"/>
                <a:gd name="T40" fmla="*/ 26 w 114"/>
                <a:gd name="T41" fmla="*/ 88 h 90"/>
                <a:gd name="T42" fmla="*/ 38 w 114"/>
                <a:gd name="T43" fmla="*/ 90 h 90"/>
                <a:gd name="T44" fmla="*/ 74 w 114"/>
                <a:gd name="T45" fmla="*/ 76 h 90"/>
                <a:gd name="T46" fmla="*/ 76 w 114"/>
                <a:gd name="T47" fmla="*/ 72 h 90"/>
                <a:gd name="T48" fmla="*/ 82 w 114"/>
                <a:gd name="T49" fmla="*/ 72 h 90"/>
                <a:gd name="T50" fmla="*/ 86 w 114"/>
                <a:gd name="T51" fmla="*/ 74 h 90"/>
                <a:gd name="T52" fmla="*/ 92 w 114"/>
                <a:gd name="T53" fmla="*/ 72 h 90"/>
                <a:gd name="T54" fmla="*/ 100 w 114"/>
                <a:gd name="T55" fmla="*/ 72 h 90"/>
                <a:gd name="T56" fmla="*/ 110 w 114"/>
                <a:gd name="T57" fmla="*/ 64 h 90"/>
                <a:gd name="T58" fmla="*/ 114 w 114"/>
                <a:gd name="T59" fmla="*/ 38 h 90"/>
                <a:gd name="T60" fmla="*/ 106 w 114"/>
                <a:gd name="T61" fmla="*/ 34 h 90"/>
                <a:gd name="T62" fmla="*/ 98 w 114"/>
                <a:gd name="T63" fmla="*/ 38 h 90"/>
                <a:gd name="T64" fmla="*/ 90 w 114"/>
                <a:gd name="T65" fmla="*/ 32 h 90"/>
                <a:gd name="T66" fmla="*/ 86 w 114"/>
                <a:gd name="T67" fmla="*/ 24 h 90"/>
                <a:gd name="T68" fmla="*/ 82 w 114"/>
                <a:gd name="T69" fmla="*/ 10 h 90"/>
                <a:gd name="T70" fmla="*/ 82 w 114"/>
                <a:gd name="T71" fmla="*/ 0 h 90"/>
                <a:gd name="T72" fmla="*/ 76 w 114"/>
                <a:gd name="T73" fmla="*/ 2 h 90"/>
                <a:gd name="T74" fmla="*/ 66 w 114"/>
                <a:gd name="T75" fmla="*/ 10 h 90"/>
                <a:gd name="T76" fmla="*/ 64 w 114"/>
                <a:gd name="T77" fmla="*/ 22 h 90"/>
                <a:gd name="T78" fmla="*/ 66 w 114"/>
                <a:gd name="T79" fmla="*/ 28 h 90"/>
                <a:gd name="T80" fmla="*/ 68 w 114"/>
                <a:gd name="T81" fmla="*/ 32 h 90"/>
                <a:gd name="T82" fmla="*/ 62 w 114"/>
                <a:gd name="T83" fmla="*/ 42 h 90"/>
                <a:gd name="T84" fmla="*/ 56 w 114"/>
                <a:gd name="T85" fmla="*/ 48 h 90"/>
                <a:gd name="T86" fmla="*/ 54 w 114"/>
                <a:gd name="T87" fmla="*/ 40 h 90"/>
                <a:gd name="T88" fmla="*/ 52 w 114"/>
                <a:gd name="T89" fmla="*/ 30 h 90"/>
                <a:gd name="T90" fmla="*/ 44 w 114"/>
                <a:gd name="T91" fmla="*/ 24 h 90"/>
                <a:gd name="T92" fmla="*/ 36 w 114"/>
                <a:gd name="T93" fmla="*/ 28 h 90"/>
                <a:gd name="T94" fmla="*/ 30 w 114"/>
                <a:gd name="T95"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90">
                  <a:moveTo>
                    <a:pt x="30" y="20"/>
                  </a:moveTo>
                  <a:lnTo>
                    <a:pt x="30" y="20"/>
                  </a:lnTo>
                  <a:lnTo>
                    <a:pt x="28" y="20"/>
                  </a:lnTo>
                  <a:lnTo>
                    <a:pt x="26" y="18"/>
                  </a:lnTo>
                  <a:lnTo>
                    <a:pt x="22" y="18"/>
                  </a:lnTo>
                  <a:lnTo>
                    <a:pt x="20" y="18"/>
                  </a:lnTo>
                  <a:lnTo>
                    <a:pt x="16" y="18"/>
                  </a:lnTo>
                  <a:lnTo>
                    <a:pt x="14" y="20"/>
                  </a:lnTo>
                  <a:lnTo>
                    <a:pt x="12" y="22"/>
                  </a:lnTo>
                  <a:lnTo>
                    <a:pt x="10" y="28"/>
                  </a:lnTo>
                  <a:lnTo>
                    <a:pt x="10" y="34"/>
                  </a:lnTo>
                  <a:lnTo>
                    <a:pt x="10" y="34"/>
                  </a:lnTo>
                  <a:lnTo>
                    <a:pt x="8" y="34"/>
                  </a:lnTo>
                  <a:lnTo>
                    <a:pt x="8" y="34"/>
                  </a:lnTo>
                  <a:lnTo>
                    <a:pt x="8" y="36"/>
                  </a:lnTo>
                  <a:lnTo>
                    <a:pt x="8" y="38"/>
                  </a:lnTo>
                  <a:lnTo>
                    <a:pt x="8" y="46"/>
                  </a:lnTo>
                  <a:lnTo>
                    <a:pt x="8" y="46"/>
                  </a:lnTo>
                  <a:lnTo>
                    <a:pt x="6" y="48"/>
                  </a:lnTo>
                  <a:lnTo>
                    <a:pt x="4" y="50"/>
                  </a:lnTo>
                  <a:lnTo>
                    <a:pt x="2" y="52"/>
                  </a:lnTo>
                  <a:lnTo>
                    <a:pt x="0" y="54"/>
                  </a:lnTo>
                  <a:lnTo>
                    <a:pt x="0" y="56"/>
                  </a:lnTo>
                  <a:lnTo>
                    <a:pt x="0" y="60"/>
                  </a:lnTo>
                  <a:lnTo>
                    <a:pt x="4" y="62"/>
                  </a:lnTo>
                  <a:lnTo>
                    <a:pt x="8" y="66"/>
                  </a:lnTo>
                  <a:lnTo>
                    <a:pt x="8" y="68"/>
                  </a:lnTo>
                  <a:lnTo>
                    <a:pt x="10" y="70"/>
                  </a:lnTo>
                  <a:lnTo>
                    <a:pt x="12" y="72"/>
                  </a:lnTo>
                  <a:lnTo>
                    <a:pt x="16" y="72"/>
                  </a:lnTo>
                  <a:lnTo>
                    <a:pt x="22" y="72"/>
                  </a:lnTo>
                  <a:lnTo>
                    <a:pt x="22" y="72"/>
                  </a:lnTo>
                  <a:lnTo>
                    <a:pt x="24" y="72"/>
                  </a:lnTo>
                  <a:lnTo>
                    <a:pt x="26" y="70"/>
                  </a:lnTo>
                  <a:lnTo>
                    <a:pt x="30" y="68"/>
                  </a:lnTo>
                  <a:lnTo>
                    <a:pt x="30" y="64"/>
                  </a:lnTo>
                  <a:lnTo>
                    <a:pt x="32" y="60"/>
                  </a:lnTo>
                  <a:lnTo>
                    <a:pt x="32" y="60"/>
                  </a:lnTo>
                  <a:lnTo>
                    <a:pt x="32" y="62"/>
                  </a:lnTo>
                  <a:lnTo>
                    <a:pt x="32" y="62"/>
                  </a:lnTo>
                  <a:lnTo>
                    <a:pt x="32" y="64"/>
                  </a:lnTo>
                  <a:lnTo>
                    <a:pt x="34" y="66"/>
                  </a:lnTo>
                  <a:lnTo>
                    <a:pt x="36" y="68"/>
                  </a:lnTo>
                  <a:lnTo>
                    <a:pt x="40" y="68"/>
                  </a:lnTo>
                  <a:lnTo>
                    <a:pt x="44" y="68"/>
                  </a:lnTo>
                  <a:lnTo>
                    <a:pt x="46" y="68"/>
                  </a:lnTo>
                  <a:lnTo>
                    <a:pt x="48" y="66"/>
                  </a:lnTo>
                  <a:lnTo>
                    <a:pt x="50" y="66"/>
                  </a:lnTo>
                  <a:lnTo>
                    <a:pt x="52" y="64"/>
                  </a:lnTo>
                  <a:lnTo>
                    <a:pt x="54" y="64"/>
                  </a:lnTo>
                  <a:lnTo>
                    <a:pt x="58" y="64"/>
                  </a:lnTo>
                  <a:lnTo>
                    <a:pt x="58" y="64"/>
                  </a:lnTo>
                  <a:lnTo>
                    <a:pt x="60" y="66"/>
                  </a:lnTo>
                  <a:lnTo>
                    <a:pt x="58" y="68"/>
                  </a:lnTo>
                  <a:lnTo>
                    <a:pt x="56" y="72"/>
                  </a:lnTo>
                  <a:lnTo>
                    <a:pt x="54" y="72"/>
                  </a:lnTo>
                  <a:lnTo>
                    <a:pt x="52" y="74"/>
                  </a:lnTo>
                  <a:lnTo>
                    <a:pt x="46" y="76"/>
                  </a:lnTo>
                  <a:lnTo>
                    <a:pt x="40" y="78"/>
                  </a:lnTo>
                  <a:lnTo>
                    <a:pt x="34" y="82"/>
                  </a:lnTo>
                  <a:lnTo>
                    <a:pt x="30" y="84"/>
                  </a:lnTo>
                  <a:lnTo>
                    <a:pt x="26" y="86"/>
                  </a:lnTo>
                  <a:lnTo>
                    <a:pt x="26" y="88"/>
                  </a:lnTo>
                  <a:lnTo>
                    <a:pt x="28" y="88"/>
                  </a:lnTo>
                  <a:lnTo>
                    <a:pt x="32" y="88"/>
                  </a:lnTo>
                  <a:lnTo>
                    <a:pt x="38" y="90"/>
                  </a:lnTo>
                  <a:lnTo>
                    <a:pt x="52" y="88"/>
                  </a:lnTo>
                  <a:lnTo>
                    <a:pt x="64" y="80"/>
                  </a:lnTo>
                  <a:lnTo>
                    <a:pt x="74" y="76"/>
                  </a:lnTo>
                  <a:lnTo>
                    <a:pt x="74" y="74"/>
                  </a:lnTo>
                  <a:lnTo>
                    <a:pt x="74" y="74"/>
                  </a:lnTo>
                  <a:lnTo>
                    <a:pt x="76" y="72"/>
                  </a:lnTo>
                  <a:lnTo>
                    <a:pt x="78" y="70"/>
                  </a:lnTo>
                  <a:lnTo>
                    <a:pt x="80" y="70"/>
                  </a:lnTo>
                  <a:lnTo>
                    <a:pt x="82" y="72"/>
                  </a:lnTo>
                  <a:lnTo>
                    <a:pt x="84" y="74"/>
                  </a:lnTo>
                  <a:lnTo>
                    <a:pt x="84" y="74"/>
                  </a:lnTo>
                  <a:lnTo>
                    <a:pt x="86" y="74"/>
                  </a:lnTo>
                  <a:lnTo>
                    <a:pt x="90" y="74"/>
                  </a:lnTo>
                  <a:lnTo>
                    <a:pt x="92" y="70"/>
                  </a:lnTo>
                  <a:lnTo>
                    <a:pt x="92" y="72"/>
                  </a:lnTo>
                  <a:lnTo>
                    <a:pt x="94" y="72"/>
                  </a:lnTo>
                  <a:lnTo>
                    <a:pt x="98" y="72"/>
                  </a:lnTo>
                  <a:lnTo>
                    <a:pt x="100" y="72"/>
                  </a:lnTo>
                  <a:lnTo>
                    <a:pt x="104" y="72"/>
                  </a:lnTo>
                  <a:lnTo>
                    <a:pt x="108" y="68"/>
                  </a:lnTo>
                  <a:lnTo>
                    <a:pt x="110" y="64"/>
                  </a:lnTo>
                  <a:lnTo>
                    <a:pt x="112" y="56"/>
                  </a:lnTo>
                  <a:lnTo>
                    <a:pt x="114" y="46"/>
                  </a:lnTo>
                  <a:lnTo>
                    <a:pt x="114" y="38"/>
                  </a:lnTo>
                  <a:lnTo>
                    <a:pt x="108" y="34"/>
                  </a:lnTo>
                  <a:lnTo>
                    <a:pt x="108" y="34"/>
                  </a:lnTo>
                  <a:lnTo>
                    <a:pt x="106" y="34"/>
                  </a:lnTo>
                  <a:lnTo>
                    <a:pt x="104" y="36"/>
                  </a:lnTo>
                  <a:lnTo>
                    <a:pt x="100" y="38"/>
                  </a:lnTo>
                  <a:lnTo>
                    <a:pt x="98" y="38"/>
                  </a:lnTo>
                  <a:lnTo>
                    <a:pt x="94" y="38"/>
                  </a:lnTo>
                  <a:lnTo>
                    <a:pt x="92" y="36"/>
                  </a:lnTo>
                  <a:lnTo>
                    <a:pt x="90" y="32"/>
                  </a:lnTo>
                  <a:lnTo>
                    <a:pt x="90" y="30"/>
                  </a:lnTo>
                  <a:lnTo>
                    <a:pt x="88" y="28"/>
                  </a:lnTo>
                  <a:lnTo>
                    <a:pt x="86" y="24"/>
                  </a:lnTo>
                  <a:lnTo>
                    <a:pt x="84" y="16"/>
                  </a:lnTo>
                  <a:lnTo>
                    <a:pt x="84" y="14"/>
                  </a:lnTo>
                  <a:lnTo>
                    <a:pt x="82" y="10"/>
                  </a:lnTo>
                  <a:lnTo>
                    <a:pt x="82" y="4"/>
                  </a:lnTo>
                  <a:lnTo>
                    <a:pt x="82" y="2"/>
                  </a:lnTo>
                  <a:lnTo>
                    <a:pt x="82" y="0"/>
                  </a:lnTo>
                  <a:lnTo>
                    <a:pt x="82" y="0"/>
                  </a:lnTo>
                  <a:lnTo>
                    <a:pt x="80" y="0"/>
                  </a:lnTo>
                  <a:lnTo>
                    <a:pt x="76" y="2"/>
                  </a:lnTo>
                  <a:lnTo>
                    <a:pt x="72" y="4"/>
                  </a:lnTo>
                  <a:lnTo>
                    <a:pt x="68" y="6"/>
                  </a:lnTo>
                  <a:lnTo>
                    <a:pt x="66" y="10"/>
                  </a:lnTo>
                  <a:lnTo>
                    <a:pt x="64" y="14"/>
                  </a:lnTo>
                  <a:lnTo>
                    <a:pt x="66" y="20"/>
                  </a:lnTo>
                  <a:lnTo>
                    <a:pt x="64" y="22"/>
                  </a:lnTo>
                  <a:lnTo>
                    <a:pt x="64" y="22"/>
                  </a:lnTo>
                  <a:lnTo>
                    <a:pt x="64" y="24"/>
                  </a:lnTo>
                  <a:lnTo>
                    <a:pt x="66" y="28"/>
                  </a:lnTo>
                  <a:lnTo>
                    <a:pt x="70" y="30"/>
                  </a:lnTo>
                  <a:lnTo>
                    <a:pt x="70" y="30"/>
                  </a:lnTo>
                  <a:lnTo>
                    <a:pt x="68" y="32"/>
                  </a:lnTo>
                  <a:lnTo>
                    <a:pt x="66" y="36"/>
                  </a:lnTo>
                  <a:lnTo>
                    <a:pt x="64" y="38"/>
                  </a:lnTo>
                  <a:lnTo>
                    <a:pt x="62" y="42"/>
                  </a:lnTo>
                  <a:lnTo>
                    <a:pt x="60" y="46"/>
                  </a:lnTo>
                  <a:lnTo>
                    <a:pt x="58" y="48"/>
                  </a:lnTo>
                  <a:lnTo>
                    <a:pt x="56" y="48"/>
                  </a:lnTo>
                  <a:lnTo>
                    <a:pt x="56" y="46"/>
                  </a:lnTo>
                  <a:lnTo>
                    <a:pt x="54" y="44"/>
                  </a:lnTo>
                  <a:lnTo>
                    <a:pt x="54" y="40"/>
                  </a:lnTo>
                  <a:lnTo>
                    <a:pt x="54" y="38"/>
                  </a:lnTo>
                  <a:lnTo>
                    <a:pt x="54" y="34"/>
                  </a:lnTo>
                  <a:lnTo>
                    <a:pt x="52" y="30"/>
                  </a:lnTo>
                  <a:lnTo>
                    <a:pt x="50" y="26"/>
                  </a:lnTo>
                  <a:lnTo>
                    <a:pt x="46" y="24"/>
                  </a:lnTo>
                  <a:lnTo>
                    <a:pt x="44" y="24"/>
                  </a:lnTo>
                  <a:lnTo>
                    <a:pt x="40" y="26"/>
                  </a:lnTo>
                  <a:lnTo>
                    <a:pt x="38" y="26"/>
                  </a:lnTo>
                  <a:lnTo>
                    <a:pt x="36" y="28"/>
                  </a:lnTo>
                  <a:lnTo>
                    <a:pt x="34" y="28"/>
                  </a:lnTo>
                  <a:lnTo>
                    <a:pt x="32" y="26"/>
                  </a:lnTo>
                  <a:lnTo>
                    <a:pt x="30" y="2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79" name="Freeform 360"/>
            <p:cNvSpPr>
              <a:spLocks/>
            </p:cNvSpPr>
            <p:nvPr/>
          </p:nvSpPr>
          <p:spPr bwMode="gray">
            <a:xfrm>
              <a:off x="4199" y="1466"/>
              <a:ext cx="20" cy="48"/>
            </a:xfrm>
            <a:custGeom>
              <a:avLst/>
              <a:gdLst>
                <a:gd name="T0" fmla="*/ 10 w 20"/>
                <a:gd name="T1" fmla="*/ 8 h 48"/>
                <a:gd name="T2" fmla="*/ 10 w 20"/>
                <a:gd name="T3" fmla="*/ 8 h 48"/>
                <a:gd name="T4" fmla="*/ 8 w 20"/>
                <a:gd name="T5" fmla="*/ 6 h 48"/>
                <a:gd name="T6" fmla="*/ 8 w 20"/>
                <a:gd name="T7" fmla="*/ 4 h 48"/>
                <a:gd name="T8" fmla="*/ 6 w 20"/>
                <a:gd name="T9" fmla="*/ 2 h 48"/>
                <a:gd name="T10" fmla="*/ 6 w 20"/>
                <a:gd name="T11" fmla="*/ 0 h 48"/>
                <a:gd name="T12" fmla="*/ 4 w 20"/>
                <a:gd name="T13" fmla="*/ 0 h 48"/>
                <a:gd name="T14" fmla="*/ 4 w 20"/>
                <a:gd name="T15" fmla="*/ 0 h 48"/>
                <a:gd name="T16" fmla="*/ 2 w 20"/>
                <a:gd name="T17" fmla="*/ 2 h 48"/>
                <a:gd name="T18" fmla="*/ 2 w 20"/>
                <a:gd name="T19" fmla="*/ 6 h 48"/>
                <a:gd name="T20" fmla="*/ 2 w 20"/>
                <a:gd name="T21" fmla="*/ 12 h 48"/>
                <a:gd name="T22" fmla="*/ 0 w 20"/>
                <a:gd name="T23" fmla="*/ 22 h 48"/>
                <a:gd name="T24" fmla="*/ 0 w 20"/>
                <a:gd name="T25" fmla="*/ 22 h 48"/>
                <a:gd name="T26" fmla="*/ 2 w 20"/>
                <a:gd name="T27" fmla="*/ 26 h 48"/>
                <a:gd name="T28" fmla="*/ 2 w 20"/>
                <a:gd name="T29" fmla="*/ 28 h 48"/>
                <a:gd name="T30" fmla="*/ 2 w 20"/>
                <a:gd name="T31" fmla="*/ 34 h 48"/>
                <a:gd name="T32" fmla="*/ 4 w 20"/>
                <a:gd name="T33" fmla="*/ 38 h 48"/>
                <a:gd name="T34" fmla="*/ 8 w 20"/>
                <a:gd name="T35" fmla="*/ 42 h 48"/>
                <a:gd name="T36" fmla="*/ 12 w 20"/>
                <a:gd name="T37" fmla="*/ 46 h 48"/>
                <a:gd name="T38" fmla="*/ 18 w 20"/>
                <a:gd name="T39" fmla="*/ 48 h 48"/>
                <a:gd name="T40" fmla="*/ 18 w 20"/>
                <a:gd name="T41" fmla="*/ 48 h 48"/>
                <a:gd name="T42" fmla="*/ 18 w 20"/>
                <a:gd name="T43" fmla="*/ 46 h 48"/>
                <a:gd name="T44" fmla="*/ 20 w 20"/>
                <a:gd name="T45" fmla="*/ 46 h 48"/>
                <a:gd name="T46" fmla="*/ 20 w 20"/>
                <a:gd name="T47" fmla="*/ 44 h 48"/>
                <a:gd name="T48" fmla="*/ 20 w 20"/>
                <a:gd name="T49" fmla="*/ 42 h 48"/>
                <a:gd name="T50" fmla="*/ 20 w 20"/>
                <a:gd name="T51" fmla="*/ 38 h 48"/>
                <a:gd name="T52" fmla="*/ 18 w 20"/>
                <a:gd name="T53" fmla="*/ 32 h 48"/>
                <a:gd name="T54" fmla="*/ 10 w 20"/>
                <a:gd name="T5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48">
                  <a:moveTo>
                    <a:pt x="10" y="8"/>
                  </a:moveTo>
                  <a:lnTo>
                    <a:pt x="10" y="8"/>
                  </a:lnTo>
                  <a:lnTo>
                    <a:pt x="8" y="6"/>
                  </a:lnTo>
                  <a:lnTo>
                    <a:pt x="8" y="4"/>
                  </a:lnTo>
                  <a:lnTo>
                    <a:pt x="6" y="2"/>
                  </a:lnTo>
                  <a:lnTo>
                    <a:pt x="6" y="0"/>
                  </a:lnTo>
                  <a:lnTo>
                    <a:pt x="4" y="0"/>
                  </a:lnTo>
                  <a:lnTo>
                    <a:pt x="4" y="0"/>
                  </a:lnTo>
                  <a:lnTo>
                    <a:pt x="2" y="2"/>
                  </a:lnTo>
                  <a:lnTo>
                    <a:pt x="2" y="6"/>
                  </a:lnTo>
                  <a:lnTo>
                    <a:pt x="2" y="12"/>
                  </a:lnTo>
                  <a:lnTo>
                    <a:pt x="0" y="22"/>
                  </a:lnTo>
                  <a:lnTo>
                    <a:pt x="0" y="22"/>
                  </a:lnTo>
                  <a:lnTo>
                    <a:pt x="2" y="26"/>
                  </a:lnTo>
                  <a:lnTo>
                    <a:pt x="2" y="28"/>
                  </a:lnTo>
                  <a:lnTo>
                    <a:pt x="2" y="34"/>
                  </a:lnTo>
                  <a:lnTo>
                    <a:pt x="4" y="38"/>
                  </a:lnTo>
                  <a:lnTo>
                    <a:pt x="8" y="42"/>
                  </a:lnTo>
                  <a:lnTo>
                    <a:pt x="12" y="46"/>
                  </a:lnTo>
                  <a:lnTo>
                    <a:pt x="18" y="48"/>
                  </a:lnTo>
                  <a:lnTo>
                    <a:pt x="18" y="48"/>
                  </a:lnTo>
                  <a:lnTo>
                    <a:pt x="18" y="46"/>
                  </a:lnTo>
                  <a:lnTo>
                    <a:pt x="20" y="46"/>
                  </a:lnTo>
                  <a:lnTo>
                    <a:pt x="20" y="44"/>
                  </a:lnTo>
                  <a:lnTo>
                    <a:pt x="20" y="42"/>
                  </a:lnTo>
                  <a:lnTo>
                    <a:pt x="20" y="38"/>
                  </a:lnTo>
                  <a:lnTo>
                    <a:pt x="18" y="32"/>
                  </a:lnTo>
                  <a:lnTo>
                    <a:pt x="10" y="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0" name="Freeform 361"/>
            <p:cNvSpPr>
              <a:spLocks/>
            </p:cNvSpPr>
            <p:nvPr/>
          </p:nvSpPr>
          <p:spPr bwMode="gray">
            <a:xfrm>
              <a:off x="4149" y="1534"/>
              <a:ext cx="74" cy="90"/>
            </a:xfrm>
            <a:custGeom>
              <a:avLst/>
              <a:gdLst>
                <a:gd name="T0" fmla="*/ 16 w 74"/>
                <a:gd name="T1" fmla="*/ 10 h 90"/>
                <a:gd name="T2" fmla="*/ 12 w 74"/>
                <a:gd name="T3" fmla="*/ 8 h 90"/>
                <a:gd name="T4" fmla="*/ 8 w 74"/>
                <a:gd name="T5" fmla="*/ 6 h 90"/>
                <a:gd name="T6" fmla="*/ 2 w 74"/>
                <a:gd name="T7" fmla="*/ 6 h 90"/>
                <a:gd name="T8" fmla="*/ 0 w 74"/>
                <a:gd name="T9" fmla="*/ 10 h 90"/>
                <a:gd name="T10" fmla="*/ 2 w 74"/>
                <a:gd name="T11" fmla="*/ 22 h 90"/>
                <a:gd name="T12" fmla="*/ 4 w 74"/>
                <a:gd name="T13" fmla="*/ 24 h 90"/>
                <a:gd name="T14" fmla="*/ 8 w 74"/>
                <a:gd name="T15" fmla="*/ 34 h 90"/>
                <a:gd name="T16" fmla="*/ 14 w 74"/>
                <a:gd name="T17" fmla="*/ 44 h 90"/>
                <a:gd name="T18" fmla="*/ 16 w 74"/>
                <a:gd name="T19" fmla="*/ 50 h 90"/>
                <a:gd name="T20" fmla="*/ 22 w 74"/>
                <a:gd name="T21" fmla="*/ 50 h 90"/>
                <a:gd name="T22" fmla="*/ 32 w 74"/>
                <a:gd name="T23" fmla="*/ 52 h 90"/>
                <a:gd name="T24" fmla="*/ 36 w 74"/>
                <a:gd name="T25" fmla="*/ 58 h 90"/>
                <a:gd name="T26" fmla="*/ 38 w 74"/>
                <a:gd name="T27" fmla="*/ 70 h 90"/>
                <a:gd name="T28" fmla="*/ 42 w 74"/>
                <a:gd name="T29" fmla="*/ 82 h 90"/>
                <a:gd name="T30" fmla="*/ 52 w 74"/>
                <a:gd name="T31" fmla="*/ 88 h 90"/>
                <a:gd name="T32" fmla="*/ 64 w 74"/>
                <a:gd name="T33" fmla="*/ 90 h 90"/>
                <a:gd name="T34" fmla="*/ 72 w 74"/>
                <a:gd name="T35" fmla="*/ 84 h 90"/>
                <a:gd name="T36" fmla="*/ 74 w 74"/>
                <a:gd name="T37" fmla="*/ 82 h 90"/>
                <a:gd name="T38" fmla="*/ 72 w 74"/>
                <a:gd name="T39" fmla="*/ 84 h 90"/>
                <a:gd name="T40" fmla="*/ 68 w 74"/>
                <a:gd name="T41" fmla="*/ 86 h 90"/>
                <a:gd name="T42" fmla="*/ 64 w 74"/>
                <a:gd name="T43" fmla="*/ 86 h 90"/>
                <a:gd name="T44" fmla="*/ 64 w 74"/>
                <a:gd name="T45" fmla="*/ 82 h 90"/>
                <a:gd name="T46" fmla="*/ 62 w 74"/>
                <a:gd name="T47" fmla="*/ 58 h 90"/>
                <a:gd name="T48" fmla="*/ 58 w 74"/>
                <a:gd name="T49" fmla="*/ 42 h 90"/>
                <a:gd name="T50" fmla="*/ 66 w 74"/>
                <a:gd name="T51" fmla="*/ 26 h 90"/>
                <a:gd name="T52" fmla="*/ 66 w 74"/>
                <a:gd name="T53" fmla="*/ 8 h 90"/>
                <a:gd name="T54" fmla="*/ 60 w 74"/>
                <a:gd name="T55" fmla="*/ 4 h 90"/>
                <a:gd name="T56" fmla="*/ 54 w 74"/>
                <a:gd name="T57" fmla="*/ 2 h 90"/>
                <a:gd name="T58" fmla="*/ 44 w 74"/>
                <a:gd name="T59" fmla="*/ 0 h 90"/>
                <a:gd name="T60" fmla="*/ 38 w 74"/>
                <a:gd name="T61" fmla="*/ 0 h 90"/>
                <a:gd name="T62" fmla="*/ 36 w 74"/>
                <a:gd name="T63" fmla="*/ 6 h 90"/>
                <a:gd name="T64" fmla="*/ 40 w 74"/>
                <a:gd name="T65" fmla="*/ 24 h 90"/>
                <a:gd name="T66" fmla="*/ 44 w 74"/>
                <a:gd name="T67" fmla="*/ 38 h 90"/>
                <a:gd name="T68" fmla="*/ 32 w 74"/>
                <a:gd name="T69" fmla="*/ 32 h 90"/>
                <a:gd name="T70" fmla="*/ 20 w 74"/>
                <a:gd name="T71" fmla="*/ 24 h 90"/>
                <a:gd name="T72" fmla="*/ 16 w 74"/>
                <a:gd name="T73"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90">
                  <a:moveTo>
                    <a:pt x="16" y="10"/>
                  </a:moveTo>
                  <a:lnTo>
                    <a:pt x="16" y="10"/>
                  </a:lnTo>
                  <a:lnTo>
                    <a:pt x="14" y="10"/>
                  </a:lnTo>
                  <a:lnTo>
                    <a:pt x="12" y="8"/>
                  </a:lnTo>
                  <a:lnTo>
                    <a:pt x="10" y="6"/>
                  </a:lnTo>
                  <a:lnTo>
                    <a:pt x="8" y="6"/>
                  </a:lnTo>
                  <a:lnTo>
                    <a:pt x="4" y="6"/>
                  </a:lnTo>
                  <a:lnTo>
                    <a:pt x="2" y="6"/>
                  </a:lnTo>
                  <a:lnTo>
                    <a:pt x="2" y="8"/>
                  </a:lnTo>
                  <a:lnTo>
                    <a:pt x="0" y="10"/>
                  </a:lnTo>
                  <a:lnTo>
                    <a:pt x="0" y="14"/>
                  </a:lnTo>
                  <a:lnTo>
                    <a:pt x="2" y="22"/>
                  </a:lnTo>
                  <a:lnTo>
                    <a:pt x="2" y="22"/>
                  </a:lnTo>
                  <a:lnTo>
                    <a:pt x="4" y="24"/>
                  </a:lnTo>
                  <a:lnTo>
                    <a:pt x="6" y="28"/>
                  </a:lnTo>
                  <a:lnTo>
                    <a:pt x="8" y="34"/>
                  </a:lnTo>
                  <a:lnTo>
                    <a:pt x="12" y="38"/>
                  </a:lnTo>
                  <a:lnTo>
                    <a:pt x="14" y="44"/>
                  </a:lnTo>
                  <a:lnTo>
                    <a:pt x="16" y="50"/>
                  </a:lnTo>
                  <a:lnTo>
                    <a:pt x="16" y="50"/>
                  </a:lnTo>
                  <a:lnTo>
                    <a:pt x="20" y="50"/>
                  </a:lnTo>
                  <a:lnTo>
                    <a:pt x="22" y="50"/>
                  </a:lnTo>
                  <a:lnTo>
                    <a:pt x="28" y="50"/>
                  </a:lnTo>
                  <a:lnTo>
                    <a:pt x="32" y="52"/>
                  </a:lnTo>
                  <a:lnTo>
                    <a:pt x="34" y="54"/>
                  </a:lnTo>
                  <a:lnTo>
                    <a:pt x="36" y="58"/>
                  </a:lnTo>
                  <a:lnTo>
                    <a:pt x="38" y="64"/>
                  </a:lnTo>
                  <a:lnTo>
                    <a:pt x="38" y="70"/>
                  </a:lnTo>
                  <a:lnTo>
                    <a:pt x="40" y="76"/>
                  </a:lnTo>
                  <a:lnTo>
                    <a:pt x="42" y="82"/>
                  </a:lnTo>
                  <a:lnTo>
                    <a:pt x="48" y="86"/>
                  </a:lnTo>
                  <a:lnTo>
                    <a:pt x="52" y="88"/>
                  </a:lnTo>
                  <a:lnTo>
                    <a:pt x="58" y="90"/>
                  </a:lnTo>
                  <a:lnTo>
                    <a:pt x="64" y="90"/>
                  </a:lnTo>
                  <a:lnTo>
                    <a:pt x="68" y="86"/>
                  </a:lnTo>
                  <a:lnTo>
                    <a:pt x="72" y="84"/>
                  </a:lnTo>
                  <a:lnTo>
                    <a:pt x="74" y="84"/>
                  </a:lnTo>
                  <a:lnTo>
                    <a:pt x="74" y="82"/>
                  </a:lnTo>
                  <a:lnTo>
                    <a:pt x="74" y="82"/>
                  </a:lnTo>
                  <a:lnTo>
                    <a:pt x="72" y="84"/>
                  </a:lnTo>
                  <a:lnTo>
                    <a:pt x="70" y="84"/>
                  </a:lnTo>
                  <a:lnTo>
                    <a:pt x="68" y="86"/>
                  </a:lnTo>
                  <a:lnTo>
                    <a:pt x="66" y="86"/>
                  </a:lnTo>
                  <a:lnTo>
                    <a:pt x="64" y="86"/>
                  </a:lnTo>
                  <a:lnTo>
                    <a:pt x="64" y="86"/>
                  </a:lnTo>
                  <a:lnTo>
                    <a:pt x="64" y="82"/>
                  </a:lnTo>
                  <a:lnTo>
                    <a:pt x="64" y="72"/>
                  </a:lnTo>
                  <a:lnTo>
                    <a:pt x="62" y="58"/>
                  </a:lnTo>
                  <a:lnTo>
                    <a:pt x="56" y="44"/>
                  </a:lnTo>
                  <a:lnTo>
                    <a:pt x="58" y="42"/>
                  </a:lnTo>
                  <a:lnTo>
                    <a:pt x="62" y="34"/>
                  </a:lnTo>
                  <a:lnTo>
                    <a:pt x="66" y="26"/>
                  </a:lnTo>
                  <a:lnTo>
                    <a:pt x="68" y="16"/>
                  </a:lnTo>
                  <a:lnTo>
                    <a:pt x="66" y="8"/>
                  </a:lnTo>
                  <a:lnTo>
                    <a:pt x="60" y="4"/>
                  </a:lnTo>
                  <a:lnTo>
                    <a:pt x="60" y="4"/>
                  </a:lnTo>
                  <a:lnTo>
                    <a:pt x="56" y="2"/>
                  </a:lnTo>
                  <a:lnTo>
                    <a:pt x="54" y="2"/>
                  </a:lnTo>
                  <a:lnTo>
                    <a:pt x="50" y="0"/>
                  </a:lnTo>
                  <a:lnTo>
                    <a:pt x="44" y="0"/>
                  </a:lnTo>
                  <a:lnTo>
                    <a:pt x="42" y="0"/>
                  </a:lnTo>
                  <a:lnTo>
                    <a:pt x="38" y="0"/>
                  </a:lnTo>
                  <a:lnTo>
                    <a:pt x="36" y="2"/>
                  </a:lnTo>
                  <a:lnTo>
                    <a:pt x="36" y="6"/>
                  </a:lnTo>
                  <a:lnTo>
                    <a:pt x="38" y="14"/>
                  </a:lnTo>
                  <a:lnTo>
                    <a:pt x="40" y="24"/>
                  </a:lnTo>
                  <a:lnTo>
                    <a:pt x="44" y="32"/>
                  </a:lnTo>
                  <a:lnTo>
                    <a:pt x="44" y="38"/>
                  </a:lnTo>
                  <a:lnTo>
                    <a:pt x="38" y="38"/>
                  </a:lnTo>
                  <a:lnTo>
                    <a:pt x="32" y="32"/>
                  </a:lnTo>
                  <a:lnTo>
                    <a:pt x="26" y="28"/>
                  </a:lnTo>
                  <a:lnTo>
                    <a:pt x="20" y="24"/>
                  </a:lnTo>
                  <a:lnTo>
                    <a:pt x="16" y="18"/>
                  </a:lnTo>
                  <a:lnTo>
                    <a:pt x="16" y="1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1" name="Freeform 362"/>
            <p:cNvSpPr>
              <a:spLocks/>
            </p:cNvSpPr>
            <p:nvPr/>
          </p:nvSpPr>
          <p:spPr bwMode="gray">
            <a:xfrm>
              <a:off x="4225" y="1592"/>
              <a:ext cx="44" cy="46"/>
            </a:xfrm>
            <a:custGeom>
              <a:avLst/>
              <a:gdLst>
                <a:gd name="T0" fmla="*/ 10 w 44"/>
                <a:gd name="T1" fmla="*/ 2 h 46"/>
                <a:gd name="T2" fmla="*/ 10 w 44"/>
                <a:gd name="T3" fmla="*/ 2 h 46"/>
                <a:gd name="T4" fmla="*/ 10 w 44"/>
                <a:gd name="T5" fmla="*/ 2 h 46"/>
                <a:gd name="T6" fmla="*/ 8 w 44"/>
                <a:gd name="T7" fmla="*/ 0 h 46"/>
                <a:gd name="T8" fmla="*/ 6 w 44"/>
                <a:gd name="T9" fmla="*/ 0 h 46"/>
                <a:gd name="T10" fmla="*/ 4 w 44"/>
                <a:gd name="T11" fmla="*/ 0 h 46"/>
                <a:gd name="T12" fmla="*/ 4 w 44"/>
                <a:gd name="T13" fmla="*/ 0 h 46"/>
                <a:gd name="T14" fmla="*/ 2 w 44"/>
                <a:gd name="T15" fmla="*/ 2 h 46"/>
                <a:gd name="T16" fmla="*/ 2 w 44"/>
                <a:gd name="T17" fmla="*/ 4 h 46"/>
                <a:gd name="T18" fmla="*/ 4 w 44"/>
                <a:gd name="T19" fmla="*/ 8 h 46"/>
                <a:gd name="T20" fmla="*/ 6 w 44"/>
                <a:gd name="T21" fmla="*/ 12 h 46"/>
                <a:gd name="T22" fmla="*/ 6 w 44"/>
                <a:gd name="T23" fmla="*/ 14 h 46"/>
                <a:gd name="T24" fmla="*/ 4 w 44"/>
                <a:gd name="T25" fmla="*/ 18 h 46"/>
                <a:gd name="T26" fmla="*/ 4 w 44"/>
                <a:gd name="T27" fmla="*/ 22 h 46"/>
                <a:gd name="T28" fmla="*/ 4 w 44"/>
                <a:gd name="T29" fmla="*/ 28 h 46"/>
                <a:gd name="T30" fmla="*/ 2 w 44"/>
                <a:gd name="T31" fmla="*/ 34 h 46"/>
                <a:gd name="T32" fmla="*/ 0 w 44"/>
                <a:gd name="T33" fmla="*/ 38 h 46"/>
                <a:gd name="T34" fmla="*/ 16 w 44"/>
                <a:gd name="T35" fmla="*/ 34 h 46"/>
                <a:gd name="T36" fmla="*/ 24 w 44"/>
                <a:gd name="T37" fmla="*/ 46 h 46"/>
                <a:gd name="T38" fmla="*/ 24 w 44"/>
                <a:gd name="T39" fmla="*/ 44 h 46"/>
                <a:gd name="T40" fmla="*/ 28 w 44"/>
                <a:gd name="T41" fmla="*/ 44 h 46"/>
                <a:gd name="T42" fmla="*/ 32 w 44"/>
                <a:gd name="T43" fmla="*/ 42 h 46"/>
                <a:gd name="T44" fmla="*/ 36 w 44"/>
                <a:gd name="T45" fmla="*/ 40 h 46"/>
                <a:gd name="T46" fmla="*/ 40 w 44"/>
                <a:gd name="T47" fmla="*/ 36 h 46"/>
                <a:gd name="T48" fmla="*/ 40 w 44"/>
                <a:gd name="T49" fmla="*/ 36 h 46"/>
                <a:gd name="T50" fmla="*/ 42 w 44"/>
                <a:gd name="T51" fmla="*/ 32 h 46"/>
                <a:gd name="T52" fmla="*/ 42 w 44"/>
                <a:gd name="T53" fmla="*/ 28 h 46"/>
                <a:gd name="T54" fmla="*/ 44 w 44"/>
                <a:gd name="T55" fmla="*/ 24 h 46"/>
                <a:gd name="T56" fmla="*/ 42 w 44"/>
                <a:gd name="T57" fmla="*/ 18 h 46"/>
                <a:gd name="T58" fmla="*/ 40 w 44"/>
                <a:gd name="T59" fmla="*/ 12 h 46"/>
                <a:gd name="T60" fmla="*/ 38 w 44"/>
                <a:gd name="T61" fmla="*/ 12 h 46"/>
                <a:gd name="T62" fmla="*/ 36 w 44"/>
                <a:gd name="T63" fmla="*/ 10 h 46"/>
                <a:gd name="T64" fmla="*/ 34 w 44"/>
                <a:gd name="T65" fmla="*/ 6 h 46"/>
                <a:gd name="T66" fmla="*/ 30 w 44"/>
                <a:gd name="T67" fmla="*/ 4 h 46"/>
                <a:gd name="T68" fmla="*/ 26 w 44"/>
                <a:gd name="T69" fmla="*/ 0 h 46"/>
                <a:gd name="T70" fmla="*/ 22 w 44"/>
                <a:gd name="T71" fmla="*/ 0 h 46"/>
                <a:gd name="T72" fmla="*/ 16 w 44"/>
                <a:gd name="T73" fmla="*/ 0 h 46"/>
                <a:gd name="T74" fmla="*/ 10 w 44"/>
                <a:gd name="T75"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46">
                  <a:moveTo>
                    <a:pt x="10" y="2"/>
                  </a:moveTo>
                  <a:lnTo>
                    <a:pt x="10" y="2"/>
                  </a:lnTo>
                  <a:lnTo>
                    <a:pt x="10" y="2"/>
                  </a:lnTo>
                  <a:lnTo>
                    <a:pt x="8" y="0"/>
                  </a:lnTo>
                  <a:lnTo>
                    <a:pt x="6" y="0"/>
                  </a:lnTo>
                  <a:lnTo>
                    <a:pt x="4" y="0"/>
                  </a:lnTo>
                  <a:lnTo>
                    <a:pt x="4" y="0"/>
                  </a:lnTo>
                  <a:lnTo>
                    <a:pt x="2" y="2"/>
                  </a:lnTo>
                  <a:lnTo>
                    <a:pt x="2" y="4"/>
                  </a:lnTo>
                  <a:lnTo>
                    <a:pt x="4" y="8"/>
                  </a:lnTo>
                  <a:lnTo>
                    <a:pt x="6" y="12"/>
                  </a:lnTo>
                  <a:lnTo>
                    <a:pt x="6" y="14"/>
                  </a:lnTo>
                  <a:lnTo>
                    <a:pt x="4" y="18"/>
                  </a:lnTo>
                  <a:lnTo>
                    <a:pt x="4" y="22"/>
                  </a:lnTo>
                  <a:lnTo>
                    <a:pt x="4" y="28"/>
                  </a:lnTo>
                  <a:lnTo>
                    <a:pt x="2" y="34"/>
                  </a:lnTo>
                  <a:lnTo>
                    <a:pt x="0" y="38"/>
                  </a:lnTo>
                  <a:lnTo>
                    <a:pt x="16" y="34"/>
                  </a:lnTo>
                  <a:lnTo>
                    <a:pt x="24" y="46"/>
                  </a:lnTo>
                  <a:lnTo>
                    <a:pt x="24" y="44"/>
                  </a:lnTo>
                  <a:lnTo>
                    <a:pt x="28" y="44"/>
                  </a:lnTo>
                  <a:lnTo>
                    <a:pt x="32" y="42"/>
                  </a:lnTo>
                  <a:lnTo>
                    <a:pt x="36" y="40"/>
                  </a:lnTo>
                  <a:lnTo>
                    <a:pt x="40" y="36"/>
                  </a:lnTo>
                  <a:lnTo>
                    <a:pt x="40" y="36"/>
                  </a:lnTo>
                  <a:lnTo>
                    <a:pt x="42" y="32"/>
                  </a:lnTo>
                  <a:lnTo>
                    <a:pt x="42" y="28"/>
                  </a:lnTo>
                  <a:lnTo>
                    <a:pt x="44" y="24"/>
                  </a:lnTo>
                  <a:lnTo>
                    <a:pt x="42" y="18"/>
                  </a:lnTo>
                  <a:lnTo>
                    <a:pt x="40" y="12"/>
                  </a:lnTo>
                  <a:lnTo>
                    <a:pt x="38" y="12"/>
                  </a:lnTo>
                  <a:lnTo>
                    <a:pt x="36" y="10"/>
                  </a:lnTo>
                  <a:lnTo>
                    <a:pt x="34" y="6"/>
                  </a:lnTo>
                  <a:lnTo>
                    <a:pt x="30" y="4"/>
                  </a:lnTo>
                  <a:lnTo>
                    <a:pt x="26" y="0"/>
                  </a:lnTo>
                  <a:lnTo>
                    <a:pt x="22" y="0"/>
                  </a:lnTo>
                  <a:lnTo>
                    <a:pt x="16" y="0"/>
                  </a:lnTo>
                  <a:lnTo>
                    <a:pt x="10"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2" name="Freeform 363"/>
            <p:cNvSpPr>
              <a:spLocks/>
            </p:cNvSpPr>
            <p:nvPr/>
          </p:nvSpPr>
          <p:spPr bwMode="gray">
            <a:xfrm>
              <a:off x="4275" y="1574"/>
              <a:ext cx="168" cy="98"/>
            </a:xfrm>
            <a:custGeom>
              <a:avLst/>
              <a:gdLst>
                <a:gd name="T0" fmla="*/ 10 w 168"/>
                <a:gd name="T1" fmla="*/ 2 h 98"/>
                <a:gd name="T2" fmla="*/ 4 w 168"/>
                <a:gd name="T3" fmla="*/ 0 h 98"/>
                <a:gd name="T4" fmla="*/ 0 w 168"/>
                <a:gd name="T5" fmla="*/ 6 h 98"/>
                <a:gd name="T6" fmla="*/ 4 w 168"/>
                <a:gd name="T7" fmla="*/ 24 h 98"/>
                <a:gd name="T8" fmla="*/ 6 w 168"/>
                <a:gd name="T9" fmla="*/ 28 h 98"/>
                <a:gd name="T10" fmla="*/ 12 w 168"/>
                <a:gd name="T11" fmla="*/ 32 h 98"/>
                <a:gd name="T12" fmla="*/ 26 w 168"/>
                <a:gd name="T13" fmla="*/ 26 h 98"/>
                <a:gd name="T14" fmla="*/ 30 w 168"/>
                <a:gd name="T15" fmla="*/ 24 h 98"/>
                <a:gd name="T16" fmla="*/ 34 w 168"/>
                <a:gd name="T17" fmla="*/ 24 h 98"/>
                <a:gd name="T18" fmla="*/ 38 w 168"/>
                <a:gd name="T19" fmla="*/ 38 h 98"/>
                <a:gd name="T20" fmla="*/ 44 w 168"/>
                <a:gd name="T21" fmla="*/ 72 h 98"/>
                <a:gd name="T22" fmla="*/ 40 w 168"/>
                <a:gd name="T23" fmla="*/ 72 h 98"/>
                <a:gd name="T24" fmla="*/ 38 w 168"/>
                <a:gd name="T25" fmla="*/ 80 h 98"/>
                <a:gd name="T26" fmla="*/ 48 w 168"/>
                <a:gd name="T27" fmla="*/ 88 h 98"/>
                <a:gd name="T28" fmla="*/ 56 w 168"/>
                <a:gd name="T29" fmla="*/ 86 h 98"/>
                <a:gd name="T30" fmla="*/ 58 w 168"/>
                <a:gd name="T31" fmla="*/ 84 h 98"/>
                <a:gd name="T32" fmla="*/ 68 w 168"/>
                <a:gd name="T33" fmla="*/ 86 h 98"/>
                <a:gd name="T34" fmla="*/ 82 w 168"/>
                <a:gd name="T35" fmla="*/ 94 h 98"/>
                <a:gd name="T36" fmla="*/ 118 w 168"/>
                <a:gd name="T37" fmla="*/ 96 h 98"/>
                <a:gd name="T38" fmla="*/ 118 w 168"/>
                <a:gd name="T39" fmla="*/ 92 h 98"/>
                <a:gd name="T40" fmla="*/ 122 w 168"/>
                <a:gd name="T41" fmla="*/ 86 h 98"/>
                <a:gd name="T42" fmla="*/ 134 w 168"/>
                <a:gd name="T43" fmla="*/ 88 h 98"/>
                <a:gd name="T44" fmla="*/ 142 w 168"/>
                <a:gd name="T45" fmla="*/ 92 h 98"/>
                <a:gd name="T46" fmla="*/ 150 w 168"/>
                <a:gd name="T47" fmla="*/ 90 h 98"/>
                <a:gd name="T48" fmla="*/ 154 w 168"/>
                <a:gd name="T49" fmla="*/ 82 h 98"/>
                <a:gd name="T50" fmla="*/ 156 w 168"/>
                <a:gd name="T51" fmla="*/ 76 h 98"/>
                <a:gd name="T52" fmla="*/ 164 w 168"/>
                <a:gd name="T53" fmla="*/ 72 h 98"/>
                <a:gd name="T54" fmla="*/ 164 w 168"/>
                <a:gd name="T55" fmla="*/ 66 h 98"/>
                <a:gd name="T56" fmla="*/ 168 w 168"/>
                <a:gd name="T57" fmla="*/ 62 h 98"/>
                <a:gd name="T58" fmla="*/ 166 w 168"/>
                <a:gd name="T59" fmla="*/ 56 h 98"/>
                <a:gd name="T60" fmla="*/ 150 w 168"/>
                <a:gd name="T61" fmla="*/ 50 h 98"/>
                <a:gd name="T62" fmla="*/ 138 w 168"/>
                <a:gd name="T63" fmla="*/ 48 h 98"/>
                <a:gd name="T64" fmla="*/ 124 w 168"/>
                <a:gd name="T65" fmla="*/ 44 h 98"/>
                <a:gd name="T66" fmla="*/ 110 w 168"/>
                <a:gd name="T67" fmla="*/ 46 h 98"/>
                <a:gd name="T68" fmla="*/ 100 w 168"/>
                <a:gd name="T69" fmla="*/ 50 h 98"/>
                <a:gd name="T70" fmla="*/ 82 w 168"/>
                <a:gd name="T71" fmla="*/ 44 h 98"/>
                <a:gd name="T72" fmla="*/ 60 w 168"/>
                <a:gd name="T73" fmla="*/ 30 h 98"/>
                <a:gd name="T74" fmla="*/ 52 w 168"/>
                <a:gd name="T75" fmla="*/ 24 h 98"/>
                <a:gd name="T76" fmla="*/ 50 w 168"/>
                <a:gd name="T77" fmla="*/ 20 h 98"/>
                <a:gd name="T78" fmla="*/ 50 w 168"/>
                <a:gd name="T79" fmla="*/ 16 h 98"/>
                <a:gd name="T80" fmla="*/ 48 w 168"/>
                <a:gd name="T81" fmla="*/ 10 h 98"/>
                <a:gd name="T82" fmla="*/ 40 w 168"/>
                <a:gd name="T83" fmla="*/ 10 h 98"/>
                <a:gd name="T84" fmla="*/ 36 w 168"/>
                <a:gd name="T85" fmla="*/ 14 h 98"/>
                <a:gd name="T86" fmla="*/ 28 w 168"/>
                <a:gd name="T87" fmla="*/ 12 h 98"/>
                <a:gd name="T88" fmla="*/ 24 w 168"/>
                <a:gd name="T89" fmla="*/ 4 h 98"/>
                <a:gd name="T90" fmla="*/ 12 w 168"/>
                <a:gd name="T91"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98">
                  <a:moveTo>
                    <a:pt x="12" y="2"/>
                  </a:moveTo>
                  <a:lnTo>
                    <a:pt x="12" y="2"/>
                  </a:lnTo>
                  <a:lnTo>
                    <a:pt x="10" y="2"/>
                  </a:lnTo>
                  <a:lnTo>
                    <a:pt x="8" y="0"/>
                  </a:lnTo>
                  <a:lnTo>
                    <a:pt x="6" y="0"/>
                  </a:lnTo>
                  <a:lnTo>
                    <a:pt x="4" y="0"/>
                  </a:lnTo>
                  <a:lnTo>
                    <a:pt x="2" y="0"/>
                  </a:lnTo>
                  <a:lnTo>
                    <a:pt x="0" y="2"/>
                  </a:lnTo>
                  <a:lnTo>
                    <a:pt x="0" y="6"/>
                  </a:lnTo>
                  <a:lnTo>
                    <a:pt x="0" y="10"/>
                  </a:lnTo>
                  <a:lnTo>
                    <a:pt x="2" y="16"/>
                  </a:lnTo>
                  <a:lnTo>
                    <a:pt x="4" y="24"/>
                  </a:lnTo>
                  <a:lnTo>
                    <a:pt x="4" y="26"/>
                  </a:lnTo>
                  <a:lnTo>
                    <a:pt x="4" y="26"/>
                  </a:lnTo>
                  <a:lnTo>
                    <a:pt x="6" y="28"/>
                  </a:lnTo>
                  <a:lnTo>
                    <a:pt x="6" y="30"/>
                  </a:lnTo>
                  <a:lnTo>
                    <a:pt x="8" y="32"/>
                  </a:lnTo>
                  <a:lnTo>
                    <a:pt x="12" y="32"/>
                  </a:lnTo>
                  <a:lnTo>
                    <a:pt x="16" y="32"/>
                  </a:lnTo>
                  <a:lnTo>
                    <a:pt x="20" y="30"/>
                  </a:lnTo>
                  <a:lnTo>
                    <a:pt x="26" y="26"/>
                  </a:lnTo>
                  <a:lnTo>
                    <a:pt x="28" y="26"/>
                  </a:lnTo>
                  <a:lnTo>
                    <a:pt x="28" y="24"/>
                  </a:lnTo>
                  <a:lnTo>
                    <a:pt x="30" y="24"/>
                  </a:lnTo>
                  <a:lnTo>
                    <a:pt x="30" y="24"/>
                  </a:lnTo>
                  <a:lnTo>
                    <a:pt x="32" y="24"/>
                  </a:lnTo>
                  <a:lnTo>
                    <a:pt x="34" y="24"/>
                  </a:lnTo>
                  <a:lnTo>
                    <a:pt x="36" y="28"/>
                  </a:lnTo>
                  <a:lnTo>
                    <a:pt x="36" y="32"/>
                  </a:lnTo>
                  <a:lnTo>
                    <a:pt x="38" y="38"/>
                  </a:lnTo>
                  <a:lnTo>
                    <a:pt x="38" y="48"/>
                  </a:lnTo>
                  <a:lnTo>
                    <a:pt x="44" y="72"/>
                  </a:lnTo>
                  <a:lnTo>
                    <a:pt x="44" y="72"/>
                  </a:lnTo>
                  <a:lnTo>
                    <a:pt x="42" y="72"/>
                  </a:lnTo>
                  <a:lnTo>
                    <a:pt x="40" y="72"/>
                  </a:lnTo>
                  <a:lnTo>
                    <a:pt x="40" y="72"/>
                  </a:lnTo>
                  <a:lnTo>
                    <a:pt x="38" y="74"/>
                  </a:lnTo>
                  <a:lnTo>
                    <a:pt x="38" y="76"/>
                  </a:lnTo>
                  <a:lnTo>
                    <a:pt x="38" y="80"/>
                  </a:lnTo>
                  <a:lnTo>
                    <a:pt x="40" y="84"/>
                  </a:lnTo>
                  <a:lnTo>
                    <a:pt x="44" y="88"/>
                  </a:lnTo>
                  <a:lnTo>
                    <a:pt x="48" y="88"/>
                  </a:lnTo>
                  <a:lnTo>
                    <a:pt x="50" y="88"/>
                  </a:lnTo>
                  <a:lnTo>
                    <a:pt x="54" y="88"/>
                  </a:lnTo>
                  <a:lnTo>
                    <a:pt x="56" y="86"/>
                  </a:lnTo>
                  <a:lnTo>
                    <a:pt x="56" y="86"/>
                  </a:lnTo>
                  <a:lnTo>
                    <a:pt x="56" y="86"/>
                  </a:lnTo>
                  <a:lnTo>
                    <a:pt x="58" y="84"/>
                  </a:lnTo>
                  <a:lnTo>
                    <a:pt x="62" y="84"/>
                  </a:lnTo>
                  <a:lnTo>
                    <a:pt x="64" y="84"/>
                  </a:lnTo>
                  <a:lnTo>
                    <a:pt x="68" y="86"/>
                  </a:lnTo>
                  <a:lnTo>
                    <a:pt x="72" y="90"/>
                  </a:lnTo>
                  <a:lnTo>
                    <a:pt x="74" y="92"/>
                  </a:lnTo>
                  <a:lnTo>
                    <a:pt x="82" y="94"/>
                  </a:lnTo>
                  <a:lnTo>
                    <a:pt x="94" y="98"/>
                  </a:lnTo>
                  <a:lnTo>
                    <a:pt x="106" y="96"/>
                  </a:lnTo>
                  <a:lnTo>
                    <a:pt x="118" y="96"/>
                  </a:lnTo>
                  <a:lnTo>
                    <a:pt x="118" y="94"/>
                  </a:lnTo>
                  <a:lnTo>
                    <a:pt x="118" y="94"/>
                  </a:lnTo>
                  <a:lnTo>
                    <a:pt x="118" y="92"/>
                  </a:lnTo>
                  <a:lnTo>
                    <a:pt x="120" y="90"/>
                  </a:lnTo>
                  <a:lnTo>
                    <a:pt x="120" y="88"/>
                  </a:lnTo>
                  <a:lnTo>
                    <a:pt x="122" y="86"/>
                  </a:lnTo>
                  <a:lnTo>
                    <a:pt x="124" y="86"/>
                  </a:lnTo>
                  <a:lnTo>
                    <a:pt x="128" y="86"/>
                  </a:lnTo>
                  <a:lnTo>
                    <a:pt x="134" y="88"/>
                  </a:lnTo>
                  <a:lnTo>
                    <a:pt x="140" y="92"/>
                  </a:lnTo>
                  <a:lnTo>
                    <a:pt x="140" y="92"/>
                  </a:lnTo>
                  <a:lnTo>
                    <a:pt x="142" y="92"/>
                  </a:lnTo>
                  <a:lnTo>
                    <a:pt x="144" y="92"/>
                  </a:lnTo>
                  <a:lnTo>
                    <a:pt x="148" y="92"/>
                  </a:lnTo>
                  <a:lnTo>
                    <a:pt x="150" y="90"/>
                  </a:lnTo>
                  <a:lnTo>
                    <a:pt x="152" y="88"/>
                  </a:lnTo>
                  <a:lnTo>
                    <a:pt x="154" y="86"/>
                  </a:lnTo>
                  <a:lnTo>
                    <a:pt x="154" y="82"/>
                  </a:lnTo>
                  <a:lnTo>
                    <a:pt x="154" y="76"/>
                  </a:lnTo>
                  <a:lnTo>
                    <a:pt x="154" y="76"/>
                  </a:lnTo>
                  <a:lnTo>
                    <a:pt x="156" y="76"/>
                  </a:lnTo>
                  <a:lnTo>
                    <a:pt x="158" y="74"/>
                  </a:lnTo>
                  <a:lnTo>
                    <a:pt x="162" y="74"/>
                  </a:lnTo>
                  <a:lnTo>
                    <a:pt x="164" y="72"/>
                  </a:lnTo>
                  <a:lnTo>
                    <a:pt x="164" y="70"/>
                  </a:lnTo>
                  <a:lnTo>
                    <a:pt x="164" y="66"/>
                  </a:lnTo>
                  <a:lnTo>
                    <a:pt x="164" y="66"/>
                  </a:lnTo>
                  <a:lnTo>
                    <a:pt x="166" y="64"/>
                  </a:lnTo>
                  <a:lnTo>
                    <a:pt x="166" y="64"/>
                  </a:lnTo>
                  <a:lnTo>
                    <a:pt x="168" y="62"/>
                  </a:lnTo>
                  <a:lnTo>
                    <a:pt x="168" y="60"/>
                  </a:lnTo>
                  <a:lnTo>
                    <a:pt x="168" y="58"/>
                  </a:lnTo>
                  <a:lnTo>
                    <a:pt x="166" y="56"/>
                  </a:lnTo>
                  <a:lnTo>
                    <a:pt x="162" y="54"/>
                  </a:lnTo>
                  <a:lnTo>
                    <a:pt x="158" y="52"/>
                  </a:lnTo>
                  <a:lnTo>
                    <a:pt x="150" y="50"/>
                  </a:lnTo>
                  <a:lnTo>
                    <a:pt x="142" y="48"/>
                  </a:lnTo>
                  <a:lnTo>
                    <a:pt x="140" y="48"/>
                  </a:lnTo>
                  <a:lnTo>
                    <a:pt x="138" y="48"/>
                  </a:lnTo>
                  <a:lnTo>
                    <a:pt x="134" y="46"/>
                  </a:lnTo>
                  <a:lnTo>
                    <a:pt x="130" y="44"/>
                  </a:lnTo>
                  <a:lnTo>
                    <a:pt x="124" y="44"/>
                  </a:lnTo>
                  <a:lnTo>
                    <a:pt x="118" y="44"/>
                  </a:lnTo>
                  <a:lnTo>
                    <a:pt x="110" y="44"/>
                  </a:lnTo>
                  <a:lnTo>
                    <a:pt x="110" y="46"/>
                  </a:lnTo>
                  <a:lnTo>
                    <a:pt x="108" y="46"/>
                  </a:lnTo>
                  <a:lnTo>
                    <a:pt x="106" y="48"/>
                  </a:lnTo>
                  <a:lnTo>
                    <a:pt x="100" y="50"/>
                  </a:lnTo>
                  <a:lnTo>
                    <a:pt x="96" y="50"/>
                  </a:lnTo>
                  <a:lnTo>
                    <a:pt x="90" y="48"/>
                  </a:lnTo>
                  <a:lnTo>
                    <a:pt x="82" y="44"/>
                  </a:lnTo>
                  <a:lnTo>
                    <a:pt x="62" y="32"/>
                  </a:lnTo>
                  <a:lnTo>
                    <a:pt x="62" y="32"/>
                  </a:lnTo>
                  <a:lnTo>
                    <a:pt x="60" y="30"/>
                  </a:lnTo>
                  <a:lnTo>
                    <a:pt x="58" y="26"/>
                  </a:lnTo>
                  <a:lnTo>
                    <a:pt x="56" y="24"/>
                  </a:lnTo>
                  <a:lnTo>
                    <a:pt x="52" y="24"/>
                  </a:lnTo>
                  <a:lnTo>
                    <a:pt x="52" y="22"/>
                  </a:lnTo>
                  <a:lnTo>
                    <a:pt x="50" y="22"/>
                  </a:lnTo>
                  <a:lnTo>
                    <a:pt x="50" y="20"/>
                  </a:lnTo>
                  <a:lnTo>
                    <a:pt x="50" y="18"/>
                  </a:lnTo>
                  <a:lnTo>
                    <a:pt x="50" y="18"/>
                  </a:lnTo>
                  <a:lnTo>
                    <a:pt x="50" y="16"/>
                  </a:lnTo>
                  <a:lnTo>
                    <a:pt x="50" y="14"/>
                  </a:lnTo>
                  <a:lnTo>
                    <a:pt x="50" y="10"/>
                  </a:lnTo>
                  <a:lnTo>
                    <a:pt x="48" y="10"/>
                  </a:lnTo>
                  <a:lnTo>
                    <a:pt x="46" y="8"/>
                  </a:lnTo>
                  <a:lnTo>
                    <a:pt x="42" y="8"/>
                  </a:lnTo>
                  <a:lnTo>
                    <a:pt x="40" y="10"/>
                  </a:lnTo>
                  <a:lnTo>
                    <a:pt x="40" y="10"/>
                  </a:lnTo>
                  <a:lnTo>
                    <a:pt x="38" y="12"/>
                  </a:lnTo>
                  <a:lnTo>
                    <a:pt x="36" y="14"/>
                  </a:lnTo>
                  <a:lnTo>
                    <a:pt x="32" y="14"/>
                  </a:lnTo>
                  <a:lnTo>
                    <a:pt x="30" y="14"/>
                  </a:lnTo>
                  <a:lnTo>
                    <a:pt x="28" y="12"/>
                  </a:lnTo>
                  <a:lnTo>
                    <a:pt x="28" y="8"/>
                  </a:lnTo>
                  <a:lnTo>
                    <a:pt x="28" y="6"/>
                  </a:lnTo>
                  <a:lnTo>
                    <a:pt x="24" y="4"/>
                  </a:lnTo>
                  <a:lnTo>
                    <a:pt x="22" y="2"/>
                  </a:lnTo>
                  <a:lnTo>
                    <a:pt x="18" y="2"/>
                  </a:lnTo>
                  <a:lnTo>
                    <a:pt x="12"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3" name="Freeform 364"/>
            <p:cNvSpPr>
              <a:spLocks/>
            </p:cNvSpPr>
            <p:nvPr/>
          </p:nvSpPr>
          <p:spPr bwMode="gray">
            <a:xfrm>
              <a:off x="4185" y="1370"/>
              <a:ext cx="88" cy="102"/>
            </a:xfrm>
            <a:custGeom>
              <a:avLst/>
              <a:gdLst>
                <a:gd name="T0" fmla="*/ 30 w 88"/>
                <a:gd name="T1" fmla="*/ 44 h 102"/>
                <a:gd name="T2" fmla="*/ 26 w 88"/>
                <a:gd name="T3" fmla="*/ 38 h 102"/>
                <a:gd name="T4" fmla="*/ 20 w 88"/>
                <a:gd name="T5" fmla="*/ 32 h 102"/>
                <a:gd name="T6" fmla="*/ 14 w 88"/>
                <a:gd name="T7" fmla="*/ 28 h 102"/>
                <a:gd name="T8" fmla="*/ 8 w 88"/>
                <a:gd name="T9" fmla="*/ 24 h 102"/>
                <a:gd name="T10" fmla="*/ 2 w 88"/>
                <a:gd name="T11" fmla="*/ 16 h 102"/>
                <a:gd name="T12" fmla="*/ 0 w 88"/>
                <a:gd name="T13" fmla="*/ 8 h 102"/>
                <a:gd name="T14" fmla="*/ 8 w 88"/>
                <a:gd name="T15" fmla="*/ 0 h 102"/>
                <a:gd name="T16" fmla="*/ 12 w 88"/>
                <a:gd name="T17" fmla="*/ 0 h 102"/>
                <a:gd name="T18" fmla="*/ 20 w 88"/>
                <a:gd name="T19" fmla="*/ 2 h 102"/>
                <a:gd name="T20" fmla="*/ 28 w 88"/>
                <a:gd name="T21" fmla="*/ 6 h 102"/>
                <a:gd name="T22" fmla="*/ 32 w 88"/>
                <a:gd name="T23" fmla="*/ 16 h 102"/>
                <a:gd name="T24" fmla="*/ 32 w 88"/>
                <a:gd name="T25" fmla="*/ 20 h 102"/>
                <a:gd name="T26" fmla="*/ 36 w 88"/>
                <a:gd name="T27" fmla="*/ 24 h 102"/>
                <a:gd name="T28" fmla="*/ 44 w 88"/>
                <a:gd name="T29" fmla="*/ 26 h 102"/>
                <a:gd name="T30" fmla="*/ 44 w 88"/>
                <a:gd name="T31" fmla="*/ 24 h 102"/>
                <a:gd name="T32" fmla="*/ 44 w 88"/>
                <a:gd name="T33" fmla="*/ 18 h 102"/>
                <a:gd name="T34" fmla="*/ 46 w 88"/>
                <a:gd name="T35" fmla="*/ 12 h 102"/>
                <a:gd name="T36" fmla="*/ 50 w 88"/>
                <a:gd name="T37" fmla="*/ 10 h 102"/>
                <a:gd name="T38" fmla="*/ 60 w 88"/>
                <a:gd name="T39" fmla="*/ 14 h 102"/>
                <a:gd name="T40" fmla="*/ 58 w 88"/>
                <a:gd name="T41" fmla="*/ 20 h 102"/>
                <a:gd name="T42" fmla="*/ 58 w 88"/>
                <a:gd name="T43" fmla="*/ 30 h 102"/>
                <a:gd name="T44" fmla="*/ 60 w 88"/>
                <a:gd name="T45" fmla="*/ 40 h 102"/>
                <a:gd name="T46" fmla="*/ 66 w 88"/>
                <a:gd name="T47" fmla="*/ 46 h 102"/>
                <a:gd name="T48" fmla="*/ 70 w 88"/>
                <a:gd name="T49" fmla="*/ 44 h 102"/>
                <a:gd name="T50" fmla="*/ 76 w 88"/>
                <a:gd name="T51" fmla="*/ 34 h 102"/>
                <a:gd name="T52" fmla="*/ 76 w 88"/>
                <a:gd name="T53" fmla="*/ 32 h 102"/>
                <a:gd name="T54" fmla="*/ 80 w 88"/>
                <a:gd name="T55" fmla="*/ 28 h 102"/>
                <a:gd name="T56" fmla="*/ 82 w 88"/>
                <a:gd name="T57" fmla="*/ 26 h 102"/>
                <a:gd name="T58" fmla="*/ 86 w 88"/>
                <a:gd name="T59" fmla="*/ 28 h 102"/>
                <a:gd name="T60" fmla="*/ 88 w 88"/>
                <a:gd name="T61" fmla="*/ 38 h 102"/>
                <a:gd name="T62" fmla="*/ 86 w 88"/>
                <a:gd name="T63" fmla="*/ 48 h 102"/>
                <a:gd name="T64" fmla="*/ 82 w 88"/>
                <a:gd name="T65" fmla="*/ 68 h 102"/>
                <a:gd name="T66" fmla="*/ 88 w 88"/>
                <a:gd name="T67" fmla="*/ 90 h 102"/>
                <a:gd name="T68" fmla="*/ 88 w 88"/>
                <a:gd name="T69" fmla="*/ 92 h 102"/>
                <a:gd name="T70" fmla="*/ 84 w 88"/>
                <a:gd name="T71" fmla="*/ 98 h 102"/>
                <a:gd name="T72" fmla="*/ 82 w 88"/>
                <a:gd name="T73" fmla="*/ 102 h 102"/>
                <a:gd name="T74" fmla="*/ 78 w 88"/>
                <a:gd name="T75" fmla="*/ 100 h 102"/>
                <a:gd name="T76" fmla="*/ 78 w 88"/>
                <a:gd name="T77" fmla="*/ 96 h 102"/>
                <a:gd name="T78" fmla="*/ 76 w 88"/>
                <a:gd name="T79" fmla="*/ 90 h 102"/>
                <a:gd name="T80" fmla="*/ 76 w 88"/>
                <a:gd name="T81" fmla="*/ 80 h 102"/>
                <a:gd name="T82" fmla="*/ 72 w 88"/>
                <a:gd name="T83" fmla="*/ 76 h 102"/>
                <a:gd name="T84" fmla="*/ 66 w 88"/>
                <a:gd name="T85" fmla="*/ 78 h 102"/>
                <a:gd name="T86" fmla="*/ 60 w 88"/>
                <a:gd name="T87" fmla="*/ 74 h 102"/>
                <a:gd name="T88" fmla="*/ 52 w 88"/>
                <a:gd name="T89" fmla="*/ 70 h 102"/>
                <a:gd name="T90" fmla="*/ 44 w 88"/>
                <a:gd name="T91"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102">
                  <a:moveTo>
                    <a:pt x="30" y="46"/>
                  </a:moveTo>
                  <a:lnTo>
                    <a:pt x="30" y="44"/>
                  </a:lnTo>
                  <a:lnTo>
                    <a:pt x="28" y="42"/>
                  </a:lnTo>
                  <a:lnTo>
                    <a:pt x="26" y="38"/>
                  </a:lnTo>
                  <a:lnTo>
                    <a:pt x="24" y="34"/>
                  </a:lnTo>
                  <a:lnTo>
                    <a:pt x="20" y="32"/>
                  </a:lnTo>
                  <a:lnTo>
                    <a:pt x="14" y="30"/>
                  </a:lnTo>
                  <a:lnTo>
                    <a:pt x="14" y="28"/>
                  </a:lnTo>
                  <a:lnTo>
                    <a:pt x="12" y="26"/>
                  </a:lnTo>
                  <a:lnTo>
                    <a:pt x="8" y="24"/>
                  </a:lnTo>
                  <a:lnTo>
                    <a:pt x="6" y="20"/>
                  </a:lnTo>
                  <a:lnTo>
                    <a:pt x="2" y="16"/>
                  </a:lnTo>
                  <a:lnTo>
                    <a:pt x="2" y="12"/>
                  </a:lnTo>
                  <a:lnTo>
                    <a:pt x="0" y="8"/>
                  </a:lnTo>
                  <a:lnTo>
                    <a:pt x="4" y="4"/>
                  </a:lnTo>
                  <a:lnTo>
                    <a:pt x="8" y="0"/>
                  </a:lnTo>
                  <a:lnTo>
                    <a:pt x="8" y="0"/>
                  </a:lnTo>
                  <a:lnTo>
                    <a:pt x="12" y="0"/>
                  </a:lnTo>
                  <a:lnTo>
                    <a:pt x="16" y="0"/>
                  </a:lnTo>
                  <a:lnTo>
                    <a:pt x="20" y="2"/>
                  </a:lnTo>
                  <a:lnTo>
                    <a:pt x="24" y="4"/>
                  </a:lnTo>
                  <a:lnTo>
                    <a:pt x="28" y="6"/>
                  </a:lnTo>
                  <a:lnTo>
                    <a:pt x="30" y="10"/>
                  </a:lnTo>
                  <a:lnTo>
                    <a:pt x="32" y="16"/>
                  </a:lnTo>
                  <a:lnTo>
                    <a:pt x="32" y="18"/>
                  </a:lnTo>
                  <a:lnTo>
                    <a:pt x="32" y="20"/>
                  </a:lnTo>
                  <a:lnTo>
                    <a:pt x="34" y="22"/>
                  </a:lnTo>
                  <a:lnTo>
                    <a:pt x="36" y="24"/>
                  </a:lnTo>
                  <a:lnTo>
                    <a:pt x="40" y="26"/>
                  </a:lnTo>
                  <a:lnTo>
                    <a:pt x="44" y="26"/>
                  </a:lnTo>
                  <a:lnTo>
                    <a:pt x="44" y="26"/>
                  </a:lnTo>
                  <a:lnTo>
                    <a:pt x="44" y="24"/>
                  </a:lnTo>
                  <a:lnTo>
                    <a:pt x="44" y="20"/>
                  </a:lnTo>
                  <a:lnTo>
                    <a:pt x="44" y="18"/>
                  </a:lnTo>
                  <a:lnTo>
                    <a:pt x="44" y="14"/>
                  </a:lnTo>
                  <a:lnTo>
                    <a:pt x="46" y="12"/>
                  </a:lnTo>
                  <a:lnTo>
                    <a:pt x="48" y="10"/>
                  </a:lnTo>
                  <a:lnTo>
                    <a:pt x="50" y="10"/>
                  </a:lnTo>
                  <a:lnTo>
                    <a:pt x="54" y="12"/>
                  </a:lnTo>
                  <a:lnTo>
                    <a:pt x="60" y="14"/>
                  </a:lnTo>
                  <a:lnTo>
                    <a:pt x="60" y="16"/>
                  </a:lnTo>
                  <a:lnTo>
                    <a:pt x="58" y="20"/>
                  </a:lnTo>
                  <a:lnTo>
                    <a:pt x="58" y="24"/>
                  </a:lnTo>
                  <a:lnTo>
                    <a:pt x="58" y="30"/>
                  </a:lnTo>
                  <a:lnTo>
                    <a:pt x="60" y="34"/>
                  </a:lnTo>
                  <a:lnTo>
                    <a:pt x="60" y="40"/>
                  </a:lnTo>
                  <a:lnTo>
                    <a:pt x="64" y="44"/>
                  </a:lnTo>
                  <a:lnTo>
                    <a:pt x="66" y="46"/>
                  </a:lnTo>
                  <a:lnTo>
                    <a:pt x="68" y="46"/>
                  </a:lnTo>
                  <a:lnTo>
                    <a:pt x="70" y="44"/>
                  </a:lnTo>
                  <a:lnTo>
                    <a:pt x="72" y="42"/>
                  </a:lnTo>
                  <a:lnTo>
                    <a:pt x="76" y="34"/>
                  </a:lnTo>
                  <a:lnTo>
                    <a:pt x="76" y="34"/>
                  </a:lnTo>
                  <a:lnTo>
                    <a:pt x="76" y="32"/>
                  </a:lnTo>
                  <a:lnTo>
                    <a:pt x="78" y="30"/>
                  </a:lnTo>
                  <a:lnTo>
                    <a:pt x="80" y="28"/>
                  </a:lnTo>
                  <a:lnTo>
                    <a:pt x="80" y="28"/>
                  </a:lnTo>
                  <a:lnTo>
                    <a:pt x="82" y="26"/>
                  </a:lnTo>
                  <a:lnTo>
                    <a:pt x="84" y="26"/>
                  </a:lnTo>
                  <a:lnTo>
                    <a:pt x="86" y="28"/>
                  </a:lnTo>
                  <a:lnTo>
                    <a:pt x="86" y="32"/>
                  </a:lnTo>
                  <a:lnTo>
                    <a:pt x="88" y="38"/>
                  </a:lnTo>
                  <a:lnTo>
                    <a:pt x="88" y="46"/>
                  </a:lnTo>
                  <a:lnTo>
                    <a:pt x="86" y="48"/>
                  </a:lnTo>
                  <a:lnTo>
                    <a:pt x="84" y="58"/>
                  </a:lnTo>
                  <a:lnTo>
                    <a:pt x="82" y="68"/>
                  </a:lnTo>
                  <a:lnTo>
                    <a:pt x="84" y="80"/>
                  </a:lnTo>
                  <a:lnTo>
                    <a:pt x="88" y="90"/>
                  </a:lnTo>
                  <a:lnTo>
                    <a:pt x="88" y="90"/>
                  </a:lnTo>
                  <a:lnTo>
                    <a:pt x="88" y="92"/>
                  </a:lnTo>
                  <a:lnTo>
                    <a:pt x="86" y="96"/>
                  </a:lnTo>
                  <a:lnTo>
                    <a:pt x="84" y="98"/>
                  </a:lnTo>
                  <a:lnTo>
                    <a:pt x="84" y="100"/>
                  </a:lnTo>
                  <a:lnTo>
                    <a:pt x="82" y="102"/>
                  </a:lnTo>
                  <a:lnTo>
                    <a:pt x="80" y="102"/>
                  </a:lnTo>
                  <a:lnTo>
                    <a:pt x="78" y="100"/>
                  </a:lnTo>
                  <a:lnTo>
                    <a:pt x="78" y="96"/>
                  </a:lnTo>
                  <a:lnTo>
                    <a:pt x="78" y="96"/>
                  </a:lnTo>
                  <a:lnTo>
                    <a:pt x="76" y="92"/>
                  </a:lnTo>
                  <a:lnTo>
                    <a:pt x="76" y="90"/>
                  </a:lnTo>
                  <a:lnTo>
                    <a:pt x="76" y="86"/>
                  </a:lnTo>
                  <a:lnTo>
                    <a:pt x="76" y="80"/>
                  </a:lnTo>
                  <a:lnTo>
                    <a:pt x="74" y="78"/>
                  </a:lnTo>
                  <a:lnTo>
                    <a:pt x="72" y="76"/>
                  </a:lnTo>
                  <a:lnTo>
                    <a:pt x="68" y="74"/>
                  </a:lnTo>
                  <a:lnTo>
                    <a:pt x="66" y="78"/>
                  </a:lnTo>
                  <a:lnTo>
                    <a:pt x="64" y="76"/>
                  </a:lnTo>
                  <a:lnTo>
                    <a:pt x="60" y="74"/>
                  </a:lnTo>
                  <a:lnTo>
                    <a:pt x="56" y="72"/>
                  </a:lnTo>
                  <a:lnTo>
                    <a:pt x="52" y="70"/>
                  </a:lnTo>
                  <a:lnTo>
                    <a:pt x="46" y="66"/>
                  </a:lnTo>
                  <a:lnTo>
                    <a:pt x="44" y="60"/>
                  </a:lnTo>
                  <a:lnTo>
                    <a:pt x="30" y="4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4" name="Freeform 365"/>
            <p:cNvSpPr>
              <a:spLocks/>
            </p:cNvSpPr>
            <p:nvPr/>
          </p:nvSpPr>
          <p:spPr bwMode="gray">
            <a:xfrm>
              <a:off x="4291" y="1414"/>
              <a:ext cx="38" cy="54"/>
            </a:xfrm>
            <a:custGeom>
              <a:avLst/>
              <a:gdLst>
                <a:gd name="T0" fmla="*/ 16 w 38"/>
                <a:gd name="T1" fmla="*/ 0 h 54"/>
                <a:gd name="T2" fmla="*/ 14 w 38"/>
                <a:gd name="T3" fmla="*/ 0 h 54"/>
                <a:gd name="T4" fmla="*/ 14 w 38"/>
                <a:gd name="T5" fmla="*/ 0 h 54"/>
                <a:gd name="T6" fmla="*/ 12 w 38"/>
                <a:gd name="T7" fmla="*/ 0 h 54"/>
                <a:gd name="T8" fmla="*/ 8 w 38"/>
                <a:gd name="T9" fmla="*/ 2 h 54"/>
                <a:gd name="T10" fmla="*/ 6 w 38"/>
                <a:gd name="T11" fmla="*/ 6 h 54"/>
                <a:gd name="T12" fmla="*/ 4 w 38"/>
                <a:gd name="T13" fmla="*/ 10 h 54"/>
                <a:gd name="T14" fmla="*/ 2 w 38"/>
                <a:gd name="T15" fmla="*/ 16 h 54"/>
                <a:gd name="T16" fmla="*/ 2 w 38"/>
                <a:gd name="T17" fmla="*/ 24 h 54"/>
                <a:gd name="T18" fmla="*/ 0 w 38"/>
                <a:gd name="T19" fmla="*/ 48 h 54"/>
                <a:gd name="T20" fmla="*/ 2 w 38"/>
                <a:gd name="T21" fmla="*/ 48 h 54"/>
                <a:gd name="T22" fmla="*/ 10 w 38"/>
                <a:gd name="T23" fmla="*/ 52 h 54"/>
                <a:gd name="T24" fmla="*/ 18 w 38"/>
                <a:gd name="T25" fmla="*/ 54 h 54"/>
                <a:gd name="T26" fmla="*/ 28 w 38"/>
                <a:gd name="T27" fmla="*/ 54 h 54"/>
                <a:gd name="T28" fmla="*/ 36 w 38"/>
                <a:gd name="T29" fmla="*/ 50 h 54"/>
                <a:gd name="T30" fmla="*/ 38 w 38"/>
                <a:gd name="T31" fmla="*/ 40 h 54"/>
                <a:gd name="T32" fmla="*/ 16 w 38"/>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54">
                  <a:moveTo>
                    <a:pt x="16" y="0"/>
                  </a:moveTo>
                  <a:lnTo>
                    <a:pt x="14" y="0"/>
                  </a:lnTo>
                  <a:lnTo>
                    <a:pt x="14" y="0"/>
                  </a:lnTo>
                  <a:lnTo>
                    <a:pt x="12" y="0"/>
                  </a:lnTo>
                  <a:lnTo>
                    <a:pt x="8" y="2"/>
                  </a:lnTo>
                  <a:lnTo>
                    <a:pt x="6" y="6"/>
                  </a:lnTo>
                  <a:lnTo>
                    <a:pt x="4" y="10"/>
                  </a:lnTo>
                  <a:lnTo>
                    <a:pt x="2" y="16"/>
                  </a:lnTo>
                  <a:lnTo>
                    <a:pt x="2" y="24"/>
                  </a:lnTo>
                  <a:lnTo>
                    <a:pt x="0" y="48"/>
                  </a:lnTo>
                  <a:lnTo>
                    <a:pt x="2" y="48"/>
                  </a:lnTo>
                  <a:lnTo>
                    <a:pt x="10" y="52"/>
                  </a:lnTo>
                  <a:lnTo>
                    <a:pt x="18" y="54"/>
                  </a:lnTo>
                  <a:lnTo>
                    <a:pt x="28" y="54"/>
                  </a:lnTo>
                  <a:lnTo>
                    <a:pt x="36" y="50"/>
                  </a:lnTo>
                  <a:lnTo>
                    <a:pt x="38" y="40"/>
                  </a:lnTo>
                  <a:lnTo>
                    <a:pt x="16"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5" name="Freeform 366"/>
            <p:cNvSpPr>
              <a:spLocks/>
            </p:cNvSpPr>
            <p:nvPr/>
          </p:nvSpPr>
          <p:spPr bwMode="gray">
            <a:xfrm>
              <a:off x="4417" y="1424"/>
              <a:ext cx="68" cy="146"/>
            </a:xfrm>
            <a:custGeom>
              <a:avLst/>
              <a:gdLst>
                <a:gd name="T0" fmla="*/ 18 w 68"/>
                <a:gd name="T1" fmla="*/ 2 h 146"/>
                <a:gd name="T2" fmla="*/ 16 w 68"/>
                <a:gd name="T3" fmla="*/ 0 h 146"/>
                <a:gd name="T4" fmla="*/ 12 w 68"/>
                <a:gd name="T5" fmla="*/ 0 h 146"/>
                <a:gd name="T6" fmla="*/ 10 w 68"/>
                <a:gd name="T7" fmla="*/ 6 h 146"/>
                <a:gd name="T8" fmla="*/ 12 w 68"/>
                <a:gd name="T9" fmla="*/ 10 h 146"/>
                <a:gd name="T10" fmla="*/ 12 w 68"/>
                <a:gd name="T11" fmla="*/ 16 h 146"/>
                <a:gd name="T12" fmla="*/ 10 w 68"/>
                <a:gd name="T13" fmla="*/ 20 h 146"/>
                <a:gd name="T14" fmla="*/ 6 w 68"/>
                <a:gd name="T15" fmla="*/ 22 h 146"/>
                <a:gd name="T16" fmla="*/ 4 w 68"/>
                <a:gd name="T17" fmla="*/ 32 h 146"/>
                <a:gd name="T18" fmla="*/ 2 w 68"/>
                <a:gd name="T19" fmla="*/ 46 h 146"/>
                <a:gd name="T20" fmla="*/ 2 w 68"/>
                <a:gd name="T21" fmla="*/ 54 h 146"/>
                <a:gd name="T22" fmla="*/ 0 w 68"/>
                <a:gd name="T23" fmla="*/ 58 h 146"/>
                <a:gd name="T24" fmla="*/ 0 w 68"/>
                <a:gd name="T25" fmla="*/ 60 h 146"/>
                <a:gd name="T26" fmla="*/ 0 w 68"/>
                <a:gd name="T27" fmla="*/ 66 h 146"/>
                <a:gd name="T28" fmla="*/ 6 w 68"/>
                <a:gd name="T29" fmla="*/ 78 h 146"/>
                <a:gd name="T30" fmla="*/ 4 w 68"/>
                <a:gd name="T31" fmla="*/ 84 h 146"/>
                <a:gd name="T32" fmla="*/ 8 w 68"/>
                <a:gd name="T33" fmla="*/ 84 h 146"/>
                <a:gd name="T34" fmla="*/ 12 w 68"/>
                <a:gd name="T35" fmla="*/ 88 h 146"/>
                <a:gd name="T36" fmla="*/ 14 w 68"/>
                <a:gd name="T37" fmla="*/ 96 h 146"/>
                <a:gd name="T38" fmla="*/ 14 w 68"/>
                <a:gd name="T39" fmla="*/ 100 h 146"/>
                <a:gd name="T40" fmla="*/ 14 w 68"/>
                <a:gd name="T41" fmla="*/ 106 h 146"/>
                <a:gd name="T42" fmla="*/ 12 w 68"/>
                <a:gd name="T43" fmla="*/ 108 h 146"/>
                <a:gd name="T44" fmla="*/ 12 w 68"/>
                <a:gd name="T45" fmla="*/ 110 h 146"/>
                <a:gd name="T46" fmla="*/ 10 w 68"/>
                <a:gd name="T47" fmla="*/ 116 h 146"/>
                <a:gd name="T48" fmla="*/ 12 w 68"/>
                <a:gd name="T49" fmla="*/ 126 h 146"/>
                <a:gd name="T50" fmla="*/ 10 w 68"/>
                <a:gd name="T51" fmla="*/ 130 h 146"/>
                <a:gd name="T52" fmla="*/ 12 w 68"/>
                <a:gd name="T53" fmla="*/ 136 h 146"/>
                <a:gd name="T54" fmla="*/ 16 w 68"/>
                <a:gd name="T55" fmla="*/ 142 h 146"/>
                <a:gd name="T56" fmla="*/ 26 w 68"/>
                <a:gd name="T57" fmla="*/ 146 h 146"/>
                <a:gd name="T58" fmla="*/ 34 w 68"/>
                <a:gd name="T59" fmla="*/ 146 h 146"/>
                <a:gd name="T60" fmla="*/ 36 w 68"/>
                <a:gd name="T61" fmla="*/ 146 h 146"/>
                <a:gd name="T62" fmla="*/ 40 w 68"/>
                <a:gd name="T63" fmla="*/ 146 h 146"/>
                <a:gd name="T64" fmla="*/ 46 w 68"/>
                <a:gd name="T65" fmla="*/ 142 h 146"/>
                <a:gd name="T66" fmla="*/ 50 w 68"/>
                <a:gd name="T67" fmla="*/ 134 h 146"/>
                <a:gd name="T68" fmla="*/ 52 w 68"/>
                <a:gd name="T69" fmla="*/ 130 h 146"/>
                <a:gd name="T70" fmla="*/ 56 w 68"/>
                <a:gd name="T71" fmla="*/ 120 h 146"/>
                <a:gd name="T72" fmla="*/ 62 w 68"/>
                <a:gd name="T73" fmla="*/ 112 h 146"/>
                <a:gd name="T74" fmla="*/ 64 w 68"/>
                <a:gd name="T75" fmla="*/ 108 h 146"/>
                <a:gd name="T76" fmla="*/ 68 w 68"/>
                <a:gd name="T77" fmla="*/ 100 h 146"/>
                <a:gd name="T78" fmla="*/ 68 w 68"/>
                <a:gd name="T79" fmla="*/ 84 h 146"/>
                <a:gd name="T80" fmla="*/ 66 w 68"/>
                <a:gd name="T81" fmla="*/ 80 h 146"/>
                <a:gd name="T82" fmla="*/ 60 w 68"/>
                <a:gd name="T83" fmla="*/ 78 h 146"/>
                <a:gd name="T84" fmla="*/ 56 w 68"/>
                <a:gd name="T85" fmla="*/ 80 h 146"/>
                <a:gd name="T86" fmla="*/ 54 w 68"/>
                <a:gd name="T87" fmla="*/ 80 h 146"/>
                <a:gd name="T88" fmla="*/ 50 w 68"/>
                <a:gd name="T89" fmla="*/ 80 h 146"/>
                <a:gd name="T90" fmla="*/ 52 w 68"/>
                <a:gd name="T91" fmla="*/ 78 h 146"/>
                <a:gd name="T92" fmla="*/ 54 w 68"/>
                <a:gd name="T93" fmla="*/ 74 h 146"/>
                <a:gd name="T94" fmla="*/ 56 w 68"/>
                <a:gd name="T95" fmla="*/ 72 h 146"/>
                <a:gd name="T96" fmla="*/ 56 w 68"/>
                <a:gd name="T97" fmla="*/ 64 h 146"/>
                <a:gd name="T98" fmla="*/ 56 w 68"/>
                <a:gd name="T99" fmla="*/ 56 h 146"/>
                <a:gd name="T100" fmla="*/ 54 w 68"/>
                <a:gd name="T101" fmla="*/ 48 h 146"/>
                <a:gd name="T102" fmla="*/ 48 w 68"/>
                <a:gd name="T103" fmla="*/ 36 h 146"/>
                <a:gd name="T104" fmla="*/ 42 w 68"/>
                <a:gd name="T105" fmla="*/ 28 h 146"/>
                <a:gd name="T106" fmla="*/ 38 w 68"/>
                <a:gd name="T107" fmla="*/ 22 h 146"/>
                <a:gd name="T108" fmla="*/ 32 w 68"/>
                <a:gd name="T109" fmla="*/ 16 h 146"/>
                <a:gd name="T110" fmla="*/ 26 w 68"/>
                <a:gd name="T111" fmla="*/ 12 h 146"/>
                <a:gd name="T112" fmla="*/ 24 w 68"/>
                <a:gd name="T113" fmla="*/ 10 h 146"/>
                <a:gd name="T114" fmla="*/ 20 w 68"/>
                <a:gd name="T115" fmla="*/ 6 h 146"/>
                <a:gd name="T116" fmla="*/ 20 w 68"/>
                <a:gd name="T117"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146">
                  <a:moveTo>
                    <a:pt x="20" y="2"/>
                  </a:moveTo>
                  <a:lnTo>
                    <a:pt x="18" y="2"/>
                  </a:lnTo>
                  <a:lnTo>
                    <a:pt x="18" y="0"/>
                  </a:lnTo>
                  <a:lnTo>
                    <a:pt x="16" y="0"/>
                  </a:lnTo>
                  <a:lnTo>
                    <a:pt x="14" y="0"/>
                  </a:lnTo>
                  <a:lnTo>
                    <a:pt x="12" y="0"/>
                  </a:lnTo>
                  <a:lnTo>
                    <a:pt x="10" y="2"/>
                  </a:lnTo>
                  <a:lnTo>
                    <a:pt x="10" y="6"/>
                  </a:lnTo>
                  <a:lnTo>
                    <a:pt x="10" y="8"/>
                  </a:lnTo>
                  <a:lnTo>
                    <a:pt x="12" y="10"/>
                  </a:lnTo>
                  <a:lnTo>
                    <a:pt x="12" y="12"/>
                  </a:lnTo>
                  <a:lnTo>
                    <a:pt x="12" y="16"/>
                  </a:lnTo>
                  <a:lnTo>
                    <a:pt x="10" y="20"/>
                  </a:lnTo>
                  <a:lnTo>
                    <a:pt x="10" y="20"/>
                  </a:lnTo>
                  <a:lnTo>
                    <a:pt x="8" y="20"/>
                  </a:lnTo>
                  <a:lnTo>
                    <a:pt x="6" y="22"/>
                  </a:lnTo>
                  <a:lnTo>
                    <a:pt x="4" y="26"/>
                  </a:lnTo>
                  <a:lnTo>
                    <a:pt x="4" y="32"/>
                  </a:lnTo>
                  <a:lnTo>
                    <a:pt x="2" y="40"/>
                  </a:lnTo>
                  <a:lnTo>
                    <a:pt x="2" y="46"/>
                  </a:lnTo>
                  <a:lnTo>
                    <a:pt x="2" y="52"/>
                  </a:lnTo>
                  <a:lnTo>
                    <a:pt x="2" y="54"/>
                  </a:lnTo>
                  <a:lnTo>
                    <a:pt x="2" y="56"/>
                  </a:lnTo>
                  <a:lnTo>
                    <a:pt x="0" y="58"/>
                  </a:lnTo>
                  <a:lnTo>
                    <a:pt x="0" y="58"/>
                  </a:lnTo>
                  <a:lnTo>
                    <a:pt x="0" y="60"/>
                  </a:lnTo>
                  <a:lnTo>
                    <a:pt x="0" y="62"/>
                  </a:lnTo>
                  <a:lnTo>
                    <a:pt x="0" y="66"/>
                  </a:lnTo>
                  <a:lnTo>
                    <a:pt x="2" y="72"/>
                  </a:lnTo>
                  <a:lnTo>
                    <a:pt x="6" y="78"/>
                  </a:lnTo>
                  <a:lnTo>
                    <a:pt x="2" y="84"/>
                  </a:lnTo>
                  <a:lnTo>
                    <a:pt x="4" y="84"/>
                  </a:lnTo>
                  <a:lnTo>
                    <a:pt x="6" y="84"/>
                  </a:lnTo>
                  <a:lnTo>
                    <a:pt x="8" y="84"/>
                  </a:lnTo>
                  <a:lnTo>
                    <a:pt x="10" y="86"/>
                  </a:lnTo>
                  <a:lnTo>
                    <a:pt x="12" y="88"/>
                  </a:lnTo>
                  <a:lnTo>
                    <a:pt x="14" y="92"/>
                  </a:lnTo>
                  <a:lnTo>
                    <a:pt x="14" y="96"/>
                  </a:lnTo>
                  <a:lnTo>
                    <a:pt x="14" y="98"/>
                  </a:lnTo>
                  <a:lnTo>
                    <a:pt x="14" y="100"/>
                  </a:lnTo>
                  <a:lnTo>
                    <a:pt x="16" y="102"/>
                  </a:lnTo>
                  <a:lnTo>
                    <a:pt x="14" y="106"/>
                  </a:lnTo>
                  <a:lnTo>
                    <a:pt x="14" y="108"/>
                  </a:lnTo>
                  <a:lnTo>
                    <a:pt x="12" y="108"/>
                  </a:lnTo>
                  <a:lnTo>
                    <a:pt x="12" y="108"/>
                  </a:lnTo>
                  <a:lnTo>
                    <a:pt x="12" y="110"/>
                  </a:lnTo>
                  <a:lnTo>
                    <a:pt x="10" y="112"/>
                  </a:lnTo>
                  <a:lnTo>
                    <a:pt x="10" y="116"/>
                  </a:lnTo>
                  <a:lnTo>
                    <a:pt x="10" y="120"/>
                  </a:lnTo>
                  <a:lnTo>
                    <a:pt x="12" y="126"/>
                  </a:lnTo>
                  <a:lnTo>
                    <a:pt x="12" y="128"/>
                  </a:lnTo>
                  <a:lnTo>
                    <a:pt x="10" y="130"/>
                  </a:lnTo>
                  <a:lnTo>
                    <a:pt x="10" y="132"/>
                  </a:lnTo>
                  <a:lnTo>
                    <a:pt x="12" y="136"/>
                  </a:lnTo>
                  <a:lnTo>
                    <a:pt x="12" y="140"/>
                  </a:lnTo>
                  <a:lnTo>
                    <a:pt x="16" y="142"/>
                  </a:lnTo>
                  <a:lnTo>
                    <a:pt x="22" y="144"/>
                  </a:lnTo>
                  <a:lnTo>
                    <a:pt x="26" y="146"/>
                  </a:lnTo>
                  <a:lnTo>
                    <a:pt x="30" y="146"/>
                  </a:lnTo>
                  <a:lnTo>
                    <a:pt x="34" y="146"/>
                  </a:lnTo>
                  <a:lnTo>
                    <a:pt x="36" y="146"/>
                  </a:lnTo>
                  <a:lnTo>
                    <a:pt x="36" y="146"/>
                  </a:lnTo>
                  <a:lnTo>
                    <a:pt x="38" y="146"/>
                  </a:lnTo>
                  <a:lnTo>
                    <a:pt x="40" y="146"/>
                  </a:lnTo>
                  <a:lnTo>
                    <a:pt x="44" y="144"/>
                  </a:lnTo>
                  <a:lnTo>
                    <a:pt x="46" y="142"/>
                  </a:lnTo>
                  <a:lnTo>
                    <a:pt x="48" y="140"/>
                  </a:lnTo>
                  <a:lnTo>
                    <a:pt x="50" y="134"/>
                  </a:lnTo>
                  <a:lnTo>
                    <a:pt x="50" y="134"/>
                  </a:lnTo>
                  <a:lnTo>
                    <a:pt x="52" y="130"/>
                  </a:lnTo>
                  <a:lnTo>
                    <a:pt x="52" y="126"/>
                  </a:lnTo>
                  <a:lnTo>
                    <a:pt x="56" y="120"/>
                  </a:lnTo>
                  <a:lnTo>
                    <a:pt x="58" y="116"/>
                  </a:lnTo>
                  <a:lnTo>
                    <a:pt x="62" y="112"/>
                  </a:lnTo>
                  <a:lnTo>
                    <a:pt x="64" y="110"/>
                  </a:lnTo>
                  <a:lnTo>
                    <a:pt x="64" y="108"/>
                  </a:lnTo>
                  <a:lnTo>
                    <a:pt x="66" y="104"/>
                  </a:lnTo>
                  <a:lnTo>
                    <a:pt x="68" y="100"/>
                  </a:lnTo>
                  <a:lnTo>
                    <a:pt x="68" y="92"/>
                  </a:lnTo>
                  <a:lnTo>
                    <a:pt x="68" y="84"/>
                  </a:lnTo>
                  <a:lnTo>
                    <a:pt x="68" y="84"/>
                  </a:lnTo>
                  <a:lnTo>
                    <a:pt x="66" y="80"/>
                  </a:lnTo>
                  <a:lnTo>
                    <a:pt x="62" y="78"/>
                  </a:lnTo>
                  <a:lnTo>
                    <a:pt x="60" y="78"/>
                  </a:lnTo>
                  <a:lnTo>
                    <a:pt x="56" y="80"/>
                  </a:lnTo>
                  <a:lnTo>
                    <a:pt x="56" y="80"/>
                  </a:lnTo>
                  <a:lnTo>
                    <a:pt x="54" y="80"/>
                  </a:lnTo>
                  <a:lnTo>
                    <a:pt x="54" y="80"/>
                  </a:lnTo>
                  <a:lnTo>
                    <a:pt x="52" y="80"/>
                  </a:lnTo>
                  <a:lnTo>
                    <a:pt x="50" y="80"/>
                  </a:lnTo>
                  <a:lnTo>
                    <a:pt x="50" y="80"/>
                  </a:lnTo>
                  <a:lnTo>
                    <a:pt x="52" y="78"/>
                  </a:lnTo>
                  <a:lnTo>
                    <a:pt x="54" y="74"/>
                  </a:lnTo>
                  <a:lnTo>
                    <a:pt x="54" y="74"/>
                  </a:lnTo>
                  <a:lnTo>
                    <a:pt x="54" y="74"/>
                  </a:lnTo>
                  <a:lnTo>
                    <a:pt x="56" y="72"/>
                  </a:lnTo>
                  <a:lnTo>
                    <a:pt x="56" y="68"/>
                  </a:lnTo>
                  <a:lnTo>
                    <a:pt x="56" y="64"/>
                  </a:lnTo>
                  <a:lnTo>
                    <a:pt x="56" y="58"/>
                  </a:lnTo>
                  <a:lnTo>
                    <a:pt x="56" y="56"/>
                  </a:lnTo>
                  <a:lnTo>
                    <a:pt x="56" y="52"/>
                  </a:lnTo>
                  <a:lnTo>
                    <a:pt x="54" y="48"/>
                  </a:lnTo>
                  <a:lnTo>
                    <a:pt x="52" y="42"/>
                  </a:lnTo>
                  <a:lnTo>
                    <a:pt x="48" y="36"/>
                  </a:lnTo>
                  <a:lnTo>
                    <a:pt x="44" y="30"/>
                  </a:lnTo>
                  <a:lnTo>
                    <a:pt x="42" y="28"/>
                  </a:lnTo>
                  <a:lnTo>
                    <a:pt x="40" y="26"/>
                  </a:lnTo>
                  <a:lnTo>
                    <a:pt x="38" y="22"/>
                  </a:lnTo>
                  <a:lnTo>
                    <a:pt x="36" y="18"/>
                  </a:lnTo>
                  <a:lnTo>
                    <a:pt x="32" y="16"/>
                  </a:lnTo>
                  <a:lnTo>
                    <a:pt x="30" y="14"/>
                  </a:lnTo>
                  <a:lnTo>
                    <a:pt x="26" y="12"/>
                  </a:lnTo>
                  <a:lnTo>
                    <a:pt x="26" y="12"/>
                  </a:lnTo>
                  <a:lnTo>
                    <a:pt x="24" y="10"/>
                  </a:lnTo>
                  <a:lnTo>
                    <a:pt x="22" y="8"/>
                  </a:lnTo>
                  <a:lnTo>
                    <a:pt x="20" y="6"/>
                  </a:lnTo>
                  <a:lnTo>
                    <a:pt x="18" y="4"/>
                  </a:lnTo>
                  <a:lnTo>
                    <a:pt x="20"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6" name="Freeform 367"/>
            <p:cNvSpPr>
              <a:spLocks/>
            </p:cNvSpPr>
            <p:nvPr/>
          </p:nvSpPr>
          <p:spPr bwMode="gray">
            <a:xfrm>
              <a:off x="4179" y="1838"/>
              <a:ext cx="50" cy="46"/>
            </a:xfrm>
            <a:custGeom>
              <a:avLst/>
              <a:gdLst>
                <a:gd name="T0" fmla="*/ 24 w 50"/>
                <a:gd name="T1" fmla="*/ 18 h 46"/>
                <a:gd name="T2" fmla="*/ 24 w 50"/>
                <a:gd name="T3" fmla="*/ 18 h 46"/>
                <a:gd name="T4" fmla="*/ 22 w 50"/>
                <a:gd name="T5" fmla="*/ 18 h 46"/>
                <a:gd name="T6" fmla="*/ 18 w 50"/>
                <a:gd name="T7" fmla="*/ 18 h 46"/>
                <a:gd name="T8" fmla="*/ 16 w 50"/>
                <a:gd name="T9" fmla="*/ 20 h 46"/>
                <a:gd name="T10" fmla="*/ 12 w 50"/>
                <a:gd name="T11" fmla="*/ 22 h 46"/>
                <a:gd name="T12" fmla="*/ 10 w 50"/>
                <a:gd name="T13" fmla="*/ 24 h 46"/>
                <a:gd name="T14" fmla="*/ 8 w 50"/>
                <a:gd name="T15" fmla="*/ 26 h 46"/>
                <a:gd name="T16" fmla="*/ 8 w 50"/>
                <a:gd name="T17" fmla="*/ 26 h 46"/>
                <a:gd name="T18" fmla="*/ 6 w 50"/>
                <a:gd name="T19" fmla="*/ 26 h 46"/>
                <a:gd name="T20" fmla="*/ 4 w 50"/>
                <a:gd name="T21" fmla="*/ 26 h 46"/>
                <a:gd name="T22" fmla="*/ 2 w 50"/>
                <a:gd name="T23" fmla="*/ 28 h 46"/>
                <a:gd name="T24" fmla="*/ 0 w 50"/>
                <a:gd name="T25" fmla="*/ 30 h 46"/>
                <a:gd name="T26" fmla="*/ 0 w 50"/>
                <a:gd name="T27" fmla="*/ 32 h 46"/>
                <a:gd name="T28" fmla="*/ 0 w 50"/>
                <a:gd name="T29" fmla="*/ 38 h 46"/>
                <a:gd name="T30" fmla="*/ 0 w 50"/>
                <a:gd name="T31" fmla="*/ 38 h 46"/>
                <a:gd name="T32" fmla="*/ 4 w 50"/>
                <a:gd name="T33" fmla="*/ 40 h 46"/>
                <a:gd name="T34" fmla="*/ 6 w 50"/>
                <a:gd name="T35" fmla="*/ 42 h 46"/>
                <a:gd name="T36" fmla="*/ 12 w 50"/>
                <a:gd name="T37" fmla="*/ 44 h 46"/>
                <a:gd name="T38" fmla="*/ 18 w 50"/>
                <a:gd name="T39" fmla="*/ 46 h 46"/>
                <a:gd name="T40" fmla="*/ 24 w 50"/>
                <a:gd name="T41" fmla="*/ 46 h 46"/>
                <a:gd name="T42" fmla="*/ 26 w 50"/>
                <a:gd name="T43" fmla="*/ 46 h 46"/>
                <a:gd name="T44" fmla="*/ 30 w 50"/>
                <a:gd name="T45" fmla="*/ 46 h 46"/>
                <a:gd name="T46" fmla="*/ 34 w 50"/>
                <a:gd name="T47" fmla="*/ 44 h 46"/>
                <a:gd name="T48" fmla="*/ 38 w 50"/>
                <a:gd name="T49" fmla="*/ 44 h 46"/>
                <a:gd name="T50" fmla="*/ 44 w 50"/>
                <a:gd name="T51" fmla="*/ 44 h 46"/>
                <a:gd name="T52" fmla="*/ 48 w 50"/>
                <a:gd name="T53" fmla="*/ 44 h 46"/>
                <a:gd name="T54" fmla="*/ 50 w 50"/>
                <a:gd name="T55" fmla="*/ 46 h 46"/>
                <a:gd name="T56" fmla="*/ 50 w 50"/>
                <a:gd name="T57" fmla="*/ 44 h 46"/>
                <a:gd name="T58" fmla="*/ 48 w 50"/>
                <a:gd name="T59" fmla="*/ 42 h 46"/>
                <a:gd name="T60" fmla="*/ 48 w 50"/>
                <a:gd name="T61" fmla="*/ 36 h 46"/>
                <a:gd name="T62" fmla="*/ 46 w 50"/>
                <a:gd name="T63" fmla="*/ 30 h 46"/>
                <a:gd name="T64" fmla="*/ 44 w 50"/>
                <a:gd name="T65" fmla="*/ 26 h 46"/>
                <a:gd name="T66" fmla="*/ 42 w 50"/>
                <a:gd name="T67" fmla="*/ 24 h 46"/>
                <a:gd name="T68" fmla="*/ 40 w 50"/>
                <a:gd name="T69" fmla="*/ 22 h 46"/>
                <a:gd name="T70" fmla="*/ 40 w 50"/>
                <a:gd name="T71" fmla="*/ 18 h 46"/>
                <a:gd name="T72" fmla="*/ 38 w 50"/>
                <a:gd name="T73" fmla="*/ 14 h 46"/>
                <a:gd name="T74" fmla="*/ 38 w 50"/>
                <a:gd name="T75" fmla="*/ 10 h 46"/>
                <a:gd name="T76" fmla="*/ 36 w 50"/>
                <a:gd name="T77" fmla="*/ 6 h 46"/>
                <a:gd name="T78" fmla="*/ 32 w 50"/>
                <a:gd name="T79" fmla="*/ 2 h 46"/>
                <a:gd name="T80" fmla="*/ 30 w 50"/>
                <a:gd name="T81" fmla="*/ 0 h 46"/>
                <a:gd name="T82" fmla="*/ 26 w 50"/>
                <a:gd name="T83" fmla="*/ 2 h 46"/>
                <a:gd name="T84" fmla="*/ 24 w 50"/>
                <a:gd name="T8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46">
                  <a:moveTo>
                    <a:pt x="24" y="18"/>
                  </a:moveTo>
                  <a:lnTo>
                    <a:pt x="24" y="18"/>
                  </a:lnTo>
                  <a:lnTo>
                    <a:pt x="22" y="18"/>
                  </a:lnTo>
                  <a:lnTo>
                    <a:pt x="18" y="18"/>
                  </a:lnTo>
                  <a:lnTo>
                    <a:pt x="16" y="20"/>
                  </a:lnTo>
                  <a:lnTo>
                    <a:pt x="12" y="22"/>
                  </a:lnTo>
                  <a:lnTo>
                    <a:pt x="10" y="24"/>
                  </a:lnTo>
                  <a:lnTo>
                    <a:pt x="8" y="26"/>
                  </a:lnTo>
                  <a:lnTo>
                    <a:pt x="8" y="26"/>
                  </a:lnTo>
                  <a:lnTo>
                    <a:pt x="6" y="26"/>
                  </a:lnTo>
                  <a:lnTo>
                    <a:pt x="4" y="26"/>
                  </a:lnTo>
                  <a:lnTo>
                    <a:pt x="2" y="28"/>
                  </a:lnTo>
                  <a:lnTo>
                    <a:pt x="0" y="30"/>
                  </a:lnTo>
                  <a:lnTo>
                    <a:pt x="0" y="32"/>
                  </a:lnTo>
                  <a:lnTo>
                    <a:pt x="0" y="38"/>
                  </a:lnTo>
                  <a:lnTo>
                    <a:pt x="0" y="38"/>
                  </a:lnTo>
                  <a:lnTo>
                    <a:pt x="4" y="40"/>
                  </a:lnTo>
                  <a:lnTo>
                    <a:pt x="6" y="42"/>
                  </a:lnTo>
                  <a:lnTo>
                    <a:pt x="12" y="44"/>
                  </a:lnTo>
                  <a:lnTo>
                    <a:pt x="18" y="46"/>
                  </a:lnTo>
                  <a:lnTo>
                    <a:pt x="24" y="46"/>
                  </a:lnTo>
                  <a:lnTo>
                    <a:pt x="26" y="46"/>
                  </a:lnTo>
                  <a:lnTo>
                    <a:pt x="30" y="46"/>
                  </a:lnTo>
                  <a:lnTo>
                    <a:pt x="34" y="44"/>
                  </a:lnTo>
                  <a:lnTo>
                    <a:pt x="38" y="44"/>
                  </a:lnTo>
                  <a:lnTo>
                    <a:pt x="44" y="44"/>
                  </a:lnTo>
                  <a:lnTo>
                    <a:pt x="48" y="44"/>
                  </a:lnTo>
                  <a:lnTo>
                    <a:pt x="50" y="46"/>
                  </a:lnTo>
                  <a:lnTo>
                    <a:pt x="50" y="44"/>
                  </a:lnTo>
                  <a:lnTo>
                    <a:pt x="48" y="42"/>
                  </a:lnTo>
                  <a:lnTo>
                    <a:pt x="48" y="36"/>
                  </a:lnTo>
                  <a:lnTo>
                    <a:pt x="46" y="30"/>
                  </a:lnTo>
                  <a:lnTo>
                    <a:pt x="44" y="26"/>
                  </a:lnTo>
                  <a:lnTo>
                    <a:pt x="42" y="24"/>
                  </a:lnTo>
                  <a:lnTo>
                    <a:pt x="40" y="22"/>
                  </a:lnTo>
                  <a:lnTo>
                    <a:pt x="40" y="18"/>
                  </a:lnTo>
                  <a:lnTo>
                    <a:pt x="38" y="14"/>
                  </a:lnTo>
                  <a:lnTo>
                    <a:pt x="38" y="10"/>
                  </a:lnTo>
                  <a:lnTo>
                    <a:pt x="36" y="6"/>
                  </a:lnTo>
                  <a:lnTo>
                    <a:pt x="32" y="2"/>
                  </a:lnTo>
                  <a:lnTo>
                    <a:pt x="30" y="0"/>
                  </a:lnTo>
                  <a:lnTo>
                    <a:pt x="26" y="2"/>
                  </a:lnTo>
                  <a:lnTo>
                    <a:pt x="24" y="1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7" name="Freeform 368"/>
            <p:cNvSpPr>
              <a:spLocks/>
            </p:cNvSpPr>
            <p:nvPr/>
          </p:nvSpPr>
          <p:spPr bwMode="gray">
            <a:xfrm>
              <a:off x="4431" y="1676"/>
              <a:ext cx="60" cy="44"/>
            </a:xfrm>
            <a:custGeom>
              <a:avLst/>
              <a:gdLst>
                <a:gd name="T0" fmla="*/ 14 w 60"/>
                <a:gd name="T1" fmla="*/ 2 h 44"/>
                <a:gd name="T2" fmla="*/ 14 w 60"/>
                <a:gd name="T3" fmla="*/ 2 h 44"/>
                <a:gd name="T4" fmla="*/ 12 w 60"/>
                <a:gd name="T5" fmla="*/ 2 h 44"/>
                <a:gd name="T6" fmla="*/ 10 w 60"/>
                <a:gd name="T7" fmla="*/ 2 h 44"/>
                <a:gd name="T8" fmla="*/ 8 w 60"/>
                <a:gd name="T9" fmla="*/ 2 h 44"/>
                <a:gd name="T10" fmla="*/ 4 w 60"/>
                <a:gd name="T11" fmla="*/ 2 h 44"/>
                <a:gd name="T12" fmla="*/ 2 w 60"/>
                <a:gd name="T13" fmla="*/ 4 h 44"/>
                <a:gd name="T14" fmla="*/ 0 w 60"/>
                <a:gd name="T15" fmla="*/ 8 h 44"/>
                <a:gd name="T16" fmla="*/ 0 w 60"/>
                <a:gd name="T17" fmla="*/ 12 h 44"/>
                <a:gd name="T18" fmla="*/ 0 w 60"/>
                <a:gd name="T19" fmla="*/ 14 h 44"/>
                <a:gd name="T20" fmla="*/ 0 w 60"/>
                <a:gd name="T21" fmla="*/ 16 h 44"/>
                <a:gd name="T22" fmla="*/ 0 w 60"/>
                <a:gd name="T23" fmla="*/ 20 h 44"/>
                <a:gd name="T24" fmla="*/ 0 w 60"/>
                <a:gd name="T25" fmla="*/ 24 h 44"/>
                <a:gd name="T26" fmla="*/ 0 w 60"/>
                <a:gd name="T27" fmla="*/ 28 h 44"/>
                <a:gd name="T28" fmla="*/ 2 w 60"/>
                <a:gd name="T29" fmla="*/ 32 h 44"/>
                <a:gd name="T30" fmla="*/ 4 w 60"/>
                <a:gd name="T31" fmla="*/ 36 h 44"/>
                <a:gd name="T32" fmla="*/ 6 w 60"/>
                <a:gd name="T33" fmla="*/ 38 h 44"/>
                <a:gd name="T34" fmla="*/ 12 w 60"/>
                <a:gd name="T35" fmla="*/ 40 h 44"/>
                <a:gd name="T36" fmla="*/ 12 w 60"/>
                <a:gd name="T37" fmla="*/ 40 h 44"/>
                <a:gd name="T38" fmla="*/ 14 w 60"/>
                <a:gd name="T39" fmla="*/ 42 h 44"/>
                <a:gd name="T40" fmla="*/ 18 w 60"/>
                <a:gd name="T41" fmla="*/ 44 h 44"/>
                <a:gd name="T42" fmla="*/ 22 w 60"/>
                <a:gd name="T43" fmla="*/ 44 h 44"/>
                <a:gd name="T44" fmla="*/ 26 w 60"/>
                <a:gd name="T45" fmla="*/ 42 h 44"/>
                <a:gd name="T46" fmla="*/ 58 w 60"/>
                <a:gd name="T47" fmla="*/ 42 h 44"/>
                <a:gd name="T48" fmla="*/ 60 w 60"/>
                <a:gd name="T49" fmla="*/ 36 h 44"/>
                <a:gd name="T50" fmla="*/ 58 w 60"/>
                <a:gd name="T51" fmla="*/ 34 h 44"/>
                <a:gd name="T52" fmla="*/ 58 w 60"/>
                <a:gd name="T53" fmla="*/ 32 h 44"/>
                <a:gd name="T54" fmla="*/ 58 w 60"/>
                <a:gd name="T55" fmla="*/ 28 h 44"/>
                <a:gd name="T56" fmla="*/ 56 w 60"/>
                <a:gd name="T57" fmla="*/ 22 h 44"/>
                <a:gd name="T58" fmla="*/ 56 w 60"/>
                <a:gd name="T59" fmla="*/ 16 h 44"/>
                <a:gd name="T60" fmla="*/ 54 w 60"/>
                <a:gd name="T61" fmla="*/ 12 h 44"/>
                <a:gd name="T62" fmla="*/ 54 w 60"/>
                <a:gd name="T63" fmla="*/ 8 h 44"/>
                <a:gd name="T64" fmla="*/ 54 w 60"/>
                <a:gd name="T65" fmla="*/ 6 h 44"/>
                <a:gd name="T66" fmla="*/ 52 w 60"/>
                <a:gd name="T67" fmla="*/ 4 h 44"/>
                <a:gd name="T68" fmla="*/ 48 w 60"/>
                <a:gd name="T69" fmla="*/ 0 h 44"/>
                <a:gd name="T70" fmla="*/ 44 w 60"/>
                <a:gd name="T71" fmla="*/ 0 h 44"/>
                <a:gd name="T72" fmla="*/ 38 w 60"/>
                <a:gd name="T73" fmla="*/ 0 h 44"/>
                <a:gd name="T74" fmla="*/ 30 w 60"/>
                <a:gd name="T75" fmla="*/ 2 h 44"/>
                <a:gd name="T76" fmla="*/ 14 w 60"/>
                <a:gd name="T7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44">
                  <a:moveTo>
                    <a:pt x="14" y="2"/>
                  </a:moveTo>
                  <a:lnTo>
                    <a:pt x="14" y="2"/>
                  </a:lnTo>
                  <a:lnTo>
                    <a:pt x="12" y="2"/>
                  </a:lnTo>
                  <a:lnTo>
                    <a:pt x="10" y="2"/>
                  </a:lnTo>
                  <a:lnTo>
                    <a:pt x="8" y="2"/>
                  </a:lnTo>
                  <a:lnTo>
                    <a:pt x="4" y="2"/>
                  </a:lnTo>
                  <a:lnTo>
                    <a:pt x="2" y="4"/>
                  </a:lnTo>
                  <a:lnTo>
                    <a:pt x="0" y="8"/>
                  </a:lnTo>
                  <a:lnTo>
                    <a:pt x="0" y="12"/>
                  </a:lnTo>
                  <a:lnTo>
                    <a:pt x="0" y="14"/>
                  </a:lnTo>
                  <a:lnTo>
                    <a:pt x="0" y="16"/>
                  </a:lnTo>
                  <a:lnTo>
                    <a:pt x="0" y="20"/>
                  </a:lnTo>
                  <a:lnTo>
                    <a:pt x="0" y="24"/>
                  </a:lnTo>
                  <a:lnTo>
                    <a:pt x="0" y="28"/>
                  </a:lnTo>
                  <a:lnTo>
                    <a:pt x="2" y="32"/>
                  </a:lnTo>
                  <a:lnTo>
                    <a:pt x="4" y="36"/>
                  </a:lnTo>
                  <a:lnTo>
                    <a:pt x="6" y="38"/>
                  </a:lnTo>
                  <a:lnTo>
                    <a:pt x="12" y="40"/>
                  </a:lnTo>
                  <a:lnTo>
                    <a:pt x="12" y="40"/>
                  </a:lnTo>
                  <a:lnTo>
                    <a:pt x="14" y="42"/>
                  </a:lnTo>
                  <a:lnTo>
                    <a:pt x="18" y="44"/>
                  </a:lnTo>
                  <a:lnTo>
                    <a:pt x="22" y="44"/>
                  </a:lnTo>
                  <a:lnTo>
                    <a:pt x="26" y="42"/>
                  </a:lnTo>
                  <a:lnTo>
                    <a:pt x="58" y="42"/>
                  </a:lnTo>
                  <a:lnTo>
                    <a:pt x="60" y="36"/>
                  </a:lnTo>
                  <a:lnTo>
                    <a:pt x="58" y="34"/>
                  </a:lnTo>
                  <a:lnTo>
                    <a:pt x="58" y="32"/>
                  </a:lnTo>
                  <a:lnTo>
                    <a:pt x="58" y="28"/>
                  </a:lnTo>
                  <a:lnTo>
                    <a:pt x="56" y="22"/>
                  </a:lnTo>
                  <a:lnTo>
                    <a:pt x="56" y="16"/>
                  </a:lnTo>
                  <a:lnTo>
                    <a:pt x="54" y="12"/>
                  </a:lnTo>
                  <a:lnTo>
                    <a:pt x="54" y="8"/>
                  </a:lnTo>
                  <a:lnTo>
                    <a:pt x="54" y="6"/>
                  </a:lnTo>
                  <a:lnTo>
                    <a:pt x="52" y="4"/>
                  </a:lnTo>
                  <a:lnTo>
                    <a:pt x="48" y="0"/>
                  </a:lnTo>
                  <a:lnTo>
                    <a:pt x="44" y="0"/>
                  </a:lnTo>
                  <a:lnTo>
                    <a:pt x="38" y="0"/>
                  </a:lnTo>
                  <a:lnTo>
                    <a:pt x="30" y="2"/>
                  </a:lnTo>
                  <a:lnTo>
                    <a:pt x="14" y="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8" name="Freeform 369"/>
            <p:cNvSpPr>
              <a:spLocks/>
            </p:cNvSpPr>
            <p:nvPr/>
          </p:nvSpPr>
          <p:spPr bwMode="gray">
            <a:xfrm>
              <a:off x="4473" y="1882"/>
              <a:ext cx="24" cy="32"/>
            </a:xfrm>
            <a:custGeom>
              <a:avLst/>
              <a:gdLst>
                <a:gd name="T0" fmla="*/ 10 w 24"/>
                <a:gd name="T1" fmla="*/ 0 h 32"/>
                <a:gd name="T2" fmla="*/ 10 w 24"/>
                <a:gd name="T3" fmla="*/ 0 h 32"/>
                <a:gd name="T4" fmla="*/ 8 w 24"/>
                <a:gd name="T5" fmla="*/ 0 h 32"/>
                <a:gd name="T6" fmla="*/ 6 w 24"/>
                <a:gd name="T7" fmla="*/ 0 h 32"/>
                <a:gd name="T8" fmla="*/ 4 w 24"/>
                <a:gd name="T9" fmla="*/ 2 h 32"/>
                <a:gd name="T10" fmla="*/ 2 w 24"/>
                <a:gd name="T11" fmla="*/ 4 h 32"/>
                <a:gd name="T12" fmla="*/ 0 w 24"/>
                <a:gd name="T13" fmla="*/ 8 h 32"/>
                <a:gd name="T14" fmla="*/ 0 w 24"/>
                <a:gd name="T15" fmla="*/ 14 h 32"/>
                <a:gd name="T16" fmla="*/ 0 w 24"/>
                <a:gd name="T17" fmla="*/ 16 h 32"/>
                <a:gd name="T18" fmla="*/ 0 w 24"/>
                <a:gd name="T19" fmla="*/ 18 h 32"/>
                <a:gd name="T20" fmla="*/ 0 w 24"/>
                <a:gd name="T21" fmla="*/ 22 h 32"/>
                <a:gd name="T22" fmla="*/ 0 w 24"/>
                <a:gd name="T23" fmla="*/ 26 h 32"/>
                <a:gd name="T24" fmla="*/ 2 w 24"/>
                <a:gd name="T25" fmla="*/ 30 h 32"/>
                <a:gd name="T26" fmla="*/ 6 w 24"/>
                <a:gd name="T27" fmla="*/ 32 h 32"/>
                <a:gd name="T28" fmla="*/ 8 w 24"/>
                <a:gd name="T29" fmla="*/ 32 h 32"/>
                <a:gd name="T30" fmla="*/ 10 w 24"/>
                <a:gd name="T31" fmla="*/ 32 h 32"/>
                <a:gd name="T32" fmla="*/ 12 w 24"/>
                <a:gd name="T33" fmla="*/ 32 h 32"/>
                <a:gd name="T34" fmla="*/ 16 w 24"/>
                <a:gd name="T35" fmla="*/ 32 h 32"/>
                <a:gd name="T36" fmla="*/ 18 w 24"/>
                <a:gd name="T37" fmla="*/ 32 h 32"/>
                <a:gd name="T38" fmla="*/ 22 w 24"/>
                <a:gd name="T39" fmla="*/ 30 h 32"/>
                <a:gd name="T40" fmla="*/ 24 w 24"/>
                <a:gd name="T41" fmla="*/ 28 h 32"/>
                <a:gd name="T42" fmla="*/ 24 w 24"/>
                <a:gd name="T43" fmla="*/ 26 h 32"/>
                <a:gd name="T44" fmla="*/ 24 w 24"/>
                <a:gd name="T45" fmla="*/ 24 h 32"/>
                <a:gd name="T46" fmla="*/ 24 w 24"/>
                <a:gd name="T47" fmla="*/ 22 h 32"/>
                <a:gd name="T48" fmla="*/ 24 w 24"/>
                <a:gd name="T49" fmla="*/ 20 h 32"/>
                <a:gd name="T50" fmla="*/ 24 w 24"/>
                <a:gd name="T51" fmla="*/ 16 h 32"/>
                <a:gd name="T52" fmla="*/ 24 w 24"/>
                <a:gd name="T53" fmla="*/ 12 h 32"/>
                <a:gd name="T54" fmla="*/ 24 w 24"/>
                <a:gd name="T55" fmla="*/ 8 h 32"/>
                <a:gd name="T56" fmla="*/ 22 w 24"/>
                <a:gd name="T57" fmla="*/ 4 h 32"/>
                <a:gd name="T58" fmla="*/ 20 w 24"/>
                <a:gd name="T59" fmla="*/ 2 h 32"/>
                <a:gd name="T60" fmla="*/ 16 w 24"/>
                <a:gd name="T61" fmla="*/ 0 h 32"/>
                <a:gd name="T62" fmla="*/ 10 w 24"/>
                <a:gd name="T6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32">
                  <a:moveTo>
                    <a:pt x="10" y="0"/>
                  </a:moveTo>
                  <a:lnTo>
                    <a:pt x="10" y="0"/>
                  </a:lnTo>
                  <a:lnTo>
                    <a:pt x="8" y="0"/>
                  </a:lnTo>
                  <a:lnTo>
                    <a:pt x="6" y="0"/>
                  </a:lnTo>
                  <a:lnTo>
                    <a:pt x="4" y="2"/>
                  </a:lnTo>
                  <a:lnTo>
                    <a:pt x="2" y="4"/>
                  </a:lnTo>
                  <a:lnTo>
                    <a:pt x="0" y="8"/>
                  </a:lnTo>
                  <a:lnTo>
                    <a:pt x="0" y="14"/>
                  </a:lnTo>
                  <a:lnTo>
                    <a:pt x="0" y="16"/>
                  </a:lnTo>
                  <a:lnTo>
                    <a:pt x="0" y="18"/>
                  </a:lnTo>
                  <a:lnTo>
                    <a:pt x="0" y="22"/>
                  </a:lnTo>
                  <a:lnTo>
                    <a:pt x="0" y="26"/>
                  </a:lnTo>
                  <a:lnTo>
                    <a:pt x="2" y="30"/>
                  </a:lnTo>
                  <a:lnTo>
                    <a:pt x="6" y="32"/>
                  </a:lnTo>
                  <a:lnTo>
                    <a:pt x="8" y="32"/>
                  </a:lnTo>
                  <a:lnTo>
                    <a:pt x="10" y="32"/>
                  </a:lnTo>
                  <a:lnTo>
                    <a:pt x="12" y="32"/>
                  </a:lnTo>
                  <a:lnTo>
                    <a:pt x="16" y="32"/>
                  </a:lnTo>
                  <a:lnTo>
                    <a:pt x="18" y="32"/>
                  </a:lnTo>
                  <a:lnTo>
                    <a:pt x="22" y="30"/>
                  </a:lnTo>
                  <a:lnTo>
                    <a:pt x="24" y="28"/>
                  </a:lnTo>
                  <a:lnTo>
                    <a:pt x="24" y="26"/>
                  </a:lnTo>
                  <a:lnTo>
                    <a:pt x="24" y="24"/>
                  </a:lnTo>
                  <a:lnTo>
                    <a:pt x="24" y="22"/>
                  </a:lnTo>
                  <a:lnTo>
                    <a:pt x="24" y="20"/>
                  </a:lnTo>
                  <a:lnTo>
                    <a:pt x="24" y="16"/>
                  </a:lnTo>
                  <a:lnTo>
                    <a:pt x="24" y="12"/>
                  </a:lnTo>
                  <a:lnTo>
                    <a:pt x="24" y="8"/>
                  </a:lnTo>
                  <a:lnTo>
                    <a:pt x="22" y="4"/>
                  </a:lnTo>
                  <a:lnTo>
                    <a:pt x="20" y="2"/>
                  </a:lnTo>
                  <a:lnTo>
                    <a:pt x="16" y="0"/>
                  </a:lnTo>
                  <a:lnTo>
                    <a:pt x="10" y="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89" name="Freeform 370"/>
            <p:cNvSpPr>
              <a:spLocks/>
            </p:cNvSpPr>
            <p:nvPr/>
          </p:nvSpPr>
          <p:spPr bwMode="gray">
            <a:xfrm>
              <a:off x="4463" y="1400"/>
              <a:ext cx="228" cy="268"/>
            </a:xfrm>
            <a:custGeom>
              <a:avLst/>
              <a:gdLst>
                <a:gd name="T0" fmla="*/ 206 w 228"/>
                <a:gd name="T1" fmla="*/ 82 h 268"/>
                <a:gd name="T2" fmla="*/ 198 w 228"/>
                <a:gd name="T3" fmla="*/ 84 h 268"/>
                <a:gd name="T4" fmla="*/ 198 w 228"/>
                <a:gd name="T5" fmla="*/ 92 h 268"/>
                <a:gd name="T6" fmla="*/ 204 w 228"/>
                <a:gd name="T7" fmla="*/ 96 h 268"/>
                <a:gd name="T8" fmla="*/ 200 w 228"/>
                <a:gd name="T9" fmla="*/ 104 h 268"/>
                <a:gd name="T10" fmla="*/ 214 w 228"/>
                <a:gd name="T11" fmla="*/ 112 h 268"/>
                <a:gd name="T12" fmla="*/ 188 w 228"/>
                <a:gd name="T13" fmla="*/ 122 h 268"/>
                <a:gd name="T14" fmla="*/ 164 w 228"/>
                <a:gd name="T15" fmla="*/ 138 h 268"/>
                <a:gd name="T16" fmla="*/ 152 w 228"/>
                <a:gd name="T17" fmla="*/ 154 h 268"/>
                <a:gd name="T18" fmla="*/ 140 w 228"/>
                <a:gd name="T19" fmla="*/ 160 h 268"/>
                <a:gd name="T20" fmla="*/ 120 w 228"/>
                <a:gd name="T21" fmla="*/ 174 h 268"/>
                <a:gd name="T22" fmla="*/ 106 w 228"/>
                <a:gd name="T23" fmla="*/ 182 h 268"/>
                <a:gd name="T24" fmla="*/ 116 w 228"/>
                <a:gd name="T25" fmla="*/ 188 h 268"/>
                <a:gd name="T26" fmla="*/ 112 w 228"/>
                <a:gd name="T27" fmla="*/ 198 h 268"/>
                <a:gd name="T28" fmla="*/ 100 w 228"/>
                <a:gd name="T29" fmla="*/ 214 h 268"/>
                <a:gd name="T30" fmla="*/ 82 w 228"/>
                <a:gd name="T31" fmla="*/ 224 h 268"/>
                <a:gd name="T32" fmla="*/ 76 w 228"/>
                <a:gd name="T33" fmla="*/ 238 h 268"/>
                <a:gd name="T34" fmla="*/ 74 w 228"/>
                <a:gd name="T35" fmla="*/ 260 h 268"/>
                <a:gd name="T36" fmla="*/ 54 w 228"/>
                <a:gd name="T37" fmla="*/ 268 h 268"/>
                <a:gd name="T38" fmla="*/ 46 w 228"/>
                <a:gd name="T39" fmla="*/ 258 h 268"/>
                <a:gd name="T40" fmla="*/ 24 w 228"/>
                <a:gd name="T41" fmla="*/ 256 h 268"/>
                <a:gd name="T42" fmla="*/ 2 w 228"/>
                <a:gd name="T43" fmla="*/ 240 h 268"/>
                <a:gd name="T44" fmla="*/ 12 w 228"/>
                <a:gd name="T45" fmla="*/ 222 h 268"/>
                <a:gd name="T46" fmla="*/ 20 w 228"/>
                <a:gd name="T47" fmla="*/ 214 h 268"/>
                <a:gd name="T48" fmla="*/ 26 w 228"/>
                <a:gd name="T49" fmla="*/ 206 h 268"/>
                <a:gd name="T50" fmla="*/ 40 w 228"/>
                <a:gd name="T51" fmla="*/ 218 h 268"/>
                <a:gd name="T52" fmla="*/ 40 w 228"/>
                <a:gd name="T53" fmla="*/ 208 h 268"/>
                <a:gd name="T54" fmla="*/ 38 w 228"/>
                <a:gd name="T55" fmla="*/ 198 h 268"/>
                <a:gd name="T56" fmla="*/ 28 w 228"/>
                <a:gd name="T57" fmla="*/ 198 h 268"/>
                <a:gd name="T58" fmla="*/ 30 w 228"/>
                <a:gd name="T59" fmla="*/ 186 h 268"/>
                <a:gd name="T60" fmla="*/ 42 w 228"/>
                <a:gd name="T61" fmla="*/ 176 h 268"/>
                <a:gd name="T62" fmla="*/ 62 w 228"/>
                <a:gd name="T63" fmla="*/ 168 h 268"/>
                <a:gd name="T64" fmla="*/ 64 w 228"/>
                <a:gd name="T65" fmla="*/ 162 h 268"/>
                <a:gd name="T66" fmla="*/ 54 w 228"/>
                <a:gd name="T67" fmla="*/ 144 h 268"/>
                <a:gd name="T68" fmla="*/ 54 w 228"/>
                <a:gd name="T69" fmla="*/ 126 h 268"/>
                <a:gd name="T70" fmla="*/ 60 w 228"/>
                <a:gd name="T71" fmla="*/ 108 h 268"/>
                <a:gd name="T72" fmla="*/ 72 w 228"/>
                <a:gd name="T73" fmla="*/ 120 h 268"/>
                <a:gd name="T74" fmla="*/ 80 w 228"/>
                <a:gd name="T75" fmla="*/ 138 h 268"/>
                <a:gd name="T76" fmla="*/ 82 w 228"/>
                <a:gd name="T77" fmla="*/ 114 h 268"/>
                <a:gd name="T78" fmla="*/ 104 w 228"/>
                <a:gd name="T79" fmla="*/ 94 h 268"/>
                <a:gd name="T80" fmla="*/ 122 w 228"/>
                <a:gd name="T81" fmla="*/ 88 h 268"/>
                <a:gd name="T82" fmla="*/ 132 w 228"/>
                <a:gd name="T83" fmla="*/ 80 h 268"/>
                <a:gd name="T84" fmla="*/ 86 w 228"/>
                <a:gd name="T85" fmla="*/ 74 h 268"/>
                <a:gd name="T86" fmla="*/ 68 w 228"/>
                <a:gd name="T87" fmla="*/ 72 h 268"/>
                <a:gd name="T88" fmla="*/ 56 w 228"/>
                <a:gd name="T89" fmla="*/ 74 h 268"/>
                <a:gd name="T90" fmla="*/ 44 w 228"/>
                <a:gd name="T91" fmla="*/ 54 h 268"/>
                <a:gd name="T92" fmla="*/ 44 w 228"/>
                <a:gd name="T93" fmla="*/ 40 h 268"/>
                <a:gd name="T94" fmla="*/ 66 w 228"/>
                <a:gd name="T95" fmla="*/ 42 h 268"/>
                <a:gd name="T96" fmla="*/ 78 w 228"/>
                <a:gd name="T97" fmla="*/ 26 h 268"/>
                <a:gd name="T98" fmla="*/ 100 w 228"/>
                <a:gd name="T99" fmla="*/ 18 h 268"/>
                <a:gd name="T100" fmla="*/ 122 w 228"/>
                <a:gd name="T101" fmla="*/ 4 h 268"/>
                <a:gd name="T102" fmla="*/ 160 w 228"/>
                <a:gd name="T103" fmla="*/ 2 h 268"/>
                <a:gd name="T104" fmla="*/ 188 w 228"/>
                <a:gd name="T105" fmla="*/ 6 h 268"/>
                <a:gd name="T106" fmla="*/ 212 w 228"/>
                <a:gd name="T107" fmla="*/ 26 h 268"/>
                <a:gd name="T108" fmla="*/ 216 w 228"/>
                <a:gd name="T109" fmla="*/ 30 h 268"/>
                <a:gd name="T110" fmla="*/ 218 w 228"/>
                <a:gd name="T111" fmla="*/ 6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 h="268">
                  <a:moveTo>
                    <a:pt x="222" y="68"/>
                  </a:moveTo>
                  <a:lnTo>
                    <a:pt x="228" y="80"/>
                  </a:lnTo>
                  <a:lnTo>
                    <a:pt x="222" y="82"/>
                  </a:lnTo>
                  <a:lnTo>
                    <a:pt x="216" y="84"/>
                  </a:lnTo>
                  <a:lnTo>
                    <a:pt x="212" y="84"/>
                  </a:lnTo>
                  <a:lnTo>
                    <a:pt x="208" y="82"/>
                  </a:lnTo>
                  <a:lnTo>
                    <a:pt x="206" y="82"/>
                  </a:lnTo>
                  <a:lnTo>
                    <a:pt x="204" y="80"/>
                  </a:lnTo>
                  <a:lnTo>
                    <a:pt x="200" y="80"/>
                  </a:lnTo>
                  <a:lnTo>
                    <a:pt x="198" y="80"/>
                  </a:lnTo>
                  <a:lnTo>
                    <a:pt x="196" y="80"/>
                  </a:lnTo>
                  <a:lnTo>
                    <a:pt x="196" y="82"/>
                  </a:lnTo>
                  <a:lnTo>
                    <a:pt x="196" y="84"/>
                  </a:lnTo>
                  <a:lnTo>
                    <a:pt x="198" y="84"/>
                  </a:lnTo>
                  <a:lnTo>
                    <a:pt x="200" y="86"/>
                  </a:lnTo>
                  <a:lnTo>
                    <a:pt x="200" y="88"/>
                  </a:lnTo>
                  <a:lnTo>
                    <a:pt x="200" y="88"/>
                  </a:lnTo>
                  <a:lnTo>
                    <a:pt x="202" y="90"/>
                  </a:lnTo>
                  <a:lnTo>
                    <a:pt x="202" y="90"/>
                  </a:lnTo>
                  <a:lnTo>
                    <a:pt x="200" y="92"/>
                  </a:lnTo>
                  <a:lnTo>
                    <a:pt x="198" y="92"/>
                  </a:lnTo>
                  <a:lnTo>
                    <a:pt x="196" y="92"/>
                  </a:lnTo>
                  <a:lnTo>
                    <a:pt x="196" y="92"/>
                  </a:lnTo>
                  <a:lnTo>
                    <a:pt x="194" y="92"/>
                  </a:lnTo>
                  <a:lnTo>
                    <a:pt x="192" y="94"/>
                  </a:lnTo>
                  <a:lnTo>
                    <a:pt x="192" y="96"/>
                  </a:lnTo>
                  <a:lnTo>
                    <a:pt x="192" y="96"/>
                  </a:lnTo>
                  <a:lnTo>
                    <a:pt x="204" y="96"/>
                  </a:lnTo>
                  <a:lnTo>
                    <a:pt x="208" y="98"/>
                  </a:lnTo>
                  <a:lnTo>
                    <a:pt x="208" y="98"/>
                  </a:lnTo>
                  <a:lnTo>
                    <a:pt x="206" y="100"/>
                  </a:lnTo>
                  <a:lnTo>
                    <a:pt x="206" y="100"/>
                  </a:lnTo>
                  <a:lnTo>
                    <a:pt x="204" y="102"/>
                  </a:lnTo>
                  <a:lnTo>
                    <a:pt x="202" y="102"/>
                  </a:lnTo>
                  <a:lnTo>
                    <a:pt x="200" y="104"/>
                  </a:lnTo>
                  <a:lnTo>
                    <a:pt x="200" y="106"/>
                  </a:lnTo>
                  <a:lnTo>
                    <a:pt x="202" y="106"/>
                  </a:lnTo>
                  <a:lnTo>
                    <a:pt x="202" y="108"/>
                  </a:lnTo>
                  <a:lnTo>
                    <a:pt x="214" y="106"/>
                  </a:lnTo>
                  <a:lnTo>
                    <a:pt x="216" y="108"/>
                  </a:lnTo>
                  <a:lnTo>
                    <a:pt x="216" y="110"/>
                  </a:lnTo>
                  <a:lnTo>
                    <a:pt x="214" y="112"/>
                  </a:lnTo>
                  <a:lnTo>
                    <a:pt x="212" y="114"/>
                  </a:lnTo>
                  <a:lnTo>
                    <a:pt x="210" y="114"/>
                  </a:lnTo>
                  <a:lnTo>
                    <a:pt x="210" y="114"/>
                  </a:lnTo>
                  <a:lnTo>
                    <a:pt x="208" y="114"/>
                  </a:lnTo>
                  <a:lnTo>
                    <a:pt x="200" y="116"/>
                  </a:lnTo>
                  <a:lnTo>
                    <a:pt x="194" y="118"/>
                  </a:lnTo>
                  <a:lnTo>
                    <a:pt x="188" y="122"/>
                  </a:lnTo>
                  <a:lnTo>
                    <a:pt x="186" y="124"/>
                  </a:lnTo>
                  <a:lnTo>
                    <a:pt x="184" y="126"/>
                  </a:lnTo>
                  <a:lnTo>
                    <a:pt x="182" y="128"/>
                  </a:lnTo>
                  <a:lnTo>
                    <a:pt x="176" y="134"/>
                  </a:lnTo>
                  <a:lnTo>
                    <a:pt x="172" y="136"/>
                  </a:lnTo>
                  <a:lnTo>
                    <a:pt x="166" y="138"/>
                  </a:lnTo>
                  <a:lnTo>
                    <a:pt x="164" y="138"/>
                  </a:lnTo>
                  <a:lnTo>
                    <a:pt x="162" y="138"/>
                  </a:lnTo>
                  <a:lnTo>
                    <a:pt x="166" y="142"/>
                  </a:lnTo>
                  <a:lnTo>
                    <a:pt x="160" y="148"/>
                  </a:lnTo>
                  <a:lnTo>
                    <a:pt x="158" y="150"/>
                  </a:lnTo>
                  <a:lnTo>
                    <a:pt x="154" y="152"/>
                  </a:lnTo>
                  <a:lnTo>
                    <a:pt x="152" y="152"/>
                  </a:lnTo>
                  <a:lnTo>
                    <a:pt x="152" y="154"/>
                  </a:lnTo>
                  <a:lnTo>
                    <a:pt x="154" y="156"/>
                  </a:lnTo>
                  <a:lnTo>
                    <a:pt x="154" y="158"/>
                  </a:lnTo>
                  <a:lnTo>
                    <a:pt x="152" y="160"/>
                  </a:lnTo>
                  <a:lnTo>
                    <a:pt x="150" y="162"/>
                  </a:lnTo>
                  <a:lnTo>
                    <a:pt x="148" y="164"/>
                  </a:lnTo>
                  <a:lnTo>
                    <a:pt x="146" y="164"/>
                  </a:lnTo>
                  <a:lnTo>
                    <a:pt x="140" y="160"/>
                  </a:lnTo>
                  <a:lnTo>
                    <a:pt x="132" y="166"/>
                  </a:lnTo>
                  <a:lnTo>
                    <a:pt x="130" y="164"/>
                  </a:lnTo>
                  <a:lnTo>
                    <a:pt x="128" y="164"/>
                  </a:lnTo>
                  <a:lnTo>
                    <a:pt x="124" y="168"/>
                  </a:lnTo>
                  <a:lnTo>
                    <a:pt x="122" y="170"/>
                  </a:lnTo>
                  <a:lnTo>
                    <a:pt x="120" y="172"/>
                  </a:lnTo>
                  <a:lnTo>
                    <a:pt x="120" y="174"/>
                  </a:lnTo>
                  <a:lnTo>
                    <a:pt x="118" y="176"/>
                  </a:lnTo>
                  <a:lnTo>
                    <a:pt x="116" y="178"/>
                  </a:lnTo>
                  <a:lnTo>
                    <a:pt x="114" y="180"/>
                  </a:lnTo>
                  <a:lnTo>
                    <a:pt x="112" y="180"/>
                  </a:lnTo>
                  <a:lnTo>
                    <a:pt x="112" y="180"/>
                  </a:lnTo>
                  <a:lnTo>
                    <a:pt x="108" y="180"/>
                  </a:lnTo>
                  <a:lnTo>
                    <a:pt x="106" y="182"/>
                  </a:lnTo>
                  <a:lnTo>
                    <a:pt x="106" y="184"/>
                  </a:lnTo>
                  <a:lnTo>
                    <a:pt x="106" y="184"/>
                  </a:lnTo>
                  <a:lnTo>
                    <a:pt x="106" y="186"/>
                  </a:lnTo>
                  <a:lnTo>
                    <a:pt x="106" y="188"/>
                  </a:lnTo>
                  <a:lnTo>
                    <a:pt x="108" y="186"/>
                  </a:lnTo>
                  <a:lnTo>
                    <a:pt x="112" y="188"/>
                  </a:lnTo>
                  <a:lnTo>
                    <a:pt x="116" y="188"/>
                  </a:lnTo>
                  <a:lnTo>
                    <a:pt x="118" y="190"/>
                  </a:lnTo>
                  <a:lnTo>
                    <a:pt x="118" y="190"/>
                  </a:lnTo>
                  <a:lnTo>
                    <a:pt x="120" y="192"/>
                  </a:lnTo>
                  <a:lnTo>
                    <a:pt x="118" y="194"/>
                  </a:lnTo>
                  <a:lnTo>
                    <a:pt x="116" y="196"/>
                  </a:lnTo>
                  <a:lnTo>
                    <a:pt x="114" y="198"/>
                  </a:lnTo>
                  <a:lnTo>
                    <a:pt x="112" y="198"/>
                  </a:lnTo>
                  <a:lnTo>
                    <a:pt x="110" y="200"/>
                  </a:lnTo>
                  <a:lnTo>
                    <a:pt x="110" y="202"/>
                  </a:lnTo>
                  <a:lnTo>
                    <a:pt x="108" y="204"/>
                  </a:lnTo>
                  <a:lnTo>
                    <a:pt x="104" y="206"/>
                  </a:lnTo>
                  <a:lnTo>
                    <a:pt x="102" y="208"/>
                  </a:lnTo>
                  <a:lnTo>
                    <a:pt x="102" y="208"/>
                  </a:lnTo>
                  <a:lnTo>
                    <a:pt x="100" y="214"/>
                  </a:lnTo>
                  <a:lnTo>
                    <a:pt x="98" y="218"/>
                  </a:lnTo>
                  <a:lnTo>
                    <a:pt x="96" y="222"/>
                  </a:lnTo>
                  <a:lnTo>
                    <a:pt x="92" y="224"/>
                  </a:lnTo>
                  <a:lnTo>
                    <a:pt x="88" y="224"/>
                  </a:lnTo>
                  <a:lnTo>
                    <a:pt x="86" y="226"/>
                  </a:lnTo>
                  <a:lnTo>
                    <a:pt x="86" y="226"/>
                  </a:lnTo>
                  <a:lnTo>
                    <a:pt x="82" y="224"/>
                  </a:lnTo>
                  <a:lnTo>
                    <a:pt x="80" y="224"/>
                  </a:lnTo>
                  <a:lnTo>
                    <a:pt x="78" y="228"/>
                  </a:lnTo>
                  <a:lnTo>
                    <a:pt x="78" y="230"/>
                  </a:lnTo>
                  <a:lnTo>
                    <a:pt x="76" y="234"/>
                  </a:lnTo>
                  <a:lnTo>
                    <a:pt x="76" y="236"/>
                  </a:lnTo>
                  <a:lnTo>
                    <a:pt x="76" y="236"/>
                  </a:lnTo>
                  <a:lnTo>
                    <a:pt x="76" y="238"/>
                  </a:lnTo>
                  <a:lnTo>
                    <a:pt x="78" y="242"/>
                  </a:lnTo>
                  <a:lnTo>
                    <a:pt x="78" y="246"/>
                  </a:lnTo>
                  <a:lnTo>
                    <a:pt x="78" y="250"/>
                  </a:lnTo>
                  <a:lnTo>
                    <a:pt x="78" y="250"/>
                  </a:lnTo>
                  <a:lnTo>
                    <a:pt x="78" y="256"/>
                  </a:lnTo>
                  <a:lnTo>
                    <a:pt x="76" y="258"/>
                  </a:lnTo>
                  <a:lnTo>
                    <a:pt x="74" y="260"/>
                  </a:lnTo>
                  <a:lnTo>
                    <a:pt x="72" y="262"/>
                  </a:lnTo>
                  <a:lnTo>
                    <a:pt x="70" y="262"/>
                  </a:lnTo>
                  <a:lnTo>
                    <a:pt x="68" y="262"/>
                  </a:lnTo>
                  <a:lnTo>
                    <a:pt x="68" y="262"/>
                  </a:lnTo>
                  <a:lnTo>
                    <a:pt x="62" y="266"/>
                  </a:lnTo>
                  <a:lnTo>
                    <a:pt x="58" y="266"/>
                  </a:lnTo>
                  <a:lnTo>
                    <a:pt x="54" y="268"/>
                  </a:lnTo>
                  <a:lnTo>
                    <a:pt x="52" y="266"/>
                  </a:lnTo>
                  <a:lnTo>
                    <a:pt x="50" y="266"/>
                  </a:lnTo>
                  <a:lnTo>
                    <a:pt x="48" y="264"/>
                  </a:lnTo>
                  <a:lnTo>
                    <a:pt x="48" y="262"/>
                  </a:lnTo>
                  <a:lnTo>
                    <a:pt x="48" y="262"/>
                  </a:lnTo>
                  <a:lnTo>
                    <a:pt x="48" y="262"/>
                  </a:lnTo>
                  <a:lnTo>
                    <a:pt x="46" y="258"/>
                  </a:lnTo>
                  <a:lnTo>
                    <a:pt x="42" y="256"/>
                  </a:lnTo>
                  <a:lnTo>
                    <a:pt x="38" y="254"/>
                  </a:lnTo>
                  <a:lnTo>
                    <a:pt x="36" y="254"/>
                  </a:lnTo>
                  <a:lnTo>
                    <a:pt x="34" y="254"/>
                  </a:lnTo>
                  <a:lnTo>
                    <a:pt x="32" y="254"/>
                  </a:lnTo>
                  <a:lnTo>
                    <a:pt x="28" y="256"/>
                  </a:lnTo>
                  <a:lnTo>
                    <a:pt x="24" y="256"/>
                  </a:lnTo>
                  <a:lnTo>
                    <a:pt x="22" y="254"/>
                  </a:lnTo>
                  <a:lnTo>
                    <a:pt x="20" y="252"/>
                  </a:lnTo>
                  <a:lnTo>
                    <a:pt x="18" y="250"/>
                  </a:lnTo>
                  <a:lnTo>
                    <a:pt x="16" y="250"/>
                  </a:lnTo>
                  <a:lnTo>
                    <a:pt x="10" y="246"/>
                  </a:lnTo>
                  <a:lnTo>
                    <a:pt x="6" y="244"/>
                  </a:lnTo>
                  <a:lnTo>
                    <a:pt x="2" y="240"/>
                  </a:lnTo>
                  <a:lnTo>
                    <a:pt x="2" y="238"/>
                  </a:lnTo>
                  <a:lnTo>
                    <a:pt x="0" y="238"/>
                  </a:lnTo>
                  <a:lnTo>
                    <a:pt x="0" y="236"/>
                  </a:lnTo>
                  <a:lnTo>
                    <a:pt x="4" y="230"/>
                  </a:lnTo>
                  <a:lnTo>
                    <a:pt x="6" y="226"/>
                  </a:lnTo>
                  <a:lnTo>
                    <a:pt x="10" y="224"/>
                  </a:lnTo>
                  <a:lnTo>
                    <a:pt x="12" y="222"/>
                  </a:lnTo>
                  <a:lnTo>
                    <a:pt x="14" y="222"/>
                  </a:lnTo>
                  <a:lnTo>
                    <a:pt x="16" y="222"/>
                  </a:lnTo>
                  <a:lnTo>
                    <a:pt x="20" y="220"/>
                  </a:lnTo>
                  <a:lnTo>
                    <a:pt x="24" y="218"/>
                  </a:lnTo>
                  <a:lnTo>
                    <a:pt x="24" y="216"/>
                  </a:lnTo>
                  <a:lnTo>
                    <a:pt x="22" y="214"/>
                  </a:lnTo>
                  <a:lnTo>
                    <a:pt x="20" y="214"/>
                  </a:lnTo>
                  <a:lnTo>
                    <a:pt x="18" y="214"/>
                  </a:lnTo>
                  <a:lnTo>
                    <a:pt x="18" y="212"/>
                  </a:lnTo>
                  <a:lnTo>
                    <a:pt x="18" y="210"/>
                  </a:lnTo>
                  <a:lnTo>
                    <a:pt x="20" y="208"/>
                  </a:lnTo>
                  <a:lnTo>
                    <a:pt x="22" y="206"/>
                  </a:lnTo>
                  <a:lnTo>
                    <a:pt x="24" y="206"/>
                  </a:lnTo>
                  <a:lnTo>
                    <a:pt x="26" y="206"/>
                  </a:lnTo>
                  <a:lnTo>
                    <a:pt x="28" y="208"/>
                  </a:lnTo>
                  <a:lnTo>
                    <a:pt x="28" y="208"/>
                  </a:lnTo>
                  <a:lnTo>
                    <a:pt x="30" y="212"/>
                  </a:lnTo>
                  <a:lnTo>
                    <a:pt x="34" y="216"/>
                  </a:lnTo>
                  <a:lnTo>
                    <a:pt x="36" y="218"/>
                  </a:lnTo>
                  <a:lnTo>
                    <a:pt x="38" y="218"/>
                  </a:lnTo>
                  <a:lnTo>
                    <a:pt x="40" y="218"/>
                  </a:lnTo>
                  <a:lnTo>
                    <a:pt x="42" y="218"/>
                  </a:lnTo>
                  <a:lnTo>
                    <a:pt x="44" y="218"/>
                  </a:lnTo>
                  <a:lnTo>
                    <a:pt x="44" y="216"/>
                  </a:lnTo>
                  <a:lnTo>
                    <a:pt x="44" y="214"/>
                  </a:lnTo>
                  <a:lnTo>
                    <a:pt x="42" y="212"/>
                  </a:lnTo>
                  <a:lnTo>
                    <a:pt x="42" y="210"/>
                  </a:lnTo>
                  <a:lnTo>
                    <a:pt x="40" y="208"/>
                  </a:lnTo>
                  <a:lnTo>
                    <a:pt x="40" y="206"/>
                  </a:lnTo>
                  <a:lnTo>
                    <a:pt x="36" y="204"/>
                  </a:lnTo>
                  <a:lnTo>
                    <a:pt x="36" y="202"/>
                  </a:lnTo>
                  <a:lnTo>
                    <a:pt x="36" y="200"/>
                  </a:lnTo>
                  <a:lnTo>
                    <a:pt x="38" y="198"/>
                  </a:lnTo>
                  <a:lnTo>
                    <a:pt x="38" y="198"/>
                  </a:lnTo>
                  <a:lnTo>
                    <a:pt x="38" y="198"/>
                  </a:lnTo>
                  <a:lnTo>
                    <a:pt x="40" y="194"/>
                  </a:lnTo>
                  <a:lnTo>
                    <a:pt x="40" y="192"/>
                  </a:lnTo>
                  <a:lnTo>
                    <a:pt x="38" y="192"/>
                  </a:lnTo>
                  <a:lnTo>
                    <a:pt x="38" y="192"/>
                  </a:lnTo>
                  <a:lnTo>
                    <a:pt x="36" y="192"/>
                  </a:lnTo>
                  <a:lnTo>
                    <a:pt x="36" y="192"/>
                  </a:lnTo>
                  <a:lnTo>
                    <a:pt x="28" y="198"/>
                  </a:lnTo>
                  <a:lnTo>
                    <a:pt x="26" y="198"/>
                  </a:lnTo>
                  <a:lnTo>
                    <a:pt x="24" y="196"/>
                  </a:lnTo>
                  <a:lnTo>
                    <a:pt x="26" y="194"/>
                  </a:lnTo>
                  <a:lnTo>
                    <a:pt x="26" y="190"/>
                  </a:lnTo>
                  <a:lnTo>
                    <a:pt x="28" y="188"/>
                  </a:lnTo>
                  <a:lnTo>
                    <a:pt x="30" y="186"/>
                  </a:lnTo>
                  <a:lnTo>
                    <a:pt x="30" y="186"/>
                  </a:lnTo>
                  <a:lnTo>
                    <a:pt x="34" y="180"/>
                  </a:lnTo>
                  <a:lnTo>
                    <a:pt x="36" y="176"/>
                  </a:lnTo>
                  <a:lnTo>
                    <a:pt x="38" y="174"/>
                  </a:lnTo>
                  <a:lnTo>
                    <a:pt x="40" y="174"/>
                  </a:lnTo>
                  <a:lnTo>
                    <a:pt x="40" y="174"/>
                  </a:lnTo>
                  <a:lnTo>
                    <a:pt x="42" y="176"/>
                  </a:lnTo>
                  <a:lnTo>
                    <a:pt x="42" y="176"/>
                  </a:lnTo>
                  <a:lnTo>
                    <a:pt x="44" y="178"/>
                  </a:lnTo>
                  <a:lnTo>
                    <a:pt x="46" y="178"/>
                  </a:lnTo>
                  <a:lnTo>
                    <a:pt x="50" y="176"/>
                  </a:lnTo>
                  <a:lnTo>
                    <a:pt x="54" y="174"/>
                  </a:lnTo>
                  <a:lnTo>
                    <a:pt x="58" y="172"/>
                  </a:lnTo>
                  <a:lnTo>
                    <a:pt x="60" y="170"/>
                  </a:lnTo>
                  <a:lnTo>
                    <a:pt x="62" y="168"/>
                  </a:lnTo>
                  <a:lnTo>
                    <a:pt x="64" y="168"/>
                  </a:lnTo>
                  <a:lnTo>
                    <a:pt x="68" y="166"/>
                  </a:lnTo>
                  <a:lnTo>
                    <a:pt x="68" y="164"/>
                  </a:lnTo>
                  <a:lnTo>
                    <a:pt x="68" y="164"/>
                  </a:lnTo>
                  <a:lnTo>
                    <a:pt x="68" y="164"/>
                  </a:lnTo>
                  <a:lnTo>
                    <a:pt x="66" y="162"/>
                  </a:lnTo>
                  <a:lnTo>
                    <a:pt x="64" y="162"/>
                  </a:lnTo>
                  <a:lnTo>
                    <a:pt x="62" y="162"/>
                  </a:lnTo>
                  <a:lnTo>
                    <a:pt x="60" y="166"/>
                  </a:lnTo>
                  <a:lnTo>
                    <a:pt x="56" y="166"/>
                  </a:lnTo>
                  <a:lnTo>
                    <a:pt x="54" y="164"/>
                  </a:lnTo>
                  <a:lnTo>
                    <a:pt x="52" y="164"/>
                  </a:lnTo>
                  <a:lnTo>
                    <a:pt x="50" y="162"/>
                  </a:lnTo>
                  <a:lnTo>
                    <a:pt x="54" y="144"/>
                  </a:lnTo>
                  <a:lnTo>
                    <a:pt x="58" y="140"/>
                  </a:lnTo>
                  <a:lnTo>
                    <a:pt x="60" y="136"/>
                  </a:lnTo>
                  <a:lnTo>
                    <a:pt x="60" y="134"/>
                  </a:lnTo>
                  <a:lnTo>
                    <a:pt x="58" y="132"/>
                  </a:lnTo>
                  <a:lnTo>
                    <a:pt x="58" y="132"/>
                  </a:lnTo>
                  <a:lnTo>
                    <a:pt x="58" y="132"/>
                  </a:lnTo>
                  <a:lnTo>
                    <a:pt x="54" y="126"/>
                  </a:lnTo>
                  <a:lnTo>
                    <a:pt x="52" y="122"/>
                  </a:lnTo>
                  <a:lnTo>
                    <a:pt x="52" y="118"/>
                  </a:lnTo>
                  <a:lnTo>
                    <a:pt x="52" y="116"/>
                  </a:lnTo>
                  <a:lnTo>
                    <a:pt x="52" y="112"/>
                  </a:lnTo>
                  <a:lnTo>
                    <a:pt x="56" y="110"/>
                  </a:lnTo>
                  <a:lnTo>
                    <a:pt x="58" y="108"/>
                  </a:lnTo>
                  <a:lnTo>
                    <a:pt x="60" y="108"/>
                  </a:lnTo>
                  <a:lnTo>
                    <a:pt x="60" y="108"/>
                  </a:lnTo>
                  <a:lnTo>
                    <a:pt x="64" y="110"/>
                  </a:lnTo>
                  <a:lnTo>
                    <a:pt x="66" y="112"/>
                  </a:lnTo>
                  <a:lnTo>
                    <a:pt x="68" y="114"/>
                  </a:lnTo>
                  <a:lnTo>
                    <a:pt x="70" y="118"/>
                  </a:lnTo>
                  <a:lnTo>
                    <a:pt x="72" y="120"/>
                  </a:lnTo>
                  <a:lnTo>
                    <a:pt x="72" y="120"/>
                  </a:lnTo>
                  <a:lnTo>
                    <a:pt x="74" y="140"/>
                  </a:lnTo>
                  <a:lnTo>
                    <a:pt x="74" y="142"/>
                  </a:lnTo>
                  <a:lnTo>
                    <a:pt x="74" y="144"/>
                  </a:lnTo>
                  <a:lnTo>
                    <a:pt x="76" y="144"/>
                  </a:lnTo>
                  <a:lnTo>
                    <a:pt x="78" y="142"/>
                  </a:lnTo>
                  <a:lnTo>
                    <a:pt x="78" y="140"/>
                  </a:lnTo>
                  <a:lnTo>
                    <a:pt x="80" y="138"/>
                  </a:lnTo>
                  <a:lnTo>
                    <a:pt x="82" y="136"/>
                  </a:lnTo>
                  <a:lnTo>
                    <a:pt x="82" y="134"/>
                  </a:lnTo>
                  <a:lnTo>
                    <a:pt x="80" y="128"/>
                  </a:lnTo>
                  <a:lnTo>
                    <a:pt x="80" y="122"/>
                  </a:lnTo>
                  <a:lnTo>
                    <a:pt x="80" y="118"/>
                  </a:lnTo>
                  <a:lnTo>
                    <a:pt x="80" y="116"/>
                  </a:lnTo>
                  <a:lnTo>
                    <a:pt x="82" y="114"/>
                  </a:lnTo>
                  <a:lnTo>
                    <a:pt x="84" y="110"/>
                  </a:lnTo>
                  <a:lnTo>
                    <a:pt x="84" y="108"/>
                  </a:lnTo>
                  <a:lnTo>
                    <a:pt x="84" y="106"/>
                  </a:lnTo>
                  <a:lnTo>
                    <a:pt x="86" y="102"/>
                  </a:lnTo>
                  <a:lnTo>
                    <a:pt x="86" y="98"/>
                  </a:lnTo>
                  <a:lnTo>
                    <a:pt x="86" y="96"/>
                  </a:lnTo>
                  <a:lnTo>
                    <a:pt x="104" y="94"/>
                  </a:lnTo>
                  <a:lnTo>
                    <a:pt x="108" y="96"/>
                  </a:lnTo>
                  <a:lnTo>
                    <a:pt x="112" y="96"/>
                  </a:lnTo>
                  <a:lnTo>
                    <a:pt x="116" y="96"/>
                  </a:lnTo>
                  <a:lnTo>
                    <a:pt x="118" y="94"/>
                  </a:lnTo>
                  <a:lnTo>
                    <a:pt x="118" y="94"/>
                  </a:lnTo>
                  <a:lnTo>
                    <a:pt x="120" y="90"/>
                  </a:lnTo>
                  <a:lnTo>
                    <a:pt x="122" y="88"/>
                  </a:lnTo>
                  <a:lnTo>
                    <a:pt x="126" y="86"/>
                  </a:lnTo>
                  <a:lnTo>
                    <a:pt x="128" y="86"/>
                  </a:lnTo>
                  <a:lnTo>
                    <a:pt x="130" y="86"/>
                  </a:lnTo>
                  <a:lnTo>
                    <a:pt x="128" y="84"/>
                  </a:lnTo>
                  <a:lnTo>
                    <a:pt x="128" y="84"/>
                  </a:lnTo>
                  <a:lnTo>
                    <a:pt x="130" y="82"/>
                  </a:lnTo>
                  <a:lnTo>
                    <a:pt x="132" y="80"/>
                  </a:lnTo>
                  <a:lnTo>
                    <a:pt x="134" y="80"/>
                  </a:lnTo>
                  <a:lnTo>
                    <a:pt x="134" y="78"/>
                  </a:lnTo>
                  <a:lnTo>
                    <a:pt x="130" y="76"/>
                  </a:lnTo>
                  <a:lnTo>
                    <a:pt x="96" y="80"/>
                  </a:lnTo>
                  <a:lnTo>
                    <a:pt x="92" y="76"/>
                  </a:lnTo>
                  <a:lnTo>
                    <a:pt x="90" y="76"/>
                  </a:lnTo>
                  <a:lnTo>
                    <a:pt x="86" y="74"/>
                  </a:lnTo>
                  <a:lnTo>
                    <a:pt x="82" y="74"/>
                  </a:lnTo>
                  <a:lnTo>
                    <a:pt x="82" y="74"/>
                  </a:lnTo>
                  <a:lnTo>
                    <a:pt x="78" y="74"/>
                  </a:lnTo>
                  <a:lnTo>
                    <a:pt x="74" y="74"/>
                  </a:lnTo>
                  <a:lnTo>
                    <a:pt x="70" y="74"/>
                  </a:lnTo>
                  <a:lnTo>
                    <a:pt x="68" y="72"/>
                  </a:lnTo>
                  <a:lnTo>
                    <a:pt x="68" y="72"/>
                  </a:lnTo>
                  <a:lnTo>
                    <a:pt x="66" y="70"/>
                  </a:lnTo>
                  <a:lnTo>
                    <a:pt x="64" y="70"/>
                  </a:lnTo>
                  <a:lnTo>
                    <a:pt x="62" y="70"/>
                  </a:lnTo>
                  <a:lnTo>
                    <a:pt x="62" y="70"/>
                  </a:lnTo>
                  <a:lnTo>
                    <a:pt x="62" y="72"/>
                  </a:lnTo>
                  <a:lnTo>
                    <a:pt x="58" y="74"/>
                  </a:lnTo>
                  <a:lnTo>
                    <a:pt x="56" y="74"/>
                  </a:lnTo>
                  <a:lnTo>
                    <a:pt x="54" y="74"/>
                  </a:lnTo>
                  <a:lnTo>
                    <a:pt x="54" y="72"/>
                  </a:lnTo>
                  <a:lnTo>
                    <a:pt x="54" y="72"/>
                  </a:lnTo>
                  <a:lnTo>
                    <a:pt x="44" y="64"/>
                  </a:lnTo>
                  <a:lnTo>
                    <a:pt x="42" y="60"/>
                  </a:lnTo>
                  <a:lnTo>
                    <a:pt x="42" y="56"/>
                  </a:lnTo>
                  <a:lnTo>
                    <a:pt x="44" y="54"/>
                  </a:lnTo>
                  <a:lnTo>
                    <a:pt x="44" y="54"/>
                  </a:lnTo>
                  <a:lnTo>
                    <a:pt x="46" y="50"/>
                  </a:lnTo>
                  <a:lnTo>
                    <a:pt x="44" y="46"/>
                  </a:lnTo>
                  <a:lnTo>
                    <a:pt x="44" y="44"/>
                  </a:lnTo>
                  <a:lnTo>
                    <a:pt x="42" y="44"/>
                  </a:lnTo>
                  <a:lnTo>
                    <a:pt x="44" y="42"/>
                  </a:lnTo>
                  <a:lnTo>
                    <a:pt x="44" y="40"/>
                  </a:lnTo>
                  <a:lnTo>
                    <a:pt x="48" y="38"/>
                  </a:lnTo>
                  <a:lnTo>
                    <a:pt x="50" y="36"/>
                  </a:lnTo>
                  <a:lnTo>
                    <a:pt x="52" y="36"/>
                  </a:lnTo>
                  <a:lnTo>
                    <a:pt x="56" y="36"/>
                  </a:lnTo>
                  <a:lnTo>
                    <a:pt x="60" y="38"/>
                  </a:lnTo>
                  <a:lnTo>
                    <a:pt x="64" y="42"/>
                  </a:lnTo>
                  <a:lnTo>
                    <a:pt x="66" y="42"/>
                  </a:lnTo>
                  <a:lnTo>
                    <a:pt x="68" y="44"/>
                  </a:lnTo>
                  <a:lnTo>
                    <a:pt x="70" y="34"/>
                  </a:lnTo>
                  <a:lnTo>
                    <a:pt x="70" y="34"/>
                  </a:lnTo>
                  <a:lnTo>
                    <a:pt x="70" y="32"/>
                  </a:lnTo>
                  <a:lnTo>
                    <a:pt x="72" y="30"/>
                  </a:lnTo>
                  <a:lnTo>
                    <a:pt x="74" y="28"/>
                  </a:lnTo>
                  <a:lnTo>
                    <a:pt x="78" y="26"/>
                  </a:lnTo>
                  <a:lnTo>
                    <a:pt x="82" y="26"/>
                  </a:lnTo>
                  <a:lnTo>
                    <a:pt x="86" y="26"/>
                  </a:lnTo>
                  <a:lnTo>
                    <a:pt x="90" y="24"/>
                  </a:lnTo>
                  <a:lnTo>
                    <a:pt x="92" y="22"/>
                  </a:lnTo>
                  <a:lnTo>
                    <a:pt x="92" y="22"/>
                  </a:lnTo>
                  <a:lnTo>
                    <a:pt x="96" y="26"/>
                  </a:lnTo>
                  <a:lnTo>
                    <a:pt x="100" y="18"/>
                  </a:lnTo>
                  <a:lnTo>
                    <a:pt x="100" y="16"/>
                  </a:lnTo>
                  <a:lnTo>
                    <a:pt x="102" y="14"/>
                  </a:lnTo>
                  <a:lnTo>
                    <a:pt x="106" y="12"/>
                  </a:lnTo>
                  <a:lnTo>
                    <a:pt x="110" y="8"/>
                  </a:lnTo>
                  <a:lnTo>
                    <a:pt x="118" y="6"/>
                  </a:lnTo>
                  <a:lnTo>
                    <a:pt x="120" y="14"/>
                  </a:lnTo>
                  <a:lnTo>
                    <a:pt x="122" y="4"/>
                  </a:lnTo>
                  <a:lnTo>
                    <a:pt x="122" y="2"/>
                  </a:lnTo>
                  <a:lnTo>
                    <a:pt x="126" y="2"/>
                  </a:lnTo>
                  <a:lnTo>
                    <a:pt x="130" y="0"/>
                  </a:lnTo>
                  <a:lnTo>
                    <a:pt x="134" y="0"/>
                  </a:lnTo>
                  <a:lnTo>
                    <a:pt x="138" y="0"/>
                  </a:lnTo>
                  <a:lnTo>
                    <a:pt x="148" y="2"/>
                  </a:lnTo>
                  <a:lnTo>
                    <a:pt x="160" y="2"/>
                  </a:lnTo>
                  <a:lnTo>
                    <a:pt x="170" y="4"/>
                  </a:lnTo>
                  <a:lnTo>
                    <a:pt x="174" y="4"/>
                  </a:lnTo>
                  <a:lnTo>
                    <a:pt x="174" y="14"/>
                  </a:lnTo>
                  <a:lnTo>
                    <a:pt x="180" y="8"/>
                  </a:lnTo>
                  <a:lnTo>
                    <a:pt x="180" y="8"/>
                  </a:lnTo>
                  <a:lnTo>
                    <a:pt x="184" y="6"/>
                  </a:lnTo>
                  <a:lnTo>
                    <a:pt x="188" y="6"/>
                  </a:lnTo>
                  <a:lnTo>
                    <a:pt x="192" y="8"/>
                  </a:lnTo>
                  <a:lnTo>
                    <a:pt x="196" y="8"/>
                  </a:lnTo>
                  <a:lnTo>
                    <a:pt x="200" y="12"/>
                  </a:lnTo>
                  <a:lnTo>
                    <a:pt x="202" y="16"/>
                  </a:lnTo>
                  <a:lnTo>
                    <a:pt x="206" y="20"/>
                  </a:lnTo>
                  <a:lnTo>
                    <a:pt x="210" y="22"/>
                  </a:lnTo>
                  <a:lnTo>
                    <a:pt x="212" y="26"/>
                  </a:lnTo>
                  <a:lnTo>
                    <a:pt x="212" y="26"/>
                  </a:lnTo>
                  <a:lnTo>
                    <a:pt x="208" y="30"/>
                  </a:lnTo>
                  <a:lnTo>
                    <a:pt x="208" y="30"/>
                  </a:lnTo>
                  <a:lnTo>
                    <a:pt x="210" y="30"/>
                  </a:lnTo>
                  <a:lnTo>
                    <a:pt x="210" y="28"/>
                  </a:lnTo>
                  <a:lnTo>
                    <a:pt x="214" y="28"/>
                  </a:lnTo>
                  <a:lnTo>
                    <a:pt x="216" y="30"/>
                  </a:lnTo>
                  <a:lnTo>
                    <a:pt x="220" y="36"/>
                  </a:lnTo>
                  <a:lnTo>
                    <a:pt x="222" y="40"/>
                  </a:lnTo>
                  <a:lnTo>
                    <a:pt x="220" y="46"/>
                  </a:lnTo>
                  <a:lnTo>
                    <a:pt x="218" y="52"/>
                  </a:lnTo>
                  <a:lnTo>
                    <a:pt x="216" y="56"/>
                  </a:lnTo>
                  <a:lnTo>
                    <a:pt x="218" y="60"/>
                  </a:lnTo>
                  <a:lnTo>
                    <a:pt x="218" y="64"/>
                  </a:lnTo>
                  <a:lnTo>
                    <a:pt x="220" y="66"/>
                  </a:lnTo>
                  <a:lnTo>
                    <a:pt x="222" y="68"/>
                  </a:lnTo>
                  <a:lnTo>
                    <a:pt x="222" y="68"/>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0" name="Freeform 371"/>
            <p:cNvSpPr>
              <a:spLocks/>
            </p:cNvSpPr>
            <p:nvPr/>
          </p:nvSpPr>
          <p:spPr bwMode="gray">
            <a:xfrm>
              <a:off x="4715" y="3574"/>
              <a:ext cx="78" cy="90"/>
            </a:xfrm>
            <a:custGeom>
              <a:avLst/>
              <a:gdLst>
                <a:gd name="T0" fmla="*/ 78 w 78"/>
                <a:gd name="T1" fmla="*/ 50 h 90"/>
                <a:gd name="T2" fmla="*/ 60 w 78"/>
                <a:gd name="T3" fmla="*/ 32 h 90"/>
                <a:gd name="T4" fmla="*/ 60 w 78"/>
                <a:gd name="T5" fmla="*/ 30 h 90"/>
                <a:gd name="T6" fmla="*/ 58 w 78"/>
                <a:gd name="T7" fmla="*/ 28 h 90"/>
                <a:gd name="T8" fmla="*/ 56 w 78"/>
                <a:gd name="T9" fmla="*/ 26 h 90"/>
                <a:gd name="T10" fmla="*/ 52 w 78"/>
                <a:gd name="T11" fmla="*/ 24 h 90"/>
                <a:gd name="T12" fmla="*/ 44 w 78"/>
                <a:gd name="T13" fmla="*/ 20 h 90"/>
                <a:gd name="T14" fmla="*/ 36 w 78"/>
                <a:gd name="T15" fmla="*/ 18 h 90"/>
                <a:gd name="T16" fmla="*/ 32 w 78"/>
                <a:gd name="T17" fmla="*/ 14 h 90"/>
                <a:gd name="T18" fmla="*/ 30 w 78"/>
                <a:gd name="T19" fmla="*/ 12 h 90"/>
                <a:gd name="T20" fmla="*/ 28 w 78"/>
                <a:gd name="T21" fmla="*/ 10 h 90"/>
                <a:gd name="T22" fmla="*/ 28 w 78"/>
                <a:gd name="T23" fmla="*/ 10 h 90"/>
                <a:gd name="T24" fmla="*/ 28 w 78"/>
                <a:gd name="T25" fmla="*/ 8 h 90"/>
                <a:gd name="T26" fmla="*/ 26 w 78"/>
                <a:gd name="T27" fmla="*/ 6 h 90"/>
                <a:gd name="T28" fmla="*/ 24 w 78"/>
                <a:gd name="T29" fmla="*/ 4 h 90"/>
                <a:gd name="T30" fmla="*/ 20 w 78"/>
                <a:gd name="T31" fmla="*/ 2 h 90"/>
                <a:gd name="T32" fmla="*/ 16 w 78"/>
                <a:gd name="T33" fmla="*/ 0 h 90"/>
                <a:gd name="T34" fmla="*/ 12 w 78"/>
                <a:gd name="T35" fmla="*/ 2 h 90"/>
                <a:gd name="T36" fmla="*/ 12 w 78"/>
                <a:gd name="T37" fmla="*/ 2 h 90"/>
                <a:gd name="T38" fmla="*/ 10 w 78"/>
                <a:gd name="T39" fmla="*/ 6 h 90"/>
                <a:gd name="T40" fmla="*/ 8 w 78"/>
                <a:gd name="T41" fmla="*/ 10 h 90"/>
                <a:gd name="T42" fmla="*/ 4 w 78"/>
                <a:gd name="T43" fmla="*/ 14 h 90"/>
                <a:gd name="T44" fmla="*/ 2 w 78"/>
                <a:gd name="T45" fmla="*/ 20 h 90"/>
                <a:gd name="T46" fmla="*/ 0 w 78"/>
                <a:gd name="T47" fmla="*/ 32 h 90"/>
                <a:gd name="T48" fmla="*/ 0 w 78"/>
                <a:gd name="T49" fmla="*/ 44 h 90"/>
                <a:gd name="T50" fmla="*/ 2 w 78"/>
                <a:gd name="T51" fmla="*/ 52 h 90"/>
                <a:gd name="T52" fmla="*/ 2 w 78"/>
                <a:gd name="T53" fmla="*/ 54 h 90"/>
                <a:gd name="T54" fmla="*/ 2 w 78"/>
                <a:gd name="T55" fmla="*/ 56 h 90"/>
                <a:gd name="T56" fmla="*/ 2 w 78"/>
                <a:gd name="T57" fmla="*/ 58 h 90"/>
                <a:gd name="T58" fmla="*/ 2 w 78"/>
                <a:gd name="T59" fmla="*/ 62 h 90"/>
                <a:gd name="T60" fmla="*/ 2 w 78"/>
                <a:gd name="T61" fmla="*/ 66 h 90"/>
                <a:gd name="T62" fmla="*/ 2 w 78"/>
                <a:gd name="T63" fmla="*/ 72 h 90"/>
                <a:gd name="T64" fmla="*/ 4 w 78"/>
                <a:gd name="T65" fmla="*/ 78 h 90"/>
                <a:gd name="T66" fmla="*/ 6 w 78"/>
                <a:gd name="T67" fmla="*/ 82 h 90"/>
                <a:gd name="T68" fmla="*/ 10 w 78"/>
                <a:gd name="T69" fmla="*/ 86 h 90"/>
                <a:gd name="T70" fmla="*/ 12 w 78"/>
                <a:gd name="T71" fmla="*/ 88 h 90"/>
                <a:gd name="T72" fmla="*/ 14 w 78"/>
                <a:gd name="T73" fmla="*/ 90 h 90"/>
                <a:gd name="T74" fmla="*/ 16 w 78"/>
                <a:gd name="T75" fmla="*/ 90 h 90"/>
                <a:gd name="T76" fmla="*/ 20 w 78"/>
                <a:gd name="T77" fmla="*/ 90 h 90"/>
                <a:gd name="T78" fmla="*/ 30 w 78"/>
                <a:gd name="T79" fmla="*/ 90 h 90"/>
                <a:gd name="T80" fmla="*/ 42 w 78"/>
                <a:gd name="T81" fmla="*/ 90 h 90"/>
                <a:gd name="T82" fmla="*/ 50 w 78"/>
                <a:gd name="T83" fmla="*/ 88 h 90"/>
                <a:gd name="T84" fmla="*/ 52 w 78"/>
                <a:gd name="T85" fmla="*/ 86 h 90"/>
                <a:gd name="T86" fmla="*/ 56 w 78"/>
                <a:gd name="T87" fmla="*/ 84 h 90"/>
                <a:gd name="T88" fmla="*/ 60 w 78"/>
                <a:gd name="T89" fmla="*/ 82 h 90"/>
                <a:gd name="T90" fmla="*/ 64 w 78"/>
                <a:gd name="T91" fmla="*/ 80 h 90"/>
                <a:gd name="T92" fmla="*/ 68 w 78"/>
                <a:gd name="T93" fmla="*/ 78 h 90"/>
                <a:gd name="T94" fmla="*/ 70 w 78"/>
                <a:gd name="T95" fmla="*/ 76 h 90"/>
                <a:gd name="T96" fmla="*/ 70 w 78"/>
                <a:gd name="T97" fmla="*/ 76 h 90"/>
                <a:gd name="T98" fmla="*/ 78 w 78"/>
                <a:gd name="T99"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0">
                  <a:moveTo>
                    <a:pt x="78" y="50"/>
                  </a:moveTo>
                  <a:lnTo>
                    <a:pt x="60" y="32"/>
                  </a:lnTo>
                  <a:lnTo>
                    <a:pt x="60" y="30"/>
                  </a:lnTo>
                  <a:lnTo>
                    <a:pt x="58" y="28"/>
                  </a:lnTo>
                  <a:lnTo>
                    <a:pt x="56" y="26"/>
                  </a:lnTo>
                  <a:lnTo>
                    <a:pt x="52" y="24"/>
                  </a:lnTo>
                  <a:lnTo>
                    <a:pt x="44" y="20"/>
                  </a:lnTo>
                  <a:lnTo>
                    <a:pt x="36" y="18"/>
                  </a:lnTo>
                  <a:lnTo>
                    <a:pt x="32" y="14"/>
                  </a:lnTo>
                  <a:lnTo>
                    <a:pt x="30" y="12"/>
                  </a:lnTo>
                  <a:lnTo>
                    <a:pt x="28" y="10"/>
                  </a:lnTo>
                  <a:lnTo>
                    <a:pt x="28" y="10"/>
                  </a:lnTo>
                  <a:lnTo>
                    <a:pt x="28" y="8"/>
                  </a:lnTo>
                  <a:lnTo>
                    <a:pt x="26" y="6"/>
                  </a:lnTo>
                  <a:lnTo>
                    <a:pt x="24" y="4"/>
                  </a:lnTo>
                  <a:lnTo>
                    <a:pt x="20" y="2"/>
                  </a:lnTo>
                  <a:lnTo>
                    <a:pt x="16" y="0"/>
                  </a:lnTo>
                  <a:lnTo>
                    <a:pt x="12" y="2"/>
                  </a:lnTo>
                  <a:lnTo>
                    <a:pt x="12" y="2"/>
                  </a:lnTo>
                  <a:lnTo>
                    <a:pt x="10" y="6"/>
                  </a:lnTo>
                  <a:lnTo>
                    <a:pt x="8" y="10"/>
                  </a:lnTo>
                  <a:lnTo>
                    <a:pt x="4" y="14"/>
                  </a:lnTo>
                  <a:lnTo>
                    <a:pt x="2" y="20"/>
                  </a:lnTo>
                  <a:lnTo>
                    <a:pt x="0" y="32"/>
                  </a:lnTo>
                  <a:lnTo>
                    <a:pt x="0" y="44"/>
                  </a:lnTo>
                  <a:lnTo>
                    <a:pt x="2" y="52"/>
                  </a:lnTo>
                  <a:lnTo>
                    <a:pt x="2" y="54"/>
                  </a:lnTo>
                  <a:lnTo>
                    <a:pt x="2" y="56"/>
                  </a:lnTo>
                  <a:lnTo>
                    <a:pt x="2" y="58"/>
                  </a:lnTo>
                  <a:lnTo>
                    <a:pt x="2" y="62"/>
                  </a:lnTo>
                  <a:lnTo>
                    <a:pt x="2" y="66"/>
                  </a:lnTo>
                  <a:lnTo>
                    <a:pt x="2" y="72"/>
                  </a:lnTo>
                  <a:lnTo>
                    <a:pt x="4" y="78"/>
                  </a:lnTo>
                  <a:lnTo>
                    <a:pt x="6" y="82"/>
                  </a:lnTo>
                  <a:lnTo>
                    <a:pt x="10" y="86"/>
                  </a:lnTo>
                  <a:lnTo>
                    <a:pt x="12" y="88"/>
                  </a:lnTo>
                  <a:lnTo>
                    <a:pt x="14" y="90"/>
                  </a:lnTo>
                  <a:lnTo>
                    <a:pt x="16" y="90"/>
                  </a:lnTo>
                  <a:lnTo>
                    <a:pt x="20" y="90"/>
                  </a:lnTo>
                  <a:lnTo>
                    <a:pt x="30" y="90"/>
                  </a:lnTo>
                  <a:lnTo>
                    <a:pt x="42" y="90"/>
                  </a:lnTo>
                  <a:lnTo>
                    <a:pt x="50" y="88"/>
                  </a:lnTo>
                  <a:lnTo>
                    <a:pt x="52" y="86"/>
                  </a:lnTo>
                  <a:lnTo>
                    <a:pt x="56" y="84"/>
                  </a:lnTo>
                  <a:lnTo>
                    <a:pt x="60" y="82"/>
                  </a:lnTo>
                  <a:lnTo>
                    <a:pt x="64" y="80"/>
                  </a:lnTo>
                  <a:lnTo>
                    <a:pt x="68" y="78"/>
                  </a:lnTo>
                  <a:lnTo>
                    <a:pt x="70" y="76"/>
                  </a:lnTo>
                  <a:lnTo>
                    <a:pt x="70" y="76"/>
                  </a:lnTo>
                  <a:lnTo>
                    <a:pt x="78" y="5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1" name="Freeform 372"/>
            <p:cNvSpPr>
              <a:spLocks/>
            </p:cNvSpPr>
            <p:nvPr/>
          </p:nvSpPr>
          <p:spPr bwMode="gray">
            <a:xfrm>
              <a:off x="3651" y="1774"/>
              <a:ext cx="1094" cy="746"/>
            </a:xfrm>
            <a:custGeom>
              <a:avLst/>
              <a:gdLst>
                <a:gd name="T0" fmla="*/ 944 w 1094"/>
                <a:gd name="T1" fmla="*/ 658 h 746"/>
                <a:gd name="T2" fmla="*/ 978 w 1094"/>
                <a:gd name="T3" fmla="*/ 698 h 746"/>
                <a:gd name="T4" fmla="*/ 1002 w 1094"/>
                <a:gd name="T5" fmla="*/ 710 h 746"/>
                <a:gd name="T6" fmla="*/ 978 w 1094"/>
                <a:gd name="T7" fmla="*/ 672 h 746"/>
                <a:gd name="T8" fmla="*/ 970 w 1094"/>
                <a:gd name="T9" fmla="*/ 640 h 746"/>
                <a:gd name="T10" fmla="*/ 930 w 1094"/>
                <a:gd name="T11" fmla="*/ 638 h 746"/>
                <a:gd name="T12" fmla="*/ 1022 w 1094"/>
                <a:gd name="T13" fmla="*/ 600 h 746"/>
                <a:gd name="T14" fmla="*/ 1082 w 1094"/>
                <a:gd name="T15" fmla="*/ 568 h 746"/>
                <a:gd name="T16" fmla="*/ 1070 w 1094"/>
                <a:gd name="T17" fmla="*/ 500 h 746"/>
                <a:gd name="T18" fmla="*/ 1024 w 1094"/>
                <a:gd name="T19" fmla="*/ 460 h 746"/>
                <a:gd name="T20" fmla="*/ 974 w 1094"/>
                <a:gd name="T21" fmla="*/ 372 h 746"/>
                <a:gd name="T22" fmla="*/ 916 w 1094"/>
                <a:gd name="T23" fmla="*/ 354 h 746"/>
                <a:gd name="T24" fmla="*/ 878 w 1094"/>
                <a:gd name="T25" fmla="*/ 312 h 746"/>
                <a:gd name="T26" fmla="*/ 806 w 1094"/>
                <a:gd name="T27" fmla="*/ 332 h 746"/>
                <a:gd name="T28" fmla="*/ 816 w 1094"/>
                <a:gd name="T29" fmla="*/ 458 h 746"/>
                <a:gd name="T30" fmla="*/ 790 w 1094"/>
                <a:gd name="T31" fmla="*/ 510 h 746"/>
                <a:gd name="T32" fmla="*/ 792 w 1094"/>
                <a:gd name="T33" fmla="*/ 576 h 746"/>
                <a:gd name="T34" fmla="*/ 758 w 1094"/>
                <a:gd name="T35" fmla="*/ 556 h 746"/>
                <a:gd name="T36" fmla="*/ 736 w 1094"/>
                <a:gd name="T37" fmla="*/ 496 h 746"/>
                <a:gd name="T38" fmla="*/ 640 w 1094"/>
                <a:gd name="T39" fmla="*/ 440 h 746"/>
                <a:gd name="T40" fmla="*/ 592 w 1094"/>
                <a:gd name="T41" fmla="*/ 392 h 746"/>
                <a:gd name="T42" fmla="*/ 644 w 1094"/>
                <a:gd name="T43" fmla="*/ 298 h 746"/>
                <a:gd name="T44" fmla="*/ 682 w 1094"/>
                <a:gd name="T45" fmla="*/ 266 h 746"/>
                <a:gd name="T46" fmla="*/ 672 w 1094"/>
                <a:gd name="T47" fmla="*/ 194 h 746"/>
                <a:gd name="T48" fmla="*/ 738 w 1094"/>
                <a:gd name="T49" fmla="*/ 194 h 746"/>
                <a:gd name="T50" fmla="*/ 774 w 1094"/>
                <a:gd name="T51" fmla="*/ 156 h 746"/>
                <a:gd name="T52" fmla="*/ 768 w 1094"/>
                <a:gd name="T53" fmla="*/ 114 h 746"/>
                <a:gd name="T54" fmla="*/ 744 w 1094"/>
                <a:gd name="T55" fmla="*/ 74 h 746"/>
                <a:gd name="T56" fmla="*/ 714 w 1094"/>
                <a:gd name="T57" fmla="*/ 138 h 746"/>
                <a:gd name="T58" fmla="*/ 686 w 1094"/>
                <a:gd name="T59" fmla="*/ 106 h 746"/>
                <a:gd name="T60" fmla="*/ 658 w 1094"/>
                <a:gd name="T61" fmla="*/ 100 h 746"/>
                <a:gd name="T62" fmla="*/ 644 w 1094"/>
                <a:gd name="T63" fmla="*/ 48 h 746"/>
                <a:gd name="T64" fmla="*/ 610 w 1094"/>
                <a:gd name="T65" fmla="*/ 4 h 746"/>
                <a:gd name="T66" fmla="*/ 598 w 1094"/>
                <a:gd name="T67" fmla="*/ 78 h 746"/>
                <a:gd name="T68" fmla="*/ 630 w 1094"/>
                <a:gd name="T69" fmla="*/ 122 h 746"/>
                <a:gd name="T70" fmla="*/ 584 w 1094"/>
                <a:gd name="T71" fmla="*/ 124 h 746"/>
                <a:gd name="T72" fmla="*/ 544 w 1094"/>
                <a:gd name="T73" fmla="*/ 152 h 746"/>
                <a:gd name="T74" fmla="*/ 502 w 1094"/>
                <a:gd name="T75" fmla="*/ 150 h 746"/>
                <a:gd name="T76" fmla="*/ 464 w 1094"/>
                <a:gd name="T77" fmla="*/ 122 h 746"/>
                <a:gd name="T78" fmla="*/ 424 w 1094"/>
                <a:gd name="T79" fmla="*/ 124 h 746"/>
                <a:gd name="T80" fmla="*/ 420 w 1094"/>
                <a:gd name="T81" fmla="*/ 186 h 746"/>
                <a:gd name="T82" fmla="*/ 380 w 1094"/>
                <a:gd name="T83" fmla="*/ 148 h 746"/>
                <a:gd name="T84" fmla="*/ 342 w 1094"/>
                <a:gd name="T85" fmla="*/ 138 h 746"/>
                <a:gd name="T86" fmla="*/ 328 w 1094"/>
                <a:gd name="T87" fmla="*/ 100 h 746"/>
                <a:gd name="T88" fmla="*/ 282 w 1094"/>
                <a:gd name="T89" fmla="*/ 84 h 746"/>
                <a:gd name="T90" fmla="*/ 220 w 1094"/>
                <a:gd name="T91" fmla="*/ 72 h 746"/>
                <a:gd name="T92" fmla="*/ 182 w 1094"/>
                <a:gd name="T93" fmla="*/ 44 h 746"/>
                <a:gd name="T94" fmla="*/ 166 w 1094"/>
                <a:gd name="T95" fmla="*/ 62 h 746"/>
                <a:gd name="T96" fmla="*/ 124 w 1094"/>
                <a:gd name="T97" fmla="*/ 78 h 746"/>
                <a:gd name="T98" fmla="*/ 22 w 1094"/>
                <a:gd name="T99" fmla="*/ 80 h 746"/>
                <a:gd name="T100" fmla="*/ 80 w 1094"/>
                <a:gd name="T101" fmla="*/ 388 h 746"/>
                <a:gd name="T102" fmla="*/ 152 w 1094"/>
                <a:gd name="T103" fmla="*/ 496 h 746"/>
                <a:gd name="T104" fmla="*/ 172 w 1094"/>
                <a:gd name="T105" fmla="*/ 572 h 746"/>
                <a:gd name="T106" fmla="*/ 638 w 1094"/>
                <a:gd name="T107" fmla="*/ 646 h 746"/>
                <a:gd name="T108" fmla="*/ 720 w 1094"/>
                <a:gd name="T109" fmla="*/ 648 h 746"/>
                <a:gd name="T110" fmla="*/ 756 w 1094"/>
                <a:gd name="T111" fmla="*/ 672 h 746"/>
                <a:gd name="T112" fmla="*/ 784 w 1094"/>
                <a:gd name="T113" fmla="*/ 704 h 746"/>
                <a:gd name="T114" fmla="*/ 752 w 1094"/>
                <a:gd name="T115" fmla="*/ 722 h 746"/>
                <a:gd name="T116" fmla="*/ 750 w 1094"/>
                <a:gd name="T117" fmla="*/ 744 h 746"/>
                <a:gd name="T118" fmla="*/ 798 w 1094"/>
                <a:gd name="T119" fmla="*/ 722 h 746"/>
                <a:gd name="T120" fmla="*/ 840 w 1094"/>
                <a:gd name="T121" fmla="*/ 698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4" h="746">
                  <a:moveTo>
                    <a:pt x="850" y="702"/>
                  </a:moveTo>
                  <a:lnTo>
                    <a:pt x="864" y="690"/>
                  </a:lnTo>
                  <a:lnTo>
                    <a:pt x="880" y="682"/>
                  </a:lnTo>
                  <a:lnTo>
                    <a:pt x="894" y="680"/>
                  </a:lnTo>
                  <a:lnTo>
                    <a:pt x="906" y="678"/>
                  </a:lnTo>
                  <a:lnTo>
                    <a:pt x="910" y="678"/>
                  </a:lnTo>
                  <a:lnTo>
                    <a:pt x="916" y="668"/>
                  </a:lnTo>
                  <a:lnTo>
                    <a:pt x="920" y="662"/>
                  </a:lnTo>
                  <a:lnTo>
                    <a:pt x="924" y="658"/>
                  </a:lnTo>
                  <a:lnTo>
                    <a:pt x="928" y="656"/>
                  </a:lnTo>
                  <a:lnTo>
                    <a:pt x="932" y="654"/>
                  </a:lnTo>
                  <a:lnTo>
                    <a:pt x="934" y="654"/>
                  </a:lnTo>
                  <a:lnTo>
                    <a:pt x="936" y="656"/>
                  </a:lnTo>
                  <a:lnTo>
                    <a:pt x="936" y="656"/>
                  </a:lnTo>
                  <a:lnTo>
                    <a:pt x="938" y="656"/>
                  </a:lnTo>
                  <a:lnTo>
                    <a:pt x="944" y="658"/>
                  </a:lnTo>
                  <a:lnTo>
                    <a:pt x="946" y="666"/>
                  </a:lnTo>
                  <a:lnTo>
                    <a:pt x="944" y="674"/>
                  </a:lnTo>
                  <a:lnTo>
                    <a:pt x="940" y="682"/>
                  </a:lnTo>
                  <a:lnTo>
                    <a:pt x="938" y="688"/>
                  </a:lnTo>
                  <a:lnTo>
                    <a:pt x="936" y="690"/>
                  </a:lnTo>
                  <a:lnTo>
                    <a:pt x="946" y="698"/>
                  </a:lnTo>
                  <a:lnTo>
                    <a:pt x="956" y="700"/>
                  </a:lnTo>
                  <a:lnTo>
                    <a:pt x="964" y="696"/>
                  </a:lnTo>
                  <a:lnTo>
                    <a:pt x="970" y="692"/>
                  </a:lnTo>
                  <a:lnTo>
                    <a:pt x="972" y="690"/>
                  </a:lnTo>
                  <a:lnTo>
                    <a:pt x="978" y="690"/>
                  </a:lnTo>
                  <a:lnTo>
                    <a:pt x="980" y="690"/>
                  </a:lnTo>
                  <a:lnTo>
                    <a:pt x="982" y="692"/>
                  </a:lnTo>
                  <a:lnTo>
                    <a:pt x="982" y="694"/>
                  </a:lnTo>
                  <a:lnTo>
                    <a:pt x="980" y="696"/>
                  </a:lnTo>
                  <a:lnTo>
                    <a:pt x="978" y="698"/>
                  </a:lnTo>
                  <a:lnTo>
                    <a:pt x="976" y="700"/>
                  </a:lnTo>
                  <a:lnTo>
                    <a:pt x="974" y="702"/>
                  </a:lnTo>
                  <a:lnTo>
                    <a:pt x="972" y="702"/>
                  </a:lnTo>
                  <a:lnTo>
                    <a:pt x="972" y="702"/>
                  </a:lnTo>
                  <a:lnTo>
                    <a:pt x="966" y="706"/>
                  </a:lnTo>
                  <a:lnTo>
                    <a:pt x="962" y="708"/>
                  </a:lnTo>
                  <a:lnTo>
                    <a:pt x="960" y="712"/>
                  </a:lnTo>
                  <a:lnTo>
                    <a:pt x="960" y="714"/>
                  </a:lnTo>
                  <a:lnTo>
                    <a:pt x="960" y="718"/>
                  </a:lnTo>
                  <a:lnTo>
                    <a:pt x="960" y="720"/>
                  </a:lnTo>
                  <a:lnTo>
                    <a:pt x="962" y="722"/>
                  </a:lnTo>
                  <a:lnTo>
                    <a:pt x="962" y="722"/>
                  </a:lnTo>
                  <a:lnTo>
                    <a:pt x="968" y="722"/>
                  </a:lnTo>
                  <a:lnTo>
                    <a:pt x="980" y="718"/>
                  </a:lnTo>
                  <a:lnTo>
                    <a:pt x="992" y="714"/>
                  </a:lnTo>
                  <a:lnTo>
                    <a:pt x="1002" y="710"/>
                  </a:lnTo>
                  <a:lnTo>
                    <a:pt x="1006" y="708"/>
                  </a:lnTo>
                  <a:lnTo>
                    <a:pt x="1010" y="706"/>
                  </a:lnTo>
                  <a:lnTo>
                    <a:pt x="1012" y="704"/>
                  </a:lnTo>
                  <a:lnTo>
                    <a:pt x="1012" y="702"/>
                  </a:lnTo>
                  <a:lnTo>
                    <a:pt x="1010" y="700"/>
                  </a:lnTo>
                  <a:lnTo>
                    <a:pt x="1008" y="698"/>
                  </a:lnTo>
                  <a:lnTo>
                    <a:pt x="1006" y="696"/>
                  </a:lnTo>
                  <a:lnTo>
                    <a:pt x="1006" y="696"/>
                  </a:lnTo>
                  <a:lnTo>
                    <a:pt x="1004" y="696"/>
                  </a:lnTo>
                  <a:lnTo>
                    <a:pt x="1000" y="694"/>
                  </a:lnTo>
                  <a:lnTo>
                    <a:pt x="996" y="690"/>
                  </a:lnTo>
                  <a:lnTo>
                    <a:pt x="990" y="686"/>
                  </a:lnTo>
                  <a:lnTo>
                    <a:pt x="986" y="682"/>
                  </a:lnTo>
                  <a:lnTo>
                    <a:pt x="982" y="678"/>
                  </a:lnTo>
                  <a:lnTo>
                    <a:pt x="980" y="674"/>
                  </a:lnTo>
                  <a:lnTo>
                    <a:pt x="978" y="672"/>
                  </a:lnTo>
                  <a:lnTo>
                    <a:pt x="976" y="670"/>
                  </a:lnTo>
                  <a:lnTo>
                    <a:pt x="972" y="666"/>
                  </a:lnTo>
                  <a:lnTo>
                    <a:pt x="970" y="662"/>
                  </a:lnTo>
                  <a:lnTo>
                    <a:pt x="972" y="658"/>
                  </a:lnTo>
                  <a:lnTo>
                    <a:pt x="972" y="656"/>
                  </a:lnTo>
                  <a:lnTo>
                    <a:pt x="974" y="654"/>
                  </a:lnTo>
                  <a:lnTo>
                    <a:pt x="974" y="652"/>
                  </a:lnTo>
                  <a:lnTo>
                    <a:pt x="974" y="648"/>
                  </a:lnTo>
                  <a:lnTo>
                    <a:pt x="972" y="646"/>
                  </a:lnTo>
                  <a:lnTo>
                    <a:pt x="970" y="646"/>
                  </a:lnTo>
                  <a:lnTo>
                    <a:pt x="968" y="644"/>
                  </a:lnTo>
                  <a:lnTo>
                    <a:pt x="966" y="646"/>
                  </a:lnTo>
                  <a:lnTo>
                    <a:pt x="964" y="646"/>
                  </a:lnTo>
                  <a:lnTo>
                    <a:pt x="964" y="646"/>
                  </a:lnTo>
                  <a:lnTo>
                    <a:pt x="964" y="640"/>
                  </a:lnTo>
                  <a:lnTo>
                    <a:pt x="970" y="640"/>
                  </a:lnTo>
                  <a:lnTo>
                    <a:pt x="974" y="638"/>
                  </a:lnTo>
                  <a:lnTo>
                    <a:pt x="978" y="636"/>
                  </a:lnTo>
                  <a:lnTo>
                    <a:pt x="980" y="632"/>
                  </a:lnTo>
                  <a:lnTo>
                    <a:pt x="982" y="630"/>
                  </a:lnTo>
                  <a:lnTo>
                    <a:pt x="982" y="628"/>
                  </a:lnTo>
                  <a:lnTo>
                    <a:pt x="980" y="624"/>
                  </a:lnTo>
                  <a:lnTo>
                    <a:pt x="978" y="622"/>
                  </a:lnTo>
                  <a:lnTo>
                    <a:pt x="976" y="620"/>
                  </a:lnTo>
                  <a:lnTo>
                    <a:pt x="972" y="620"/>
                  </a:lnTo>
                  <a:lnTo>
                    <a:pt x="968" y="620"/>
                  </a:lnTo>
                  <a:lnTo>
                    <a:pt x="966" y="622"/>
                  </a:lnTo>
                  <a:lnTo>
                    <a:pt x="964" y="622"/>
                  </a:lnTo>
                  <a:lnTo>
                    <a:pt x="964" y="622"/>
                  </a:lnTo>
                  <a:lnTo>
                    <a:pt x="948" y="628"/>
                  </a:lnTo>
                  <a:lnTo>
                    <a:pt x="936" y="634"/>
                  </a:lnTo>
                  <a:lnTo>
                    <a:pt x="930" y="638"/>
                  </a:lnTo>
                  <a:lnTo>
                    <a:pt x="928" y="640"/>
                  </a:lnTo>
                  <a:lnTo>
                    <a:pt x="918" y="650"/>
                  </a:lnTo>
                  <a:lnTo>
                    <a:pt x="908" y="660"/>
                  </a:lnTo>
                  <a:lnTo>
                    <a:pt x="898" y="666"/>
                  </a:lnTo>
                  <a:lnTo>
                    <a:pt x="892" y="668"/>
                  </a:lnTo>
                  <a:lnTo>
                    <a:pt x="902" y="656"/>
                  </a:lnTo>
                  <a:lnTo>
                    <a:pt x="912" y="644"/>
                  </a:lnTo>
                  <a:lnTo>
                    <a:pt x="922" y="632"/>
                  </a:lnTo>
                  <a:lnTo>
                    <a:pt x="928" y="622"/>
                  </a:lnTo>
                  <a:lnTo>
                    <a:pt x="930" y="620"/>
                  </a:lnTo>
                  <a:lnTo>
                    <a:pt x="952" y="606"/>
                  </a:lnTo>
                  <a:lnTo>
                    <a:pt x="968" y="598"/>
                  </a:lnTo>
                  <a:lnTo>
                    <a:pt x="974" y="598"/>
                  </a:lnTo>
                  <a:lnTo>
                    <a:pt x="990" y="600"/>
                  </a:lnTo>
                  <a:lnTo>
                    <a:pt x="1006" y="600"/>
                  </a:lnTo>
                  <a:lnTo>
                    <a:pt x="1022" y="600"/>
                  </a:lnTo>
                  <a:lnTo>
                    <a:pt x="1034" y="598"/>
                  </a:lnTo>
                  <a:lnTo>
                    <a:pt x="1038" y="598"/>
                  </a:lnTo>
                  <a:lnTo>
                    <a:pt x="1046" y="596"/>
                  </a:lnTo>
                  <a:lnTo>
                    <a:pt x="1052" y="594"/>
                  </a:lnTo>
                  <a:lnTo>
                    <a:pt x="1056" y="590"/>
                  </a:lnTo>
                  <a:lnTo>
                    <a:pt x="1058" y="588"/>
                  </a:lnTo>
                  <a:lnTo>
                    <a:pt x="1060" y="584"/>
                  </a:lnTo>
                  <a:lnTo>
                    <a:pt x="1060" y="582"/>
                  </a:lnTo>
                  <a:lnTo>
                    <a:pt x="1060" y="580"/>
                  </a:lnTo>
                  <a:lnTo>
                    <a:pt x="1060" y="580"/>
                  </a:lnTo>
                  <a:lnTo>
                    <a:pt x="1064" y="574"/>
                  </a:lnTo>
                  <a:lnTo>
                    <a:pt x="1068" y="570"/>
                  </a:lnTo>
                  <a:lnTo>
                    <a:pt x="1072" y="568"/>
                  </a:lnTo>
                  <a:lnTo>
                    <a:pt x="1076" y="566"/>
                  </a:lnTo>
                  <a:lnTo>
                    <a:pt x="1080" y="566"/>
                  </a:lnTo>
                  <a:lnTo>
                    <a:pt x="1082" y="568"/>
                  </a:lnTo>
                  <a:lnTo>
                    <a:pt x="1082" y="568"/>
                  </a:lnTo>
                  <a:lnTo>
                    <a:pt x="1090" y="562"/>
                  </a:lnTo>
                  <a:lnTo>
                    <a:pt x="1094" y="552"/>
                  </a:lnTo>
                  <a:lnTo>
                    <a:pt x="1094" y="540"/>
                  </a:lnTo>
                  <a:lnTo>
                    <a:pt x="1092" y="530"/>
                  </a:lnTo>
                  <a:lnTo>
                    <a:pt x="1088" y="524"/>
                  </a:lnTo>
                  <a:lnTo>
                    <a:pt x="1084" y="520"/>
                  </a:lnTo>
                  <a:lnTo>
                    <a:pt x="1082" y="518"/>
                  </a:lnTo>
                  <a:lnTo>
                    <a:pt x="1078" y="518"/>
                  </a:lnTo>
                  <a:lnTo>
                    <a:pt x="1078" y="518"/>
                  </a:lnTo>
                  <a:lnTo>
                    <a:pt x="1076" y="510"/>
                  </a:lnTo>
                  <a:lnTo>
                    <a:pt x="1074" y="504"/>
                  </a:lnTo>
                  <a:lnTo>
                    <a:pt x="1072" y="502"/>
                  </a:lnTo>
                  <a:lnTo>
                    <a:pt x="1072" y="500"/>
                  </a:lnTo>
                  <a:lnTo>
                    <a:pt x="1072" y="500"/>
                  </a:lnTo>
                  <a:lnTo>
                    <a:pt x="1070" y="500"/>
                  </a:lnTo>
                  <a:lnTo>
                    <a:pt x="1052" y="500"/>
                  </a:lnTo>
                  <a:lnTo>
                    <a:pt x="1048" y="502"/>
                  </a:lnTo>
                  <a:lnTo>
                    <a:pt x="1046" y="504"/>
                  </a:lnTo>
                  <a:lnTo>
                    <a:pt x="1044" y="502"/>
                  </a:lnTo>
                  <a:lnTo>
                    <a:pt x="1042" y="502"/>
                  </a:lnTo>
                  <a:lnTo>
                    <a:pt x="1040" y="500"/>
                  </a:lnTo>
                  <a:lnTo>
                    <a:pt x="1040" y="500"/>
                  </a:lnTo>
                  <a:lnTo>
                    <a:pt x="1034" y="484"/>
                  </a:lnTo>
                  <a:lnTo>
                    <a:pt x="1030" y="468"/>
                  </a:lnTo>
                  <a:lnTo>
                    <a:pt x="1026" y="456"/>
                  </a:lnTo>
                  <a:lnTo>
                    <a:pt x="1024" y="452"/>
                  </a:lnTo>
                  <a:lnTo>
                    <a:pt x="1024" y="452"/>
                  </a:lnTo>
                  <a:lnTo>
                    <a:pt x="1024" y="454"/>
                  </a:lnTo>
                  <a:lnTo>
                    <a:pt x="1024" y="458"/>
                  </a:lnTo>
                  <a:lnTo>
                    <a:pt x="1024" y="460"/>
                  </a:lnTo>
                  <a:lnTo>
                    <a:pt x="1024" y="460"/>
                  </a:lnTo>
                  <a:lnTo>
                    <a:pt x="1024" y="460"/>
                  </a:lnTo>
                  <a:lnTo>
                    <a:pt x="1024" y="456"/>
                  </a:lnTo>
                  <a:lnTo>
                    <a:pt x="1022" y="448"/>
                  </a:lnTo>
                  <a:lnTo>
                    <a:pt x="1016" y="436"/>
                  </a:lnTo>
                  <a:lnTo>
                    <a:pt x="1010" y="422"/>
                  </a:lnTo>
                  <a:lnTo>
                    <a:pt x="1002" y="408"/>
                  </a:lnTo>
                  <a:lnTo>
                    <a:pt x="996" y="398"/>
                  </a:lnTo>
                  <a:lnTo>
                    <a:pt x="994" y="394"/>
                  </a:lnTo>
                  <a:lnTo>
                    <a:pt x="992" y="384"/>
                  </a:lnTo>
                  <a:lnTo>
                    <a:pt x="988" y="378"/>
                  </a:lnTo>
                  <a:lnTo>
                    <a:pt x="986" y="374"/>
                  </a:lnTo>
                  <a:lnTo>
                    <a:pt x="982" y="372"/>
                  </a:lnTo>
                  <a:lnTo>
                    <a:pt x="980" y="370"/>
                  </a:lnTo>
                  <a:lnTo>
                    <a:pt x="976" y="370"/>
                  </a:lnTo>
                  <a:lnTo>
                    <a:pt x="974" y="370"/>
                  </a:lnTo>
                  <a:lnTo>
                    <a:pt x="974" y="372"/>
                  </a:lnTo>
                  <a:lnTo>
                    <a:pt x="972" y="372"/>
                  </a:lnTo>
                  <a:lnTo>
                    <a:pt x="974" y="386"/>
                  </a:lnTo>
                  <a:lnTo>
                    <a:pt x="970" y="394"/>
                  </a:lnTo>
                  <a:lnTo>
                    <a:pt x="964" y="400"/>
                  </a:lnTo>
                  <a:lnTo>
                    <a:pt x="958" y="404"/>
                  </a:lnTo>
                  <a:lnTo>
                    <a:pt x="954" y="404"/>
                  </a:lnTo>
                  <a:lnTo>
                    <a:pt x="942" y="408"/>
                  </a:lnTo>
                  <a:lnTo>
                    <a:pt x="932" y="408"/>
                  </a:lnTo>
                  <a:lnTo>
                    <a:pt x="926" y="404"/>
                  </a:lnTo>
                  <a:lnTo>
                    <a:pt x="924" y="400"/>
                  </a:lnTo>
                  <a:lnTo>
                    <a:pt x="922" y="398"/>
                  </a:lnTo>
                  <a:lnTo>
                    <a:pt x="918" y="388"/>
                  </a:lnTo>
                  <a:lnTo>
                    <a:pt x="918" y="378"/>
                  </a:lnTo>
                  <a:lnTo>
                    <a:pt x="920" y="370"/>
                  </a:lnTo>
                  <a:lnTo>
                    <a:pt x="922" y="366"/>
                  </a:lnTo>
                  <a:lnTo>
                    <a:pt x="916" y="354"/>
                  </a:lnTo>
                  <a:lnTo>
                    <a:pt x="918" y="350"/>
                  </a:lnTo>
                  <a:lnTo>
                    <a:pt x="918" y="348"/>
                  </a:lnTo>
                  <a:lnTo>
                    <a:pt x="918" y="344"/>
                  </a:lnTo>
                  <a:lnTo>
                    <a:pt x="916" y="342"/>
                  </a:lnTo>
                  <a:lnTo>
                    <a:pt x="916" y="342"/>
                  </a:lnTo>
                  <a:lnTo>
                    <a:pt x="912" y="340"/>
                  </a:lnTo>
                  <a:lnTo>
                    <a:pt x="908" y="338"/>
                  </a:lnTo>
                  <a:lnTo>
                    <a:pt x="904" y="334"/>
                  </a:lnTo>
                  <a:lnTo>
                    <a:pt x="900" y="332"/>
                  </a:lnTo>
                  <a:lnTo>
                    <a:pt x="898" y="328"/>
                  </a:lnTo>
                  <a:lnTo>
                    <a:pt x="896" y="326"/>
                  </a:lnTo>
                  <a:lnTo>
                    <a:pt x="894" y="326"/>
                  </a:lnTo>
                  <a:lnTo>
                    <a:pt x="890" y="320"/>
                  </a:lnTo>
                  <a:lnTo>
                    <a:pt x="886" y="316"/>
                  </a:lnTo>
                  <a:lnTo>
                    <a:pt x="882" y="314"/>
                  </a:lnTo>
                  <a:lnTo>
                    <a:pt x="878" y="312"/>
                  </a:lnTo>
                  <a:lnTo>
                    <a:pt x="874" y="312"/>
                  </a:lnTo>
                  <a:lnTo>
                    <a:pt x="870" y="312"/>
                  </a:lnTo>
                  <a:lnTo>
                    <a:pt x="870" y="312"/>
                  </a:lnTo>
                  <a:lnTo>
                    <a:pt x="830" y="310"/>
                  </a:lnTo>
                  <a:lnTo>
                    <a:pt x="826" y="308"/>
                  </a:lnTo>
                  <a:lnTo>
                    <a:pt x="820" y="308"/>
                  </a:lnTo>
                  <a:lnTo>
                    <a:pt x="818" y="308"/>
                  </a:lnTo>
                  <a:lnTo>
                    <a:pt x="814" y="312"/>
                  </a:lnTo>
                  <a:lnTo>
                    <a:pt x="812" y="314"/>
                  </a:lnTo>
                  <a:lnTo>
                    <a:pt x="810" y="318"/>
                  </a:lnTo>
                  <a:lnTo>
                    <a:pt x="810" y="320"/>
                  </a:lnTo>
                  <a:lnTo>
                    <a:pt x="810" y="324"/>
                  </a:lnTo>
                  <a:lnTo>
                    <a:pt x="810" y="324"/>
                  </a:lnTo>
                  <a:lnTo>
                    <a:pt x="808" y="326"/>
                  </a:lnTo>
                  <a:lnTo>
                    <a:pt x="806" y="328"/>
                  </a:lnTo>
                  <a:lnTo>
                    <a:pt x="806" y="332"/>
                  </a:lnTo>
                  <a:lnTo>
                    <a:pt x="806" y="336"/>
                  </a:lnTo>
                  <a:lnTo>
                    <a:pt x="806" y="340"/>
                  </a:lnTo>
                  <a:lnTo>
                    <a:pt x="806" y="342"/>
                  </a:lnTo>
                  <a:lnTo>
                    <a:pt x="806" y="344"/>
                  </a:lnTo>
                  <a:lnTo>
                    <a:pt x="810" y="348"/>
                  </a:lnTo>
                  <a:lnTo>
                    <a:pt x="812" y="354"/>
                  </a:lnTo>
                  <a:lnTo>
                    <a:pt x="814" y="358"/>
                  </a:lnTo>
                  <a:lnTo>
                    <a:pt x="814" y="362"/>
                  </a:lnTo>
                  <a:lnTo>
                    <a:pt x="814" y="366"/>
                  </a:lnTo>
                  <a:lnTo>
                    <a:pt x="808" y="388"/>
                  </a:lnTo>
                  <a:lnTo>
                    <a:pt x="804" y="402"/>
                  </a:lnTo>
                  <a:lnTo>
                    <a:pt x="802" y="408"/>
                  </a:lnTo>
                  <a:lnTo>
                    <a:pt x="806" y="416"/>
                  </a:lnTo>
                  <a:lnTo>
                    <a:pt x="810" y="430"/>
                  </a:lnTo>
                  <a:lnTo>
                    <a:pt x="814" y="446"/>
                  </a:lnTo>
                  <a:lnTo>
                    <a:pt x="816" y="458"/>
                  </a:lnTo>
                  <a:lnTo>
                    <a:pt x="818" y="462"/>
                  </a:lnTo>
                  <a:lnTo>
                    <a:pt x="818" y="470"/>
                  </a:lnTo>
                  <a:lnTo>
                    <a:pt x="816" y="474"/>
                  </a:lnTo>
                  <a:lnTo>
                    <a:pt x="814" y="478"/>
                  </a:lnTo>
                  <a:lnTo>
                    <a:pt x="812" y="482"/>
                  </a:lnTo>
                  <a:lnTo>
                    <a:pt x="810" y="482"/>
                  </a:lnTo>
                  <a:lnTo>
                    <a:pt x="808" y="484"/>
                  </a:lnTo>
                  <a:lnTo>
                    <a:pt x="806" y="484"/>
                  </a:lnTo>
                  <a:lnTo>
                    <a:pt x="804" y="490"/>
                  </a:lnTo>
                  <a:lnTo>
                    <a:pt x="800" y="496"/>
                  </a:lnTo>
                  <a:lnTo>
                    <a:pt x="796" y="500"/>
                  </a:lnTo>
                  <a:lnTo>
                    <a:pt x="792" y="502"/>
                  </a:lnTo>
                  <a:lnTo>
                    <a:pt x="788" y="504"/>
                  </a:lnTo>
                  <a:lnTo>
                    <a:pt x="788" y="504"/>
                  </a:lnTo>
                  <a:lnTo>
                    <a:pt x="790" y="506"/>
                  </a:lnTo>
                  <a:lnTo>
                    <a:pt x="790" y="510"/>
                  </a:lnTo>
                  <a:lnTo>
                    <a:pt x="790" y="514"/>
                  </a:lnTo>
                  <a:lnTo>
                    <a:pt x="790" y="520"/>
                  </a:lnTo>
                  <a:lnTo>
                    <a:pt x="790" y="524"/>
                  </a:lnTo>
                  <a:lnTo>
                    <a:pt x="790" y="530"/>
                  </a:lnTo>
                  <a:lnTo>
                    <a:pt x="790" y="532"/>
                  </a:lnTo>
                  <a:lnTo>
                    <a:pt x="790" y="534"/>
                  </a:lnTo>
                  <a:lnTo>
                    <a:pt x="790" y="540"/>
                  </a:lnTo>
                  <a:lnTo>
                    <a:pt x="792" y="544"/>
                  </a:lnTo>
                  <a:lnTo>
                    <a:pt x="794" y="548"/>
                  </a:lnTo>
                  <a:lnTo>
                    <a:pt x="798" y="552"/>
                  </a:lnTo>
                  <a:lnTo>
                    <a:pt x="800" y="554"/>
                  </a:lnTo>
                  <a:lnTo>
                    <a:pt x="800" y="554"/>
                  </a:lnTo>
                  <a:lnTo>
                    <a:pt x="800" y="562"/>
                  </a:lnTo>
                  <a:lnTo>
                    <a:pt x="798" y="568"/>
                  </a:lnTo>
                  <a:lnTo>
                    <a:pt x="794" y="572"/>
                  </a:lnTo>
                  <a:lnTo>
                    <a:pt x="792" y="576"/>
                  </a:lnTo>
                  <a:lnTo>
                    <a:pt x="790" y="578"/>
                  </a:lnTo>
                  <a:lnTo>
                    <a:pt x="790" y="578"/>
                  </a:lnTo>
                  <a:lnTo>
                    <a:pt x="786" y="582"/>
                  </a:lnTo>
                  <a:lnTo>
                    <a:pt x="782" y="584"/>
                  </a:lnTo>
                  <a:lnTo>
                    <a:pt x="778" y="584"/>
                  </a:lnTo>
                  <a:lnTo>
                    <a:pt x="776" y="582"/>
                  </a:lnTo>
                  <a:lnTo>
                    <a:pt x="774" y="580"/>
                  </a:lnTo>
                  <a:lnTo>
                    <a:pt x="772" y="578"/>
                  </a:lnTo>
                  <a:lnTo>
                    <a:pt x="770" y="576"/>
                  </a:lnTo>
                  <a:lnTo>
                    <a:pt x="770" y="574"/>
                  </a:lnTo>
                  <a:lnTo>
                    <a:pt x="768" y="570"/>
                  </a:lnTo>
                  <a:lnTo>
                    <a:pt x="766" y="566"/>
                  </a:lnTo>
                  <a:lnTo>
                    <a:pt x="764" y="562"/>
                  </a:lnTo>
                  <a:lnTo>
                    <a:pt x="764" y="560"/>
                  </a:lnTo>
                  <a:lnTo>
                    <a:pt x="762" y="558"/>
                  </a:lnTo>
                  <a:lnTo>
                    <a:pt x="758" y="556"/>
                  </a:lnTo>
                  <a:lnTo>
                    <a:pt x="754" y="554"/>
                  </a:lnTo>
                  <a:lnTo>
                    <a:pt x="752" y="550"/>
                  </a:lnTo>
                  <a:lnTo>
                    <a:pt x="752" y="548"/>
                  </a:lnTo>
                  <a:lnTo>
                    <a:pt x="752" y="546"/>
                  </a:lnTo>
                  <a:lnTo>
                    <a:pt x="752" y="544"/>
                  </a:lnTo>
                  <a:lnTo>
                    <a:pt x="752" y="542"/>
                  </a:lnTo>
                  <a:lnTo>
                    <a:pt x="750" y="540"/>
                  </a:lnTo>
                  <a:lnTo>
                    <a:pt x="748" y="534"/>
                  </a:lnTo>
                  <a:lnTo>
                    <a:pt x="746" y="530"/>
                  </a:lnTo>
                  <a:lnTo>
                    <a:pt x="746" y="524"/>
                  </a:lnTo>
                  <a:lnTo>
                    <a:pt x="744" y="522"/>
                  </a:lnTo>
                  <a:lnTo>
                    <a:pt x="744" y="520"/>
                  </a:lnTo>
                  <a:lnTo>
                    <a:pt x="744" y="510"/>
                  </a:lnTo>
                  <a:lnTo>
                    <a:pt x="742" y="504"/>
                  </a:lnTo>
                  <a:lnTo>
                    <a:pt x="738" y="500"/>
                  </a:lnTo>
                  <a:lnTo>
                    <a:pt x="736" y="496"/>
                  </a:lnTo>
                  <a:lnTo>
                    <a:pt x="732" y="494"/>
                  </a:lnTo>
                  <a:lnTo>
                    <a:pt x="730" y="492"/>
                  </a:lnTo>
                  <a:lnTo>
                    <a:pt x="728" y="492"/>
                  </a:lnTo>
                  <a:lnTo>
                    <a:pt x="726" y="492"/>
                  </a:lnTo>
                  <a:lnTo>
                    <a:pt x="726" y="492"/>
                  </a:lnTo>
                  <a:lnTo>
                    <a:pt x="714" y="490"/>
                  </a:lnTo>
                  <a:lnTo>
                    <a:pt x="702" y="490"/>
                  </a:lnTo>
                  <a:lnTo>
                    <a:pt x="690" y="492"/>
                  </a:lnTo>
                  <a:lnTo>
                    <a:pt x="686" y="492"/>
                  </a:lnTo>
                  <a:lnTo>
                    <a:pt x="670" y="488"/>
                  </a:lnTo>
                  <a:lnTo>
                    <a:pt x="660" y="478"/>
                  </a:lnTo>
                  <a:lnTo>
                    <a:pt x="652" y="468"/>
                  </a:lnTo>
                  <a:lnTo>
                    <a:pt x="650" y="458"/>
                  </a:lnTo>
                  <a:lnTo>
                    <a:pt x="650" y="456"/>
                  </a:lnTo>
                  <a:lnTo>
                    <a:pt x="644" y="446"/>
                  </a:lnTo>
                  <a:lnTo>
                    <a:pt x="640" y="440"/>
                  </a:lnTo>
                  <a:lnTo>
                    <a:pt x="636" y="434"/>
                  </a:lnTo>
                  <a:lnTo>
                    <a:pt x="630" y="430"/>
                  </a:lnTo>
                  <a:lnTo>
                    <a:pt x="628" y="428"/>
                  </a:lnTo>
                  <a:lnTo>
                    <a:pt x="624" y="428"/>
                  </a:lnTo>
                  <a:lnTo>
                    <a:pt x="624" y="428"/>
                  </a:lnTo>
                  <a:lnTo>
                    <a:pt x="622" y="420"/>
                  </a:lnTo>
                  <a:lnTo>
                    <a:pt x="620" y="416"/>
                  </a:lnTo>
                  <a:lnTo>
                    <a:pt x="618" y="412"/>
                  </a:lnTo>
                  <a:lnTo>
                    <a:pt x="618" y="412"/>
                  </a:lnTo>
                  <a:lnTo>
                    <a:pt x="616" y="410"/>
                  </a:lnTo>
                  <a:lnTo>
                    <a:pt x="608" y="412"/>
                  </a:lnTo>
                  <a:lnTo>
                    <a:pt x="602" y="410"/>
                  </a:lnTo>
                  <a:lnTo>
                    <a:pt x="598" y="408"/>
                  </a:lnTo>
                  <a:lnTo>
                    <a:pt x="594" y="402"/>
                  </a:lnTo>
                  <a:lnTo>
                    <a:pt x="592" y="398"/>
                  </a:lnTo>
                  <a:lnTo>
                    <a:pt x="592" y="392"/>
                  </a:lnTo>
                  <a:lnTo>
                    <a:pt x="590" y="388"/>
                  </a:lnTo>
                  <a:lnTo>
                    <a:pt x="590" y="386"/>
                  </a:lnTo>
                  <a:lnTo>
                    <a:pt x="590" y="384"/>
                  </a:lnTo>
                  <a:lnTo>
                    <a:pt x="592" y="372"/>
                  </a:lnTo>
                  <a:lnTo>
                    <a:pt x="598" y="358"/>
                  </a:lnTo>
                  <a:lnTo>
                    <a:pt x="608" y="342"/>
                  </a:lnTo>
                  <a:lnTo>
                    <a:pt x="618" y="330"/>
                  </a:lnTo>
                  <a:lnTo>
                    <a:pt x="624" y="320"/>
                  </a:lnTo>
                  <a:lnTo>
                    <a:pt x="628" y="318"/>
                  </a:lnTo>
                  <a:lnTo>
                    <a:pt x="634" y="316"/>
                  </a:lnTo>
                  <a:lnTo>
                    <a:pt x="638" y="312"/>
                  </a:lnTo>
                  <a:lnTo>
                    <a:pt x="642" y="308"/>
                  </a:lnTo>
                  <a:lnTo>
                    <a:pt x="644" y="306"/>
                  </a:lnTo>
                  <a:lnTo>
                    <a:pt x="644" y="304"/>
                  </a:lnTo>
                  <a:lnTo>
                    <a:pt x="646" y="302"/>
                  </a:lnTo>
                  <a:lnTo>
                    <a:pt x="644" y="298"/>
                  </a:lnTo>
                  <a:lnTo>
                    <a:pt x="644" y="296"/>
                  </a:lnTo>
                  <a:lnTo>
                    <a:pt x="646" y="294"/>
                  </a:lnTo>
                  <a:lnTo>
                    <a:pt x="646" y="292"/>
                  </a:lnTo>
                  <a:lnTo>
                    <a:pt x="648" y="292"/>
                  </a:lnTo>
                  <a:lnTo>
                    <a:pt x="650" y="292"/>
                  </a:lnTo>
                  <a:lnTo>
                    <a:pt x="652" y="290"/>
                  </a:lnTo>
                  <a:lnTo>
                    <a:pt x="656" y="292"/>
                  </a:lnTo>
                  <a:lnTo>
                    <a:pt x="662" y="292"/>
                  </a:lnTo>
                  <a:lnTo>
                    <a:pt x="666" y="294"/>
                  </a:lnTo>
                  <a:lnTo>
                    <a:pt x="670" y="296"/>
                  </a:lnTo>
                  <a:lnTo>
                    <a:pt x="672" y="296"/>
                  </a:lnTo>
                  <a:lnTo>
                    <a:pt x="674" y="298"/>
                  </a:lnTo>
                  <a:lnTo>
                    <a:pt x="678" y="292"/>
                  </a:lnTo>
                  <a:lnTo>
                    <a:pt x="682" y="282"/>
                  </a:lnTo>
                  <a:lnTo>
                    <a:pt x="682" y="270"/>
                  </a:lnTo>
                  <a:lnTo>
                    <a:pt x="682" y="266"/>
                  </a:lnTo>
                  <a:lnTo>
                    <a:pt x="684" y="250"/>
                  </a:lnTo>
                  <a:lnTo>
                    <a:pt x="690" y="238"/>
                  </a:lnTo>
                  <a:lnTo>
                    <a:pt x="698" y="230"/>
                  </a:lnTo>
                  <a:lnTo>
                    <a:pt x="700" y="226"/>
                  </a:lnTo>
                  <a:lnTo>
                    <a:pt x="702" y="220"/>
                  </a:lnTo>
                  <a:lnTo>
                    <a:pt x="704" y="218"/>
                  </a:lnTo>
                  <a:lnTo>
                    <a:pt x="704" y="216"/>
                  </a:lnTo>
                  <a:lnTo>
                    <a:pt x="702" y="214"/>
                  </a:lnTo>
                  <a:lnTo>
                    <a:pt x="702" y="214"/>
                  </a:lnTo>
                  <a:lnTo>
                    <a:pt x="700" y="214"/>
                  </a:lnTo>
                  <a:lnTo>
                    <a:pt x="700" y="214"/>
                  </a:lnTo>
                  <a:lnTo>
                    <a:pt x="698" y="216"/>
                  </a:lnTo>
                  <a:lnTo>
                    <a:pt x="668" y="200"/>
                  </a:lnTo>
                  <a:lnTo>
                    <a:pt x="668" y="196"/>
                  </a:lnTo>
                  <a:lnTo>
                    <a:pt x="670" y="196"/>
                  </a:lnTo>
                  <a:lnTo>
                    <a:pt x="672" y="194"/>
                  </a:lnTo>
                  <a:lnTo>
                    <a:pt x="676" y="194"/>
                  </a:lnTo>
                  <a:lnTo>
                    <a:pt x="680" y="194"/>
                  </a:lnTo>
                  <a:lnTo>
                    <a:pt x="684" y="196"/>
                  </a:lnTo>
                  <a:lnTo>
                    <a:pt x="688" y="196"/>
                  </a:lnTo>
                  <a:lnTo>
                    <a:pt x="692" y="196"/>
                  </a:lnTo>
                  <a:lnTo>
                    <a:pt x="694" y="198"/>
                  </a:lnTo>
                  <a:lnTo>
                    <a:pt x="696" y="198"/>
                  </a:lnTo>
                  <a:lnTo>
                    <a:pt x="700" y="196"/>
                  </a:lnTo>
                  <a:lnTo>
                    <a:pt x="704" y="196"/>
                  </a:lnTo>
                  <a:lnTo>
                    <a:pt x="710" y="198"/>
                  </a:lnTo>
                  <a:lnTo>
                    <a:pt x="716" y="198"/>
                  </a:lnTo>
                  <a:lnTo>
                    <a:pt x="720" y="200"/>
                  </a:lnTo>
                  <a:lnTo>
                    <a:pt x="724" y="200"/>
                  </a:lnTo>
                  <a:lnTo>
                    <a:pt x="726" y="202"/>
                  </a:lnTo>
                  <a:lnTo>
                    <a:pt x="732" y="190"/>
                  </a:lnTo>
                  <a:lnTo>
                    <a:pt x="738" y="194"/>
                  </a:lnTo>
                  <a:lnTo>
                    <a:pt x="744" y="194"/>
                  </a:lnTo>
                  <a:lnTo>
                    <a:pt x="748" y="194"/>
                  </a:lnTo>
                  <a:lnTo>
                    <a:pt x="752" y="192"/>
                  </a:lnTo>
                  <a:lnTo>
                    <a:pt x="754" y="190"/>
                  </a:lnTo>
                  <a:lnTo>
                    <a:pt x="756" y="190"/>
                  </a:lnTo>
                  <a:lnTo>
                    <a:pt x="756" y="190"/>
                  </a:lnTo>
                  <a:lnTo>
                    <a:pt x="758" y="186"/>
                  </a:lnTo>
                  <a:lnTo>
                    <a:pt x="760" y="182"/>
                  </a:lnTo>
                  <a:lnTo>
                    <a:pt x="762" y="178"/>
                  </a:lnTo>
                  <a:lnTo>
                    <a:pt x="764" y="174"/>
                  </a:lnTo>
                  <a:lnTo>
                    <a:pt x="766" y="170"/>
                  </a:lnTo>
                  <a:lnTo>
                    <a:pt x="770" y="168"/>
                  </a:lnTo>
                  <a:lnTo>
                    <a:pt x="770" y="168"/>
                  </a:lnTo>
                  <a:lnTo>
                    <a:pt x="772" y="166"/>
                  </a:lnTo>
                  <a:lnTo>
                    <a:pt x="772" y="162"/>
                  </a:lnTo>
                  <a:lnTo>
                    <a:pt x="774" y="156"/>
                  </a:lnTo>
                  <a:lnTo>
                    <a:pt x="774" y="152"/>
                  </a:lnTo>
                  <a:lnTo>
                    <a:pt x="772" y="146"/>
                  </a:lnTo>
                  <a:lnTo>
                    <a:pt x="770" y="140"/>
                  </a:lnTo>
                  <a:lnTo>
                    <a:pt x="770" y="140"/>
                  </a:lnTo>
                  <a:lnTo>
                    <a:pt x="768" y="138"/>
                  </a:lnTo>
                  <a:lnTo>
                    <a:pt x="764" y="136"/>
                  </a:lnTo>
                  <a:lnTo>
                    <a:pt x="762" y="134"/>
                  </a:lnTo>
                  <a:lnTo>
                    <a:pt x="758" y="132"/>
                  </a:lnTo>
                  <a:lnTo>
                    <a:pt x="756" y="128"/>
                  </a:lnTo>
                  <a:lnTo>
                    <a:pt x="756" y="124"/>
                  </a:lnTo>
                  <a:lnTo>
                    <a:pt x="756" y="120"/>
                  </a:lnTo>
                  <a:lnTo>
                    <a:pt x="758" y="118"/>
                  </a:lnTo>
                  <a:lnTo>
                    <a:pt x="764" y="114"/>
                  </a:lnTo>
                  <a:lnTo>
                    <a:pt x="764" y="114"/>
                  </a:lnTo>
                  <a:lnTo>
                    <a:pt x="766" y="114"/>
                  </a:lnTo>
                  <a:lnTo>
                    <a:pt x="768" y="114"/>
                  </a:lnTo>
                  <a:lnTo>
                    <a:pt x="770" y="114"/>
                  </a:lnTo>
                  <a:lnTo>
                    <a:pt x="772" y="112"/>
                  </a:lnTo>
                  <a:lnTo>
                    <a:pt x="774" y="110"/>
                  </a:lnTo>
                  <a:lnTo>
                    <a:pt x="774" y="106"/>
                  </a:lnTo>
                  <a:lnTo>
                    <a:pt x="774" y="102"/>
                  </a:lnTo>
                  <a:lnTo>
                    <a:pt x="772" y="100"/>
                  </a:lnTo>
                  <a:lnTo>
                    <a:pt x="772" y="100"/>
                  </a:lnTo>
                  <a:lnTo>
                    <a:pt x="770" y="98"/>
                  </a:lnTo>
                  <a:lnTo>
                    <a:pt x="766" y="96"/>
                  </a:lnTo>
                  <a:lnTo>
                    <a:pt x="764" y="94"/>
                  </a:lnTo>
                  <a:lnTo>
                    <a:pt x="762" y="94"/>
                  </a:lnTo>
                  <a:lnTo>
                    <a:pt x="760" y="96"/>
                  </a:lnTo>
                  <a:lnTo>
                    <a:pt x="758" y="72"/>
                  </a:lnTo>
                  <a:lnTo>
                    <a:pt x="754" y="74"/>
                  </a:lnTo>
                  <a:lnTo>
                    <a:pt x="750" y="74"/>
                  </a:lnTo>
                  <a:lnTo>
                    <a:pt x="744" y="74"/>
                  </a:lnTo>
                  <a:lnTo>
                    <a:pt x="740" y="72"/>
                  </a:lnTo>
                  <a:lnTo>
                    <a:pt x="736" y="70"/>
                  </a:lnTo>
                  <a:lnTo>
                    <a:pt x="732" y="70"/>
                  </a:lnTo>
                  <a:lnTo>
                    <a:pt x="730" y="70"/>
                  </a:lnTo>
                  <a:lnTo>
                    <a:pt x="734" y="100"/>
                  </a:lnTo>
                  <a:lnTo>
                    <a:pt x="734" y="100"/>
                  </a:lnTo>
                  <a:lnTo>
                    <a:pt x="732" y="102"/>
                  </a:lnTo>
                  <a:lnTo>
                    <a:pt x="728" y="106"/>
                  </a:lnTo>
                  <a:lnTo>
                    <a:pt x="726" y="112"/>
                  </a:lnTo>
                  <a:lnTo>
                    <a:pt x="722" y="120"/>
                  </a:lnTo>
                  <a:lnTo>
                    <a:pt x="718" y="132"/>
                  </a:lnTo>
                  <a:lnTo>
                    <a:pt x="718" y="132"/>
                  </a:lnTo>
                  <a:lnTo>
                    <a:pt x="718" y="134"/>
                  </a:lnTo>
                  <a:lnTo>
                    <a:pt x="716" y="136"/>
                  </a:lnTo>
                  <a:lnTo>
                    <a:pt x="714" y="138"/>
                  </a:lnTo>
                  <a:lnTo>
                    <a:pt x="714" y="138"/>
                  </a:lnTo>
                  <a:lnTo>
                    <a:pt x="710" y="140"/>
                  </a:lnTo>
                  <a:lnTo>
                    <a:pt x="708" y="138"/>
                  </a:lnTo>
                  <a:lnTo>
                    <a:pt x="704" y="136"/>
                  </a:lnTo>
                  <a:lnTo>
                    <a:pt x="700" y="132"/>
                  </a:lnTo>
                  <a:lnTo>
                    <a:pt x="696" y="98"/>
                  </a:lnTo>
                  <a:lnTo>
                    <a:pt x="696" y="98"/>
                  </a:lnTo>
                  <a:lnTo>
                    <a:pt x="694" y="96"/>
                  </a:lnTo>
                  <a:lnTo>
                    <a:pt x="694" y="94"/>
                  </a:lnTo>
                  <a:lnTo>
                    <a:pt x="694" y="94"/>
                  </a:lnTo>
                  <a:lnTo>
                    <a:pt x="692" y="92"/>
                  </a:lnTo>
                  <a:lnTo>
                    <a:pt x="692" y="94"/>
                  </a:lnTo>
                  <a:lnTo>
                    <a:pt x="690" y="96"/>
                  </a:lnTo>
                  <a:lnTo>
                    <a:pt x="688" y="102"/>
                  </a:lnTo>
                  <a:lnTo>
                    <a:pt x="688" y="102"/>
                  </a:lnTo>
                  <a:lnTo>
                    <a:pt x="686" y="104"/>
                  </a:lnTo>
                  <a:lnTo>
                    <a:pt x="686" y="106"/>
                  </a:lnTo>
                  <a:lnTo>
                    <a:pt x="682" y="110"/>
                  </a:lnTo>
                  <a:lnTo>
                    <a:pt x="680" y="112"/>
                  </a:lnTo>
                  <a:lnTo>
                    <a:pt x="678" y="114"/>
                  </a:lnTo>
                  <a:lnTo>
                    <a:pt x="676" y="116"/>
                  </a:lnTo>
                  <a:lnTo>
                    <a:pt x="674" y="116"/>
                  </a:lnTo>
                  <a:lnTo>
                    <a:pt x="672" y="114"/>
                  </a:lnTo>
                  <a:lnTo>
                    <a:pt x="670" y="110"/>
                  </a:lnTo>
                  <a:lnTo>
                    <a:pt x="670" y="106"/>
                  </a:lnTo>
                  <a:lnTo>
                    <a:pt x="670" y="100"/>
                  </a:lnTo>
                  <a:lnTo>
                    <a:pt x="670" y="98"/>
                  </a:lnTo>
                  <a:lnTo>
                    <a:pt x="668" y="96"/>
                  </a:lnTo>
                  <a:lnTo>
                    <a:pt x="666" y="96"/>
                  </a:lnTo>
                  <a:lnTo>
                    <a:pt x="664" y="98"/>
                  </a:lnTo>
                  <a:lnTo>
                    <a:pt x="662" y="98"/>
                  </a:lnTo>
                  <a:lnTo>
                    <a:pt x="660" y="100"/>
                  </a:lnTo>
                  <a:lnTo>
                    <a:pt x="658" y="100"/>
                  </a:lnTo>
                  <a:lnTo>
                    <a:pt x="654" y="100"/>
                  </a:lnTo>
                  <a:lnTo>
                    <a:pt x="652" y="98"/>
                  </a:lnTo>
                  <a:lnTo>
                    <a:pt x="648" y="96"/>
                  </a:lnTo>
                  <a:lnTo>
                    <a:pt x="646" y="94"/>
                  </a:lnTo>
                  <a:lnTo>
                    <a:pt x="644" y="92"/>
                  </a:lnTo>
                  <a:lnTo>
                    <a:pt x="644" y="90"/>
                  </a:lnTo>
                  <a:lnTo>
                    <a:pt x="646" y="88"/>
                  </a:lnTo>
                  <a:lnTo>
                    <a:pt x="648" y="82"/>
                  </a:lnTo>
                  <a:lnTo>
                    <a:pt x="650" y="76"/>
                  </a:lnTo>
                  <a:lnTo>
                    <a:pt x="650" y="70"/>
                  </a:lnTo>
                  <a:lnTo>
                    <a:pt x="650" y="64"/>
                  </a:lnTo>
                  <a:lnTo>
                    <a:pt x="650" y="60"/>
                  </a:lnTo>
                  <a:lnTo>
                    <a:pt x="650" y="58"/>
                  </a:lnTo>
                  <a:lnTo>
                    <a:pt x="648" y="56"/>
                  </a:lnTo>
                  <a:lnTo>
                    <a:pt x="646" y="52"/>
                  </a:lnTo>
                  <a:lnTo>
                    <a:pt x="644" y="48"/>
                  </a:lnTo>
                  <a:lnTo>
                    <a:pt x="644" y="44"/>
                  </a:lnTo>
                  <a:lnTo>
                    <a:pt x="644" y="42"/>
                  </a:lnTo>
                  <a:lnTo>
                    <a:pt x="644" y="42"/>
                  </a:lnTo>
                  <a:lnTo>
                    <a:pt x="642" y="34"/>
                  </a:lnTo>
                  <a:lnTo>
                    <a:pt x="638" y="26"/>
                  </a:lnTo>
                  <a:lnTo>
                    <a:pt x="632" y="16"/>
                  </a:lnTo>
                  <a:lnTo>
                    <a:pt x="626" y="10"/>
                  </a:lnTo>
                  <a:lnTo>
                    <a:pt x="624" y="8"/>
                  </a:lnTo>
                  <a:lnTo>
                    <a:pt x="622" y="2"/>
                  </a:lnTo>
                  <a:lnTo>
                    <a:pt x="620" y="0"/>
                  </a:lnTo>
                  <a:lnTo>
                    <a:pt x="618" y="0"/>
                  </a:lnTo>
                  <a:lnTo>
                    <a:pt x="616" y="0"/>
                  </a:lnTo>
                  <a:lnTo>
                    <a:pt x="614" y="0"/>
                  </a:lnTo>
                  <a:lnTo>
                    <a:pt x="612" y="2"/>
                  </a:lnTo>
                  <a:lnTo>
                    <a:pt x="610" y="4"/>
                  </a:lnTo>
                  <a:lnTo>
                    <a:pt x="610" y="4"/>
                  </a:lnTo>
                  <a:lnTo>
                    <a:pt x="608" y="4"/>
                  </a:lnTo>
                  <a:lnTo>
                    <a:pt x="604" y="6"/>
                  </a:lnTo>
                  <a:lnTo>
                    <a:pt x="604" y="10"/>
                  </a:lnTo>
                  <a:lnTo>
                    <a:pt x="602" y="14"/>
                  </a:lnTo>
                  <a:lnTo>
                    <a:pt x="602" y="20"/>
                  </a:lnTo>
                  <a:lnTo>
                    <a:pt x="600" y="22"/>
                  </a:lnTo>
                  <a:lnTo>
                    <a:pt x="600" y="24"/>
                  </a:lnTo>
                  <a:lnTo>
                    <a:pt x="594" y="28"/>
                  </a:lnTo>
                  <a:lnTo>
                    <a:pt x="590" y="34"/>
                  </a:lnTo>
                  <a:lnTo>
                    <a:pt x="588" y="40"/>
                  </a:lnTo>
                  <a:lnTo>
                    <a:pt x="588" y="44"/>
                  </a:lnTo>
                  <a:lnTo>
                    <a:pt x="588" y="48"/>
                  </a:lnTo>
                  <a:lnTo>
                    <a:pt x="588" y="50"/>
                  </a:lnTo>
                  <a:lnTo>
                    <a:pt x="588" y="52"/>
                  </a:lnTo>
                  <a:lnTo>
                    <a:pt x="590" y="68"/>
                  </a:lnTo>
                  <a:lnTo>
                    <a:pt x="598" y="78"/>
                  </a:lnTo>
                  <a:lnTo>
                    <a:pt x="606" y="84"/>
                  </a:lnTo>
                  <a:lnTo>
                    <a:pt x="612" y="86"/>
                  </a:lnTo>
                  <a:lnTo>
                    <a:pt x="616" y="88"/>
                  </a:lnTo>
                  <a:lnTo>
                    <a:pt x="610" y="92"/>
                  </a:lnTo>
                  <a:lnTo>
                    <a:pt x="608" y="98"/>
                  </a:lnTo>
                  <a:lnTo>
                    <a:pt x="608" y="102"/>
                  </a:lnTo>
                  <a:lnTo>
                    <a:pt x="610" y="106"/>
                  </a:lnTo>
                  <a:lnTo>
                    <a:pt x="612" y="108"/>
                  </a:lnTo>
                  <a:lnTo>
                    <a:pt x="616" y="112"/>
                  </a:lnTo>
                  <a:lnTo>
                    <a:pt x="618" y="114"/>
                  </a:lnTo>
                  <a:lnTo>
                    <a:pt x="622" y="114"/>
                  </a:lnTo>
                  <a:lnTo>
                    <a:pt x="624" y="116"/>
                  </a:lnTo>
                  <a:lnTo>
                    <a:pt x="624" y="116"/>
                  </a:lnTo>
                  <a:lnTo>
                    <a:pt x="628" y="118"/>
                  </a:lnTo>
                  <a:lnTo>
                    <a:pt x="630" y="120"/>
                  </a:lnTo>
                  <a:lnTo>
                    <a:pt x="630" y="122"/>
                  </a:lnTo>
                  <a:lnTo>
                    <a:pt x="630" y="124"/>
                  </a:lnTo>
                  <a:lnTo>
                    <a:pt x="630" y="128"/>
                  </a:lnTo>
                  <a:lnTo>
                    <a:pt x="628" y="130"/>
                  </a:lnTo>
                  <a:lnTo>
                    <a:pt x="628" y="130"/>
                  </a:lnTo>
                  <a:lnTo>
                    <a:pt x="624" y="134"/>
                  </a:lnTo>
                  <a:lnTo>
                    <a:pt x="614" y="140"/>
                  </a:lnTo>
                  <a:lnTo>
                    <a:pt x="606" y="146"/>
                  </a:lnTo>
                  <a:lnTo>
                    <a:pt x="598" y="150"/>
                  </a:lnTo>
                  <a:lnTo>
                    <a:pt x="594" y="152"/>
                  </a:lnTo>
                  <a:lnTo>
                    <a:pt x="588" y="150"/>
                  </a:lnTo>
                  <a:lnTo>
                    <a:pt x="584" y="150"/>
                  </a:lnTo>
                  <a:lnTo>
                    <a:pt x="582" y="150"/>
                  </a:lnTo>
                  <a:lnTo>
                    <a:pt x="582" y="148"/>
                  </a:lnTo>
                  <a:lnTo>
                    <a:pt x="582" y="148"/>
                  </a:lnTo>
                  <a:lnTo>
                    <a:pt x="582" y="148"/>
                  </a:lnTo>
                  <a:lnTo>
                    <a:pt x="584" y="124"/>
                  </a:lnTo>
                  <a:lnTo>
                    <a:pt x="568" y="124"/>
                  </a:lnTo>
                  <a:lnTo>
                    <a:pt x="562" y="124"/>
                  </a:lnTo>
                  <a:lnTo>
                    <a:pt x="558" y="124"/>
                  </a:lnTo>
                  <a:lnTo>
                    <a:pt x="556" y="124"/>
                  </a:lnTo>
                  <a:lnTo>
                    <a:pt x="554" y="126"/>
                  </a:lnTo>
                  <a:lnTo>
                    <a:pt x="554" y="126"/>
                  </a:lnTo>
                  <a:lnTo>
                    <a:pt x="552" y="128"/>
                  </a:lnTo>
                  <a:lnTo>
                    <a:pt x="552" y="128"/>
                  </a:lnTo>
                  <a:lnTo>
                    <a:pt x="554" y="138"/>
                  </a:lnTo>
                  <a:lnTo>
                    <a:pt x="554" y="144"/>
                  </a:lnTo>
                  <a:lnTo>
                    <a:pt x="552" y="148"/>
                  </a:lnTo>
                  <a:lnTo>
                    <a:pt x="552" y="152"/>
                  </a:lnTo>
                  <a:lnTo>
                    <a:pt x="550" y="152"/>
                  </a:lnTo>
                  <a:lnTo>
                    <a:pt x="548" y="152"/>
                  </a:lnTo>
                  <a:lnTo>
                    <a:pt x="546" y="152"/>
                  </a:lnTo>
                  <a:lnTo>
                    <a:pt x="544" y="152"/>
                  </a:lnTo>
                  <a:lnTo>
                    <a:pt x="544" y="150"/>
                  </a:lnTo>
                  <a:lnTo>
                    <a:pt x="542" y="150"/>
                  </a:lnTo>
                  <a:lnTo>
                    <a:pt x="542" y="150"/>
                  </a:lnTo>
                  <a:lnTo>
                    <a:pt x="536" y="146"/>
                  </a:lnTo>
                  <a:lnTo>
                    <a:pt x="532" y="144"/>
                  </a:lnTo>
                  <a:lnTo>
                    <a:pt x="528" y="144"/>
                  </a:lnTo>
                  <a:lnTo>
                    <a:pt x="526" y="144"/>
                  </a:lnTo>
                  <a:lnTo>
                    <a:pt x="524" y="146"/>
                  </a:lnTo>
                  <a:lnTo>
                    <a:pt x="522" y="148"/>
                  </a:lnTo>
                  <a:lnTo>
                    <a:pt x="522" y="148"/>
                  </a:lnTo>
                  <a:lnTo>
                    <a:pt x="516" y="152"/>
                  </a:lnTo>
                  <a:lnTo>
                    <a:pt x="512" y="154"/>
                  </a:lnTo>
                  <a:lnTo>
                    <a:pt x="508" y="154"/>
                  </a:lnTo>
                  <a:lnTo>
                    <a:pt x="506" y="154"/>
                  </a:lnTo>
                  <a:lnTo>
                    <a:pt x="504" y="152"/>
                  </a:lnTo>
                  <a:lnTo>
                    <a:pt x="502" y="150"/>
                  </a:lnTo>
                  <a:lnTo>
                    <a:pt x="500" y="148"/>
                  </a:lnTo>
                  <a:lnTo>
                    <a:pt x="500" y="146"/>
                  </a:lnTo>
                  <a:lnTo>
                    <a:pt x="500" y="146"/>
                  </a:lnTo>
                  <a:lnTo>
                    <a:pt x="498" y="140"/>
                  </a:lnTo>
                  <a:lnTo>
                    <a:pt x="494" y="136"/>
                  </a:lnTo>
                  <a:lnTo>
                    <a:pt x="492" y="134"/>
                  </a:lnTo>
                  <a:lnTo>
                    <a:pt x="488" y="134"/>
                  </a:lnTo>
                  <a:lnTo>
                    <a:pt x="486" y="134"/>
                  </a:lnTo>
                  <a:lnTo>
                    <a:pt x="484" y="134"/>
                  </a:lnTo>
                  <a:lnTo>
                    <a:pt x="482" y="136"/>
                  </a:lnTo>
                  <a:lnTo>
                    <a:pt x="482" y="136"/>
                  </a:lnTo>
                  <a:lnTo>
                    <a:pt x="474" y="132"/>
                  </a:lnTo>
                  <a:lnTo>
                    <a:pt x="468" y="130"/>
                  </a:lnTo>
                  <a:lnTo>
                    <a:pt x="466" y="126"/>
                  </a:lnTo>
                  <a:lnTo>
                    <a:pt x="464" y="124"/>
                  </a:lnTo>
                  <a:lnTo>
                    <a:pt x="464" y="122"/>
                  </a:lnTo>
                  <a:lnTo>
                    <a:pt x="464" y="120"/>
                  </a:lnTo>
                  <a:lnTo>
                    <a:pt x="464" y="120"/>
                  </a:lnTo>
                  <a:lnTo>
                    <a:pt x="462" y="114"/>
                  </a:lnTo>
                  <a:lnTo>
                    <a:pt x="460" y="110"/>
                  </a:lnTo>
                  <a:lnTo>
                    <a:pt x="458" y="108"/>
                  </a:lnTo>
                  <a:lnTo>
                    <a:pt x="456" y="108"/>
                  </a:lnTo>
                  <a:lnTo>
                    <a:pt x="452" y="108"/>
                  </a:lnTo>
                  <a:lnTo>
                    <a:pt x="450" y="110"/>
                  </a:lnTo>
                  <a:lnTo>
                    <a:pt x="448" y="110"/>
                  </a:lnTo>
                  <a:lnTo>
                    <a:pt x="448" y="110"/>
                  </a:lnTo>
                  <a:lnTo>
                    <a:pt x="440" y="110"/>
                  </a:lnTo>
                  <a:lnTo>
                    <a:pt x="434" y="112"/>
                  </a:lnTo>
                  <a:lnTo>
                    <a:pt x="430" y="114"/>
                  </a:lnTo>
                  <a:lnTo>
                    <a:pt x="426" y="116"/>
                  </a:lnTo>
                  <a:lnTo>
                    <a:pt x="424" y="120"/>
                  </a:lnTo>
                  <a:lnTo>
                    <a:pt x="424" y="124"/>
                  </a:lnTo>
                  <a:lnTo>
                    <a:pt x="424" y="128"/>
                  </a:lnTo>
                  <a:lnTo>
                    <a:pt x="424" y="130"/>
                  </a:lnTo>
                  <a:lnTo>
                    <a:pt x="424" y="134"/>
                  </a:lnTo>
                  <a:lnTo>
                    <a:pt x="424" y="134"/>
                  </a:lnTo>
                  <a:lnTo>
                    <a:pt x="424" y="136"/>
                  </a:lnTo>
                  <a:lnTo>
                    <a:pt x="428" y="138"/>
                  </a:lnTo>
                  <a:lnTo>
                    <a:pt x="430" y="142"/>
                  </a:lnTo>
                  <a:lnTo>
                    <a:pt x="430" y="144"/>
                  </a:lnTo>
                  <a:lnTo>
                    <a:pt x="428" y="148"/>
                  </a:lnTo>
                  <a:lnTo>
                    <a:pt x="426" y="150"/>
                  </a:lnTo>
                  <a:lnTo>
                    <a:pt x="426" y="152"/>
                  </a:lnTo>
                  <a:lnTo>
                    <a:pt x="424" y="152"/>
                  </a:lnTo>
                  <a:lnTo>
                    <a:pt x="424" y="178"/>
                  </a:lnTo>
                  <a:lnTo>
                    <a:pt x="422" y="182"/>
                  </a:lnTo>
                  <a:lnTo>
                    <a:pt x="422" y="186"/>
                  </a:lnTo>
                  <a:lnTo>
                    <a:pt x="420" y="186"/>
                  </a:lnTo>
                  <a:lnTo>
                    <a:pt x="420" y="186"/>
                  </a:lnTo>
                  <a:lnTo>
                    <a:pt x="420" y="186"/>
                  </a:lnTo>
                  <a:lnTo>
                    <a:pt x="420" y="186"/>
                  </a:lnTo>
                  <a:lnTo>
                    <a:pt x="420" y="186"/>
                  </a:lnTo>
                  <a:lnTo>
                    <a:pt x="414" y="172"/>
                  </a:lnTo>
                  <a:lnTo>
                    <a:pt x="406" y="158"/>
                  </a:lnTo>
                  <a:lnTo>
                    <a:pt x="400" y="144"/>
                  </a:lnTo>
                  <a:lnTo>
                    <a:pt x="394" y="138"/>
                  </a:lnTo>
                  <a:lnTo>
                    <a:pt x="392" y="136"/>
                  </a:lnTo>
                  <a:lnTo>
                    <a:pt x="390" y="138"/>
                  </a:lnTo>
                  <a:lnTo>
                    <a:pt x="388" y="140"/>
                  </a:lnTo>
                  <a:lnTo>
                    <a:pt x="386" y="144"/>
                  </a:lnTo>
                  <a:lnTo>
                    <a:pt x="386" y="148"/>
                  </a:lnTo>
                  <a:lnTo>
                    <a:pt x="384" y="150"/>
                  </a:lnTo>
                  <a:lnTo>
                    <a:pt x="384" y="152"/>
                  </a:lnTo>
                  <a:lnTo>
                    <a:pt x="380" y="148"/>
                  </a:lnTo>
                  <a:lnTo>
                    <a:pt x="376" y="148"/>
                  </a:lnTo>
                  <a:lnTo>
                    <a:pt x="370" y="148"/>
                  </a:lnTo>
                  <a:lnTo>
                    <a:pt x="366" y="148"/>
                  </a:lnTo>
                  <a:lnTo>
                    <a:pt x="362" y="148"/>
                  </a:lnTo>
                  <a:lnTo>
                    <a:pt x="358" y="150"/>
                  </a:lnTo>
                  <a:lnTo>
                    <a:pt x="358" y="150"/>
                  </a:lnTo>
                  <a:lnTo>
                    <a:pt x="348" y="150"/>
                  </a:lnTo>
                  <a:lnTo>
                    <a:pt x="342" y="148"/>
                  </a:lnTo>
                  <a:lnTo>
                    <a:pt x="340" y="148"/>
                  </a:lnTo>
                  <a:lnTo>
                    <a:pt x="338" y="146"/>
                  </a:lnTo>
                  <a:lnTo>
                    <a:pt x="336" y="144"/>
                  </a:lnTo>
                  <a:lnTo>
                    <a:pt x="336" y="142"/>
                  </a:lnTo>
                  <a:lnTo>
                    <a:pt x="338" y="140"/>
                  </a:lnTo>
                  <a:lnTo>
                    <a:pt x="340" y="140"/>
                  </a:lnTo>
                  <a:lnTo>
                    <a:pt x="342" y="138"/>
                  </a:lnTo>
                  <a:lnTo>
                    <a:pt x="342" y="138"/>
                  </a:lnTo>
                  <a:lnTo>
                    <a:pt x="342" y="138"/>
                  </a:lnTo>
                  <a:lnTo>
                    <a:pt x="346" y="130"/>
                  </a:lnTo>
                  <a:lnTo>
                    <a:pt x="350" y="124"/>
                  </a:lnTo>
                  <a:lnTo>
                    <a:pt x="350" y="120"/>
                  </a:lnTo>
                  <a:lnTo>
                    <a:pt x="350" y="116"/>
                  </a:lnTo>
                  <a:lnTo>
                    <a:pt x="348" y="112"/>
                  </a:lnTo>
                  <a:lnTo>
                    <a:pt x="346" y="110"/>
                  </a:lnTo>
                  <a:lnTo>
                    <a:pt x="344" y="108"/>
                  </a:lnTo>
                  <a:lnTo>
                    <a:pt x="342" y="108"/>
                  </a:lnTo>
                  <a:lnTo>
                    <a:pt x="340" y="106"/>
                  </a:lnTo>
                  <a:lnTo>
                    <a:pt x="340" y="106"/>
                  </a:lnTo>
                  <a:lnTo>
                    <a:pt x="334" y="102"/>
                  </a:lnTo>
                  <a:lnTo>
                    <a:pt x="332" y="100"/>
                  </a:lnTo>
                  <a:lnTo>
                    <a:pt x="330" y="98"/>
                  </a:lnTo>
                  <a:lnTo>
                    <a:pt x="328" y="98"/>
                  </a:lnTo>
                  <a:lnTo>
                    <a:pt x="328" y="100"/>
                  </a:lnTo>
                  <a:lnTo>
                    <a:pt x="326" y="100"/>
                  </a:lnTo>
                  <a:lnTo>
                    <a:pt x="326" y="102"/>
                  </a:lnTo>
                  <a:lnTo>
                    <a:pt x="326" y="104"/>
                  </a:lnTo>
                  <a:lnTo>
                    <a:pt x="328" y="104"/>
                  </a:lnTo>
                  <a:lnTo>
                    <a:pt x="328" y="106"/>
                  </a:lnTo>
                  <a:lnTo>
                    <a:pt x="328" y="110"/>
                  </a:lnTo>
                  <a:lnTo>
                    <a:pt x="326" y="112"/>
                  </a:lnTo>
                  <a:lnTo>
                    <a:pt x="326" y="114"/>
                  </a:lnTo>
                  <a:lnTo>
                    <a:pt x="324" y="114"/>
                  </a:lnTo>
                  <a:lnTo>
                    <a:pt x="322" y="112"/>
                  </a:lnTo>
                  <a:lnTo>
                    <a:pt x="320" y="112"/>
                  </a:lnTo>
                  <a:lnTo>
                    <a:pt x="318" y="110"/>
                  </a:lnTo>
                  <a:lnTo>
                    <a:pt x="316" y="108"/>
                  </a:lnTo>
                  <a:lnTo>
                    <a:pt x="316" y="108"/>
                  </a:lnTo>
                  <a:lnTo>
                    <a:pt x="298" y="94"/>
                  </a:lnTo>
                  <a:lnTo>
                    <a:pt x="282" y="84"/>
                  </a:lnTo>
                  <a:lnTo>
                    <a:pt x="268" y="78"/>
                  </a:lnTo>
                  <a:lnTo>
                    <a:pt x="262" y="76"/>
                  </a:lnTo>
                  <a:lnTo>
                    <a:pt x="252" y="74"/>
                  </a:lnTo>
                  <a:lnTo>
                    <a:pt x="244" y="72"/>
                  </a:lnTo>
                  <a:lnTo>
                    <a:pt x="240" y="70"/>
                  </a:lnTo>
                  <a:lnTo>
                    <a:pt x="236" y="68"/>
                  </a:lnTo>
                  <a:lnTo>
                    <a:pt x="234" y="66"/>
                  </a:lnTo>
                  <a:lnTo>
                    <a:pt x="232" y="66"/>
                  </a:lnTo>
                  <a:lnTo>
                    <a:pt x="232" y="66"/>
                  </a:lnTo>
                  <a:lnTo>
                    <a:pt x="228" y="62"/>
                  </a:lnTo>
                  <a:lnTo>
                    <a:pt x="224" y="62"/>
                  </a:lnTo>
                  <a:lnTo>
                    <a:pt x="222" y="62"/>
                  </a:lnTo>
                  <a:lnTo>
                    <a:pt x="222" y="64"/>
                  </a:lnTo>
                  <a:lnTo>
                    <a:pt x="220" y="66"/>
                  </a:lnTo>
                  <a:lnTo>
                    <a:pt x="220" y="68"/>
                  </a:lnTo>
                  <a:lnTo>
                    <a:pt x="220" y="72"/>
                  </a:lnTo>
                  <a:lnTo>
                    <a:pt x="222" y="74"/>
                  </a:lnTo>
                  <a:lnTo>
                    <a:pt x="222" y="76"/>
                  </a:lnTo>
                  <a:lnTo>
                    <a:pt x="222" y="76"/>
                  </a:lnTo>
                  <a:lnTo>
                    <a:pt x="220" y="80"/>
                  </a:lnTo>
                  <a:lnTo>
                    <a:pt x="218" y="82"/>
                  </a:lnTo>
                  <a:lnTo>
                    <a:pt x="216" y="84"/>
                  </a:lnTo>
                  <a:lnTo>
                    <a:pt x="214" y="82"/>
                  </a:lnTo>
                  <a:lnTo>
                    <a:pt x="212" y="82"/>
                  </a:lnTo>
                  <a:lnTo>
                    <a:pt x="212" y="80"/>
                  </a:lnTo>
                  <a:lnTo>
                    <a:pt x="212" y="80"/>
                  </a:lnTo>
                  <a:lnTo>
                    <a:pt x="208" y="72"/>
                  </a:lnTo>
                  <a:lnTo>
                    <a:pt x="200" y="60"/>
                  </a:lnTo>
                  <a:lnTo>
                    <a:pt x="194" y="52"/>
                  </a:lnTo>
                  <a:lnTo>
                    <a:pt x="190" y="48"/>
                  </a:lnTo>
                  <a:lnTo>
                    <a:pt x="186" y="44"/>
                  </a:lnTo>
                  <a:lnTo>
                    <a:pt x="182" y="44"/>
                  </a:lnTo>
                  <a:lnTo>
                    <a:pt x="180" y="44"/>
                  </a:lnTo>
                  <a:lnTo>
                    <a:pt x="180" y="44"/>
                  </a:lnTo>
                  <a:lnTo>
                    <a:pt x="178" y="46"/>
                  </a:lnTo>
                  <a:lnTo>
                    <a:pt x="180" y="48"/>
                  </a:lnTo>
                  <a:lnTo>
                    <a:pt x="180" y="50"/>
                  </a:lnTo>
                  <a:lnTo>
                    <a:pt x="180" y="52"/>
                  </a:lnTo>
                  <a:lnTo>
                    <a:pt x="182" y="54"/>
                  </a:lnTo>
                  <a:lnTo>
                    <a:pt x="182" y="56"/>
                  </a:lnTo>
                  <a:lnTo>
                    <a:pt x="182" y="56"/>
                  </a:lnTo>
                  <a:lnTo>
                    <a:pt x="180" y="62"/>
                  </a:lnTo>
                  <a:lnTo>
                    <a:pt x="178" y="66"/>
                  </a:lnTo>
                  <a:lnTo>
                    <a:pt x="176" y="68"/>
                  </a:lnTo>
                  <a:lnTo>
                    <a:pt x="174" y="68"/>
                  </a:lnTo>
                  <a:lnTo>
                    <a:pt x="170" y="66"/>
                  </a:lnTo>
                  <a:lnTo>
                    <a:pt x="168" y="64"/>
                  </a:lnTo>
                  <a:lnTo>
                    <a:pt x="166" y="62"/>
                  </a:lnTo>
                  <a:lnTo>
                    <a:pt x="166" y="62"/>
                  </a:lnTo>
                  <a:lnTo>
                    <a:pt x="166" y="60"/>
                  </a:lnTo>
                  <a:lnTo>
                    <a:pt x="162" y="58"/>
                  </a:lnTo>
                  <a:lnTo>
                    <a:pt x="158" y="58"/>
                  </a:lnTo>
                  <a:lnTo>
                    <a:pt x="156" y="58"/>
                  </a:lnTo>
                  <a:lnTo>
                    <a:pt x="152" y="60"/>
                  </a:lnTo>
                  <a:lnTo>
                    <a:pt x="150" y="62"/>
                  </a:lnTo>
                  <a:lnTo>
                    <a:pt x="150" y="64"/>
                  </a:lnTo>
                  <a:lnTo>
                    <a:pt x="150" y="64"/>
                  </a:lnTo>
                  <a:lnTo>
                    <a:pt x="148" y="66"/>
                  </a:lnTo>
                  <a:lnTo>
                    <a:pt x="144" y="68"/>
                  </a:lnTo>
                  <a:lnTo>
                    <a:pt x="142" y="72"/>
                  </a:lnTo>
                  <a:lnTo>
                    <a:pt x="138" y="74"/>
                  </a:lnTo>
                  <a:lnTo>
                    <a:pt x="136" y="76"/>
                  </a:lnTo>
                  <a:lnTo>
                    <a:pt x="134" y="76"/>
                  </a:lnTo>
                  <a:lnTo>
                    <a:pt x="124" y="78"/>
                  </a:lnTo>
                  <a:lnTo>
                    <a:pt x="112" y="84"/>
                  </a:lnTo>
                  <a:lnTo>
                    <a:pt x="102" y="92"/>
                  </a:lnTo>
                  <a:lnTo>
                    <a:pt x="96" y="98"/>
                  </a:lnTo>
                  <a:lnTo>
                    <a:pt x="92" y="100"/>
                  </a:lnTo>
                  <a:lnTo>
                    <a:pt x="86" y="104"/>
                  </a:lnTo>
                  <a:lnTo>
                    <a:pt x="80" y="108"/>
                  </a:lnTo>
                  <a:lnTo>
                    <a:pt x="76" y="108"/>
                  </a:lnTo>
                  <a:lnTo>
                    <a:pt x="72" y="108"/>
                  </a:lnTo>
                  <a:lnTo>
                    <a:pt x="68" y="108"/>
                  </a:lnTo>
                  <a:lnTo>
                    <a:pt x="66" y="106"/>
                  </a:lnTo>
                  <a:lnTo>
                    <a:pt x="60" y="100"/>
                  </a:lnTo>
                  <a:lnTo>
                    <a:pt x="52" y="94"/>
                  </a:lnTo>
                  <a:lnTo>
                    <a:pt x="42" y="88"/>
                  </a:lnTo>
                  <a:lnTo>
                    <a:pt x="34" y="84"/>
                  </a:lnTo>
                  <a:lnTo>
                    <a:pt x="32" y="82"/>
                  </a:lnTo>
                  <a:lnTo>
                    <a:pt x="22" y="80"/>
                  </a:lnTo>
                  <a:lnTo>
                    <a:pt x="12" y="76"/>
                  </a:lnTo>
                  <a:lnTo>
                    <a:pt x="2" y="72"/>
                  </a:lnTo>
                  <a:lnTo>
                    <a:pt x="0" y="72"/>
                  </a:lnTo>
                  <a:lnTo>
                    <a:pt x="0" y="364"/>
                  </a:lnTo>
                  <a:lnTo>
                    <a:pt x="12" y="364"/>
                  </a:lnTo>
                  <a:lnTo>
                    <a:pt x="20" y="370"/>
                  </a:lnTo>
                  <a:lnTo>
                    <a:pt x="30" y="376"/>
                  </a:lnTo>
                  <a:lnTo>
                    <a:pt x="40" y="384"/>
                  </a:lnTo>
                  <a:lnTo>
                    <a:pt x="50" y="392"/>
                  </a:lnTo>
                  <a:lnTo>
                    <a:pt x="58" y="398"/>
                  </a:lnTo>
                  <a:lnTo>
                    <a:pt x="60" y="400"/>
                  </a:lnTo>
                  <a:lnTo>
                    <a:pt x="64" y="400"/>
                  </a:lnTo>
                  <a:lnTo>
                    <a:pt x="70" y="396"/>
                  </a:lnTo>
                  <a:lnTo>
                    <a:pt x="74" y="394"/>
                  </a:lnTo>
                  <a:lnTo>
                    <a:pt x="78" y="390"/>
                  </a:lnTo>
                  <a:lnTo>
                    <a:pt x="80" y="388"/>
                  </a:lnTo>
                  <a:lnTo>
                    <a:pt x="82" y="388"/>
                  </a:lnTo>
                  <a:lnTo>
                    <a:pt x="88" y="392"/>
                  </a:lnTo>
                  <a:lnTo>
                    <a:pt x="96" y="402"/>
                  </a:lnTo>
                  <a:lnTo>
                    <a:pt x="106" y="414"/>
                  </a:lnTo>
                  <a:lnTo>
                    <a:pt x="116" y="428"/>
                  </a:lnTo>
                  <a:lnTo>
                    <a:pt x="124" y="440"/>
                  </a:lnTo>
                  <a:lnTo>
                    <a:pt x="130" y="448"/>
                  </a:lnTo>
                  <a:lnTo>
                    <a:pt x="132" y="452"/>
                  </a:lnTo>
                  <a:lnTo>
                    <a:pt x="136" y="460"/>
                  </a:lnTo>
                  <a:lnTo>
                    <a:pt x="140" y="466"/>
                  </a:lnTo>
                  <a:lnTo>
                    <a:pt x="146" y="472"/>
                  </a:lnTo>
                  <a:lnTo>
                    <a:pt x="150" y="476"/>
                  </a:lnTo>
                  <a:lnTo>
                    <a:pt x="152" y="478"/>
                  </a:lnTo>
                  <a:lnTo>
                    <a:pt x="154" y="478"/>
                  </a:lnTo>
                  <a:lnTo>
                    <a:pt x="154" y="486"/>
                  </a:lnTo>
                  <a:lnTo>
                    <a:pt x="152" y="496"/>
                  </a:lnTo>
                  <a:lnTo>
                    <a:pt x="150" y="508"/>
                  </a:lnTo>
                  <a:lnTo>
                    <a:pt x="148" y="516"/>
                  </a:lnTo>
                  <a:lnTo>
                    <a:pt x="146" y="520"/>
                  </a:lnTo>
                  <a:lnTo>
                    <a:pt x="146" y="526"/>
                  </a:lnTo>
                  <a:lnTo>
                    <a:pt x="146" y="532"/>
                  </a:lnTo>
                  <a:lnTo>
                    <a:pt x="148" y="536"/>
                  </a:lnTo>
                  <a:lnTo>
                    <a:pt x="150" y="538"/>
                  </a:lnTo>
                  <a:lnTo>
                    <a:pt x="150" y="540"/>
                  </a:lnTo>
                  <a:lnTo>
                    <a:pt x="156" y="542"/>
                  </a:lnTo>
                  <a:lnTo>
                    <a:pt x="160" y="548"/>
                  </a:lnTo>
                  <a:lnTo>
                    <a:pt x="164" y="552"/>
                  </a:lnTo>
                  <a:lnTo>
                    <a:pt x="166" y="558"/>
                  </a:lnTo>
                  <a:lnTo>
                    <a:pt x="168" y="562"/>
                  </a:lnTo>
                  <a:lnTo>
                    <a:pt x="170" y="568"/>
                  </a:lnTo>
                  <a:lnTo>
                    <a:pt x="172" y="570"/>
                  </a:lnTo>
                  <a:lnTo>
                    <a:pt x="172" y="572"/>
                  </a:lnTo>
                  <a:lnTo>
                    <a:pt x="188" y="584"/>
                  </a:lnTo>
                  <a:lnTo>
                    <a:pt x="200" y="594"/>
                  </a:lnTo>
                  <a:lnTo>
                    <a:pt x="210" y="598"/>
                  </a:lnTo>
                  <a:lnTo>
                    <a:pt x="214" y="600"/>
                  </a:lnTo>
                  <a:lnTo>
                    <a:pt x="220" y="606"/>
                  </a:lnTo>
                  <a:lnTo>
                    <a:pt x="224" y="612"/>
                  </a:lnTo>
                  <a:lnTo>
                    <a:pt x="228" y="618"/>
                  </a:lnTo>
                  <a:lnTo>
                    <a:pt x="230" y="622"/>
                  </a:lnTo>
                  <a:lnTo>
                    <a:pt x="230" y="626"/>
                  </a:lnTo>
                  <a:lnTo>
                    <a:pt x="230" y="626"/>
                  </a:lnTo>
                  <a:lnTo>
                    <a:pt x="592" y="626"/>
                  </a:lnTo>
                  <a:lnTo>
                    <a:pt x="604" y="636"/>
                  </a:lnTo>
                  <a:lnTo>
                    <a:pt x="628" y="638"/>
                  </a:lnTo>
                  <a:lnTo>
                    <a:pt x="630" y="642"/>
                  </a:lnTo>
                  <a:lnTo>
                    <a:pt x="634" y="644"/>
                  </a:lnTo>
                  <a:lnTo>
                    <a:pt x="638" y="646"/>
                  </a:lnTo>
                  <a:lnTo>
                    <a:pt x="642" y="646"/>
                  </a:lnTo>
                  <a:lnTo>
                    <a:pt x="644" y="646"/>
                  </a:lnTo>
                  <a:lnTo>
                    <a:pt x="646" y="646"/>
                  </a:lnTo>
                  <a:lnTo>
                    <a:pt x="652" y="644"/>
                  </a:lnTo>
                  <a:lnTo>
                    <a:pt x="658" y="642"/>
                  </a:lnTo>
                  <a:lnTo>
                    <a:pt x="662" y="640"/>
                  </a:lnTo>
                  <a:lnTo>
                    <a:pt x="666" y="638"/>
                  </a:lnTo>
                  <a:lnTo>
                    <a:pt x="668" y="636"/>
                  </a:lnTo>
                  <a:lnTo>
                    <a:pt x="668" y="634"/>
                  </a:lnTo>
                  <a:lnTo>
                    <a:pt x="682" y="632"/>
                  </a:lnTo>
                  <a:lnTo>
                    <a:pt x="694" y="634"/>
                  </a:lnTo>
                  <a:lnTo>
                    <a:pt x="702" y="638"/>
                  </a:lnTo>
                  <a:lnTo>
                    <a:pt x="706" y="644"/>
                  </a:lnTo>
                  <a:lnTo>
                    <a:pt x="708" y="646"/>
                  </a:lnTo>
                  <a:lnTo>
                    <a:pt x="716" y="646"/>
                  </a:lnTo>
                  <a:lnTo>
                    <a:pt x="720" y="648"/>
                  </a:lnTo>
                  <a:lnTo>
                    <a:pt x="724" y="650"/>
                  </a:lnTo>
                  <a:lnTo>
                    <a:pt x="726" y="652"/>
                  </a:lnTo>
                  <a:lnTo>
                    <a:pt x="726" y="654"/>
                  </a:lnTo>
                  <a:lnTo>
                    <a:pt x="726" y="656"/>
                  </a:lnTo>
                  <a:lnTo>
                    <a:pt x="724" y="658"/>
                  </a:lnTo>
                  <a:lnTo>
                    <a:pt x="724" y="660"/>
                  </a:lnTo>
                  <a:lnTo>
                    <a:pt x="724" y="660"/>
                  </a:lnTo>
                  <a:lnTo>
                    <a:pt x="726" y="668"/>
                  </a:lnTo>
                  <a:lnTo>
                    <a:pt x="728" y="674"/>
                  </a:lnTo>
                  <a:lnTo>
                    <a:pt x="730" y="674"/>
                  </a:lnTo>
                  <a:lnTo>
                    <a:pt x="734" y="674"/>
                  </a:lnTo>
                  <a:lnTo>
                    <a:pt x="738" y="674"/>
                  </a:lnTo>
                  <a:lnTo>
                    <a:pt x="744" y="674"/>
                  </a:lnTo>
                  <a:lnTo>
                    <a:pt x="748" y="674"/>
                  </a:lnTo>
                  <a:lnTo>
                    <a:pt x="752" y="672"/>
                  </a:lnTo>
                  <a:lnTo>
                    <a:pt x="756" y="672"/>
                  </a:lnTo>
                  <a:lnTo>
                    <a:pt x="762" y="672"/>
                  </a:lnTo>
                  <a:lnTo>
                    <a:pt x="768" y="674"/>
                  </a:lnTo>
                  <a:lnTo>
                    <a:pt x="772" y="676"/>
                  </a:lnTo>
                  <a:lnTo>
                    <a:pt x="776" y="678"/>
                  </a:lnTo>
                  <a:lnTo>
                    <a:pt x="780" y="682"/>
                  </a:lnTo>
                  <a:lnTo>
                    <a:pt x="784" y="684"/>
                  </a:lnTo>
                  <a:lnTo>
                    <a:pt x="788" y="688"/>
                  </a:lnTo>
                  <a:lnTo>
                    <a:pt x="790" y="690"/>
                  </a:lnTo>
                  <a:lnTo>
                    <a:pt x="790" y="692"/>
                  </a:lnTo>
                  <a:lnTo>
                    <a:pt x="788" y="694"/>
                  </a:lnTo>
                  <a:lnTo>
                    <a:pt x="788" y="694"/>
                  </a:lnTo>
                  <a:lnTo>
                    <a:pt x="790" y="698"/>
                  </a:lnTo>
                  <a:lnTo>
                    <a:pt x="790" y="698"/>
                  </a:lnTo>
                  <a:lnTo>
                    <a:pt x="788" y="700"/>
                  </a:lnTo>
                  <a:lnTo>
                    <a:pt x="786" y="702"/>
                  </a:lnTo>
                  <a:lnTo>
                    <a:pt x="784" y="704"/>
                  </a:lnTo>
                  <a:lnTo>
                    <a:pt x="780" y="704"/>
                  </a:lnTo>
                  <a:lnTo>
                    <a:pt x="778" y="702"/>
                  </a:lnTo>
                  <a:lnTo>
                    <a:pt x="774" y="702"/>
                  </a:lnTo>
                  <a:lnTo>
                    <a:pt x="772" y="702"/>
                  </a:lnTo>
                  <a:lnTo>
                    <a:pt x="770" y="702"/>
                  </a:lnTo>
                  <a:lnTo>
                    <a:pt x="764" y="696"/>
                  </a:lnTo>
                  <a:lnTo>
                    <a:pt x="764" y="696"/>
                  </a:lnTo>
                  <a:lnTo>
                    <a:pt x="766" y="700"/>
                  </a:lnTo>
                  <a:lnTo>
                    <a:pt x="766" y="702"/>
                  </a:lnTo>
                  <a:lnTo>
                    <a:pt x="768" y="706"/>
                  </a:lnTo>
                  <a:lnTo>
                    <a:pt x="766" y="712"/>
                  </a:lnTo>
                  <a:lnTo>
                    <a:pt x="766" y="716"/>
                  </a:lnTo>
                  <a:lnTo>
                    <a:pt x="762" y="718"/>
                  </a:lnTo>
                  <a:lnTo>
                    <a:pt x="760" y="718"/>
                  </a:lnTo>
                  <a:lnTo>
                    <a:pt x="756" y="720"/>
                  </a:lnTo>
                  <a:lnTo>
                    <a:pt x="752" y="722"/>
                  </a:lnTo>
                  <a:lnTo>
                    <a:pt x="750" y="724"/>
                  </a:lnTo>
                  <a:lnTo>
                    <a:pt x="750" y="726"/>
                  </a:lnTo>
                  <a:lnTo>
                    <a:pt x="752" y="728"/>
                  </a:lnTo>
                  <a:lnTo>
                    <a:pt x="752" y="730"/>
                  </a:lnTo>
                  <a:lnTo>
                    <a:pt x="752" y="732"/>
                  </a:lnTo>
                  <a:lnTo>
                    <a:pt x="752" y="730"/>
                  </a:lnTo>
                  <a:lnTo>
                    <a:pt x="754" y="730"/>
                  </a:lnTo>
                  <a:lnTo>
                    <a:pt x="754" y="730"/>
                  </a:lnTo>
                  <a:lnTo>
                    <a:pt x="756" y="732"/>
                  </a:lnTo>
                  <a:lnTo>
                    <a:pt x="758" y="736"/>
                  </a:lnTo>
                  <a:lnTo>
                    <a:pt x="756" y="738"/>
                  </a:lnTo>
                  <a:lnTo>
                    <a:pt x="756" y="740"/>
                  </a:lnTo>
                  <a:lnTo>
                    <a:pt x="754" y="740"/>
                  </a:lnTo>
                  <a:lnTo>
                    <a:pt x="752" y="742"/>
                  </a:lnTo>
                  <a:lnTo>
                    <a:pt x="752" y="742"/>
                  </a:lnTo>
                  <a:lnTo>
                    <a:pt x="750" y="744"/>
                  </a:lnTo>
                  <a:lnTo>
                    <a:pt x="748" y="746"/>
                  </a:lnTo>
                  <a:lnTo>
                    <a:pt x="748" y="746"/>
                  </a:lnTo>
                  <a:lnTo>
                    <a:pt x="752" y="746"/>
                  </a:lnTo>
                  <a:lnTo>
                    <a:pt x="754" y="746"/>
                  </a:lnTo>
                  <a:lnTo>
                    <a:pt x="760" y="744"/>
                  </a:lnTo>
                  <a:lnTo>
                    <a:pt x="764" y="740"/>
                  </a:lnTo>
                  <a:lnTo>
                    <a:pt x="768" y="736"/>
                  </a:lnTo>
                  <a:lnTo>
                    <a:pt x="770" y="734"/>
                  </a:lnTo>
                  <a:lnTo>
                    <a:pt x="770" y="730"/>
                  </a:lnTo>
                  <a:lnTo>
                    <a:pt x="772" y="728"/>
                  </a:lnTo>
                  <a:lnTo>
                    <a:pt x="774" y="724"/>
                  </a:lnTo>
                  <a:lnTo>
                    <a:pt x="776" y="722"/>
                  </a:lnTo>
                  <a:lnTo>
                    <a:pt x="782" y="722"/>
                  </a:lnTo>
                  <a:lnTo>
                    <a:pt x="788" y="722"/>
                  </a:lnTo>
                  <a:lnTo>
                    <a:pt x="794" y="722"/>
                  </a:lnTo>
                  <a:lnTo>
                    <a:pt x="798" y="722"/>
                  </a:lnTo>
                  <a:lnTo>
                    <a:pt x="802" y="722"/>
                  </a:lnTo>
                  <a:lnTo>
                    <a:pt x="802" y="722"/>
                  </a:lnTo>
                  <a:lnTo>
                    <a:pt x="800" y="722"/>
                  </a:lnTo>
                  <a:lnTo>
                    <a:pt x="798" y="720"/>
                  </a:lnTo>
                  <a:lnTo>
                    <a:pt x="798" y="718"/>
                  </a:lnTo>
                  <a:lnTo>
                    <a:pt x="798" y="714"/>
                  </a:lnTo>
                  <a:lnTo>
                    <a:pt x="800" y="712"/>
                  </a:lnTo>
                  <a:lnTo>
                    <a:pt x="804" y="708"/>
                  </a:lnTo>
                  <a:lnTo>
                    <a:pt x="806" y="704"/>
                  </a:lnTo>
                  <a:lnTo>
                    <a:pt x="810" y="700"/>
                  </a:lnTo>
                  <a:lnTo>
                    <a:pt x="814" y="698"/>
                  </a:lnTo>
                  <a:lnTo>
                    <a:pt x="820" y="696"/>
                  </a:lnTo>
                  <a:lnTo>
                    <a:pt x="826" y="696"/>
                  </a:lnTo>
                  <a:lnTo>
                    <a:pt x="832" y="696"/>
                  </a:lnTo>
                  <a:lnTo>
                    <a:pt x="838" y="696"/>
                  </a:lnTo>
                  <a:lnTo>
                    <a:pt x="840" y="698"/>
                  </a:lnTo>
                  <a:lnTo>
                    <a:pt x="842" y="698"/>
                  </a:lnTo>
                  <a:lnTo>
                    <a:pt x="846" y="700"/>
                  </a:lnTo>
                  <a:lnTo>
                    <a:pt x="848" y="700"/>
                  </a:lnTo>
                  <a:lnTo>
                    <a:pt x="850" y="702"/>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2" name="Freeform 373"/>
            <p:cNvSpPr>
              <a:spLocks/>
            </p:cNvSpPr>
            <p:nvPr/>
          </p:nvSpPr>
          <p:spPr bwMode="gray">
            <a:xfrm>
              <a:off x="3313" y="1796"/>
              <a:ext cx="492" cy="498"/>
            </a:xfrm>
            <a:custGeom>
              <a:avLst/>
              <a:gdLst>
                <a:gd name="T0" fmla="*/ 318 w 492"/>
                <a:gd name="T1" fmla="*/ 44 h 498"/>
                <a:gd name="T2" fmla="*/ 282 w 492"/>
                <a:gd name="T3" fmla="*/ 40 h 498"/>
                <a:gd name="T4" fmla="*/ 262 w 492"/>
                <a:gd name="T5" fmla="*/ 32 h 498"/>
                <a:gd name="T6" fmla="*/ 242 w 492"/>
                <a:gd name="T7" fmla="*/ 24 h 498"/>
                <a:gd name="T8" fmla="*/ 230 w 492"/>
                <a:gd name="T9" fmla="*/ 28 h 498"/>
                <a:gd name="T10" fmla="*/ 220 w 492"/>
                <a:gd name="T11" fmla="*/ 32 h 498"/>
                <a:gd name="T12" fmla="*/ 176 w 492"/>
                <a:gd name="T13" fmla="*/ 4 h 498"/>
                <a:gd name="T14" fmla="*/ 118 w 492"/>
                <a:gd name="T15" fmla="*/ 12 h 498"/>
                <a:gd name="T16" fmla="*/ 100 w 492"/>
                <a:gd name="T17" fmla="*/ 14 h 498"/>
                <a:gd name="T18" fmla="*/ 68 w 492"/>
                <a:gd name="T19" fmla="*/ 60 h 498"/>
                <a:gd name="T20" fmla="*/ 18 w 492"/>
                <a:gd name="T21" fmla="*/ 98 h 498"/>
                <a:gd name="T22" fmla="*/ 60 w 492"/>
                <a:gd name="T23" fmla="*/ 144 h 498"/>
                <a:gd name="T24" fmla="*/ 58 w 492"/>
                <a:gd name="T25" fmla="*/ 178 h 498"/>
                <a:gd name="T26" fmla="*/ 8 w 492"/>
                <a:gd name="T27" fmla="*/ 182 h 498"/>
                <a:gd name="T28" fmla="*/ 62 w 492"/>
                <a:gd name="T29" fmla="*/ 228 h 498"/>
                <a:gd name="T30" fmla="*/ 86 w 492"/>
                <a:gd name="T31" fmla="*/ 220 h 498"/>
                <a:gd name="T32" fmla="*/ 86 w 492"/>
                <a:gd name="T33" fmla="*/ 236 h 498"/>
                <a:gd name="T34" fmla="*/ 76 w 492"/>
                <a:gd name="T35" fmla="*/ 260 h 498"/>
                <a:gd name="T36" fmla="*/ 52 w 492"/>
                <a:gd name="T37" fmla="*/ 284 h 498"/>
                <a:gd name="T38" fmla="*/ 18 w 492"/>
                <a:gd name="T39" fmla="*/ 308 h 498"/>
                <a:gd name="T40" fmla="*/ 28 w 492"/>
                <a:gd name="T41" fmla="*/ 328 h 498"/>
                <a:gd name="T42" fmla="*/ 38 w 492"/>
                <a:gd name="T43" fmla="*/ 352 h 498"/>
                <a:gd name="T44" fmla="*/ 68 w 492"/>
                <a:gd name="T45" fmla="*/ 362 h 498"/>
                <a:gd name="T46" fmla="*/ 74 w 492"/>
                <a:gd name="T47" fmla="*/ 386 h 498"/>
                <a:gd name="T48" fmla="*/ 92 w 492"/>
                <a:gd name="T49" fmla="*/ 382 h 498"/>
                <a:gd name="T50" fmla="*/ 102 w 492"/>
                <a:gd name="T51" fmla="*/ 394 h 498"/>
                <a:gd name="T52" fmla="*/ 124 w 492"/>
                <a:gd name="T53" fmla="*/ 390 h 498"/>
                <a:gd name="T54" fmla="*/ 138 w 492"/>
                <a:gd name="T55" fmla="*/ 384 h 498"/>
                <a:gd name="T56" fmla="*/ 104 w 492"/>
                <a:gd name="T57" fmla="*/ 434 h 498"/>
                <a:gd name="T58" fmla="*/ 68 w 492"/>
                <a:gd name="T59" fmla="*/ 464 h 498"/>
                <a:gd name="T60" fmla="*/ 86 w 492"/>
                <a:gd name="T61" fmla="*/ 466 h 498"/>
                <a:gd name="T62" fmla="*/ 160 w 492"/>
                <a:gd name="T63" fmla="*/ 412 h 498"/>
                <a:gd name="T64" fmla="*/ 186 w 492"/>
                <a:gd name="T65" fmla="*/ 390 h 498"/>
                <a:gd name="T66" fmla="*/ 178 w 492"/>
                <a:gd name="T67" fmla="*/ 374 h 498"/>
                <a:gd name="T68" fmla="*/ 206 w 492"/>
                <a:gd name="T69" fmla="*/ 326 h 498"/>
                <a:gd name="T70" fmla="*/ 250 w 492"/>
                <a:gd name="T71" fmla="*/ 322 h 498"/>
                <a:gd name="T72" fmla="*/ 212 w 492"/>
                <a:gd name="T73" fmla="*/ 346 h 498"/>
                <a:gd name="T74" fmla="*/ 206 w 492"/>
                <a:gd name="T75" fmla="*/ 364 h 498"/>
                <a:gd name="T76" fmla="*/ 220 w 492"/>
                <a:gd name="T77" fmla="*/ 376 h 498"/>
                <a:gd name="T78" fmla="*/ 246 w 492"/>
                <a:gd name="T79" fmla="*/ 356 h 498"/>
                <a:gd name="T80" fmla="*/ 254 w 492"/>
                <a:gd name="T81" fmla="*/ 338 h 498"/>
                <a:gd name="T82" fmla="*/ 274 w 492"/>
                <a:gd name="T83" fmla="*/ 338 h 498"/>
                <a:gd name="T84" fmla="*/ 312 w 492"/>
                <a:gd name="T85" fmla="*/ 354 h 498"/>
                <a:gd name="T86" fmla="*/ 350 w 492"/>
                <a:gd name="T87" fmla="*/ 368 h 498"/>
                <a:gd name="T88" fmla="*/ 372 w 492"/>
                <a:gd name="T89" fmla="*/ 372 h 498"/>
                <a:gd name="T90" fmla="*/ 426 w 492"/>
                <a:gd name="T91" fmla="*/ 388 h 498"/>
                <a:gd name="T92" fmla="*/ 452 w 492"/>
                <a:gd name="T93" fmla="*/ 428 h 498"/>
                <a:gd name="T94" fmla="*/ 462 w 492"/>
                <a:gd name="T95" fmla="*/ 454 h 498"/>
                <a:gd name="T96" fmla="*/ 472 w 492"/>
                <a:gd name="T97" fmla="*/ 462 h 498"/>
                <a:gd name="T98" fmla="*/ 480 w 492"/>
                <a:gd name="T99" fmla="*/ 474 h 498"/>
                <a:gd name="T100" fmla="*/ 480 w 492"/>
                <a:gd name="T101" fmla="*/ 496 h 498"/>
                <a:gd name="T102" fmla="*/ 490 w 492"/>
                <a:gd name="T103" fmla="*/ 456 h 498"/>
                <a:gd name="T104" fmla="*/ 462 w 492"/>
                <a:gd name="T105" fmla="*/ 418 h 498"/>
                <a:gd name="T106" fmla="*/ 416 w 492"/>
                <a:gd name="T107" fmla="*/ 368 h 498"/>
                <a:gd name="T108" fmla="*/ 378 w 492"/>
                <a:gd name="T109" fmla="*/ 36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2" h="498">
                  <a:moveTo>
                    <a:pt x="338" y="50"/>
                  </a:moveTo>
                  <a:lnTo>
                    <a:pt x="336" y="48"/>
                  </a:lnTo>
                  <a:lnTo>
                    <a:pt x="334" y="46"/>
                  </a:lnTo>
                  <a:lnTo>
                    <a:pt x="332" y="46"/>
                  </a:lnTo>
                  <a:lnTo>
                    <a:pt x="328" y="44"/>
                  </a:lnTo>
                  <a:lnTo>
                    <a:pt x="324" y="44"/>
                  </a:lnTo>
                  <a:lnTo>
                    <a:pt x="318" y="44"/>
                  </a:lnTo>
                  <a:lnTo>
                    <a:pt x="310" y="48"/>
                  </a:lnTo>
                  <a:lnTo>
                    <a:pt x="310" y="48"/>
                  </a:lnTo>
                  <a:lnTo>
                    <a:pt x="306" y="48"/>
                  </a:lnTo>
                  <a:lnTo>
                    <a:pt x="300" y="48"/>
                  </a:lnTo>
                  <a:lnTo>
                    <a:pt x="294" y="46"/>
                  </a:lnTo>
                  <a:lnTo>
                    <a:pt x="288" y="44"/>
                  </a:lnTo>
                  <a:lnTo>
                    <a:pt x="282" y="40"/>
                  </a:lnTo>
                  <a:lnTo>
                    <a:pt x="282" y="40"/>
                  </a:lnTo>
                  <a:lnTo>
                    <a:pt x="280" y="40"/>
                  </a:lnTo>
                  <a:lnTo>
                    <a:pt x="276" y="40"/>
                  </a:lnTo>
                  <a:lnTo>
                    <a:pt x="272" y="40"/>
                  </a:lnTo>
                  <a:lnTo>
                    <a:pt x="268" y="38"/>
                  </a:lnTo>
                  <a:lnTo>
                    <a:pt x="264" y="36"/>
                  </a:lnTo>
                  <a:lnTo>
                    <a:pt x="262" y="32"/>
                  </a:lnTo>
                  <a:lnTo>
                    <a:pt x="260" y="30"/>
                  </a:lnTo>
                  <a:lnTo>
                    <a:pt x="258" y="30"/>
                  </a:lnTo>
                  <a:lnTo>
                    <a:pt x="254" y="28"/>
                  </a:lnTo>
                  <a:lnTo>
                    <a:pt x="250" y="26"/>
                  </a:lnTo>
                  <a:lnTo>
                    <a:pt x="246" y="26"/>
                  </a:lnTo>
                  <a:lnTo>
                    <a:pt x="244" y="26"/>
                  </a:lnTo>
                  <a:lnTo>
                    <a:pt x="242" y="24"/>
                  </a:lnTo>
                  <a:lnTo>
                    <a:pt x="240" y="24"/>
                  </a:lnTo>
                  <a:lnTo>
                    <a:pt x="236" y="22"/>
                  </a:lnTo>
                  <a:lnTo>
                    <a:pt x="234" y="20"/>
                  </a:lnTo>
                  <a:lnTo>
                    <a:pt x="230" y="22"/>
                  </a:lnTo>
                  <a:lnTo>
                    <a:pt x="230" y="22"/>
                  </a:lnTo>
                  <a:lnTo>
                    <a:pt x="228" y="26"/>
                  </a:lnTo>
                  <a:lnTo>
                    <a:pt x="230" y="28"/>
                  </a:lnTo>
                  <a:lnTo>
                    <a:pt x="230" y="30"/>
                  </a:lnTo>
                  <a:lnTo>
                    <a:pt x="230" y="34"/>
                  </a:lnTo>
                  <a:lnTo>
                    <a:pt x="230" y="36"/>
                  </a:lnTo>
                  <a:lnTo>
                    <a:pt x="230" y="36"/>
                  </a:lnTo>
                  <a:lnTo>
                    <a:pt x="228" y="36"/>
                  </a:lnTo>
                  <a:lnTo>
                    <a:pt x="224" y="36"/>
                  </a:lnTo>
                  <a:lnTo>
                    <a:pt x="220" y="32"/>
                  </a:lnTo>
                  <a:lnTo>
                    <a:pt x="216" y="28"/>
                  </a:lnTo>
                  <a:lnTo>
                    <a:pt x="212" y="24"/>
                  </a:lnTo>
                  <a:lnTo>
                    <a:pt x="208" y="20"/>
                  </a:lnTo>
                  <a:lnTo>
                    <a:pt x="198" y="16"/>
                  </a:lnTo>
                  <a:lnTo>
                    <a:pt x="188" y="10"/>
                  </a:lnTo>
                  <a:lnTo>
                    <a:pt x="180" y="6"/>
                  </a:lnTo>
                  <a:lnTo>
                    <a:pt x="176" y="4"/>
                  </a:lnTo>
                  <a:lnTo>
                    <a:pt x="172" y="4"/>
                  </a:lnTo>
                  <a:lnTo>
                    <a:pt x="164" y="0"/>
                  </a:lnTo>
                  <a:lnTo>
                    <a:pt x="150" y="0"/>
                  </a:lnTo>
                  <a:lnTo>
                    <a:pt x="134" y="4"/>
                  </a:lnTo>
                  <a:lnTo>
                    <a:pt x="128" y="8"/>
                  </a:lnTo>
                  <a:lnTo>
                    <a:pt x="122" y="10"/>
                  </a:lnTo>
                  <a:lnTo>
                    <a:pt x="118" y="12"/>
                  </a:lnTo>
                  <a:lnTo>
                    <a:pt x="116" y="12"/>
                  </a:lnTo>
                  <a:lnTo>
                    <a:pt x="114" y="12"/>
                  </a:lnTo>
                  <a:lnTo>
                    <a:pt x="112" y="12"/>
                  </a:lnTo>
                  <a:lnTo>
                    <a:pt x="110" y="12"/>
                  </a:lnTo>
                  <a:lnTo>
                    <a:pt x="108" y="12"/>
                  </a:lnTo>
                  <a:lnTo>
                    <a:pt x="104" y="12"/>
                  </a:lnTo>
                  <a:lnTo>
                    <a:pt x="100" y="14"/>
                  </a:lnTo>
                  <a:lnTo>
                    <a:pt x="94" y="16"/>
                  </a:lnTo>
                  <a:lnTo>
                    <a:pt x="88" y="20"/>
                  </a:lnTo>
                  <a:lnTo>
                    <a:pt x="86" y="22"/>
                  </a:lnTo>
                  <a:lnTo>
                    <a:pt x="84" y="28"/>
                  </a:lnTo>
                  <a:lnTo>
                    <a:pt x="80" y="36"/>
                  </a:lnTo>
                  <a:lnTo>
                    <a:pt x="74" y="48"/>
                  </a:lnTo>
                  <a:lnTo>
                    <a:pt x="68" y="60"/>
                  </a:lnTo>
                  <a:lnTo>
                    <a:pt x="58" y="70"/>
                  </a:lnTo>
                  <a:lnTo>
                    <a:pt x="50" y="74"/>
                  </a:lnTo>
                  <a:lnTo>
                    <a:pt x="38" y="76"/>
                  </a:lnTo>
                  <a:lnTo>
                    <a:pt x="28" y="78"/>
                  </a:lnTo>
                  <a:lnTo>
                    <a:pt x="20" y="84"/>
                  </a:lnTo>
                  <a:lnTo>
                    <a:pt x="18" y="92"/>
                  </a:lnTo>
                  <a:lnTo>
                    <a:pt x="18" y="98"/>
                  </a:lnTo>
                  <a:lnTo>
                    <a:pt x="20" y="102"/>
                  </a:lnTo>
                  <a:lnTo>
                    <a:pt x="22" y="106"/>
                  </a:lnTo>
                  <a:lnTo>
                    <a:pt x="26" y="110"/>
                  </a:lnTo>
                  <a:lnTo>
                    <a:pt x="32" y="114"/>
                  </a:lnTo>
                  <a:lnTo>
                    <a:pt x="38" y="120"/>
                  </a:lnTo>
                  <a:lnTo>
                    <a:pt x="48" y="130"/>
                  </a:lnTo>
                  <a:lnTo>
                    <a:pt x="60" y="144"/>
                  </a:lnTo>
                  <a:lnTo>
                    <a:pt x="70" y="156"/>
                  </a:lnTo>
                  <a:lnTo>
                    <a:pt x="76" y="168"/>
                  </a:lnTo>
                  <a:lnTo>
                    <a:pt x="72" y="178"/>
                  </a:lnTo>
                  <a:lnTo>
                    <a:pt x="68" y="180"/>
                  </a:lnTo>
                  <a:lnTo>
                    <a:pt x="64" y="180"/>
                  </a:lnTo>
                  <a:lnTo>
                    <a:pt x="62" y="180"/>
                  </a:lnTo>
                  <a:lnTo>
                    <a:pt x="58" y="178"/>
                  </a:lnTo>
                  <a:lnTo>
                    <a:pt x="54" y="176"/>
                  </a:lnTo>
                  <a:lnTo>
                    <a:pt x="52" y="172"/>
                  </a:lnTo>
                  <a:lnTo>
                    <a:pt x="50" y="170"/>
                  </a:lnTo>
                  <a:lnTo>
                    <a:pt x="46" y="168"/>
                  </a:lnTo>
                  <a:lnTo>
                    <a:pt x="34" y="168"/>
                  </a:lnTo>
                  <a:lnTo>
                    <a:pt x="20" y="172"/>
                  </a:lnTo>
                  <a:lnTo>
                    <a:pt x="8" y="182"/>
                  </a:lnTo>
                  <a:lnTo>
                    <a:pt x="2" y="192"/>
                  </a:lnTo>
                  <a:lnTo>
                    <a:pt x="0" y="200"/>
                  </a:lnTo>
                  <a:lnTo>
                    <a:pt x="0" y="208"/>
                  </a:lnTo>
                  <a:lnTo>
                    <a:pt x="8" y="216"/>
                  </a:lnTo>
                  <a:lnTo>
                    <a:pt x="26" y="226"/>
                  </a:lnTo>
                  <a:lnTo>
                    <a:pt x="44" y="232"/>
                  </a:lnTo>
                  <a:lnTo>
                    <a:pt x="62" y="228"/>
                  </a:lnTo>
                  <a:lnTo>
                    <a:pt x="64" y="228"/>
                  </a:lnTo>
                  <a:lnTo>
                    <a:pt x="66" y="226"/>
                  </a:lnTo>
                  <a:lnTo>
                    <a:pt x="70" y="224"/>
                  </a:lnTo>
                  <a:lnTo>
                    <a:pt x="74" y="222"/>
                  </a:lnTo>
                  <a:lnTo>
                    <a:pt x="78" y="222"/>
                  </a:lnTo>
                  <a:lnTo>
                    <a:pt x="82" y="220"/>
                  </a:lnTo>
                  <a:lnTo>
                    <a:pt x="86" y="220"/>
                  </a:lnTo>
                  <a:lnTo>
                    <a:pt x="88" y="222"/>
                  </a:lnTo>
                  <a:lnTo>
                    <a:pt x="90" y="224"/>
                  </a:lnTo>
                  <a:lnTo>
                    <a:pt x="88" y="226"/>
                  </a:lnTo>
                  <a:lnTo>
                    <a:pt x="86" y="228"/>
                  </a:lnTo>
                  <a:lnTo>
                    <a:pt x="86" y="230"/>
                  </a:lnTo>
                  <a:lnTo>
                    <a:pt x="84" y="234"/>
                  </a:lnTo>
                  <a:lnTo>
                    <a:pt x="86" y="236"/>
                  </a:lnTo>
                  <a:lnTo>
                    <a:pt x="88" y="240"/>
                  </a:lnTo>
                  <a:lnTo>
                    <a:pt x="90" y="242"/>
                  </a:lnTo>
                  <a:lnTo>
                    <a:pt x="92" y="246"/>
                  </a:lnTo>
                  <a:lnTo>
                    <a:pt x="92" y="248"/>
                  </a:lnTo>
                  <a:lnTo>
                    <a:pt x="90" y="252"/>
                  </a:lnTo>
                  <a:lnTo>
                    <a:pt x="86" y="256"/>
                  </a:lnTo>
                  <a:lnTo>
                    <a:pt x="76" y="260"/>
                  </a:lnTo>
                  <a:lnTo>
                    <a:pt x="64" y="266"/>
                  </a:lnTo>
                  <a:lnTo>
                    <a:pt x="56" y="274"/>
                  </a:lnTo>
                  <a:lnTo>
                    <a:pt x="52" y="284"/>
                  </a:lnTo>
                  <a:lnTo>
                    <a:pt x="54" y="284"/>
                  </a:lnTo>
                  <a:lnTo>
                    <a:pt x="54" y="284"/>
                  </a:lnTo>
                  <a:lnTo>
                    <a:pt x="54" y="284"/>
                  </a:lnTo>
                  <a:lnTo>
                    <a:pt x="52" y="284"/>
                  </a:lnTo>
                  <a:lnTo>
                    <a:pt x="52" y="286"/>
                  </a:lnTo>
                  <a:lnTo>
                    <a:pt x="48" y="288"/>
                  </a:lnTo>
                  <a:lnTo>
                    <a:pt x="44" y="290"/>
                  </a:lnTo>
                  <a:lnTo>
                    <a:pt x="36" y="296"/>
                  </a:lnTo>
                  <a:lnTo>
                    <a:pt x="28" y="300"/>
                  </a:lnTo>
                  <a:lnTo>
                    <a:pt x="22" y="304"/>
                  </a:lnTo>
                  <a:lnTo>
                    <a:pt x="18" y="308"/>
                  </a:lnTo>
                  <a:lnTo>
                    <a:pt x="16" y="312"/>
                  </a:lnTo>
                  <a:lnTo>
                    <a:pt x="14" y="316"/>
                  </a:lnTo>
                  <a:lnTo>
                    <a:pt x="16" y="320"/>
                  </a:lnTo>
                  <a:lnTo>
                    <a:pt x="22" y="324"/>
                  </a:lnTo>
                  <a:lnTo>
                    <a:pt x="22" y="326"/>
                  </a:lnTo>
                  <a:lnTo>
                    <a:pt x="24" y="326"/>
                  </a:lnTo>
                  <a:lnTo>
                    <a:pt x="28" y="328"/>
                  </a:lnTo>
                  <a:lnTo>
                    <a:pt x="34" y="330"/>
                  </a:lnTo>
                  <a:lnTo>
                    <a:pt x="38" y="332"/>
                  </a:lnTo>
                  <a:lnTo>
                    <a:pt x="38" y="332"/>
                  </a:lnTo>
                  <a:lnTo>
                    <a:pt x="38" y="336"/>
                  </a:lnTo>
                  <a:lnTo>
                    <a:pt x="38" y="340"/>
                  </a:lnTo>
                  <a:lnTo>
                    <a:pt x="38" y="346"/>
                  </a:lnTo>
                  <a:lnTo>
                    <a:pt x="38" y="352"/>
                  </a:lnTo>
                  <a:lnTo>
                    <a:pt x="42" y="358"/>
                  </a:lnTo>
                  <a:lnTo>
                    <a:pt x="48" y="362"/>
                  </a:lnTo>
                  <a:lnTo>
                    <a:pt x="50" y="362"/>
                  </a:lnTo>
                  <a:lnTo>
                    <a:pt x="54" y="362"/>
                  </a:lnTo>
                  <a:lnTo>
                    <a:pt x="58" y="362"/>
                  </a:lnTo>
                  <a:lnTo>
                    <a:pt x="64" y="362"/>
                  </a:lnTo>
                  <a:lnTo>
                    <a:pt x="68" y="362"/>
                  </a:lnTo>
                  <a:lnTo>
                    <a:pt x="68" y="364"/>
                  </a:lnTo>
                  <a:lnTo>
                    <a:pt x="70" y="366"/>
                  </a:lnTo>
                  <a:lnTo>
                    <a:pt x="70" y="370"/>
                  </a:lnTo>
                  <a:lnTo>
                    <a:pt x="72" y="374"/>
                  </a:lnTo>
                  <a:lnTo>
                    <a:pt x="74" y="380"/>
                  </a:lnTo>
                  <a:lnTo>
                    <a:pt x="74" y="386"/>
                  </a:lnTo>
                  <a:lnTo>
                    <a:pt x="74" y="386"/>
                  </a:lnTo>
                  <a:lnTo>
                    <a:pt x="76" y="388"/>
                  </a:lnTo>
                  <a:lnTo>
                    <a:pt x="80" y="388"/>
                  </a:lnTo>
                  <a:lnTo>
                    <a:pt x="82" y="388"/>
                  </a:lnTo>
                  <a:lnTo>
                    <a:pt x="86" y="386"/>
                  </a:lnTo>
                  <a:lnTo>
                    <a:pt x="90" y="382"/>
                  </a:lnTo>
                  <a:lnTo>
                    <a:pt x="90" y="382"/>
                  </a:lnTo>
                  <a:lnTo>
                    <a:pt x="92" y="382"/>
                  </a:lnTo>
                  <a:lnTo>
                    <a:pt x="94" y="382"/>
                  </a:lnTo>
                  <a:lnTo>
                    <a:pt x="96" y="382"/>
                  </a:lnTo>
                  <a:lnTo>
                    <a:pt x="98" y="384"/>
                  </a:lnTo>
                  <a:lnTo>
                    <a:pt x="98" y="388"/>
                  </a:lnTo>
                  <a:lnTo>
                    <a:pt x="100" y="390"/>
                  </a:lnTo>
                  <a:lnTo>
                    <a:pt x="100" y="392"/>
                  </a:lnTo>
                  <a:lnTo>
                    <a:pt x="102" y="394"/>
                  </a:lnTo>
                  <a:lnTo>
                    <a:pt x="104" y="396"/>
                  </a:lnTo>
                  <a:lnTo>
                    <a:pt x="106" y="398"/>
                  </a:lnTo>
                  <a:lnTo>
                    <a:pt x="110" y="398"/>
                  </a:lnTo>
                  <a:lnTo>
                    <a:pt x="116" y="396"/>
                  </a:lnTo>
                  <a:lnTo>
                    <a:pt x="120" y="392"/>
                  </a:lnTo>
                  <a:lnTo>
                    <a:pt x="122" y="392"/>
                  </a:lnTo>
                  <a:lnTo>
                    <a:pt x="124" y="390"/>
                  </a:lnTo>
                  <a:lnTo>
                    <a:pt x="126" y="388"/>
                  </a:lnTo>
                  <a:lnTo>
                    <a:pt x="128" y="384"/>
                  </a:lnTo>
                  <a:lnTo>
                    <a:pt x="130" y="382"/>
                  </a:lnTo>
                  <a:lnTo>
                    <a:pt x="134" y="380"/>
                  </a:lnTo>
                  <a:lnTo>
                    <a:pt x="136" y="380"/>
                  </a:lnTo>
                  <a:lnTo>
                    <a:pt x="138" y="380"/>
                  </a:lnTo>
                  <a:lnTo>
                    <a:pt x="138" y="384"/>
                  </a:lnTo>
                  <a:lnTo>
                    <a:pt x="138" y="388"/>
                  </a:lnTo>
                  <a:lnTo>
                    <a:pt x="136" y="396"/>
                  </a:lnTo>
                  <a:lnTo>
                    <a:pt x="132" y="408"/>
                  </a:lnTo>
                  <a:lnTo>
                    <a:pt x="126" y="418"/>
                  </a:lnTo>
                  <a:lnTo>
                    <a:pt x="122" y="420"/>
                  </a:lnTo>
                  <a:lnTo>
                    <a:pt x="114" y="426"/>
                  </a:lnTo>
                  <a:lnTo>
                    <a:pt x="104" y="434"/>
                  </a:lnTo>
                  <a:lnTo>
                    <a:pt x="94" y="444"/>
                  </a:lnTo>
                  <a:lnTo>
                    <a:pt x="86" y="454"/>
                  </a:lnTo>
                  <a:lnTo>
                    <a:pt x="84" y="456"/>
                  </a:lnTo>
                  <a:lnTo>
                    <a:pt x="82" y="456"/>
                  </a:lnTo>
                  <a:lnTo>
                    <a:pt x="78" y="458"/>
                  </a:lnTo>
                  <a:lnTo>
                    <a:pt x="74" y="462"/>
                  </a:lnTo>
                  <a:lnTo>
                    <a:pt x="68" y="464"/>
                  </a:lnTo>
                  <a:lnTo>
                    <a:pt x="64" y="470"/>
                  </a:lnTo>
                  <a:lnTo>
                    <a:pt x="62" y="474"/>
                  </a:lnTo>
                  <a:lnTo>
                    <a:pt x="64" y="474"/>
                  </a:lnTo>
                  <a:lnTo>
                    <a:pt x="66" y="472"/>
                  </a:lnTo>
                  <a:lnTo>
                    <a:pt x="72" y="470"/>
                  </a:lnTo>
                  <a:lnTo>
                    <a:pt x="78" y="468"/>
                  </a:lnTo>
                  <a:lnTo>
                    <a:pt x="86" y="466"/>
                  </a:lnTo>
                  <a:lnTo>
                    <a:pt x="94" y="464"/>
                  </a:lnTo>
                  <a:lnTo>
                    <a:pt x="106" y="458"/>
                  </a:lnTo>
                  <a:lnTo>
                    <a:pt x="120" y="450"/>
                  </a:lnTo>
                  <a:lnTo>
                    <a:pt x="134" y="436"/>
                  </a:lnTo>
                  <a:lnTo>
                    <a:pt x="148" y="424"/>
                  </a:lnTo>
                  <a:lnTo>
                    <a:pt x="160" y="412"/>
                  </a:lnTo>
                  <a:lnTo>
                    <a:pt x="160" y="412"/>
                  </a:lnTo>
                  <a:lnTo>
                    <a:pt x="164" y="410"/>
                  </a:lnTo>
                  <a:lnTo>
                    <a:pt x="168" y="408"/>
                  </a:lnTo>
                  <a:lnTo>
                    <a:pt x="172" y="404"/>
                  </a:lnTo>
                  <a:lnTo>
                    <a:pt x="176" y="402"/>
                  </a:lnTo>
                  <a:lnTo>
                    <a:pt x="180" y="398"/>
                  </a:lnTo>
                  <a:lnTo>
                    <a:pt x="184" y="394"/>
                  </a:lnTo>
                  <a:lnTo>
                    <a:pt x="186" y="390"/>
                  </a:lnTo>
                  <a:lnTo>
                    <a:pt x="184" y="386"/>
                  </a:lnTo>
                  <a:lnTo>
                    <a:pt x="182" y="382"/>
                  </a:lnTo>
                  <a:lnTo>
                    <a:pt x="180" y="382"/>
                  </a:lnTo>
                  <a:lnTo>
                    <a:pt x="178" y="380"/>
                  </a:lnTo>
                  <a:lnTo>
                    <a:pt x="178" y="378"/>
                  </a:lnTo>
                  <a:lnTo>
                    <a:pt x="176" y="376"/>
                  </a:lnTo>
                  <a:lnTo>
                    <a:pt x="178" y="374"/>
                  </a:lnTo>
                  <a:lnTo>
                    <a:pt x="182" y="372"/>
                  </a:lnTo>
                  <a:lnTo>
                    <a:pt x="184" y="368"/>
                  </a:lnTo>
                  <a:lnTo>
                    <a:pt x="188" y="360"/>
                  </a:lnTo>
                  <a:lnTo>
                    <a:pt x="194" y="350"/>
                  </a:lnTo>
                  <a:lnTo>
                    <a:pt x="200" y="340"/>
                  </a:lnTo>
                  <a:lnTo>
                    <a:pt x="204" y="328"/>
                  </a:lnTo>
                  <a:lnTo>
                    <a:pt x="206" y="326"/>
                  </a:lnTo>
                  <a:lnTo>
                    <a:pt x="214" y="322"/>
                  </a:lnTo>
                  <a:lnTo>
                    <a:pt x="226" y="318"/>
                  </a:lnTo>
                  <a:lnTo>
                    <a:pt x="244" y="318"/>
                  </a:lnTo>
                  <a:lnTo>
                    <a:pt x="244" y="318"/>
                  </a:lnTo>
                  <a:lnTo>
                    <a:pt x="246" y="320"/>
                  </a:lnTo>
                  <a:lnTo>
                    <a:pt x="248" y="322"/>
                  </a:lnTo>
                  <a:lnTo>
                    <a:pt x="250" y="322"/>
                  </a:lnTo>
                  <a:lnTo>
                    <a:pt x="252" y="324"/>
                  </a:lnTo>
                  <a:lnTo>
                    <a:pt x="252" y="326"/>
                  </a:lnTo>
                  <a:lnTo>
                    <a:pt x="248" y="328"/>
                  </a:lnTo>
                  <a:lnTo>
                    <a:pt x="244" y="328"/>
                  </a:lnTo>
                  <a:lnTo>
                    <a:pt x="232" y="332"/>
                  </a:lnTo>
                  <a:lnTo>
                    <a:pt x="220" y="336"/>
                  </a:lnTo>
                  <a:lnTo>
                    <a:pt x="212" y="346"/>
                  </a:lnTo>
                  <a:lnTo>
                    <a:pt x="212" y="348"/>
                  </a:lnTo>
                  <a:lnTo>
                    <a:pt x="212" y="350"/>
                  </a:lnTo>
                  <a:lnTo>
                    <a:pt x="210" y="354"/>
                  </a:lnTo>
                  <a:lnTo>
                    <a:pt x="208" y="358"/>
                  </a:lnTo>
                  <a:lnTo>
                    <a:pt x="206" y="360"/>
                  </a:lnTo>
                  <a:lnTo>
                    <a:pt x="206" y="362"/>
                  </a:lnTo>
                  <a:lnTo>
                    <a:pt x="206" y="364"/>
                  </a:lnTo>
                  <a:lnTo>
                    <a:pt x="206" y="366"/>
                  </a:lnTo>
                  <a:lnTo>
                    <a:pt x="206" y="370"/>
                  </a:lnTo>
                  <a:lnTo>
                    <a:pt x="208" y="372"/>
                  </a:lnTo>
                  <a:lnTo>
                    <a:pt x="208" y="376"/>
                  </a:lnTo>
                  <a:lnTo>
                    <a:pt x="212" y="376"/>
                  </a:lnTo>
                  <a:lnTo>
                    <a:pt x="214" y="376"/>
                  </a:lnTo>
                  <a:lnTo>
                    <a:pt x="220" y="376"/>
                  </a:lnTo>
                  <a:lnTo>
                    <a:pt x="220" y="374"/>
                  </a:lnTo>
                  <a:lnTo>
                    <a:pt x="224" y="372"/>
                  </a:lnTo>
                  <a:lnTo>
                    <a:pt x="228" y="370"/>
                  </a:lnTo>
                  <a:lnTo>
                    <a:pt x="232" y="368"/>
                  </a:lnTo>
                  <a:lnTo>
                    <a:pt x="236" y="364"/>
                  </a:lnTo>
                  <a:lnTo>
                    <a:pt x="242" y="360"/>
                  </a:lnTo>
                  <a:lnTo>
                    <a:pt x="246" y="356"/>
                  </a:lnTo>
                  <a:lnTo>
                    <a:pt x="248" y="354"/>
                  </a:lnTo>
                  <a:lnTo>
                    <a:pt x="250" y="350"/>
                  </a:lnTo>
                  <a:lnTo>
                    <a:pt x="250" y="348"/>
                  </a:lnTo>
                  <a:lnTo>
                    <a:pt x="250" y="346"/>
                  </a:lnTo>
                  <a:lnTo>
                    <a:pt x="252" y="344"/>
                  </a:lnTo>
                  <a:lnTo>
                    <a:pt x="252" y="340"/>
                  </a:lnTo>
                  <a:lnTo>
                    <a:pt x="254" y="338"/>
                  </a:lnTo>
                  <a:lnTo>
                    <a:pt x="256" y="334"/>
                  </a:lnTo>
                  <a:lnTo>
                    <a:pt x="258" y="334"/>
                  </a:lnTo>
                  <a:lnTo>
                    <a:pt x="262" y="332"/>
                  </a:lnTo>
                  <a:lnTo>
                    <a:pt x="266" y="334"/>
                  </a:lnTo>
                  <a:lnTo>
                    <a:pt x="270" y="338"/>
                  </a:lnTo>
                  <a:lnTo>
                    <a:pt x="272" y="338"/>
                  </a:lnTo>
                  <a:lnTo>
                    <a:pt x="274" y="338"/>
                  </a:lnTo>
                  <a:lnTo>
                    <a:pt x="280" y="338"/>
                  </a:lnTo>
                  <a:lnTo>
                    <a:pt x="284" y="340"/>
                  </a:lnTo>
                  <a:lnTo>
                    <a:pt x="290" y="342"/>
                  </a:lnTo>
                  <a:lnTo>
                    <a:pt x="294" y="346"/>
                  </a:lnTo>
                  <a:lnTo>
                    <a:pt x="296" y="350"/>
                  </a:lnTo>
                  <a:lnTo>
                    <a:pt x="300" y="352"/>
                  </a:lnTo>
                  <a:lnTo>
                    <a:pt x="312" y="354"/>
                  </a:lnTo>
                  <a:lnTo>
                    <a:pt x="330" y="358"/>
                  </a:lnTo>
                  <a:lnTo>
                    <a:pt x="332" y="358"/>
                  </a:lnTo>
                  <a:lnTo>
                    <a:pt x="336" y="358"/>
                  </a:lnTo>
                  <a:lnTo>
                    <a:pt x="340" y="362"/>
                  </a:lnTo>
                  <a:lnTo>
                    <a:pt x="344" y="364"/>
                  </a:lnTo>
                  <a:lnTo>
                    <a:pt x="348" y="370"/>
                  </a:lnTo>
                  <a:lnTo>
                    <a:pt x="350" y="368"/>
                  </a:lnTo>
                  <a:lnTo>
                    <a:pt x="350" y="366"/>
                  </a:lnTo>
                  <a:lnTo>
                    <a:pt x="354" y="364"/>
                  </a:lnTo>
                  <a:lnTo>
                    <a:pt x="356" y="362"/>
                  </a:lnTo>
                  <a:lnTo>
                    <a:pt x="360" y="362"/>
                  </a:lnTo>
                  <a:lnTo>
                    <a:pt x="364" y="362"/>
                  </a:lnTo>
                  <a:lnTo>
                    <a:pt x="366" y="366"/>
                  </a:lnTo>
                  <a:lnTo>
                    <a:pt x="372" y="372"/>
                  </a:lnTo>
                  <a:lnTo>
                    <a:pt x="380" y="382"/>
                  </a:lnTo>
                  <a:lnTo>
                    <a:pt x="390" y="392"/>
                  </a:lnTo>
                  <a:lnTo>
                    <a:pt x="398" y="402"/>
                  </a:lnTo>
                  <a:lnTo>
                    <a:pt x="406" y="408"/>
                  </a:lnTo>
                  <a:lnTo>
                    <a:pt x="408" y="410"/>
                  </a:lnTo>
                  <a:lnTo>
                    <a:pt x="424" y="386"/>
                  </a:lnTo>
                  <a:lnTo>
                    <a:pt x="426" y="388"/>
                  </a:lnTo>
                  <a:lnTo>
                    <a:pt x="432" y="398"/>
                  </a:lnTo>
                  <a:lnTo>
                    <a:pt x="438" y="408"/>
                  </a:lnTo>
                  <a:lnTo>
                    <a:pt x="442" y="418"/>
                  </a:lnTo>
                  <a:lnTo>
                    <a:pt x="444" y="418"/>
                  </a:lnTo>
                  <a:lnTo>
                    <a:pt x="446" y="420"/>
                  </a:lnTo>
                  <a:lnTo>
                    <a:pt x="448" y="424"/>
                  </a:lnTo>
                  <a:lnTo>
                    <a:pt x="452" y="428"/>
                  </a:lnTo>
                  <a:lnTo>
                    <a:pt x="456" y="432"/>
                  </a:lnTo>
                  <a:lnTo>
                    <a:pt x="458" y="436"/>
                  </a:lnTo>
                  <a:lnTo>
                    <a:pt x="458" y="436"/>
                  </a:lnTo>
                  <a:lnTo>
                    <a:pt x="458" y="440"/>
                  </a:lnTo>
                  <a:lnTo>
                    <a:pt x="458" y="444"/>
                  </a:lnTo>
                  <a:lnTo>
                    <a:pt x="460" y="450"/>
                  </a:lnTo>
                  <a:lnTo>
                    <a:pt x="462" y="454"/>
                  </a:lnTo>
                  <a:lnTo>
                    <a:pt x="466" y="458"/>
                  </a:lnTo>
                  <a:lnTo>
                    <a:pt x="466" y="460"/>
                  </a:lnTo>
                  <a:lnTo>
                    <a:pt x="466" y="460"/>
                  </a:lnTo>
                  <a:lnTo>
                    <a:pt x="466" y="462"/>
                  </a:lnTo>
                  <a:lnTo>
                    <a:pt x="468" y="462"/>
                  </a:lnTo>
                  <a:lnTo>
                    <a:pt x="470" y="462"/>
                  </a:lnTo>
                  <a:lnTo>
                    <a:pt x="472" y="462"/>
                  </a:lnTo>
                  <a:lnTo>
                    <a:pt x="476" y="458"/>
                  </a:lnTo>
                  <a:lnTo>
                    <a:pt x="476" y="458"/>
                  </a:lnTo>
                  <a:lnTo>
                    <a:pt x="476" y="460"/>
                  </a:lnTo>
                  <a:lnTo>
                    <a:pt x="478" y="460"/>
                  </a:lnTo>
                  <a:lnTo>
                    <a:pt x="478" y="464"/>
                  </a:lnTo>
                  <a:lnTo>
                    <a:pt x="478" y="468"/>
                  </a:lnTo>
                  <a:lnTo>
                    <a:pt x="480" y="474"/>
                  </a:lnTo>
                  <a:lnTo>
                    <a:pt x="478" y="474"/>
                  </a:lnTo>
                  <a:lnTo>
                    <a:pt x="478" y="476"/>
                  </a:lnTo>
                  <a:lnTo>
                    <a:pt x="476" y="480"/>
                  </a:lnTo>
                  <a:lnTo>
                    <a:pt x="476" y="484"/>
                  </a:lnTo>
                  <a:lnTo>
                    <a:pt x="476" y="488"/>
                  </a:lnTo>
                  <a:lnTo>
                    <a:pt x="478" y="494"/>
                  </a:lnTo>
                  <a:lnTo>
                    <a:pt x="480" y="496"/>
                  </a:lnTo>
                  <a:lnTo>
                    <a:pt x="484" y="498"/>
                  </a:lnTo>
                  <a:lnTo>
                    <a:pt x="486" y="494"/>
                  </a:lnTo>
                  <a:lnTo>
                    <a:pt x="488" y="486"/>
                  </a:lnTo>
                  <a:lnTo>
                    <a:pt x="490" y="474"/>
                  </a:lnTo>
                  <a:lnTo>
                    <a:pt x="492" y="464"/>
                  </a:lnTo>
                  <a:lnTo>
                    <a:pt x="492" y="456"/>
                  </a:lnTo>
                  <a:lnTo>
                    <a:pt x="490" y="456"/>
                  </a:lnTo>
                  <a:lnTo>
                    <a:pt x="488" y="454"/>
                  </a:lnTo>
                  <a:lnTo>
                    <a:pt x="484" y="450"/>
                  </a:lnTo>
                  <a:lnTo>
                    <a:pt x="478" y="444"/>
                  </a:lnTo>
                  <a:lnTo>
                    <a:pt x="474" y="438"/>
                  </a:lnTo>
                  <a:lnTo>
                    <a:pt x="470" y="430"/>
                  </a:lnTo>
                  <a:lnTo>
                    <a:pt x="468" y="426"/>
                  </a:lnTo>
                  <a:lnTo>
                    <a:pt x="462" y="418"/>
                  </a:lnTo>
                  <a:lnTo>
                    <a:pt x="454" y="406"/>
                  </a:lnTo>
                  <a:lnTo>
                    <a:pt x="444" y="392"/>
                  </a:lnTo>
                  <a:lnTo>
                    <a:pt x="434" y="380"/>
                  </a:lnTo>
                  <a:lnTo>
                    <a:pt x="426" y="370"/>
                  </a:lnTo>
                  <a:lnTo>
                    <a:pt x="420" y="366"/>
                  </a:lnTo>
                  <a:lnTo>
                    <a:pt x="418" y="366"/>
                  </a:lnTo>
                  <a:lnTo>
                    <a:pt x="416" y="368"/>
                  </a:lnTo>
                  <a:lnTo>
                    <a:pt x="412" y="372"/>
                  </a:lnTo>
                  <a:lnTo>
                    <a:pt x="408" y="374"/>
                  </a:lnTo>
                  <a:lnTo>
                    <a:pt x="402" y="378"/>
                  </a:lnTo>
                  <a:lnTo>
                    <a:pt x="398" y="378"/>
                  </a:lnTo>
                  <a:lnTo>
                    <a:pt x="396" y="376"/>
                  </a:lnTo>
                  <a:lnTo>
                    <a:pt x="388" y="370"/>
                  </a:lnTo>
                  <a:lnTo>
                    <a:pt x="378" y="362"/>
                  </a:lnTo>
                  <a:lnTo>
                    <a:pt x="368" y="354"/>
                  </a:lnTo>
                  <a:lnTo>
                    <a:pt x="358" y="348"/>
                  </a:lnTo>
                  <a:lnTo>
                    <a:pt x="350" y="342"/>
                  </a:lnTo>
                  <a:lnTo>
                    <a:pt x="338" y="342"/>
                  </a:lnTo>
                  <a:lnTo>
                    <a:pt x="338" y="50"/>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3" name="Freeform 374"/>
            <p:cNvSpPr>
              <a:spLocks/>
            </p:cNvSpPr>
            <p:nvPr/>
          </p:nvSpPr>
          <p:spPr bwMode="gray">
            <a:xfrm>
              <a:off x="3863" y="2400"/>
              <a:ext cx="738" cy="404"/>
            </a:xfrm>
            <a:custGeom>
              <a:avLst/>
              <a:gdLst>
                <a:gd name="T0" fmla="*/ 704 w 738"/>
                <a:gd name="T1" fmla="*/ 42 h 404"/>
                <a:gd name="T2" fmla="*/ 724 w 738"/>
                <a:gd name="T3" fmla="*/ 30 h 404"/>
                <a:gd name="T4" fmla="*/ 724 w 738"/>
                <a:gd name="T5" fmla="*/ 64 h 404"/>
                <a:gd name="T6" fmla="*/ 738 w 738"/>
                <a:gd name="T7" fmla="*/ 74 h 404"/>
                <a:gd name="T8" fmla="*/ 726 w 738"/>
                <a:gd name="T9" fmla="*/ 82 h 404"/>
                <a:gd name="T10" fmla="*/ 702 w 738"/>
                <a:gd name="T11" fmla="*/ 96 h 404"/>
                <a:gd name="T12" fmla="*/ 684 w 738"/>
                <a:gd name="T13" fmla="*/ 114 h 404"/>
                <a:gd name="T14" fmla="*/ 688 w 738"/>
                <a:gd name="T15" fmla="*/ 126 h 404"/>
                <a:gd name="T16" fmla="*/ 696 w 738"/>
                <a:gd name="T17" fmla="*/ 136 h 404"/>
                <a:gd name="T18" fmla="*/ 668 w 738"/>
                <a:gd name="T19" fmla="*/ 140 h 404"/>
                <a:gd name="T20" fmla="*/ 644 w 738"/>
                <a:gd name="T21" fmla="*/ 142 h 404"/>
                <a:gd name="T22" fmla="*/ 646 w 738"/>
                <a:gd name="T23" fmla="*/ 162 h 404"/>
                <a:gd name="T24" fmla="*/ 642 w 738"/>
                <a:gd name="T25" fmla="*/ 192 h 404"/>
                <a:gd name="T26" fmla="*/ 630 w 738"/>
                <a:gd name="T27" fmla="*/ 184 h 404"/>
                <a:gd name="T28" fmla="*/ 622 w 738"/>
                <a:gd name="T29" fmla="*/ 186 h 404"/>
                <a:gd name="T30" fmla="*/ 626 w 738"/>
                <a:gd name="T31" fmla="*/ 204 h 404"/>
                <a:gd name="T32" fmla="*/ 616 w 738"/>
                <a:gd name="T33" fmla="*/ 218 h 404"/>
                <a:gd name="T34" fmla="*/ 624 w 738"/>
                <a:gd name="T35" fmla="*/ 234 h 404"/>
                <a:gd name="T36" fmla="*/ 610 w 738"/>
                <a:gd name="T37" fmla="*/ 240 h 404"/>
                <a:gd name="T38" fmla="*/ 556 w 738"/>
                <a:gd name="T39" fmla="*/ 296 h 404"/>
                <a:gd name="T40" fmla="*/ 550 w 738"/>
                <a:gd name="T41" fmla="*/ 320 h 404"/>
                <a:gd name="T42" fmla="*/ 572 w 738"/>
                <a:gd name="T43" fmla="*/ 368 h 404"/>
                <a:gd name="T44" fmla="*/ 566 w 738"/>
                <a:gd name="T45" fmla="*/ 404 h 404"/>
                <a:gd name="T46" fmla="*/ 528 w 738"/>
                <a:gd name="T47" fmla="*/ 348 h 404"/>
                <a:gd name="T48" fmla="*/ 516 w 738"/>
                <a:gd name="T49" fmla="*/ 326 h 404"/>
                <a:gd name="T50" fmla="*/ 446 w 738"/>
                <a:gd name="T51" fmla="*/ 324 h 404"/>
                <a:gd name="T52" fmla="*/ 382 w 738"/>
                <a:gd name="T53" fmla="*/ 334 h 404"/>
                <a:gd name="T54" fmla="*/ 344 w 738"/>
                <a:gd name="T55" fmla="*/ 376 h 404"/>
                <a:gd name="T56" fmla="*/ 308 w 738"/>
                <a:gd name="T57" fmla="*/ 350 h 404"/>
                <a:gd name="T58" fmla="*/ 288 w 738"/>
                <a:gd name="T59" fmla="*/ 336 h 404"/>
                <a:gd name="T60" fmla="*/ 262 w 738"/>
                <a:gd name="T61" fmla="*/ 334 h 404"/>
                <a:gd name="T62" fmla="*/ 228 w 738"/>
                <a:gd name="T63" fmla="*/ 296 h 404"/>
                <a:gd name="T64" fmla="*/ 176 w 738"/>
                <a:gd name="T65" fmla="*/ 306 h 404"/>
                <a:gd name="T66" fmla="*/ 112 w 738"/>
                <a:gd name="T67" fmla="*/ 288 h 404"/>
                <a:gd name="T68" fmla="*/ 84 w 738"/>
                <a:gd name="T69" fmla="*/ 272 h 404"/>
                <a:gd name="T70" fmla="*/ 52 w 738"/>
                <a:gd name="T71" fmla="*/ 252 h 404"/>
                <a:gd name="T72" fmla="*/ 2 w 738"/>
                <a:gd name="T73" fmla="*/ 156 h 404"/>
                <a:gd name="T74" fmla="*/ 6 w 738"/>
                <a:gd name="T75" fmla="*/ 102 h 404"/>
                <a:gd name="T76" fmla="*/ 6 w 738"/>
                <a:gd name="T77" fmla="*/ 62 h 404"/>
                <a:gd name="T78" fmla="*/ 14 w 738"/>
                <a:gd name="T79" fmla="*/ 22 h 404"/>
                <a:gd name="T80" fmla="*/ 416 w 738"/>
                <a:gd name="T81" fmla="*/ 12 h 404"/>
                <a:gd name="T82" fmla="*/ 432 w 738"/>
                <a:gd name="T83" fmla="*/ 22 h 404"/>
                <a:gd name="T84" fmla="*/ 416 w 738"/>
                <a:gd name="T85" fmla="*/ 40 h 404"/>
                <a:gd name="T86" fmla="*/ 454 w 738"/>
                <a:gd name="T87" fmla="*/ 42 h 404"/>
                <a:gd name="T88" fmla="*/ 484 w 738"/>
                <a:gd name="T89" fmla="*/ 42 h 404"/>
                <a:gd name="T90" fmla="*/ 502 w 738"/>
                <a:gd name="T91" fmla="*/ 44 h 404"/>
                <a:gd name="T92" fmla="*/ 490 w 738"/>
                <a:gd name="T93" fmla="*/ 60 h 404"/>
                <a:gd name="T94" fmla="*/ 472 w 738"/>
                <a:gd name="T95" fmla="*/ 66 h 404"/>
                <a:gd name="T96" fmla="*/ 476 w 738"/>
                <a:gd name="T97" fmla="*/ 84 h 404"/>
                <a:gd name="T98" fmla="*/ 472 w 738"/>
                <a:gd name="T99" fmla="*/ 134 h 404"/>
                <a:gd name="T100" fmla="*/ 490 w 738"/>
                <a:gd name="T101" fmla="*/ 108 h 404"/>
                <a:gd name="T102" fmla="*/ 504 w 738"/>
                <a:gd name="T103" fmla="*/ 64 h 404"/>
                <a:gd name="T104" fmla="*/ 520 w 738"/>
                <a:gd name="T105" fmla="*/ 64 h 404"/>
                <a:gd name="T106" fmla="*/ 518 w 738"/>
                <a:gd name="T107" fmla="*/ 90 h 404"/>
                <a:gd name="T108" fmla="*/ 530 w 738"/>
                <a:gd name="T109" fmla="*/ 92 h 404"/>
                <a:gd name="T110" fmla="*/ 536 w 738"/>
                <a:gd name="T111" fmla="*/ 120 h 404"/>
                <a:gd name="T112" fmla="*/ 546 w 738"/>
                <a:gd name="T113" fmla="*/ 128 h 404"/>
                <a:gd name="T114" fmla="*/ 586 w 738"/>
                <a:gd name="T115" fmla="*/ 114 h 404"/>
                <a:gd name="T116" fmla="*/ 596 w 738"/>
                <a:gd name="T117" fmla="*/ 94 h 404"/>
                <a:gd name="T118" fmla="*/ 634 w 738"/>
                <a:gd name="T119" fmla="*/ 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8" h="404">
                  <a:moveTo>
                    <a:pt x="640" y="76"/>
                  </a:moveTo>
                  <a:lnTo>
                    <a:pt x="650" y="64"/>
                  </a:lnTo>
                  <a:lnTo>
                    <a:pt x="664" y="58"/>
                  </a:lnTo>
                  <a:lnTo>
                    <a:pt x="680" y="54"/>
                  </a:lnTo>
                  <a:lnTo>
                    <a:pt x="694" y="52"/>
                  </a:lnTo>
                  <a:lnTo>
                    <a:pt x="698" y="52"/>
                  </a:lnTo>
                  <a:lnTo>
                    <a:pt x="704" y="42"/>
                  </a:lnTo>
                  <a:lnTo>
                    <a:pt x="708" y="36"/>
                  </a:lnTo>
                  <a:lnTo>
                    <a:pt x="712" y="32"/>
                  </a:lnTo>
                  <a:lnTo>
                    <a:pt x="716" y="30"/>
                  </a:lnTo>
                  <a:lnTo>
                    <a:pt x="720" y="28"/>
                  </a:lnTo>
                  <a:lnTo>
                    <a:pt x="722" y="28"/>
                  </a:lnTo>
                  <a:lnTo>
                    <a:pt x="724" y="30"/>
                  </a:lnTo>
                  <a:lnTo>
                    <a:pt x="724" y="30"/>
                  </a:lnTo>
                  <a:lnTo>
                    <a:pt x="726" y="30"/>
                  </a:lnTo>
                  <a:lnTo>
                    <a:pt x="732" y="32"/>
                  </a:lnTo>
                  <a:lnTo>
                    <a:pt x="734" y="40"/>
                  </a:lnTo>
                  <a:lnTo>
                    <a:pt x="732" y="48"/>
                  </a:lnTo>
                  <a:lnTo>
                    <a:pt x="728" y="56"/>
                  </a:lnTo>
                  <a:lnTo>
                    <a:pt x="726" y="62"/>
                  </a:lnTo>
                  <a:lnTo>
                    <a:pt x="724" y="64"/>
                  </a:lnTo>
                  <a:lnTo>
                    <a:pt x="724" y="64"/>
                  </a:lnTo>
                  <a:lnTo>
                    <a:pt x="726" y="66"/>
                  </a:lnTo>
                  <a:lnTo>
                    <a:pt x="728" y="68"/>
                  </a:lnTo>
                  <a:lnTo>
                    <a:pt x="732" y="70"/>
                  </a:lnTo>
                  <a:lnTo>
                    <a:pt x="734" y="72"/>
                  </a:lnTo>
                  <a:lnTo>
                    <a:pt x="738" y="74"/>
                  </a:lnTo>
                  <a:lnTo>
                    <a:pt x="738" y="74"/>
                  </a:lnTo>
                  <a:lnTo>
                    <a:pt x="738" y="74"/>
                  </a:lnTo>
                  <a:lnTo>
                    <a:pt x="738" y="76"/>
                  </a:lnTo>
                  <a:lnTo>
                    <a:pt x="736" y="76"/>
                  </a:lnTo>
                  <a:lnTo>
                    <a:pt x="734" y="78"/>
                  </a:lnTo>
                  <a:lnTo>
                    <a:pt x="730" y="80"/>
                  </a:lnTo>
                  <a:lnTo>
                    <a:pt x="730" y="82"/>
                  </a:lnTo>
                  <a:lnTo>
                    <a:pt x="726" y="82"/>
                  </a:lnTo>
                  <a:lnTo>
                    <a:pt x="722" y="84"/>
                  </a:lnTo>
                  <a:lnTo>
                    <a:pt x="718" y="86"/>
                  </a:lnTo>
                  <a:lnTo>
                    <a:pt x="712" y="86"/>
                  </a:lnTo>
                  <a:lnTo>
                    <a:pt x="708" y="88"/>
                  </a:lnTo>
                  <a:lnTo>
                    <a:pt x="706" y="90"/>
                  </a:lnTo>
                  <a:lnTo>
                    <a:pt x="704" y="92"/>
                  </a:lnTo>
                  <a:lnTo>
                    <a:pt x="702" y="96"/>
                  </a:lnTo>
                  <a:lnTo>
                    <a:pt x="698" y="100"/>
                  </a:lnTo>
                  <a:lnTo>
                    <a:pt x="696" y="104"/>
                  </a:lnTo>
                  <a:lnTo>
                    <a:pt x="692" y="106"/>
                  </a:lnTo>
                  <a:lnTo>
                    <a:pt x="692" y="108"/>
                  </a:lnTo>
                  <a:lnTo>
                    <a:pt x="690" y="108"/>
                  </a:lnTo>
                  <a:lnTo>
                    <a:pt x="688" y="110"/>
                  </a:lnTo>
                  <a:lnTo>
                    <a:pt x="684" y="114"/>
                  </a:lnTo>
                  <a:lnTo>
                    <a:pt x="682" y="116"/>
                  </a:lnTo>
                  <a:lnTo>
                    <a:pt x="680" y="118"/>
                  </a:lnTo>
                  <a:lnTo>
                    <a:pt x="680" y="122"/>
                  </a:lnTo>
                  <a:lnTo>
                    <a:pt x="680" y="124"/>
                  </a:lnTo>
                  <a:lnTo>
                    <a:pt x="684" y="124"/>
                  </a:lnTo>
                  <a:lnTo>
                    <a:pt x="686" y="124"/>
                  </a:lnTo>
                  <a:lnTo>
                    <a:pt x="688" y="126"/>
                  </a:lnTo>
                  <a:lnTo>
                    <a:pt x="692" y="126"/>
                  </a:lnTo>
                  <a:lnTo>
                    <a:pt x="694" y="126"/>
                  </a:lnTo>
                  <a:lnTo>
                    <a:pt x="698" y="128"/>
                  </a:lnTo>
                  <a:lnTo>
                    <a:pt x="700" y="130"/>
                  </a:lnTo>
                  <a:lnTo>
                    <a:pt x="702" y="132"/>
                  </a:lnTo>
                  <a:lnTo>
                    <a:pt x="700" y="134"/>
                  </a:lnTo>
                  <a:lnTo>
                    <a:pt x="696" y="136"/>
                  </a:lnTo>
                  <a:lnTo>
                    <a:pt x="692" y="138"/>
                  </a:lnTo>
                  <a:lnTo>
                    <a:pt x="688" y="138"/>
                  </a:lnTo>
                  <a:lnTo>
                    <a:pt x="682" y="138"/>
                  </a:lnTo>
                  <a:lnTo>
                    <a:pt x="676" y="138"/>
                  </a:lnTo>
                  <a:lnTo>
                    <a:pt x="676" y="138"/>
                  </a:lnTo>
                  <a:lnTo>
                    <a:pt x="672" y="138"/>
                  </a:lnTo>
                  <a:lnTo>
                    <a:pt x="668" y="140"/>
                  </a:lnTo>
                  <a:lnTo>
                    <a:pt x="662" y="142"/>
                  </a:lnTo>
                  <a:lnTo>
                    <a:pt x="656" y="142"/>
                  </a:lnTo>
                  <a:lnTo>
                    <a:pt x="650" y="142"/>
                  </a:lnTo>
                  <a:lnTo>
                    <a:pt x="646" y="140"/>
                  </a:lnTo>
                  <a:lnTo>
                    <a:pt x="646" y="142"/>
                  </a:lnTo>
                  <a:lnTo>
                    <a:pt x="644" y="142"/>
                  </a:lnTo>
                  <a:lnTo>
                    <a:pt x="644" y="142"/>
                  </a:lnTo>
                  <a:lnTo>
                    <a:pt x="642" y="144"/>
                  </a:lnTo>
                  <a:lnTo>
                    <a:pt x="642" y="146"/>
                  </a:lnTo>
                  <a:lnTo>
                    <a:pt x="642" y="150"/>
                  </a:lnTo>
                  <a:lnTo>
                    <a:pt x="646" y="152"/>
                  </a:lnTo>
                  <a:lnTo>
                    <a:pt x="646" y="154"/>
                  </a:lnTo>
                  <a:lnTo>
                    <a:pt x="646" y="158"/>
                  </a:lnTo>
                  <a:lnTo>
                    <a:pt x="646" y="162"/>
                  </a:lnTo>
                  <a:lnTo>
                    <a:pt x="646" y="168"/>
                  </a:lnTo>
                  <a:lnTo>
                    <a:pt x="646" y="174"/>
                  </a:lnTo>
                  <a:lnTo>
                    <a:pt x="646" y="178"/>
                  </a:lnTo>
                  <a:lnTo>
                    <a:pt x="646" y="182"/>
                  </a:lnTo>
                  <a:lnTo>
                    <a:pt x="644" y="186"/>
                  </a:lnTo>
                  <a:lnTo>
                    <a:pt x="644" y="190"/>
                  </a:lnTo>
                  <a:lnTo>
                    <a:pt x="642" y="192"/>
                  </a:lnTo>
                  <a:lnTo>
                    <a:pt x="640" y="194"/>
                  </a:lnTo>
                  <a:lnTo>
                    <a:pt x="638" y="192"/>
                  </a:lnTo>
                  <a:lnTo>
                    <a:pt x="638" y="188"/>
                  </a:lnTo>
                  <a:lnTo>
                    <a:pt x="638" y="184"/>
                  </a:lnTo>
                  <a:lnTo>
                    <a:pt x="638" y="184"/>
                  </a:lnTo>
                  <a:lnTo>
                    <a:pt x="634" y="176"/>
                  </a:lnTo>
                  <a:lnTo>
                    <a:pt x="630" y="184"/>
                  </a:lnTo>
                  <a:lnTo>
                    <a:pt x="620" y="176"/>
                  </a:lnTo>
                  <a:lnTo>
                    <a:pt x="620" y="176"/>
                  </a:lnTo>
                  <a:lnTo>
                    <a:pt x="620" y="178"/>
                  </a:lnTo>
                  <a:lnTo>
                    <a:pt x="620" y="178"/>
                  </a:lnTo>
                  <a:lnTo>
                    <a:pt x="620" y="180"/>
                  </a:lnTo>
                  <a:lnTo>
                    <a:pt x="620" y="182"/>
                  </a:lnTo>
                  <a:lnTo>
                    <a:pt x="622" y="186"/>
                  </a:lnTo>
                  <a:lnTo>
                    <a:pt x="622" y="186"/>
                  </a:lnTo>
                  <a:lnTo>
                    <a:pt x="624" y="188"/>
                  </a:lnTo>
                  <a:lnTo>
                    <a:pt x="626" y="192"/>
                  </a:lnTo>
                  <a:lnTo>
                    <a:pt x="628" y="196"/>
                  </a:lnTo>
                  <a:lnTo>
                    <a:pt x="628" y="202"/>
                  </a:lnTo>
                  <a:lnTo>
                    <a:pt x="626" y="202"/>
                  </a:lnTo>
                  <a:lnTo>
                    <a:pt x="626" y="204"/>
                  </a:lnTo>
                  <a:lnTo>
                    <a:pt x="624" y="204"/>
                  </a:lnTo>
                  <a:lnTo>
                    <a:pt x="620" y="206"/>
                  </a:lnTo>
                  <a:lnTo>
                    <a:pt x="612" y="206"/>
                  </a:lnTo>
                  <a:lnTo>
                    <a:pt x="612" y="208"/>
                  </a:lnTo>
                  <a:lnTo>
                    <a:pt x="614" y="210"/>
                  </a:lnTo>
                  <a:lnTo>
                    <a:pt x="614" y="214"/>
                  </a:lnTo>
                  <a:lnTo>
                    <a:pt x="616" y="218"/>
                  </a:lnTo>
                  <a:lnTo>
                    <a:pt x="618" y="226"/>
                  </a:lnTo>
                  <a:lnTo>
                    <a:pt x="618" y="226"/>
                  </a:lnTo>
                  <a:lnTo>
                    <a:pt x="620" y="228"/>
                  </a:lnTo>
                  <a:lnTo>
                    <a:pt x="622" y="228"/>
                  </a:lnTo>
                  <a:lnTo>
                    <a:pt x="624" y="230"/>
                  </a:lnTo>
                  <a:lnTo>
                    <a:pt x="624" y="232"/>
                  </a:lnTo>
                  <a:lnTo>
                    <a:pt x="624" y="234"/>
                  </a:lnTo>
                  <a:lnTo>
                    <a:pt x="622" y="234"/>
                  </a:lnTo>
                  <a:lnTo>
                    <a:pt x="618" y="236"/>
                  </a:lnTo>
                  <a:lnTo>
                    <a:pt x="618" y="236"/>
                  </a:lnTo>
                  <a:lnTo>
                    <a:pt x="616" y="236"/>
                  </a:lnTo>
                  <a:lnTo>
                    <a:pt x="614" y="236"/>
                  </a:lnTo>
                  <a:lnTo>
                    <a:pt x="612" y="238"/>
                  </a:lnTo>
                  <a:lnTo>
                    <a:pt x="610" y="240"/>
                  </a:lnTo>
                  <a:lnTo>
                    <a:pt x="610" y="246"/>
                  </a:lnTo>
                  <a:lnTo>
                    <a:pt x="606" y="250"/>
                  </a:lnTo>
                  <a:lnTo>
                    <a:pt x="602" y="252"/>
                  </a:lnTo>
                  <a:lnTo>
                    <a:pt x="594" y="260"/>
                  </a:lnTo>
                  <a:lnTo>
                    <a:pt x="582" y="270"/>
                  </a:lnTo>
                  <a:lnTo>
                    <a:pt x="570" y="284"/>
                  </a:lnTo>
                  <a:lnTo>
                    <a:pt x="556" y="296"/>
                  </a:lnTo>
                  <a:lnTo>
                    <a:pt x="556" y="296"/>
                  </a:lnTo>
                  <a:lnTo>
                    <a:pt x="554" y="300"/>
                  </a:lnTo>
                  <a:lnTo>
                    <a:pt x="552" y="304"/>
                  </a:lnTo>
                  <a:lnTo>
                    <a:pt x="552" y="308"/>
                  </a:lnTo>
                  <a:lnTo>
                    <a:pt x="550" y="316"/>
                  </a:lnTo>
                  <a:lnTo>
                    <a:pt x="550" y="316"/>
                  </a:lnTo>
                  <a:lnTo>
                    <a:pt x="550" y="320"/>
                  </a:lnTo>
                  <a:lnTo>
                    <a:pt x="550" y="324"/>
                  </a:lnTo>
                  <a:lnTo>
                    <a:pt x="552" y="332"/>
                  </a:lnTo>
                  <a:lnTo>
                    <a:pt x="554" y="338"/>
                  </a:lnTo>
                  <a:lnTo>
                    <a:pt x="558" y="346"/>
                  </a:lnTo>
                  <a:lnTo>
                    <a:pt x="560" y="348"/>
                  </a:lnTo>
                  <a:lnTo>
                    <a:pt x="566" y="356"/>
                  </a:lnTo>
                  <a:lnTo>
                    <a:pt x="572" y="368"/>
                  </a:lnTo>
                  <a:lnTo>
                    <a:pt x="574" y="382"/>
                  </a:lnTo>
                  <a:lnTo>
                    <a:pt x="572" y="398"/>
                  </a:lnTo>
                  <a:lnTo>
                    <a:pt x="572" y="400"/>
                  </a:lnTo>
                  <a:lnTo>
                    <a:pt x="570" y="400"/>
                  </a:lnTo>
                  <a:lnTo>
                    <a:pt x="570" y="402"/>
                  </a:lnTo>
                  <a:lnTo>
                    <a:pt x="568" y="404"/>
                  </a:lnTo>
                  <a:lnTo>
                    <a:pt x="566" y="404"/>
                  </a:lnTo>
                  <a:lnTo>
                    <a:pt x="562" y="404"/>
                  </a:lnTo>
                  <a:lnTo>
                    <a:pt x="558" y="400"/>
                  </a:lnTo>
                  <a:lnTo>
                    <a:pt x="554" y="394"/>
                  </a:lnTo>
                  <a:lnTo>
                    <a:pt x="550" y="392"/>
                  </a:lnTo>
                  <a:lnTo>
                    <a:pt x="542" y="384"/>
                  </a:lnTo>
                  <a:lnTo>
                    <a:pt x="532" y="368"/>
                  </a:lnTo>
                  <a:lnTo>
                    <a:pt x="528" y="348"/>
                  </a:lnTo>
                  <a:lnTo>
                    <a:pt x="528" y="346"/>
                  </a:lnTo>
                  <a:lnTo>
                    <a:pt x="528" y="344"/>
                  </a:lnTo>
                  <a:lnTo>
                    <a:pt x="528" y="340"/>
                  </a:lnTo>
                  <a:lnTo>
                    <a:pt x="526" y="336"/>
                  </a:lnTo>
                  <a:lnTo>
                    <a:pt x="524" y="332"/>
                  </a:lnTo>
                  <a:lnTo>
                    <a:pt x="520" y="330"/>
                  </a:lnTo>
                  <a:lnTo>
                    <a:pt x="516" y="326"/>
                  </a:lnTo>
                  <a:lnTo>
                    <a:pt x="510" y="326"/>
                  </a:lnTo>
                  <a:lnTo>
                    <a:pt x="504" y="324"/>
                  </a:lnTo>
                  <a:lnTo>
                    <a:pt x="490" y="324"/>
                  </a:lnTo>
                  <a:lnTo>
                    <a:pt x="472" y="322"/>
                  </a:lnTo>
                  <a:lnTo>
                    <a:pt x="456" y="322"/>
                  </a:lnTo>
                  <a:lnTo>
                    <a:pt x="446" y="324"/>
                  </a:lnTo>
                  <a:lnTo>
                    <a:pt x="446" y="324"/>
                  </a:lnTo>
                  <a:lnTo>
                    <a:pt x="444" y="328"/>
                  </a:lnTo>
                  <a:lnTo>
                    <a:pt x="438" y="330"/>
                  </a:lnTo>
                  <a:lnTo>
                    <a:pt x="426" y="332"/>
                  </a:lnTo>
                  <a:lnTo>
                    <a:pt x="406" y="332"/>
                  </a:lnTo>
                  <a:lnTo>
                    <a:pt x="402" y="332"/>
                  </a:lnTo>
                  <a:lnTo>
                    <a:pt x="394" y="332"/>
                  </a:lnTo>
                  <a:lnTo>
                    <a:pt x="382" y="334"/>
                  </a:lnTo>
                  <a:lnTo>
                    <a:pt x="372" y="340"/>
                  </a:lnTo>
                  <a:lnTo>
                    <a:pt x="354" y="348"/>
                  </a:lnTo>
                  <a:lnTo>
                    <a:pt x="342" y="366"/>
                  </a:lnTo>
                  <a:lnTo>
                    <a:pt x="342" y="368"/>
                  </a:lnTo>
                  <a:lnTo>
                    <a:pt x="344" y="370"/>
                  </a:lnTo>
                  <a:lnTo>
                    <a:pt x="344" y="372"/>
                  </a:lnTo>
                  <a:lnTo>
                    <a:pt x="344" y="376"/>
                  </a:lnTo>
                  <a:lnTo>
                    <a:pt x="344" y="378"/>
                  </a:lnTo>
                  <a:lnTo>
                    <a:pt x="344" y="382"/>
                  </a:lnTo>
                  <a:lnTo>
                    <a:pt x="340" y="382"/>
                  </a:lnTo>
                  <a:lnTo>
                    <a:pt x="338" y="382"/>
                  </a:lnTo>
                  <a:lnTo>
                    <a:pt x="330" y="376"/>
                  </a:lnTo>
                  <a:lnTo>
                    <a:pt x="320" y="366"/>
                  </a:lnTo>
                  <a:lnTo>
                    <a:pt x="308" y="350"/>
                  </a:lnTo>
                  <a:lnTo>
                    <a:pt x="308" y="350"/>
                  </a:lnTo>
                  <a:lnTo>
                    <a:pt x="306" y="348"/>
                  </a:lnTo>
                  <a:lnTo>
                    <a:pt x="304" y="344"/>
                  </a:lnTo>
                  <a:lnTo>
                    <a:pt x="300" y="342"/>
                  </a:lnTo>
                  <a:lnTo>
                    <a:pt x="296" y="338"/>
                  </a:lnTo>
                  <a:lnTo>
                    <a:pt x="292" y="336"/>
                  </a:lnTo>
                  <a:lnTo>
                    <a:pt x="288" y="336"/>
                  </a:lnTo>
                  <a:lnTo>
                    <a:pt x="286" y="338"/>
                  </a:lnTo>
                  <a:lnTo>
                    <a:pt x="284" y="338"/>
                  </a:lnTo>
                  <a:lnTo>
                    <a:pt x="282" y="340"/>
                  </a:lnTo>
                  <a:lnTo>
                    <a:pt x="278" y="340"/>
                  </a:lnTo>
                  <a:lnTo>
                    <a:pt x="272" y="340"/>
                  </a:lnTo>
                  <a:lnTo>
                    <a:pt x="266" y="336"/>
                  </a:lnTo>
                  <a:lnTo>
                    <a:pt x="262" y="334"/>
                  </a:lnTo>
                  <a:lnTo>
                    <a:pt x="254" y="328"/>
                  </a:lnTo>
                  <a:lnTo>
                    <a:pt x="246" y="316"/>
                  </a:lnTo>
                  <a:lnTo>
                    <a:pt x="242" y="300"/>
                  </a:lnTo>
                  <a:lnTo>
                    <a:pt x="240" y="298"/>
                  </a:lnTo>
                  <a:lnTo>
                    <a:pt x="238" y="298"/>
                  </a:lnTo>
                  <a:lnTo>
                    <a:pt x="234" y="296"/>
                  </a:lnTo>
                  <a:lnTo>
                    <a:pt x="228" y="296"/>
                  </a:lnTo>
                  <a:lnTo>
                    <a:pt x="224" y="296"/>
                  </a:lnTo>
                  <a:lnTo>
                    <a:pt x="218" y="296"/>
                  </a:lnTo>
                  <a:lnTo>
                    <a:pt x="214" y="300"/>
                  </a:lnTo>
                  <a:lnTo>
                    <a:pt x="210" y="302"/>
                  </a:lnTo>
                  <a:lnTo>
                    <a:pt x="198" y="306"/>
                  </a:lnTo>
                  <a:lnTo>
                    <a:pt x="180" y="306"/>
                  </a:lnTo>
                  <a:lnTo>
                    <a:pt x="176" y="306"/>
                  </a:lnTo>
                  <a:lnTo>
                    <a:pt x="166" y="304"/>
                  </a:lnTo>
                  <a:lnTo>
                    <a:pt x="152" y="300"/>
                  </a:lnTo>
                  <a:lnTo>
                    <a:pt x="140" y="296"/>
                  </a:lnTo>
                  <a:lnTo>
                    <a:pt x="130" y="290"/>
                  </a:lnTo>
                  <a:lnTo>
                    <a:pt x="128" y="288"/>
                  </a:lnTo>
                  <a:lnTo>
                    <a:pt x="124" y="286"/>
                  </a:lnTo>
                  <a:lnTo>
                    <a:pt x="112" y="288"/>
                  </a:lnTo>
                  <a:lnTo>
                    <a:pt x="98" y="296"/>
                  </a:lnTo>
                  <a:lnTo>
                    <a:pt x="96" y="294"/>
                  </a:lnTo>
                  <a:lnTo>
                    <a:pt x="96" y="292"/>
                  </a:lnTo>
                  <a:lnTo>
                    <a:pt x="94" y="288"/>
                  </a:lnTo>
                  <a:lnTo>
                    <a:pt x="90" y="282"/>
                  </a:lnTo>
                  <a:lnTo>
                    <a:pt x="88" y="276"/>
                  </a:lnTo>
                  <a:lnTo>
                    <a:pt x="84" y="272"/>
                  </a:lnTo>
                  <a:lnTo>
                    <a:pt x="80" y="268"/>
                  </a:lnTo>
                  <a:lnTo>
                    <a:pt x="74" y="266"/>
                  </a:lnTo>
                  <a:lnTo>
                    <a:pt x="74" y="266"/>
                  </a:lnTo>
                  <a:lnTo>
                    <a:pt x="70" y="264"/>
                  </a:lnTo>
                  <a:lnTo>
                    <a:pt x="66" y="262"/>
                  </a:lnTo>
                  <a:lnTo>
                    <a:pt x="60" y="258"/>
                  </a:lnTo>
                  <a:lnTo>
                    <a:pt x="52" y="252"/>
                  </a:lnTo>
                  <a:lnTo>
                    <a:pt x="46" y="242"/>
                  </a:lnTo>
                  <a:lnTo>
                    <a:pt x="42" y="240"/>
                  </a:lnTo>
                  <a:lnTo>
                    <a:pt x="36" y="230"/>
                  </a:lnTo>
                  <a:lnTo>
                    <a:pt x="26" y="216"/>
                  </a:lnTo>
                  <a:lnTo>
                    <a:pt x="16" y="200"/>
                  </a:lnTo>
                  <a:lnTo>
                    <a:pt x="8" y="180"/>
                  </a:lnTo>
                  <a:lnTo>
                    <a:pt x="2" y="156"/>
                  </a:lnTo>
                  <a:lnTo>
                    <a:pt x="2" y="152"/>
                  </a:lnTo>
                  <a:lnTo>
                    <a:pt x="0" y="140"/>
                  </a:lnTo>
                  <a:lnTo>
                    <a:pt x="0" y="124"/>
                  </a:lnTo>
                  <a:lnTo>
                    <a:pt x="0" y="110"/>
                  </a:lnTo>
                  <a:lnTo>
                    <a:pt x="4" y="104"/>
                  </a:lnTo>
                  <a:lnTo>
                    <a:pt x="6" y="102"/>
                  </a:lnTo>
                  <a:lnTo>
                    <a:pt x="6" y="102"/>
                  </a:lnTo>
                  <a:lnTo>
                    <a:pt x="8" y="100"/>
                  </a:lnTo>
                  <a:lnTo>
                    <a:pt x="10" y="96"/>
                  </a:lnTo>
                  <a:lnTo>
                    <a:pt x="10" y="92"/>
                  </a:lnTo>
                  <a:lnTo>
                    <a:pt x="10" y="86"/>
                  </a:lnTo>
                  <a:lnTo>
                    <a:pt x="8" y="80"/>
                  </a:lnTo>
                  <a:lnTo>
                    <a:pt x="8" y="76"/>
                  </a:lnTo>
                  <a:lnTo>
                    <a:pt x="6" y="62"/>
                  </a:lnTo>
                  <a:lnTo>
                    <a:pt x="6" y="46"/>
                  </a:lnTo>
                  <a:lnTo>
                    <a:pt x="4" y="30"/>
                  </a:lnTo>
                  <a:lnTo>
                    <a:pt x="4" y="20"/>
                  </a:lnTo>
                  <a:lnTo>
                    <a:pt x="6" y="20"/>
                  </a:lnTo>
                  <a:lnTo>
                    <a:pt x="8" y="20"/>
                  </a:lnTo>
                  <a:lnTo>
                    <a:pt x="10" y="22"/>
                  </a:lnTo>
                  <a:lnTo>
                    <a:pt x="14" y="22"/>
                  </a:lnTo>
                  <a:lnTo>
                    <a:pt x="16" y="20"/>
                  </a:lnTo>
                  <a:lnTo>
                    <a:pt x="18" y="18"/>
                  </a:lnTo>
                  <a:lnTo>
                    <a:pt x="18" y="14"/>
                  </a:lnTo>
                  <a:lnTo>
                    <a:pt x="18" y="0"/>
                  </a:lnTo>
                  <a:lnTo>
                    <a:pt x="380" y="0"/>
                  </a:lnTo>
                  <a:lnTo>
                    <a:pt x="392" y="10"/>
                  </a:lnTo>
                  <a:lnTo>
                    <a:pt x="416" y="12"/>
                  </a:lnTo>
                  <a:lnTo>
                    <a:pt x="418" y="16"/>
                  </a:lnTo>
                  <a:lnTo>
                    <a:pt x="422" y="18"/>
                  </a:lnTo>
                  <a:lnTo>
                    <a:pt x="426" y="20"/>
                  </a:lnTo>
                  <a:lnTo>
                    <a:pt x="430" y="20"/>
                  </a:lnTo>
                  <a:lnTo>
                    <a:pt x="432" y="20"/>
                  </a:lnTo>
                  <a:lnTo>
                    <a:pt x="434" y="20"/>
                  </a:lnTo>
                  <a:lnTo>
                    <a:pt x="432" y="22"/>
                  </a:lnTo>
                  <a:lnTo>
                    <a:pt x="432" y="24"/>
                  </a:lnTo>
                  <a:lnTo>
                    <a:pt x="428" y="28"/>
                  </a:lnTo>
                  <a:lnTo>
                    <a:pt x="424" y="32"/>
                  </a:lnTo>
                  <a:lnTo>
                    <a:pt x="422" y="34"/>
                  </a:lnTo>
                  <a:lnTo>
                    <a:pt x="420" y="36"/>
                  </a:lnTo>
                  <a:lnTo>
                    <a:pt x="416" y="38"/>
                  </a:lnTo>
                  <a:lnTo>
                    <a:pt x="416" y="40"/>
                  </a:lnTo>
                  <a:lnTo>
                    <a:pt x="416" y="42"/>
                  </a:lnTo>
                  <a:lnTo>
                    <a:pt x="418" y="42"/>
                  </a:lnTo>
                  <a:lnTo>
                    <a:pt x="422" y="44"/>
                  </a:lnTo>
                  <a:lnTo>
                    <a:pt x="428" y="44"/>
                  </a:lnTo>
                  <a:lnTo>
                    <a:pt x="432" y="44"/>
                  </a:lnTo>
                  <a:lnTo>
                    <a:pt x="442" y="44"/>
                  </a:lnTo>
                  <a:lnTo>
                    <a:pt x="454" y="42"/>
                  </a:lnTo>
                  <a:lnTo>
                    <a:pt x="464" y="38"/>
                  </a:lnTo>
                  <a:lnTo>
                    <a:pt x="464" y="38"/>
                  </a:lnTo>
                  <a:lnTo>
                    <a:pt x="466" y="40"/>
                  </a:lnTo>
                  <a:lnTo>
                    <a:pt x="468" y="40"/>
                  </a:lnTo>
                  <a:lnTo>
                    <a:pt x="470" y="42"/>
                  </a:lnTo>
                  <a:lnTo>
                    <a:pt x="476" y="42"/>
                  </a:lnTo>
                  <a:lnTo>
                    <a:pt x="484" y="42"/>
                  </a:lnTo>
                  <a:lnTo>
                    <a:pt x="484" y="42"/>
                  </a:lnTo>
                  <a:lnTo>
                    <a:pt x="486" y="42"/>
                  </a:lnTo>
                  <a:lnTo>
                    <a:pt x="490" y="40"/>
                  </a:lnTo>
                  <a:lnTo>
                    <a:pt x="492" y="40"/>
                  </a:lnTo>
                  <a:lnTo>
                    <a:pt x="496" y="40"/>
                  </a:lnTo>
                  <a:lnTo>
                    <a:pt x="500" y="42"/>
                  </a:lnTo>
                  <a:lnTo>
                    <a:pt x="502" y="44"/>
                  </a:lnTo>
                  <a:lnTo>
                    <a:pt x="502" y="46"/>
                  </a:lnTo>
                  <a:lnTo>
                    <a:pt x="502" y="48"/>
                  </a:lnTo>
                  <a:lnTo>
                    <a:pt x="502" y="50"/>
                  </a:lnTo>
                  <a:lnTo>
                    <a:pt x="502" y="52"/>
                  </a:lnTo>
                  <a:lnTo>
                    <a:pt x="498" y="56"/>
                  </a:lnTo>
                  <a:lnTo>
                    <a:pt x="496" y="58"/>
                  </a:lnTo>
                  <a:lnTo>
                    <a:pt x="490" y="60"/>
                  </a:lnTo>
                  <a:lnTo>
                    <a:pt x="490" y="58"/>
                  </a:lnTo>
                  <a:lnTo>
                    <a:pt x="488" y="58"/>
                  </a:lnTo>
                  <a:lnTo>
                    <a:pt x="484" y="58"/>
                  </a:lnTo>
                  <a:lnTo>
                    <a:pt x="482" y="58"/>
                  </a:lnTo>
                  <a:lnTo>
                    <a:pt x="478" y="58"/>
                  </a:lnTo>
                  <a:lnTo>
                    <a:pt x="476" y="62"/>
                  </a:lnTo>
                  <a:lnTo>
                    <a:pt x="472" y="66"/>
                  </a:lnTo>
                  <a:lnTo>
                    <a:pt x="470" y="72"/>
                  </a:lnTo>
                  <a:lnTo>
                    <a:pt x="472" y="72"/>
                  </a:lnTo>
                  <a:lnTo>
                    <a:pt x="472" y="72"/>
                  </a:lnTo>
                  <a:lnTo>
                    <a:pt x="474" y="74"/>
                  </a:lnTo>
                  <a:lnTo>
                    <a:pt x="476" y="76"/>
                  </a:lnTo>
                  <a:lnTo>
                    <a:pt x="476" y="80"/>
                  </a:lnTo>
                  <a:lnTo>
                    <a:pt x="476" y="84"/>
                  </a:lnTo>
                  <a:lnTo>
                    <a:pt x="474" y="90"/>
                  </a:lnTo>
                  <a:lnTo>
                    <a:pt x="472" y="92"/>
                  </a:lnTo>
                  <a:lnTo>
                    <a:pt x="470" y="102"/>
                  </a:lnTo>
                  <a:lnTo>
                    <a:pt x="468" y="114"/>
                  </a:lnTo>
                  <a:lnTo>
                    <a:pt x="468" y="126"/>
                  </a:lnTo>
                  <a:lnTo>
                    <a:pt x="472" y="134"/>
                  </a:lnTo>
                  <a:lnTo>
                    <a:pt x="472" y="134"/>
                  </a:lnTo>
                  <a:lnTo>
                    <a:pt x="474" y="134"/>
                  </a:lnTo>
                  <a:lnTo>
                    <a:pt x="478" y="132"/>
                  </a:lnTo>
                  <a:lnTo>
                    <a:pt x="480" y="130"/>
                  </a:lnTo>
                  <a:lnTo>
                    <a:pt x="484" y="126"/>
                  </a:lnTo>
                  <a:lnTo>
                    <a:pt x="486" y="122"/>
                  </a:lnTo>
                  <a:lnTo>
                    <a:pt x="488" y="116"/>
                  </a:lnTo>
                  <a:lnTo>
                    <a:pt x="490" y="108"/>
                  </a:lnTo>
                  <a:lnTo>
                    <a:pt x="494" y="82"/>
                  </a:lnTo>
                  <a:lnTo>
                    <a:pt x="500" y="78"/>
                  </a:lnTo>
                  <a:lnTo>
                    <a:pt x="500" y="78"/>
                  </a:lnTo>
                  <a:lnTo>
                    <a:pt x="500" y="74"/>
                  </a:lnTo>
                  <a:lnTo>
                    <a:pt x="500" y="72"/>
                  </a:lnTo>
                  <a:lnTo>
                    <a:pt x="502" y="68"/>
                  </a:lnTo>
                  <a:lnTo>
                    <a:pt x="504" y="64"/>
                  </a:lnTo>
                  <a:lnTo>
                    <a:pt x="506" y="62"/>
                  </a:lnTo>
                  <a:lnTo>
                    <a:pt x="508" y="62"/>
                  </a:lnTo>
                  <a:lnTo>
                    <a:pt x="508" y="62"/>
                  </a:lnTo>
                  <a:lnTo>
                    <a:pt x="510" y="62"/>
                  </a:lnTo>
                  <a:lnTo>
                    <a:pt x="514" y="62"/>
                  </a:lnTo>
                  <a:lnTo>
                    <a:pt x="516" y="64"/>
                  </a:lnTo>
                  <a:lnTo>
                    <a:pt x="520" y="64"/>
                  </a:lnTo>
                  <a:lnTo>
                    <a:pt x="522" y="68"/>
                  </a:lnTo>
                  <a:lnTo>
                    <a:pt x="524" y="72"/>
                  </a:lnTo>
                  <a:lnTo>
                    <a:pt x="524" y="76"/>
                  </a:lnTo>
                  <a:lnTo>
                    <a:pt x="520" y="86"/>
                  </a:lnTo>
                  <a:lnTo>
                    <a:pt x="520" y="88"/>
                  </a:lnTo>
                  <a:lnTo>
                    <a:pt x="520" y="88"/>
                  </a:lnTo>
                  <a:lnTo>
                    <a:pt x="518" y="90"/>
                  </a:lnTo>
                  <a:lnTo>
                    <a:pt x="518" y="92"/>
                  </a:lnTo>
                  <a:lnTo>
                    <a:pt x="520" y="92"/>
                  </a:lnTo>
                  <a:lnTo>
                    <a:pt x="524" y="92"/>
                  </a:lnTo>
                  <a:lnTo>
                    <a:pt x="526" y="90"/>
                  </a:lnTo>
                  <a:lnTo>
                    <a:pt x="528" y="88"/>
                  </a:lnTo>
                  <a:lnTo>
                    <a:pt x="528" y="90"/>
                  </a:lnTo>
                  <a:lnTo>
                    <a:pt x="530" y="92"/>
                  </a:lnTo>
                  <a:lnTo>
                    <a:pt x="534" y="96"/>
                  </a:lnTo>
                  <a:lnTo>
                    <a:pt x="536" y="100"/>
                  </a:lnTo>
                  <a:lnTo>
                    <a:pt x="536" y="104"/>
                  </a:lnTo>
                  <a:lnTo>
                    <a:pt x="536" y="108"/>
                  </a:lnTo>
                  <a:lnTo>
                    <a:pt x="536" y="114"/>
                  </a:lnTo>
                  <a:lnTo>
                    <a:pt x="536" y="118"/>
                  </a:lnTo>
                  <a:lnTo>
                    <a:pt x="536" y="120"/>
                  </a:lnTo>
                  <a:lnTo>
                    <a:pt x="534" y="122"/>
                  </a:lnTo>
                  <a:lnTo>
                    <a:pt x="534" y="124"/>
                  </a:lnTo>
                  <a:lnTo>
                    <a:pt x="534" y="126"/>
                  </a:lnTo>
                  <a:lnTo>
                    <a:pt x="536" y="126"/>
                  </a:lnTo>
                  <a:lnTo>
                    <a:pt x="536" y="128"/>
                  </a:lnTo>
                  <a:lnTo>
                    <a:pt x="540" y="128"/>
                  </a:lnTo>
                  <a:lnTo>
                    <a:pt x="546" y="128"/>
                  </a:lnTo>
                  <a:lnTo>
                    <a:pt x="554" y="128"/>
                  </a:lnTo>
                  <a:lnTo>
                    <a:pt x="560" y="128"/>
                  </a:lnTo>
                  <a:lnTo>
                    <a:pt x="568" y="126"/>
                  </a:lnTo>
                  <a:lnTo>
                    <a:pt x="572" y="124"/>
                  </a:lnTo>
                  <a:lnTo>
                    <a:pt x="576" y="122"/>
                  </a:lnTo>
                  <a:lnTo>
                    <a:pt x="582" y="118"/>
                  </a:lnTo>
                  <a:lnTo>
                    <a:pt x="586" y="114"/>
                  </a:lnTo>
                  <a:lnTo>
                    <a:pt x="590" y="110"/>
                  </a:lnTo>
                  <a:lnTo>
                    <a:pt x="592" y="106"/>
                  </a:lnTo>
                  <a:lnTo>
                    <a:pt x="594" y="104"/>
                  </a:lnTo>
                  <a:lnTo>
                    <a:pt x="592" y="102"/>
                  </a:lnTo>
                  <a:lnTo>
                    <a:pt x="592" y="98"/>
                  </a:lnTo>
                  <a:lnTo>
                    <a:pt x="594" y="96"/>
                  </a:lnTo>
                  <a:lnTo>
                    <a:pt x="596" y="94"/>
                  </a:lnTo>
                  <a:lnTo>
                    <a:pt x="600" y="92"/>
                  </a:lnTo>
                  <a:lnTo>
                    <a:pt x="606" y="90"/>
                  </a:lnTo>
                  <a:lnTo>
                    <a:pt x="614" y="90"/>
                  </a:lnTo>
                  <a:lnTo>
                    <a:pt x="620" y="90"/>
                  </a:lnTo>
                  <a:lnTo>
                    <a:pt x="626" y="88"/>
                  </a:lnTo>
                  <a:lnTo>
                    <a:pt x="630" y="86"/>
                  </a:lnTo>
                  <a:lnTo>
                    <a:pt x="634" y="82"/>
                  </a:lnTo>
                  <a:lnTo>
                    <a:pt x="638" y="78"/>
                  </a:lnTo>
                  <a:lnTo>
                    <a:pt x="640" y="76"/>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sp>
          <p:nvSpPr>
            <p:cNvPr id="194" name="Freeform 375"/>
            <p:cNvSpPr>
              <a:spLocks/>
            </p:cNvSpPr>
            <p:nvPr/>
          </p:nvSpPr>
          <p:spPr bwMode="gray">
            <a:xfrm>
              <a:off x="5012" y="2016"/>
              <a:ext cx="136" cy="98"/>
            </a:xfrm>
            <a:custGeom>
              <a:avLst/>
              <a:gdLst>
                <a:gd name="T0" fmla="*/ 0 w 136"/>
                <a:gd name="T1" fmla="*/ 32 h 98"/>
                <a:gd name="T2" fmla="*/ 22 w 136"/>
                <a:gd name="T3" fmla="*/ 48 h 98"/>
                <a:gd name="T4" fmla="*/ 6 w 136"/>
                <a:gd name="T5" fmla="*/ 54 h 98"/>
                <a:gd name="T6" fmla="*/ 2 w 136"/>
                <a:gd name="T7" fmla="*/ 54 h 98"/>
                <a:gd name="T8" fmla="*/ 0 w 136"/>
                <a:gd name="T9" fmla="*/ 58 h 98"/>
                <a:gd name="T10" fmla="*/ 2 w 136"/>
                <a:gd name="T11" fmla="*/ 64 h 98"/>
                <a:gd name="T12" fmla="*/ 20 w 136"/>
                <a:gd name="T13" fmla="*/ 68 h 98"/>
                <a:gd name="T14" fmla="*/ 56 w 136"/>
                <a:gd name="T15" fmla="*/ 98 h 98"/>
                <a:gd name="T16" fmla="*/ 60 w 136"/>
                <a:gd name="T17" fmla="*/ 96 h 98"/>
                <a:gd name="T18" fmla="*/ 70 w 136"/>
                <a:gd name="T19" fmla="*/ 92 h 98"/>
                <a:gd name="T20" fmla="*/ 76 w 136"/>
                <a:gd name="T21" fmla="*/ 88 h 98"/>
                <a:gd name="T22" fmla="*/ 86 w 136"/>
                <a:gd name="T23" fmla="*/ 86 h 98"/>
                <a:gd name="T24" fmla="*/ 94 w 136"/>
                <a:gd name="T25" fmla="*/ 88 h 98"/>
                <a:gd name="T26" fmla="*/ 100 w 136"/>
                <a:gd name="T27" fmla="*/ 86 h 98"/>
                <a:gd name="T28" fmla="*/ 122 w 136"/>
                <a:gd name="T29" fmla="*/ 72 h 98"/>
                <a:gd name="T30" fmla="*/ 136 w 136"/>
                <a:gd name="T31" fmla="*/ 44 h 98"/>
                <a:gd name="T32" fmla="*/ 134 w 136"/>
                <a:gd name="T33" fmla="*/ 40 h 98"/>
                <a:gd name="T34" fmla="*/ 130 w 136"/>
                <a:gd name="T35" fmla="*/ 32 h 98"/>
                <a:gd name="T36" fmla="*/ 124 w 136"/>
                <a:gd name="T37" fmla="*/ 24 h 98"/>
                <a:gd name="T38" fmla="*/ 118 w 136"/>
                <a:gd name="T39" fmla="*/ 22 h 98"/>
                <a:gd name="T40" fmla="*/ 118 w 136"/>
                <a:gd name="T41" fmla="*/ 20 h 98"/>
                <a:gd name="T42" fmla="*/ 118 w 136"/>
                <a:gd name="T43" fmla="*/ 16 h 98"/>
                <a:gd name="T44" fmla="*/ 114 w 136"/>
                <a:gd name="T45" fmla="*/ 10 h 98"/>
                <a:gd name="T46" fmla="*/ 106 w 136"/>
                <a:gd name="T47" fmla="*/ 8 h 98"/>
                <a:gd name="T48" fmla="*/ 102 w 136"/>
                <a:gd name="T49" fmla="*/ 10 h 98"/>
                <a:gd name="T50" fmla="*/ 94 w 136"/>
                <a:gd name="T51" fmla="*/ 14 h 98"/>
                <a:gd name="T52" fmla="*/ 86 w 136"/>
                <a:gd name="T53" fmla="*/ 18 h 98"/>
                <a:gd name="T54" fmla="*/ 82 w 136"/>
                <a:gd name="T55" fmla="*/ 22 h 98"/>
                <a:gd name="T56" fmla="*/ 76 w 136"/>
                <a:gd name="T57" fmla="*/ 20 h 98"/>
                <a:gd name="T58" fmla="*/ 70 w 136"/>
                <a:gd name="T59" fmla="*/ 16 h 98"/>
                <a:gd name="T60" fmla="*/ 68 w 136"/>
                <a:gd name="T61" fmla="*/ 12 h 98"/>
                <a:gd name="T62" fmla="*/ 60 w 136"/>
                <a:gd name="T63" fmla="*/ 6 h 98"/>
                <a:gd name="T64" fmla="*/ 50 w 136"/>
                <a:gd name="T65" fmla="*/ 8 h 98"/>
                <a:gd name="T66" fmla="*/ 44 w 136"/>
                <a:gd name="T67" fmla="*/ 16 h 98"/>
                <a:gd name="T68" fmla="*/ 44 w 136"/>
                <a:gd name="T69" fmla="*/ 24 h 98"/>
                <a:gd name="T70" fmla="*/ 44 w 136"/>
                <a:gd name="T71" fmla="*/ 28 h 98"/>
                <a:gd name="T72" fmla="*/ 40 w 136"/>
                <a:gd name="T73" fmla="*/ 28 h 98"/>
                <a:gd name="T74" fmla="*/ 34 w 136"/>
                <a:gd name="T75" fmla="*/ 22 h 98"/>
                <a:gd name="T76" fmla="*/ 32 w 136"/>
                <a:gd name="T77" fmla="*/ 16 h 98"/>
                <a:gd name="T78" fmla="*/ 26 w 136"/>
                <a:gd name="T79" fmla="*/ 8 h 98"/>
                <a:gd name="T80" fmla="*/ 18 w 136"/>
                <a:gd name="T81" fmla="*/ 0 h 98"/>
                <a:gd name="T82" fmla="*/ 14 w 136"/>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98">
                  <a:moveTo>
                    <a:pt x="12" y="4"/>
                  </a:moveTo>
                  <a:lnTo>
                    <a:pt x="0" y="32"/>
                  </a:lnTo>
                  <a:lnTo>
                    <a:pt x="16" y="36"/>
                  </a:lnTo>
                  <a:lnTo>
                    <a:pt x="22" y="48"/>
                  </a:lnTo>
                  <a:lnTo>
                    <a:pt x="6" y="54"/>
                  </a:lnTo>
                  <a:lnTo>
                    <a:pt x="6" y="54"/>
                  </a:lnTo>
                  <a:lnTo>
                    <a:pt x="4" y="54"/>
                  </a:lnTo>
                  <a:lnTo>
                    <a:pt x="2" y="54"/>
                  </a:lnTo>
                  <a:lnTo>
                    <a:pt x="2" y="56"/>
                  </a:lnTo>
                  <a:lnTo>
                    <a:pt x="0" y="58"/>
                  </a:lnTo>
                  <a:lnTo>
                    <a:pt x="0" y="60"/>
                  </a:lnTo>
                  <a:lnTo>
                    <a:pt x="2" y="64"/>
                  </a:lnTo>
                  <a:lnTo>
                    <a:pt x="6" y="68"/>
                  </a:lnTo>
                  <a:lnTo>
                    <a:pt x="20" y="68"/>
                  </a:lnTo>
                  <a:lnTo>
                    <a:pt x="38" y="86"/>
                  </a:lnTo>
                  <a:lnTo>
                    <a:pt x="56" y="98"/>
                  </a:lnTo>
                  <a:lnTo>
                    <a:pt x="58" y="98"/>
                  </a:lnTo>
                  <a:lnTo>
                    <a:pt x="60" y="96"/>
                  </a:lnTo>
                  <a:lnTo>
                    <a:pt x="66" y="94"/>
                  </a:lnTo>
                  <a:lnTo>
                    <a:pt x="70" y="92"/>
                  </a:lnTo>
                  <a:lnTo>
                    <a:pt x="74" y="90"/>
                  </a:lnTo>
                  <a:lnTo>
                    <a:pt x="76" y="88"/>
                  </a:lnTo>
                  <a:lnTo>
                    <a:pt x="82" y="86"/>
                  </a:lnTo>
                  <a:lnTo>
                    <a:pt x="86" y="86"/>
                  </a:lnTo>
                  <a:lnTo>
                    <a:pt x="90" y="86"/>
                  </a:lnTo>
                  <a:lnTo>
                    <a:pt x="94" y="88"/>
                  </a:lnTo>
                  <a:lnTo>
                    <a:pt x="96" y="88"/>
                  </a:lnTo>
                  <a:lnTo>
                    <a:pt x="100" y="86"/>
                  </a:lnTo>
                  <a:lnTo>
                    <a:pt x="110" y="80"/>
                  </a:lnTo>
                  <a:lnTo>
                    <a:pt x="122" y="72"/>
                  </a:lnTo>
                  <a:lnTo>
                    <a:pt x="132" y="58"/>
                  </a:lnTo>
                  <a:lnTo>
                    <a:pt x="136" y="44"/>
                  </a:lnTo>
                  <a:lnTo>
                    <a:pt x="136" y="42"/>
                  </a:lnTo>
                  <a:lnTo>
                    <a:pt x="134" y="40"/>
                  </a:lnTo>
                  <a:lnTo>
                    <a:pt x="132" y="36"/>
                  </a:lnTo>
                  <a:lnTo>
                    <a:pt x="130" y="32"/>
                  </a:lnTo>
                  <a:lnTo>
                    <a:pt x="126" y="28"/>
                  </a:lnTo>
                  <a:lnTo>
                    <a:pt x="124" y="24"/>
                  </a:lnTo>
                  <a:lnTo>
                    <a:pt x="120" y="22"/>
                  </a:lnTo>
                  <a:lnTo>
                    <a:pt x="118" y="22"/>
                  </a:lnTo>
                  <a:lnTo>
                    <a:pt x="118" y="20"/>
                  </a:lnTo>
                  <a:lnTo>
                    <a:pt x="118" y="20"/>
                  </a:lnTo>
                  <a:lnTo>
                    <a:pt x="118" y="18"/>
                  </a:lnTo>
                  <a:lnTo>
                    <a:pt x="118" y="16"/>
                  </a:lnTo>
                  <a:lnTo>
                    <a:pt x="118" y="12"/>
                  </a:lnTo>
                  <a:lnTo>
                    <a:pt x="114" y="10"/>
                  </a:lnTo>
                  <a:lnTo>
                    <a:pt x="112" y="10"/>
                  </a:lnTo>
                  <a:lnTo>
                    <a:pt x="106" y="8"/>
                  </a:lnTo>
                  <a:lnTo>
                    <a:pt x="104" y="10"/>
                  </a:lnTo>
                  <a:lnTo>
                    <a:pt x="102" y="10"/>
                  </a:lnTo>
                  <a:lnTo>
                    <a:pt x="98" y="12"/>
                  </a:lnTo>
                  <a:lnTo>
                    <a:pt x="94" y="14"/>
                  </a:lnTo>
                  <a:lnTo>
                    <a:pt x="90" y="16"/>
                  </a:lnTo>
                  <a:lnTo>
                    <a:pt x="86" y="18"/>
                  </a:lnTo>
                  <a:lnTo>
                    <a:pt x="84" y="20"/>
                  </a:lnTo>
                  <a:lnTo>
                    <a:pt x="82" y="22"/>
                  </a:lnTo>
                  <a:lnTo>
                    <a:pt x="78" y="22"/>
                  </a:lnTo>
                  <a:lnTo>
                    <a:pt x="76" y="20"/>
                  </a:lnTo>
                  <a:lnTo>
                    <a:pt x="72" y="18"/>
                  </a:lnTo>
                  <a:lnTo>
                    <a:pt x="70" y="16"/>
                  </a:lnTo>
                  <a:lnTo>
                    <a:pt x="70" y="14"/>
                  </a:lnTo>
                  <a:lnTo>
                    <a:pt x="68" y="12"/>
                  </a:lnTo>
                  <a:lnTo>
                    <a:pt x="64" y="8"/>
                  </a:lnTo>
                  <a:lnTo>
                    <a:pt x="60" y="6"/>
                  </a:lnTo>
                  <a:lnTo>
                    <a:pt x="56" y="6"/>
                  </a:lnTo>
                  <a:lnTo>
                    <a:pt x="50" y="8"/>
                  </a:lnTo>
                  <a:lnTo>
                    <a:pt x="46" y="12"/>
                  </a:lnTo>
                  <a:lnTo>
                    <a:pt x="44" y="16"/>
                  </a:lnTo>
                  <a:lnTo>
                    <a:pt x="44" y="20"/>
                  </a:lnTo>
                  <a:lnTo>
                    <a:pt x="44" y="24"/>
                  </a:lnTo>
                  <a:lnTo>
                    <a:pt x="44" y="26"/>
                  </a:lnTo>
                  <a:lnTo>
                    <a:pt x="44" y="28"/>
                  </a:lnTo>
                  <a:lnTo>
                    <a:pt x="42" y="28"/>
                  </a:lnTo>
                  <a:lnTo>
                    <a:pt x="40" y="28"/>
                  </a:lnTo>
                  <a:lnTo>
                    <a:pt x="38" y="24"/>
                  </a:lnTo>
                  <a:lnTo>
                    <a:pt x="34" y="22"/>
                  </a:lnTo>
                  <a:lnTo>
                    <a:pt x="34" y="18"/>
                  </a:lnTo>
                  <a:lnTo>
                    <a:pt x="32" y="16"/>
                  </a:lnTo>
                  <a:lnTo>
                    <a:pt x="28" y="12"/>
                  </a:lnTo>
                  <a:lnTo>
                    <a:pt x="26" y="8"/>
                  </a:lnTo>
                  <a:lnTo>
                    <a:pt x="22" y="4"/>
                  </a:lnTo>
                  <a:lnTo>
                    <a:pt x="18" y="0"/>
                  </a:lnTo>
                  <a:lnTo>
                    <a:pt x="16" y="0"/>
                  </a:lnTo>
                  <a:lnTo>
                    <a:pt x="14" y="0"/>
                  </a:lnTo>
                  <a:lnTo>
                    <a:pt x="12" y="4"/>
                  </a:lnTo>
                </a:path>
              </a:pathLst>
            </a:custGeom>
            <a:solidFill>
              <a:srgbClr val="FFCC99"/>
            </a:solidFill>
            <a:ln w="6350">
              <a:solidFill>
                <a:srgbClr val="000000"/>
              </a:solidFill>
              <a:prstDash val="solid"/>
              <a:round/>
              <a:headEnd/>
              <a:tailEnd/>
            </a:ln>
          </p:spPr>
          <p:txBody>
            <a:bodyPr/>
            <a:lstStyle/>
            <a:p>
              <a:pPr algn="ctr" eaLnBrk="0" fontAlgn="base" hangingPunct="0">
                <a:spcBef>
                  <a:spcPct val="0"/>
                </a:spcBef>
                <a:spcAft>
                  <a:spcPct val="0"/>
                </a:spcAft>
              </a:pPr>
              <a:endParaRPr lang="pt-PT">
                <a:solidFill>
                  <a:srgbClr val="FFFFFF"/>
                </a:solidFill>
                <a:latin typeface="Arial" charset="0"/>
              </a:endParaRPr>
            </a:p>
          </p:txBody>
        </p:sp>
      </p:grpSp>
      <p:sp>
        <p:nvSpPr>
          <p:cNvPr id="36" name="Text Box 2"/>
          <p:cNvSpPr txBox="1">
            <a:spLocks noChangeArrowheads="1"/>
          </p:cNvSpPr>
          <p:nvPr/>
        </p:nvSpPr>
        <p:spPr bwMode="auto">
          <a:xfrm>
            <a:off x="0" y="1"/>
            <a:ext cx="9144000" cy="1431151"/>
          </a:xfrm>
          <a:prstGeom prst="rect">
            <a:avLst/>
          </a:prstGeom>
          <a:solidFill>
            <a:schemeClr val="accent1">
              <a:lumMod val="50000"/>
            </a:schemeClr>
          </a:solidFill>
          <a:ln w="12700">
            <a:noFill/>
            <a:miter lim="800000"/>
            <a:headEnd/>
            <a:tailEnd/>
          </a:ln>
          <a:effectLst>
            <a:outerShdw dist="35921" dir="2700000" algn="ctr" rotWithShape="0">
              <a:srgbClr val="000000"/>
            </a:outerShdw>
          </a:effectLst>
        </p:spPr>
        <p:txBody>
          <a:bodyPr wrap="square" lIns="91430" tIns="45715" rIns="91430" bIns="45715">
            <a:spAutoFit/>
          </a:bodyPr>
          <a:lstStyle/>
          <a:p>
            <a:pPr algn="ctr" eaLnBrk="0" hangingPunct="0"/>
            <a:r>
              <a:rPr lang="pt-PT" sz="2800" dirty="0" smtClean="0"/>
              <a:t>ESTRATÉGIA DA COMUNIDADE DOS PAÍSES DE LÍNGUA PORTUGUESA PARA OS OCEANOS </a:t>
            </a:r>
          </a:p>
          <a:p>
            <a:pPr algn="ctr" eaLnBrk="0" hangingPunct="0"/>
            <a:endParaRPr lang="pt-BR" sz="2800" i="1" dirty="0">
              <a:solidFill>
                <a:srgbClr val="FDF103"/>
              </a:solidFill>
            </a:endParaRPr>
          </a:p>
        </p:txBody>
      </p:sp>
      <p:pic>
        <p:nvPicPr>
          <p:cNvPr id="196" name="Perspector Sphere Bullet Points" descr="PER197C.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a:off x="251520" y="1412777"/>
            <a:ext cx="7632848" cy="5445223"/>
          </a:xfrm>
          <a:prstGeom prst="rect">
            <a:avLst/>
          </a:prstGeom>
          <a:solidFill>
            <a:scrgbClr r="0" g="0" b="0">
              <a:alpha val="0"/>
            </a:scrgbClr>
          </a:solidFill>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2000" fill="hold"/>
                                        <p:tgtEl>
                                          <p:spTgt spid="196"/>
                                        </p:tgtEl>
                                        <p:attrNameLst>
                                          <p:attrName>ppt_x</p:attrName>
                                        </p:attrNameLst>
                                      </p:cBhvr>
                                      <p:tavLst>
                                        <p:tav tm="0">
                                          <p:val>
                                            <p:strVal val="1+#ppt_w/2"/>
                                          </p:val>
                                        </p:tav>
                                        <p:tav tm="100000">
                                          <p:val>
                                            <p:strVal val="#ppt_x"/>
                                          </p:val>
                                        </p:tav>
                                      </p:tavLst>
                                    </p:anim>
                                    <p:anim calcmode="lin" valueType="num">
                                      <p:cBhvr additive="base">
                                        <p:cTn id="8" dur="2000" fill="hold"/>
                                        <p:tgtEl>
                                          <p:spTgt spid="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763689" y="2348880"/>
            <a:ext cx="5695950" cy="1827533"/>
            <a:chOff x="912" y="1008"/>
            <a:chExt cx="3984" cy="998"/>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solidFill>
                  <a:srgbClr val="061F5B"/>
                </a:solidFill>
              </a:endParaRPr>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solidFill>
                    <a:srgbClr val="061F5B"/>
                  </a:solidFill>
                </a:endParaRPr>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solidFill>
                    <a:srgbClr val="061F5B"/>
                  </a:solidFill>
                </a:endParaRPr>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rPr>
                  <a:t>3</a:t>
                </a:r>
                <a:endParaRPr lang="en-US" altLang="zh-CN" sz="3200" dirty="0">
                  <a:solidFill>
                    <a:srgbClr val="FFFFFF"/>
                  </a:solidFill>
                  <a:effectLst>
                    <a:outerShdw blurRad="38100" dist="38100" dir="2700000" algn="tl">
                      <a:srgbClr val="000000"/>
                    </a:outerShdw>
                  </a:effectLst>
                </a:endParaRPr>
              </a:p>
            </p:txBody>
          </p:sp>
        </p:grpSp>
        <p:sp>
          <p:nvSpPr>
            <p:cNvPr id="18443" name="Text Box 11"/>
            <p:cNvSpPr txBox="1">
              <a:spLocks noChangeArrowheads="1"/>
            </p:cNvSpPr>
            <p:nvPr/>
          </p:nvSpPr>
          <p:spPr bwMode="gray">
            <a:xfrm>
              <a:off x="1872" y="1149"/>
              <a:ext cx="2929" cy="857"/>
            </a:xfrm>
            <a:prstGeom prst="rect">
              <a:avLst/>
            </a:prstGeom>
            <a:noFill/>
            <a:ln w="9525" algn="ctr">
              <a:noFill/>
              <a:miter lim="800000"/>
              <a:headEnd/>
              <a:tailEnd/>
            </a:ln>
            <a:effectLst/>
          </p:spPr>
          <p:txBody>
            <a:bodyPr>
              <a:spAutoFit/>
            </a:bodyPr>
            <a:lstStyle/>
            <a:p>
              <a:pPr eaLnBrk="0" hangingPunct="0"/>
              <a:r>
                <a:rPr lang="pt-PT" sz="2400" b="1" dirty="0" smtClean="0">
                  <a:solidFill>
                    <a:srgbClr val="061F5B"/>
                  </a:solidFill>
                  <a:effectLst>
                    <a:outerShdw blurRad="38100" dist="38100" dir="2700000" algn="tl">
                      <a:srgbClr val="000000">
                        <a:alpha val="43137"/>
                      </a:srgbClr>
                    </a:outerShdw>
                  </a:effectLst>
                </a:rPr>
                <a:t>Iniciativas mundiais para a facilitação comercial;</a:t>
              </a:r>
              <a:endParaRPr lang="pt-PT" sz="2400" b="1" dirty="0" smtClean="0">
                <a:solidFill>
                  <a:srgbClr val="061F5B"/>
                </a:solidFill>
              </a:endParaRPr>
            </a:p>
            <a:p>
              <a:pPr eaLnBrk="0" hangingPunct="0"/>
              <a:endParaRPr lang="pt-PT" sz="2400" b="1" dirty="0" smtClean="0">
                <a:solidFill>
                  <a:srgbClr val="061F5B"/>
                </a:solidFill>
              </a:endParaRPr>
            </a:p>
            <a:p>
              <a:pPr eaLnBrk="0" hangingPunct="0"/>
              <a:endParaRPr lang="en-US" altLang="zh-CN" sz="2400" dirty="0">
                <a:solidFill>
                  <a:srgbClr val="000000"/>
                </a:solidFill>
              </a:endParaRPr>
            </a:p>
          </p:txBody>
        </p:sp>
      </p:grpSp>
      <p:sp>
        <p:nvSpPr>
          <p:cNvPr id="18458" name="Rectangle 26"/>
          <p:cNvSpPr>
            <a:spLocks noGrp="1" noChangeArrowheads="1"/>
          </p:cNvSpPr>
          <p:nvPr>
            <p:ph type="body" idx="4294967295"/>
          </p:nvPr>
        </p:nvSpPr>
        <p:spPr>
          <a:xfrm>
            <a:off x="0" y="0"/>
            <a:ext cx="9036050" cy="908050"/>
          </a:xfrm>
          <a:noFill/>
          <a:ln/>
        </p:spPr>
        <p:txBody>
          <a:bodyPr/>
          <a:lstStyle/>
          <a:p>
            <a:pPr>
              <a:buNone/>
            </a:pPr>
            <a:endParaRPr lang="en-US" altLang="zh-CN" sz="3600" b="1" dirty="0">
              <a:solidFill>
                <a:schemeClr val="hlink"/>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051720" y="836712"/>
            <a:ext cx="6425894" cy="5792969"/>
            <a:chOff x="768" y="645"/>
            <a:chExt cx="3645" cy="3322"/>
          </a:xfrm>
        </p:grpSpPr>
        <p:sp>
          <p:nvSpPr>
            <p:cNvPr id="93188" name="Oval 4"/>
            <p:cNvSpPr>
              <a:spLocks noChangeArrowheads="1"/>
            </p:cNvSpPr>
            <p:nvPr/>
          </p:nvSpPr>
          <p:spPr bwMode="gray">
            <a:xfrm>
              <a:off x="3234" y="1310"/>
              <a:ext cx="468" cy="130"/>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fontAlgn="base">
                <a:spcBef>
                  <a:spcPct val="0"/>
                </a:spcBef>
                <a:spcAft>
                  <a:spcPct val="0"/>
                </a:spcAft>
              </a:pPr>
              <a:endParaRPr lang="pt-PT">
                <a:solidFill>
                  <a:srgbClr val="061F5B"/>
                </a:solidFill>
              </a:endParaRPr>
            </a:p>
          </p:txBody>
        </p:sp>
        <p:sp>
          <p:nvSpPr>
            <p:cNvPr id="93189" name="Oval 5"/>
            <p:cNvSpPr>
              <a:spLocks noChangeArrowheads="1"/>
            </p:cNvSpPr>
            <p:nvPr/>
          </p:nvSpPr>
          <p:spPr bwMode="gray">
            <a:xfrm>
              <a:off x="2424" y="2372"/>
              <a:ext cx="792" cy="220"/>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fontAlgn="base">
                <a:spcBef>
                  <a:spcPct val="0"/>
                </a:spcBef>
                <a:spcAft>
                  <a:spcPct val="0"/>
                </a:spcAft>
              </a:pPr>
              <a:endParaRPr lang="pt-PT">
                <a:solidFill>
                  <a:srgbClr val="061F5B"/>
                </a:solidFill>
              </a:endParaRPr>
            </a:p>
          </p:txBody>
        </p:sp>
        <p:sp>
          <p:nvSpPr>
            <p:cNvPr id="93190" name="Oval 6"/>
            <p:cNvSpPr>
              <a:spLocks noChangeArrowheads="1"/>
            </p:cNvSpPr>
            <p:nvPr/>
          </p:nvSpPr>
          <p:spPr bwMode="gray">
            <a:xfrm>
              <a:off x="3264" y="3648"/>
              <a:ext cx="1149" cy="319"/>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fontAlgn="base">
                <a:spcBef>
                  <a:spcPct val="0"/>
                </a:spcBef>
                <a:spcAft>
                  <a:spcPct val="0"/>
                </a:spcAft>
              </a:pPr>
              <a:endParaRPr lang="pt-PT">
                <a:solidFill>
                  <a:srgbClr val="061F5B"/>
                </a:solidFill>
              </a:endParaRPr>
            </a:p>
          </p:txBody>
        </p:sp>
        <p:sp>
          <p:nvSpPr>
            <p:cNvPr id="93191" name="Oval 7"/>
            <p:cNvSpPr>
              <a:spLocks noChangeArrowheads="1"/>
            </p:cNvSpPr>
            <p:nvPr/>
          </p:nvSpPr>
          <p:spPr bwMode="gray">
            <a:xfrm>
              <a:off x="912" y="2789"/>
              <a:ext cx="933" cy="259"/>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fontAlgn="base">
                <a:spcBef>
                  <a:spcPct val="0"/>
                </a:spcBef>
                <a:spcAft>
                  <a:spcPct val="0"/>
                </a:spcAft>
              </a:pPr>
              <a:endParaRPr lang="pt-PT">
                <a:solidFill>
                  <a:srgbClr val="061F5B"/>
                </a:solidFill>
              </a:endParaRPr>
            </a:p>
          </p:txBody>
        </p:sp>
        <p:sp>
          <p:nvSpPr>
            <p:cNvPr id="93192" name="Rectangle 8"/>
            <p:cNvSpPr>
              <a:spLocks noChangeArrowheads="1"/>
            </p:cNvSpPr>
            <p:nvPr/>
          </p:nvSpPr>
          <p:spPr bwMode="gray">
            <a:xfrm rot="13770025">
              <a:off x="2951" y="2306"/>
              <a:ext cx="605" cy="121"/>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pPr fontAlgn="base">
                <a:spcBef>
                  <a:spcPct val="0"/>
                </a:spcBef>
                <a:spcAft>
                  <a:spcPct val="0"/>
                </a:spcAft>
              </a:pPr>
              <a:endParaRPr lang="pt-PT">
                <a:solidFill>
                  <a:srgbClr val="061F5B"/>
                </a:solidFill>
              </a:endParaRPr>
            </a:p>
          </p:txBody>
        </p:sp>
        <p:sp>
          <p:nvSpPr>
            <p:cNvPr id="93193" name="Rectangle 9"/>
            <p:cNvSpPr>
              <a:spLocks noChangeArrowheads="1"/>
            </p:cNvSpPr>
            <p:nvPr/>
          </p:nvSpPr>
          <p:spPr bwMode="gray">
            <a:xfrm rot="-743917">
              <a:off x="1698" y="2021"/>
              <a:ext cx="636" cy="109"/>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pPr fontAlgn="base">
                <a:spcBef>
                  <a:spcPct val="0"/>
                </a:spcBef>
                <a:spcAft>
                  <a:spcPct val="0"/>
                </a:spcAft>
              </a:pPr>
              <a:endParaRPr lang="pt-PT">
                <a:solidFill>
                  <a:srgbClr val="061F5B"/>
                </a:solidFill>
              </a:endParaRPr>
            </a:p>
          </p:txBody>
        </p:sp>
        <p:grpSp>
          <p:nvGrpSpPr>
            <p:cNvPr id="3" name="Group 10"/>
            <p:cNvGrpSpPr>
              <a:grpSpLocks/>
            </p:cNvGrpSpPr>
            <p:nvPr/>
          </p:nvGrpSpPr>
          <p:grpSpPr bwMode="auto">
            <a:xfrm>
              <a:off x="2198" y="1186"/>
              <a:ext cx="1270" cy="1222"/>
              <a:chOff x="2342" y="1234"/>
              <a:chExt cx="1270" cy="1222"/>
            </a:xfrm>
          </p:grpSpPr>
          <p:sp>
            <p:nvSpPr>
              <p:cNvPr id="93195" name="Rectangle 11"/>
              <p:cNvSpPr>
                <a:spLocks noChangeArrowheads="1"/>
              </p:cNvSpPr>
              <p:nvPr/>
            </p:nvSpPr>
            <p:spPr bwMode="gray">
              <a:xfrm rot="-3205350">
                <a:off x="3175" y="1380"/>
                <a:ext cx="376" cy="83"/>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pPr fontAlgn="base">
                  <a:spcBef>
                    <a:spcPct val="0"/>
                  </a:spcBef>
                  <a:spcAft>
                    <a:spcPct val="0"/>
                  </a:spcAft>
                </a:pPr>
                <a:endParaRPr lang="pt-PT">
                  <a:solidFill>
                    <a:srgbClr val="061F5B"/>
                  </a:solidFill>
                </a:endParaRPr>
              </a:p>
            </p:txBody>
          </p:sp>
          <p:grpSp>
            <p:nvGrpSpPr>
              <p:cNvPr id="4" name="Group 12"/>
              <p:cNvGrpSpPr>
                <a:grpSpLocks/>
              </p:cNvGrpSpPr>
              <p:nvPr/>
            </p:nvGrpSpPr>
            <p:grpSpPr bwMode="auto">
              <a:xfrm>
                <a:off x="2371" y="1349"/>
                <a:ext cx="1135" cy="1107"/>
                <a:chOff x="1913" y="1832"/>
                <a:chExt cx="1880" cy="1856"/>
              </a:xfrm>
            </p:grpSpPr>
            <p:sp>
              <p:nvSpPr>
                <p:cNvPr id="93197" name="Oval 13"/>
                <p:cNvSpPr>
                  <a:spLocks noChangeArrowheads="1"/>
                </p:cNvSpPr>
                <p:nvPr/>
              </p:nvSpPr>
              <p:spPr bwMode="gray">
                <a:xfrm>
                  <a:off x="1913" y="1833"/>
                  <a:ext cx="1880" cy="1855"/>
                </a:xfrm>
                <a:prstGeom prst="ellipse">
                  <a:avLst/>
                </a:prstGeom>
                <a:gradFill rotWithShape="1">
                  <a:gsLst>
                    <a:gs pos="0">
                      <a:schemeClr val="accent1"/>
                    </a:gs>
                    <a:gs pos="100000">
                      <a:schemeClr val="accent1">
                        <a:gamma/>
                        <a:shade val="24314"/>
                        <a:invGamma/>
                      </a:schemeClr>
                    </a:gs>
                  </a:gsLst>
                  <a:lin ang="5400000" scaled="1"/>
                </a:gradFill>
                <a:ln w="9525">
                  <a:noFill/>
                  <a:round/>
                  <a:headEnd/>
                  <a:tailEnd/>
                </a:ln>
                <a:effectLst/>
              </p:spPr>
              <p:txBody>
                <a:bodyPr wrap="none" anchor="ctr"/>
                <a:lstStyle/>
                <a:p>
                  <a:pPr fontAlgn="base">
                    <a:spcBef>
                      <a:spcPct val="0"/>
                    </a:spcBef>
                    <a:spcAft>
                      <a:spcPct val="0"/>
                    </a:spcAft>
                  </a:pPr>
                  <a:endParaRPr lang="pt-PT">
                    <a:solidFill>
                      <a:srgbClr val="061F5B"/>
                    </a:solidFill>
                  </a:endParaRPr>
                </a:p>
              </p:txBody>
            </p:sp>
            <p:sp>
              <p:nvSpPr>
                <p:cNvPr id="93198" name="Freeform 14"/>
                <p:cNvSpPr>
                  <a:spLocks/>
                </p:cNvSpPr>
                <p:nvPr/>
              </p:nvSpPr>
              <p:spPr bwMode="gray">
                <a:xfrm>
                  <a:off x="2114" y="1832"/>
                  <a:ext cx="1389" cy="75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w="0">
                  <a:noFill/>
                  <a:prstDash val="solid"/>
                  <a:round/>
                  <a:headEnd/>
                  <a:tailEnd/>
                </a:ln>
              </p:spPr>
              <p:txBody>
                <a:bodyPr/>
                <a:lstStyle/>
                <a:p>
                  <a:pPr fontAlgn="base">
                    <a:spcBef>
                      <a:spcPct val="0"/>
                    </a:spcBef>
                    <a:spcAft>
                      <a:spcPct val="0"/>
                    </a:spcAft>
                  </a:pPr>
                  <a:endParaRPr lang="pt-PT">
                    <a:solidFill>
                      <a:srgbClr val="061F5B"/>
                    </a:solidFill>
                  </a:endParaRPr>
                </a:p>
              </p:txBody>
            </p:sp>
          </p:grpSp>
          <p:sp>
            <p:nvSpPr>
              <p:cNvPr id="93199" name="Text Box 15"/>
              <p:cNvSpPr txBox="1">
                <a:spLocks noChangeArrowheads="1"/>
              </p:cNvSpPr>
              <p:nvPr/>
            </p:nvSpPr>
            <p:spPr bwMode="gray">
              <a:xfrm>
                <a:off x="2342" y="1601"/>
                <a:ext cx="1270" cy="706"/>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pt-PT" sz="200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Desenvolvimento</a:t>
                </a:r>
                <a:r>
                  <a:rPr lang="pt-PT" sz="240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 </a:t>
                </a:r>
              </a:p>
              <a:p>
                <a:pPr algn="ctr" eaLnBrk="0" fontAlgn="base" hangingPunct="0">
                  <a:spcBef>
                    <a:spcPct val="0"/>
                  </a:spcBef>
                  <a:spcAft>
                    <a:spcPct val="0"/>
                  </a:spcAft>
                </a:pPr>
                <a:r>
                  <a:rPr lang="pt-PT" sz="240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Comércio </a:t>
                </a:r>
              </a:p>
              <a:p>
                <a:pPr algn="ctr" eaLnBrk="0" fontAlgn="base" hangingPunct="0">
                  <a:spcBef>
                    <a:spcPct val="0"/>
                  </a:spcBef>
                  <a:spcAft>
                    <a:spcPct val="0"/>
                  </a:spcAft>
                </a:pPr>
                <a:r>
                  <a:rPr lang="pt-PT" sz="2400"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Mundial</a:t>
                </a:r>
              </a:p>
            </p:txBody>
          </p:sp>
        </p:grpSp>
        <p:grpSp>
          <p:nvGrpSpPr>
            <p:cNvPr id="5" name="Group 16"/>
            <p:cNvGrpSpPr>
              <a:grpSpLocks/>
            </p:cNvGrpSpPr>
            <p:nvPr/>
          </p:nvGrpSpPr>
          <p:grpSpPr bwMode="auto">
            <a:xfrm>
              <a:off x="2892" y="645"/>
              <a:ext cx="989" cy="666"/>
              <a:chOff x="3036" y="693"/>
              <a:chExt cx="989" cy="666"/>
            </a:xfrm>
          </p:grpSpPr>
          <p:grpSp>
            <p:nvGrpSpPr>
              <p:cNvPr id="6" name="Group 17"/>
              <p:cNvGrpSpPr>
                <a:grpSpLocks/>
              </p:cNvGrpSpPr>
              <p:nvPr/>
            </p:nvGrpSpPr>
            <p:grpSpPr bwMode="auto">
              <a:xfrm>
                <a:off x="3181" y="693"/>
                <a:ext cx="689" cy="666"/>
                <a:chOff x="1588" y="1540"/>
                <a:chExt cx="2108" cy="2060"/>
              </a:xfrm>
            </p:grpSpPr>
            <p:sp>
              <p:nvSpPr>
                <p:cNvPr id="93202" name="Oval 18"/>
                <p:cNvSpPr>
                  <a:spLocks noChangeArrowheads="1"/>
                </p:cNvSpPr>
                <p:nvPr/>
              </p:nvSpPr>
              <p:spPr bwMode="gray">
                <a:xfrm>
                  <a:off x="1588" y="1540"/>
                  <a:ext cx="2108" cy="2060"/>
                </a:xfrm>
                <a:prstGeom prst="ellipse">
                  <a:avLst/>
                </a:prstGeom>
                <a:gradFill rotWithShape="1">
                  <a:gsLst>
                    <a:gs pos="0">
                      <a:schemeClr val="tx2"/>
                    </a:gs>
                    <a:gs pos="100000">
                      <a:schemeClr val="tx2">
                        <a:gamma/>
                        <a:shade val="45490"/>
                        <a:invGamma/>
                      </a:schemeClr>
                    </a:gs>
                  </a:gsLst>
                  <a:lin ang="5400000" scaled="1"/>
                </a:gradFill>
                <a:ln w="9525">
                  <a:noFill/>
                  <a:round/>
                  <a:headEnd/>
                  <a:tailEnd/>
                </a:ln>
                <a:effectLst/>
              </p:spPr>
              <p:txBody>
                <a:bodyPr wrap="none" anchor="ctr"/>
                <a:lstStyle/>
                <a:p>
                  <a:pPr fontAlgn="base">
                    <a:spcBef>
                      <a:spcPct val="0"/>
                    </a:spcBef>
                    <a:spcAft>
                      <a:spcPct val="0"/>
                    </a:spcAft>
                  </a:pPr>
                  <a:endParaRPr lang="pt-PT">
                    <a:solidFill>
                      <a:srgbClr val="061F5B"/>
                    </a:solidFill>
                  </a:endParaRPr>
                </a:p>
              </p:txBody>
            </p:sp>
            <p:sp>
              <p:nvSpPr>
                <p:cNvPr id="93203" name="Freeform 19"/>
                <p:cNvSpPr>
                  <a:spLocks/>
                </p:cNvSpPr>
                <p:nvPr/>
              </p:nvSpPr>
              <p:spPr bwMode="gray">
                <a:xfrm>
                  <a:off x="1837" y="1667"/>
                  <a:ext cx="1667" cy="789"/>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tx2"/>
                    </a:gs>
                  </a:gsLst>
                  <a:lin ang="5400000" scaled="1"/>
                </a:gradFill>
                <a:ln w="0">
                  <a:noFill/>
                  <a:prstDash val="solid"/>
                  <a:round/>
                  <a:headEnd/>
                  <a:tailEnd/>
                </a:ln>
              </p:spPr>
              <p:txBody>
                <a:bodyPr/>
                <a:lstStyle/>
                <a:p>
                  <a:pPr fontAlgn="base">
                    <a:spcBef>
                      <a:spcPct val="0"/>
                    </a:spcBef>
                    <a:spcAft>
                      <a:spcPct val="0"/>
                    </a:spcAft>
                  </a:pPr>
                  <a:endParaRPr lang="pt-PT">
                    <a:solidFill>
                      <a:srgbClr val="061F5B"/>
                    </a:solidFill>
                  </a:endParaRPr>
                </a:p>
              </p:txBody>
            </p:sp>
          </p:grpSp>
          <p:sp>
            <p:nvSpPr>
              <p:cNvPr id="93204" name="Text Box 20"/>
              <p:cNvSpPr txBox="1">
                <a:spLocks noChangeArrowheads="1"/>
              </p:cNvSpPr>
              <p:nvPr/>
            </p:nvSpPr>
            <p:spPr bwMode="gray">
              <a:xfrm>
                <a:off x="3036" y="899"/>
                <a:ext cx="989" cy="221"/>
              </a:xfrm>
              <a:prstGeom prst="rect">
                <a:avLst/>
              </a:prstGeom>
              <a:noFill/>
              <a:ln w="9525" algn="ctr">
                <a:noFill/>
                <a:miter lim="800000"/>
                <a:headEnd/>
                <a:tailEnd/>
              </a:ln>
              <a:effectLst/>
            </p:spPr>
            <p:txBody>
              <a:bodyPr wrap="square">
                <a:spAutoFit/>
              </a:bodyPr>
              <a:lstStyle/>
              <a:p>
                <a:pPr algn="ctr" eaLnBrk="0" fontAlgn="base" hangingPunct="0">
                  <a:spcBef>
                    <a:spcPct val="0"/>
                  </a:spcBef>
                  <a:spcAft>
                    <a:spcPct val="0"/>
                  </a:spcAft>
                </a:pPr>
                <a:r>
                  <a:rPr lang="pt-PT" sz="1900" u="sng"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tecnologia</a:t>
                </a:r>
                <a:endParaRPr lang="pt-PT" sz="1900" u="sng"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 name="Group 21"/>
            <p:cNvGrpSpPr>
              <a:grpSpLocks/>
            </p:cNvGrpSpPr>
            <p:nvPr/>
          </p:nvGrpSpPr>
          <p:grpSpPr bwMode="auto">
            <a:xfrm>
              <a:off x="768" y="1603"/>
              <a:ext cx="1099" cy="1128"/>
              <a:chOff x="912" y="1651"/>
              <a:chExt cx="1099" cy="1128"/>
            </a:xfrm>
          </p:grpSpPr>
          <p:grpSp>
            <p:nvGrpSpPr>
              <p:cNvPr id="8" name="Group 22"/>
              <p:cNvGrpSpPr>
                <a:grpSpLocks/>
              </p:cNvGrpSpPr>
              <p:nvPr/>
            </p:nvGrpSpPr>
            <p:grpSpPr bwMode="auto">
              <a:xfrm>
                <a:off x="912" y="1651"/>
                <a:ext cx="1099" cy="1128"/>
                <a:chOff x="2016" y="1920"/>
                <a:chExt cx="1680" cy="1680"/>
              </a:xfrm>
            </p:grpSpPr>
            <p:sp>
              <p:nvSpPr>
                <p:cNvPr id="93207" name="Oval 23"/>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72549"/>
                        <a:invGamma/>
                      </a:schemeClr>
                    </a:gs>
                  </a:gsLst>
                  <a:lin ang="5400000" scaled="1"/>
                </a:gradFill>
                <a:ln w="9525">
                  <a:noFill/>
                  <a:round/>
                  <a:headEnd/>
                  <a:tailEnd/>
                </a:ln>
                <a:effectLst/>
              </p:spPr>
              <p:txBody>
                <a:bodyPr wrap="none" anchor="ctr"/>
                <a:lstStyle/>
                <a:p>
                  <a:pPr fontAlgn="base">
                    <a:spcBef>
                      <a:spcPct val="0"/>
                    </a:spcBef>
                    <a:spcAft>
                      <a:spcPct val="0"/>
                    </a:spcAft>
                  </a:pPr>
                  <a:endParaRPr lang="pt-PT">
                    <a:solidFill>
                      <a:srgbClr val="061F5B"/>
                    </a:solidFill>
                  </a:endParaRPr>
                </a:p>
              </p:txBody>
            </p:sp>
            <p:sp>
              <p:nvSpPr>
                <p:cNvPr id="93208" name="Freeform 24"/>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w="0">
                  <a:noFill/>
                  <a:prstDash val="solid"/>
                  <a:round/>
                  <a:headEnd/>
                  <a:tailEnd/>
                </a:ln>
              </p:spPr>
              <p:txBody>
                <a:bodyPr/>
                <a:lstStyle/>
                <a:p>
                  <a:pPr fontAlgn="base">
                    <a:spcBef>
                      <a:spcPct val="0"/>
                    </a:spcBef>
                    <a:spcAft>
                      <a:spcPct val="0"/>
                    </a:spcAft>
                  </a:pPr>
                  <a:endParaRPr lang="pt-PT">
                    <a:solidFill>
                      <a:srgbClr val="061F5B"/>
                    </a:solidFill>
                  </a:endParaRPr>
                </a:p>
              </p:txBody>
            </p:sp>
          </p:grpSp>
          <p:sp>
            <p:nvSpPr>
              <p:cNvPr id="93209" name="Text Box 25"/>
              <p:cNvSpPr txBox="1">
                <a:spLocks noChangeArrowheads="1"/>
              </p:cNvSpPr>
              <p:nvPr/>
            </p:nvSpPr>
            <p:spPr bwMode="gray">
              <a:xfrm>
                <a:off x="944" y="2076"/>
                <a:ext cx="1035" cy="3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pt-PT" sz="2800" u="sng"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processos</a:t>
                </a:r>
                <a:endParaRPr lang="pt-PT" sz="2800" b="1" dirty="0">
                  <a:solidFill>
                    <a:srgbClr val="FFC000"/>
                  </a:solidFill>
                  <a:effectLst>
                    <a:outerShdw blurRad="38100" dist="38100" dir="2700000" algn="tl">
                      <a:srgbClr val="C0C0C0"/>
                    </a:outerShdw>
                  </a:effectLst>
                </a:endParaRPr>
              </a:p>
            </p:txBody>
          </p:sp>
        </p:grpSp>
        <p:grpSp>
          <p:nvGrpSpPr>
            <p:cNvPr id="9" name="Group 26"/>
            <p:cNvGrpSpPr>
              <a:grpSpLocks/>
            </p:cNvGrpSpPr>
            <p:nvPr/>
          </p:nvGrpSpPr>
          <p:grpSpPr bwMode="auto">
            <a:xfrm>
              <a:off x="3134" y="2397"/>
              <a:ext cx="1268" cy="1253"/>
              <a:chOff x="3278" y="2445"/>
              <a:chExt cx="1268" cy="1253"/>
            </a:xfrm>
          </p:grpSpPr>
          <p:grpSp>
            <p:nvGrpSpPr>
              <p:cNvPr id="10" name="Group 27"/>
              <p:cNvGrpSpPr>
                <a:grpSpLocks/>
              </p:cNvGrpSpPr>
              <p:nvPr/>
            </p:nvGrpSpPr>
            <p:grpSpPr bwMode="auto">
              <a:xfrm>
                <a:off x="3278" y="2445"/>
                <a:ext cx="1268" cy="1253"/>
                <a:chOff x="2016" y="1920"/>
                <a:chExt cx="1680" cy="1680"/>
              </a:xfrm>
            </p:grpSpPr>
            <p:sp>
              <p:nvSpPr>
                <p:cNvPr id="93212" name="Oval 28"/>
                <p:cNvSpPr>
                  <a:spLocks noChangeArrowheads="1"/>
                </p:cNvSpPr>
                <p:nvPr/>
              </p:nvSpPr>
              <p:spPr bwMode="gray">
                <a:xfrm>
                  <a:off x="2016" y="1920"/>
                  <a:ext cx="1680" cy="1680"/>
                </a:xfrm>
                <a:prstGeom prst="ellipse">
                  <a:avLst/>
                </a:prstGeom>
                <a:gradFill rotWithShape="1">
                  <a:gsLst>
                    <a:gs pos="0">
                      <a:schemeClr val="hlink"/>
                    </a:gs>
                    <a:gs pos="100000">
                      <a:schemeClr val="hlink">
                        <a:gamma/>
                        <a:shade val="54510"/>
                        <a:invGamma/>
                      </a:schemeClr>
                    </a:gs>
                  </a:gsLst>
                  <a:lin ang="5400000" scaled="1"/>
                </a:gradFill>
                <a:ln w="9525">
                  <a:noFill/>
                  <a:round/>
                  <a:headEnd/>
                  <a:tailEnd/>
                </a:ln>
                <a:effectLst/>
              </p:spPr>
              <p:txBody>
                <a:bodyPr wrap="none" anchor="ctr"/>
                <a:lstStyle/>
                <a:p>
                  <a:pPr fontAlgn="base">
                    <a:spcBef>
                      <a:spcPct val="0"/>
                    </a:spcBef>
                    <a:spcAft>
                      <a:spcPct val="0"/>
                    </a:spcAft>
                  </a:pPr>
                  <a:endParaRPr lang="pt-PT">
                    <a:solidFill>
                      <a:srgbClr val="061F5B"/>
                    </a:solidFill>
                  </a:endParaRPr>
                </a:p>
              </p:txBody>
            </p:sp>
            <p:sp>
              <p:nvSpPr>
                <p:cNvPr id="93213" name="Freeform 29"/>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headEnd/>
                  <a:tailEnd/>
                </a:ln>
                <a:effectLst/>
              </p:spPr>
              <p:txBody>
                <a:bodyPr/>
                <a:lstStyle/>
                <a:p>
                  <a:pPr fontAlgn="base">
                    <a:spcBef>
                      <a:spcPct val="0"/>
                    </a:spcBef>
                    <a:spcAft>
                      <a:spcPct val="0"/>
                    </a:spcAft>
                  </a:pPr>
                  <a:endParaRPr lang="pt-PT">
                    <a:solidFill>
                      <a:srgbClr val="061F5B"/>
                    </a:solidFill>
                  </a:endParaRPr>
                </a:p>
              </p:txBody>
            </p:sp>
          </p:grpSp>
          <p:sp>
            <p:nvSpPr>
              <p:cNvPr id="93214" name="Text Box 30"/>
              <p:cNvSpPr txBox="1">
                <a:spLocks noChangeArrowheads="1"/>
              </p:cNvSpPr>
              <p:nvPr/>
            </p:nvSpPr>
            <p:spPr bwMode="gray">
              <a:xfrm>
                <a:off x="3390" y="2964"/>
                <a:ext cx="1115" cy="3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pt-PT" sz="2800" u="sng" dirty="0" smtClean="0">
                    <a:solidFill>
                      <a:srgbClr val="FFC000"/>
                    </a:solidFill>
                    <a:effectLst>
                      <a:outerShdw blurRad="38100" dist="38100" dir="2700000" algn="tl">
                        <a:srgbClr val="000000">
                          <a:alpha val="43137"/>
                        </a:srgbClr>
                      </a:outerShdw>
                    </a:effectLst>
                    <a:latin typeface="Arial" pitchFamily="34" charset="0"/>
                    <a:cs typeface="Arial" pitchFamily="34" charset="0"/>
                  </a:rPr>
                  <a:t>informação</a:t>
                </a:r>
                <a:endParaRPr lang="pt-PT" sz="2800" u="sng" dirty="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grpSp>
      </p:grpSp>
      <p:pic>
        <p:nvPicPr>
          <p:cNvPr id="33" name="Picture 1"/>
          <p:cNvPicPr>
            <a:picLocks noChangeAspect="1" noChangeArrowheads="1"/>
          </p:cNvPicPr>
          <p:nvPr/>
        </p:nvPicPr>
        <p:blipFill>
          <a:blip r:embed="rId2" cstate="print"/>
          <a:srcRect/>
          <a:stretch>
            <a:fillRect/>
          </a:stretch>
        </p:blipFill>
        <p:spPr bwMode="auto">
          <a:xfrm>
            <a:off x="0" y="0"/>
            <a:ext cx="5372100" cy="981075"/>
          </a:xfrm>
          <a:prstGeom prst="rect">
            <a:avLst/>
          </a:prstGeom>
          <a:noFill/>
          <a:ln w="9525">
            <a:noFill/>
            <a:miter lim="800000"/>
            <a:headEnd/>
            <a:tailEnd/>
          </a:ln>
        </p:spPr>
      </p:pic>
      <p:sp>
        <p:nvSpPr>
          <p:cNvPr id="34" name="Rectângulo 33"/>
          <p:cNvSpPr/>
          <p:nvPr/>
        </p:nvSpPr>
        <p:spPr>
          <a:xfrm>
            <a:off x="0" y="1124744"/>
            <a:ext cx="5616623" cy="830987"/>
          </a:xfrm>
          <a:prstGeom prst="rect">
            <a:avLst/>
          </a:prstGeom>
        </p:spPr>
        <p:txBody>
          <a:bodyPr wrap="square" lIns="91430" tIns="45715" rIns="91430" bIns="45715">
            <a:spAutoFit/>
          </a:bodyPr>
          <a:lstStyle/>
          <a:p>
            <a:r>
              <a:rPr lang="pt-PT" sz="2400" dirty="0" smtClean="0">
                <a:solidFill>
                  <a:srgbClr val="FFC000"/>
                </a:solidFill>
                <a:latin typeface="Arial" pitchFamily="34" charset="0"/>
                <a:cs typeface="Arial" pitchFamily="34" charset="0"/>
              </a:rPr>
              <a:t>Os  3 pilares vitais no desenvolvimento</a:t>
            </a:r>
          </a:p>
          <a:p>
            <a:r>
              <a:rPr lang="pt-PT" sz="2400" dirty="0" smtClean="0">
                <a:solidFill>
                  <a:srgbClr val="FFC000"/>
                </a:solidFill>
                <a:latin typeface="Arial" pitchFamily="34" charset="0"/>
                <a:cs typeface="Arial" pitchFamily="34" charset="0"/>
              </a:rPr>
              <a:t> do comércio Mundial </a:t>
            </a:r>
            <a:endParaRPr lang="pt-PT" sz="2400" dirty="0" smtClean="0">
              <a:solidFill>
                <a:srgbClr val="FFC000"/>
              </a:solidFill>
              <a:effectLst>
                <a:outerShdw blurRad="38100" dist="38100" dir="2700000" algn="tl">
                  <a:srgbClr val="000000">
                    <a:alpha val="43137"/>
                  </a:srgbClr>
                </a:outerShdw>
              </a:effectLst>
              <a:latin typeface="Arial" pitchFamily="34" charset="0"/>
              <a:cs typeface="Arial" pitchFamily="34" charset="0"/>
            </a:endParaRPr>
          </a:p>
        </p:txBody>
      </p:sp>
      <p:sp>
        <p:nvSpPr>
          <p:cNvPr id="35" name="Text Box 15"/>
          <p:cNvSpPr txBox="1">
            <a:spLocks noChangeArrowheads="1"/>
          </p:cNvSpPr>
          <p:nvPr/>
        </p:nvSpPr>
        <p:spPr bwMode="auto">
          <a:xfrm>
            <a:off x="251520" y="5542257"/>
            <a:ext cx="8460432" cy="11695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0" tIns="45715" rIns="91430" bIns="45715">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eaLnBrk="1" hangingPunct="1">
              <a:lnSpc>
                <a:spcPct val="150000"/>
              </a:lnSpc>
              <a:spcBef>
                <a:spcPct val="50000"/>
              </a:spcBef>
            </a:pPr>
            <a:r>
              <a:rPr lang="pt-PT" sz="2000" smtClean="0">
                <a:effectLst>
                  <a:outerShdw blurRad="38100" dist="38100" dir="2700000" algn="tl">
                    <a:srgbClr val="000000">
                      <a:alpha val="43137"/>
                    </a:srgbClr>
                  </a:outerShdw>
                </a:effectLst>
              </a:rPr>
              <a:t>Estreita colaboração </a:t>
            </a:r>
            <a:r>
              <a:rPr lang="pt-PT" sz="2000" dirty="0" smtClean="0">
                <a:effectLst>
                  <a:outerShdw blurRad="38100" dist="38100" dir="2700000" algn="tl">
                    <a:srgbClr val="000000">
                      <a:alpha val="43137"/>
                    </a:srgbClr>
                  </a:outerShdw>
                </a:effectLst>
              </a:rPr>
              <a:t>entre os </a:t>
            </a:r>
            <a:r>
              <a:rPr lang="pt-PT" sz="2000" dirty="0" smtClean="0">
                <a:solidFill>
                  <a:srgbClr val="FF0000"/>
                </a:solidFill>
                <a:effectLst>
                  <a:outerShdw blurRad="38100" dist="38100" dir="2700000" algn="tl">
                    <a:srgbClr val="000000">
                      <a:alpha val="43137"/>
                    </a:srgbClr>
                  </a:outerShdw>
                </a:effectLst>
              </a:rPr>
              <a:t>governos e os privados </a:t>
            </a:r>
            <a:r>
              <a:rPr lang="pt-PT" sz="2000" dirty="0" smtClean="0">
                <a:effectLst>
                  <a:outerShdw blurRad="38100" dist="38100" dir="2700000" algn="tl">
                    <a:srgbClr val="000000">
                      <a:alpha val="43137"/>
                    </a:srgbClr>
                  </a:outerShdw>
                </a:effectLst>
              </a:rPr>
              <a:t>para assegurar a </a:t>
            </a:r>
          </a:p>
          <a:p>
            <a:pPr eaLnBrk="1" hangingPunct="1">
              <a:lnSpc>
                <a:spcPct val="150000"/>
              </a:lnSpc>
              <a:spcBef>
                <a:spcPct val="50000"/>
              </a:spcBef>
            </a:pPr>
            <a:r>
              <a:rPr lang="pt-PT" sz="2000" dirty="0" smtClean="0">
                <a:solidFill>
                  <a:srgbClr val="FF0000"/>
                </a:solidFill>
                <a:effectLst>
                  <a:outerShdw blurRad="38100" dist="38100" dir="2700000" algn="tl">
                    <a:srgbClr val="000000">
                      <a:alpha val="43137"/>
                    </a:srgbClr>
                  </a:outerShdw>
                </a:effectLst>
              </a:rPr>
              <a:t>                      interoperabilidade </a:t>
            </a:r>
            <a:r>
              <a:rPr lang="pt-PT" sz="2000" dirty="0" smtClean="0">
                <a:effectLst>
                  <a:outerShdw blurRad="38100" dist="38100" dir="2700000" algn="tl">
                    <a:srgbClr val="000000">
                      <a:alpha val="43137"/>
                    </a:srgbClr>
                  </a:outerShdw>
                </a:effectLst>
              </a:rPr>
              <a:t>da informação :</a:t>
            </a:r>
            <a:endParaRPr lang="pt-PT" sz="20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idx="4294967295"/>
          </p:nvPr>
        </p:nvSpPr>
        <p:spPr>
          <a:xfrm>
            <a:off x="1371601" y="1"/>
            <a:ext cx="7772400" cy="612775"/>
          </a:xfrm>
        </p:spPr>
        <p:txBody>
          <a:bodyPr/>
          <a:lstStyle/>
          <a:p>
            <a:r>
              <a:rPr lang="en-US" altLang="ja-JP" sz="2400" b="1" u="sng" dirty="0">
                <a:ea typeface="MS PGothic" pitchFamily="34" charset="-128"/>
              </a:rPr>
              <a:t>Evolution of WCO standards </a:t>
            </a:r>
            <a:r>
              <a:rPr lang="en-US" altLang="ja-JP" sz="2400" b="1" dirty="0">
                <a:ea typeface="MS PGothic" pitchFamily="34" charset="-128"/>
              </a:rPr>
              <a:t>(not exhaustive)</a:t>
            </a:r>
          </a:p>
        </p:txBody>
      </p:sp>
      <p:grpSp>
        <p:nvGrpSpPr>
          <p:cNvPr id="2" name="Group 3"/>
          <p:cNvGrpSpPr>
            <a:grpSpLocks/>
          </p:cNvGrpSpPr>
          <p:nvPr/>
        </p:nvGrpSpPr>
        <p:grpSpPr bwMode="auto">
          <a:xfrm>
            <a:off x="685801" y="1417639"/>
            <a:ext cx="7734300" cy="5030787"/>
            <a:chOff x="432" y="893"/>
            <a:chExt cx="4872" cy="3169"/>
          </a:xfrm>
        </p:grpSpPr>
        <p:sp>
          <p:nvSpPr>
            <p:cNvPr id="238596" name="AutoShape 4"/>
            <p:cNvSpPr>
              <a:spLocks noChangeArrowheads="1"/>
            </p:cNvSpPr>
            <p:nvPr/>
          </p:nvSpPr>
          <p:spPr bwMode="auto">
            <a:xfrm>
              <a:off x="432" y="893"/>
              <a:ext cx="912" cy="2533"/>
            </a:xfrm>
            <a:prstGeom prst="upArrow">
              <a:avLst>
                <a:gd name="adj1" fmla="val 37935"/>
                <a:gd name="adj2" fmla="val 29780"/>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597" name="AutoShape 5"/>
            <p:cNvSpPr>
              <a:spLocks noChangeArrowheads="1"/>
            </p:cNvSpPr>
            <p:nvPr/>
          </p:nvSpPr>
          <p:spPr bwMode="auto">
            <a:xfrm>
              <a:off x="1800" y="963"/>
              <a:ext cx="912" cy="2685"/>
            </a:xfrm>
            <a:prstGeom prst="upArrow">
              <a:avLst>
                <a:gd name="adj1" fmla="val 39917"/>
                <a:gd name="adj2" fmla="val 31703"/>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598" name="AutoShape 6"/>
            <p:cNvSpPr>
              <a:spLocks noChangeArrowheads="1"/>
            </p:cNvSpPr>
            <p:nvPr/>
          </p:nvSpPr>
          <p:spPr bwMode="auto">
            <a:xfrm>
              <a:off x="3120" y="960"/>
              <a:ext cx="912" cy="2736"/>
            </a:xfrm>
            <a:prstGeom prst="upArrow">
              <a:avLst>
                <a:gd name="adj1" fmla="val 39917"/>
                <a:gd name="adj2" fmla="val 31597"/>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599" name="AutoShape 7"/>
            <p:cNvSpPr>
              <a:spLocks noChangeArrowheads="1"/>
            </p:cNvSpPr>
            <p:nvPr/>
          </p:nvSpPr>
          <p:spPr bwMode="auto">
            <a:xfrm>
              <a:off x="4464" y="976"/>
              <a:ext cx="840" cy="2480"/>
            </a:xfrm>
            <a:prstGeom prst="upArrow">
              <a:avLst>
                <a:gd name="adj1" fmla="val 37861"/>
                <a:gd name="adj2" fmla="val 35347"/>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600" name="AutoShape 8"/>
            <p:cNvSpPr>
              <a:spLocks noChangeArrowheads="1"/>
            </p:cNvSpPr>
            <p:nvPr/>
          </p:nvSpPr>
          <p:spPr bwMode="auto">
            <a:xfrm rot="16200000">
              <a:off x="816" y="3312"/>
              <a:ext cx="432" cy="624"/>
            </a:xfrm>
            <a:custGeom>
              <a:avLst/>
              <a:gdLst>
                <a:gd name="G0" fmla="+- 21600 0 0"/>
                <a:gd name="G1" fmla="+- 0 0 0"/>
                <a:gd name="G2" fmla="+- 12158 0 0"/>
                <a:gd name="G3" fmla="+- G2 0 0"/>
                <a:gd name="G4" fmla="*/ G3 32768 32059"/>
                <a:gd name="G5" fmla="*/ G4 1 2"/>
                <a:gd name="G6" fmla="+- 21600 0 21600"/>
                <a:gd name="G7" fmla="*/ G6 0 6079"/>
                <a:gd name="G8" fmla="+- G7 21600 0"/>
                <a:gd name="T0" fmla="*/ 21600 w 21600"/>
                <a:gd name="T1" fmla="*/ 0 h 21600"/>
                <a:gd name="T2" fmla="*/ 21600 w 21600"/>
                <a:gd name="T3" fmla="*/ 12158 h 21600"/>
                <a:gd name="T4" fmla="*/ 621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12427" y="0"/>
                  </a:lnTo>
                  <a:cubicBezTo>
                    <a:pt x="5564" y="0"/>
                    <a:pt x="0" y="5443"/>
                    <a:pt x="0" y="12158"/>
                  </a:cubicBezTo>
                  <a:lnTo>
                    <a:pt x="0" y="21600"/>
                  </a:lnTo>
                  <a:lnTo>
                    <a:pt x="12427" y="21600"/>
                  </a:lnTo>
                  <a:lnTo>
                    <a:pt x="12427" y="12158"/>
                  </a:lnTo>
                  <a:cubicBezTo>
                    <a:pt x="12427" y="12158"/>
                    <a:pt x="12427" y="12158"/>
                    <a:pt x="12427" y="12158"/>
                  </a:cubicBezTo>
                  <a:lnTo>
                    <a:pt x="21600" y="12158"/>
                  </a:lnTo>
                  <a:close/>
                </a:path>
              </a:pathLst>
            </a:cu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601" name="AutoShape 9"/>
            <p:cNvSpPr>
              <a:spLocks noChangeArrowheads="1"/>
            </p:cNvSpPr>
            <p:nvPr/>
          </p:nvSpPr>
          <p:spPr bwMode="auto">
            <a:xfrm rot="10800000">
              <a:off x="4464" y="3408"/>
              <a:ext cx="576" cy="432"/>
            </a:xfrm>
            <a:custGeom>
              <a:avLst/>
              <a:gdLst>
                <a:gd name="G0" fmla="+- 21600 0 0"/>
                <a:gd name="G1" fmla="+- 0 0 0"/>
                <a:gd name="G2" fmla="+- 12158 0 0"/>
                <a:gd name="G3" fmla="+- G2 0 0"/>
                <a:gd name="G4" fmla="*/ G3 32768 32059"/>
                <a:gd name="G5" fmla="*/ G4 1 2"/>
                <a:gd name="G6" fmla="+- 21600 0 21600"/>
                <a:gd name="G7" fmla="*/ G6 0 6079"/>
                <a:gd name="G8" fmla="+- G7 21600 0"/>
                <a:gd name="T0" fmla="*/ 21600 w 21600"/>
                <a:gd name="T1" fmla="*/ 0 h 21600"/>
                <a:gd name="T2" fmla="*/ 21600 w 21600"/>
                <a:gd name="T3" fmla="*/ 12158 h 21600"/>
                <a:gd name="T4" fmla="*/ 621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21600" y="0"/>
                  </a:lnTo>
                  <a:lnTo>
                    <a:pt x="12427" y="0"/>
                  </a:lnTo>
                  <a:cubicBezTo>
                    <a:pt x="5564" y="0"/>
                    <a:pt x="0" y="5443"/>
                    <a:pt x="0" y="12158"/>
                  </a:cubicBezTo>
                  <a:lnTo>
                    <a:pt x="0" y="21600"/>
                  </a:lnTo>
                  <a:lnTo>
                    <a:pt x="12427" y="21600"/>
                  </a:lnTo>
                  <a:lnTo>
                    <a:pt x="12427" y="12158"/>
                  </a:lnTo>
                  <a:cubicBezTo>
                    <a:pt x="12427" y="12158"/>
                    <a:pt x="12427" y="12158"/>
                    <a:pt x="12427" y="12158"/>
                  </a:cubicBezTo>
                  <a:lnTo>
                    <a:pt x="21600" y="12158"/>
                  </a:lnTo>
                  <a:close/>
                </a:path>
              </a:pathLst>
            </a:cu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602" name="AutoShape 10"/>
            <p:cNvSpPr>
              <a:spLocks noChangeArrowheads="1"/>
            </p:cNvSpPr>
            <p:nvPr/>
          </p:nvSpPr>
          <p:spPr bwMode="auto">
            <a:xfrm rot="5400000">
              <a:off x="2760" y="2040"/>
              <a:ext cx="240" cy="3360"/>
            </a:xfrm>
            <a:prstGeom prst="upArrow">
              <a:avLst>
                <a:gd name="adj1" fmla="val 100000"/>
                <a:gd name="adj2" fmla="val 0"/>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sp>
          <p:nvSpPr>
            <p:cNvPr id="238603" name="AutoShape 11"/>
            <p:cNvSpPr>
              <a:spLocks noChangeArrowheads="1"/>
            </p:cNvSpPr>
            <p:nvPr/>
          </p:nvSpPr>
          <p:spPr bwMode="auto">
            <a:xfrm>
              <a:off x="2640" y="3648"/>
              <a:ext cx="456" cy="414"/>
            </a:xfrm>
            <a:prstGeom prst="upArrow">
              <a:avLst>
                <a:gd name="adj1" fmla="val 100000"/>
                <a:gd name="adj2" fmla="val 0"/>
              </a:avLst>
            </a:prstGeom>
            <a:solidFill>
              <a:srgbClr val="FFFF00"/>
            </a:solidFill>
            <a:ln w="9525">
              <a:solidFill>
                <a:srgbClr val="FFFF00"/>
              </a:solidFill>
              <a:miter lim="800000"/>
              <a:headEnd/>
              <a:tailEnd/>
            </a:ln>
            <a:effectLst/>
          </p:spPr>
          <p:txBody>
            <a:bodyPr wrap="none" anchor="ctr"/>
            <a:lstStyle/>
            <a:p>
              <a:pPr algn="ctr" fontAlgn="base">
                <a:spcBef>
                  <a:spcPct val="0"/>
                </a:spcBef>
                <a:spcAft>
                  <a:spcPct val="0"/>
                </a:spcAft>
              </a:pPr>
              <a:endParaRPr lang="pt-PT" u="sng" smtClean="0">
                <a:solidFill>
                  <a:srgbClr val="FFFFFF"/>
                </a:solidFill>
              </a:endParaRPr>
            </a:p>
          </p:txBody>
        </p:sp>
      </p:grpSp>
      <p:sp>
        <p:nvSpPr>
          <p:cNvPr id="238604" name="AutoShape 12"/>
          <p:cNvSpPr>
            <a:spLocks noChangeArrowheads="1"/>
          </p:cNvSpPr>
          <p:nvPr/>
        </p:nvSpPr>
        <p:spPr bwMode="auto">
          <a:xfrm>
            <a:off x="2555876" y="6172200"/>
            <a:ext cx="3349625" cy="533400"/>
          </a:xfrm>
          <a:prstGeom prst="horizontalScroll">
            <a:avLst>
              <a:gd name="adj" fmla="val 12500"/>
            </a:avLst>
          </a:prstGeom>
          <a:solidFill>
            <a:schemeClr val="tx1"/>
          </a:solidFill>
          <a:ln w="9525">
            <a:solidFill>
              <a:schemeClr val="bg2"/>
            </a:solidFill>
            <a:round/>
            <a:headEnd/>
            <a:tailEnd/>
          </a:ln>
          <a:effectLst/>
        </p:spPr>
        <p:txBody>
          <a:bodyPr wrap="none" lIns="91430" tIns="45715" rIns="91430" bIns="45715" anchor="ctr"/>
          <a:lstStyle/>
          <a:p>
            <a:pPr algn="ctr" fontAlgn="base">
              <a:spcBef>
                <a:spcPct val="0"/>
              </a:spcBef>
              <a:spcAft>
                <a:spcPct val="0"/>
              </a:spcAft>
            </a:pPr>
            <a:r>
              <a:rPr lang="en-US" altLang="ja-JP" sz="1400" b="1" dirty="0" smtClean="0">
                <a:solidFill>
                  <a:srgbClr val="000099"/>
                </a:solidFill>
                <a:ea typeface="MS PGothic" pitchFamily="34" charset="-128"/>
              </a:rPr>
              <a:t>Convention establishing a CCC (1950)</a:t>
            </a:r>
          </a:p>
        </p:txBody>
      </p:sp>
      <p:sp>
        <p:nvSpPr>
          <p:cNvPr id="238605" name="AutoShape 13"/>
          <p:cNvSpPr>
            <a:spLocks noChangeArrowheads="1"/>
          </p:cNvSpPr>
          <p:nvPr/>
        </p:nvSpPr>
        <p:spPr bwMode="auto">
          <a:xfrm>
            <a:off x="533400" y="5334000"/>
            <a:ext cx="1676400" cy="381000"/>
          </a:xfrm>
          <a:prstGeom prst="horizontalScroll">
            <a:avLst>
              <a:gd name="adj" fmla="val 12500"/>
            </a:avLst>
          </a:prstGeom>
          <a:solidFill>
            <a:schemeClr val="tx1"/>
          </a:solidFill>
          <a:ln w="9525" cap="rnd">
            <a:solidFill>
              <a:schemeClr val="bg2"/>
            </a:solidFill>
            <a:prstDash val="sysDot"/>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HS Convention (1988)</a:t>
            </a:r>
          </a:p>
        </p:txBody>
      </p:sp>
      <p:sp>
        <p:nvSpPr>
          <p:cNvPr id="238606" name="Rectangle 14"/>
          <p:cNvSpPr>
            <a:spLocks noChangeArrowheads="1"/>
          </p:cNvSpPr>
          <p:nvPr/>
        </p:nvSpPr>
        <p:spPr bwMode="auto">
          <a:xfrm>
            <a:off x="468313" y="620713"/>
            <a:ext cx="1816100" cy="609600"/>
          </a:xfrm>
          <a:prstGeom prst="rect">
            <a:avLst/>
          </a:prstGeom>
          <a:noFill/>
          <a:ln w="9525">
            <a:noFill/>
            <a:miter lim="800000"/>
            <a:headEnd/>
            <a:tailEnd/>
          </a:ln>
          <a:effectLst/>
        </p:spPr>
        <p:txBody>
          <a:bodyPr lIns="91430" tIns="45715" rIns="91430" bIns="45715" anchor="ctr"/>
          <a:lstStyle/>
          <a:p>
            <a:pPr algn="ctr" fontAlgn="base">
              <a:spcBef>
                <a:spcPct val="0"/>
              </a:spcBef>
              <a:spcAft>
                <a:spcPct val="0"/>
              </a:spcAft>
            </a:pPr>
            <a:r>
              <a:rPr lang="en-US" altLang="ja-JP" b="1" i="1" smtClean="0">
                <a:solidFill>
                  <a:srgbClr val="FFFF00"/>
                </a:solidFill>
                <a:ea typeface="MS PGothic" pitchFamily="34" charset="-128"/>
              </a:rPr>
              <a:t>Harmonization of coding and data</a:t>
            </a:r>
          </a:p>
        </p:txBody>
      </p:sp>
      <p:sp>
        <p:nvSpPr>
          <p:cNvPr id="238607" name="Rectangle 15"/>
          <p:cNvSpPr>
            <a:spLocks noChangeArrowheads="1"/>
          </p:cNvSpPr>
          <p:nvPr/>
        </p:nvSpPr>
        <p:spPr bwMode="auto">
          <a:xfrm>
            <a:off x="2411413" y="765175"/>
            <a:ext cx="2032000" cy="498475"/>
          </a:xfrm>
          <a:prstGeom prst="rect">
            <a:avLst/>
          </a:prstGeom>
          <a:noFill/>
          <a:ln w="9525" algn="ctr">
            <a:noFill/>
            <a:miter lim="800000"/>
            <a:headEnd/>
            <a:tailEnd/>
          </a:ln>
          <a:effectLst/>
        </p:spPr>
        <p:txBody>
          <a:bodyPr lIns="91430" tIns="45715" rIns="91430" bIns="45715" anchor="ctr"/>
          <a:lstStyle/>
          <a:p>
            <a:pPr algn="ctr" fontAlgn="base">
              <a:spcBef>
                <a:spcPct val="0"/>
              </a:spcBef>
              <a:spcAft>
                <a:spcPct val="0"/>
              </a:spcAft>
            </a:pPr>
            <a:r>
              <a:rPr lang="en-US" altLang="ja-JP" b="1" i="1" dirty="0" smtClean="0">
                <a:solidFill>
                  <a:srgbClr val="92D050"/>
                </a:solidFill>
                <a:ea typeface="MS PGothic" pitchFamily="34" charset="-128"/>
              </a:rPr>
              <a:t>Standardization of procedures</a:t>
            </a:r>
          </a:p>
        </p:txBody>
      </p:sp>
      <p:sp>
        <p:nvSpPr>
          <p:cNvPr id="238608" name="Rectangle 16"/>
          <p:cNvSpPr>
            <a:spLocks noChangeArrowheads="1"/>
          </p:cNvSpPr>
          <p:nvPr/>
        </p:nvSpPr>
        <p:spPr bwMode="auto">
          <a:xfrm>
            <a:off x="4643438" y="549276"/>
            <a:ext cx="2016125" cy="1008063"/>
          </a:xfrm>
          <a:prstGeom prst="rect">
            <a:avLst/>
          </a:prstGeom>
          <a:noFill/>
          <a:ln w="9525" algn="ctr">
            <a:noFill/>
            <a:miter lim="800000"/>
            <a:headEnd/>
            <a:tailEnd/>
          </a:ln>
          <a:effectLst/>
        </p:spPr>
        <p:txBody>
          <a:bodyPr lIns="91430" tIns="45715" rIns="91430" bIns="45715" anchor="ctr"/>
          <a:lstStyle/>
          <a:p>
            <a:pPr algn="ctr" fontAlgn="base">
              <a:spcBef>
                <a:spcPct val="0"/>
              </a:spcBef>
              <a:spcAft>
                <a:spcPct val="0"/>
              </a:spcAft>
            </a:pPr>
            <a:r>
              <a:rPr lang="en-US" altLang="ja-JP" b="1" i="1" dirty="0" smtClean="0">
                <a:solidFill>
                  <a:srgbClr val="FFC000"/>
                </a:solidFill>
                <a:ea typeface="MS PGothic" pitchFamily="34" charset="-128"/>
              </a:rPr>
              <a:t>Simplification and modernization of procedures</a:t>
            </a:r>
          </a:p>
        </p:txBody>
      </p:sp>
      <p:sp>
        <p:nvSpPr>
          <p:cNvPr id="238609" name="Rectangle 17"/>
          <p:cNvSpPr>
            <a:spLocks noChangeArrowheads="1"/>
          </p:cNvSpPr>
          <p:nvPr/>
        </p:nvSpPr>
        <p:spPr bwMode="auto">
          <a:xfrm>
            <a:off x="6877050" y="765175"/>
            <a:ext cx="1828800" cy="431800"/>
          </a:xfrm>
          <a:prstGeom prst="rect">
            <a:avLst/>
          </a:prstGeom>
          <a:noFill/>
          <a:ln w="9525" algn="ctr">
            <a:noFill/>
            <a:miter lim="800000"/>
            <a:headEnd/>
            <a:tailEnd/>
          </a:ln>
          <a:effectLst/>
        </p:spPr>
        <p:txBody>
          <a:bodyPr lIns="91430" tIns="45715" rIns="91430" bIns="45715" anchor="ctr"/>
          <a:lstStyle/>
          <a:p>
            <a:pPr algn="ctr" fontAlgn="base">
              <a:spcBef>
                <a:spcPct val="0"/>
              </a:spcBef>
              <a:spcAft>
                <a:spcPct val="0"/>
              </a:spcAft>
            </a:pPr>
            <a:r>
              <a:rPr lang="en-US" altLang="ja-JP" b="1" i="1" smtClean="0">
                <a:solidFill>
                  <a:srgbClr val="FFFF00"/>
                </a:solidFill>
                <a:ea typeface="MS PGothic" pitchFamily="34" charset="-128"/>
              </a:rPr>
              <a:t>Support tools for national TF initiatives</a:t>
            </a:r>
          </a:p>
        </p:txBody>
      </p:sp>
      <p:sp>
        <p:nvSpPr>
          <p:cNvPr id="238610" name="AutoShape 18"/>
          <p:cNvSpPr>
            <a:spLocks noChangeArrowheads="1"/>
          </p:cNvSpPr>
          <p:nvPr/>
        </p:nvSpPr>
        <p:spPr bwMode="auto">
          <a:xfrm>
            <a:off x="2627314" y="3962400"/>
            <a:ext cx="3925887" cy="381000"/>
          </a:xfrm>
          <a:prstGeom prst="horizontalScroll">
            <a:avLst>
              <a:gd name="adj" fmla="val 12500"/>
            </a:avLst>
          </a:prstGeom>
          <a:solidFill>
            <a:schemeClr val="tx1"/>
          </a:solidFill>
          <a:ln w="9525">
            <a:solidFill>
              <a:schemeClr val="bg2"/>
            </a:solidFill>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Revised Kyoto Convention and its Guidelines(1999)</a:t>
            </a:r>
          </a:p>
        </p:txBody>
      </p:sp>
      <p:sp>
        <p:nvSpPr>
          <p:cNvPr id="238611" name="AutoShape 19"/>
          <p:cNvSpPr>
            <a:spLocks noChangeArrowheads="1"/>
          </p:cNvSpPr>
          <p:nvPr/>
        </p:nvSpPr>
        <p:spPr bwMode="auto">
          <a:xfrm>
            <a:off x="2286000" y="4343400"/>
            <a:ext cx="1524000" cy="6096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Recommendation on Pre-entry classification (1996)</a:t>
            </a:r>
          </a:p>
        </p:txBody>
      </p:sp>
      <p:sp>
        <p:nvSpPr>
          <p:cNvPr id="238612" name="AutoShape 20"/>
          <p:cNvSpPr>
            <a:spLocks noChangeArrowheads="1"/>
          </p:cNvSpPr>
          <p:nvPr/>
        </p:nvSpPr>
        <p:spPr bwMode="auto">
          <a:xfrm>
            <a:off x="3086100" y="3200400"/>
            <a:ext cx="2971800" cy="3810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200" b="1" dirty="0" smtClean="0">
                <a:solidFill>
                  <a:srgbClr val="000099"/>
                </a:solidFill>
                <a:ea typeface="MS PGothic" pitchFamily="34" charset="-128"/>
              </a:rPr>
              <a:t>Immediate Release Guidelines</a:t>
            </a:r>
            <a:r>
              <a:rPr lang="en-US" altLang="ja-JP" sz="1000" b="1" dirty="0" smtClean="0">
                <a:solidFill>
                  <a:srgbClr val="000099"/>
                </a:solidFill>
                <a:ea typeface="MS PGothic" pitchFamily="34" charset="-128"/>
              </a:rPr>
              <a:t> (2003)</a:t>
            </a:r>
          </a:p>
        </p:txBody>
      </p:sp>
      <p:sp>
        <p:nvSpPr>
          <p:cNvPr id="238613" name="AutoShape 21"/>
          <p:cNvSpPr>
            <a:spLocks noChangeArrowheads="1"/>
          </p:cNvSpPr>
          <p:nvPr/>
        </p:nvSpPr>
        <p:spPr bwMode="auto">
          <a:xfrm>
            <a:off x="3810000" y="4495800"/>
            <a:ext cx="2438400" cy="457200"/>
          </a:xfrm>
          <a:prstGeom prst="horizontalScroll">
            <a:avLst>
              <a:gd name="adj" fmla="val 12500"/>
            </a:avLst>
          </a:prstGeom>
          <a:solidFill>
            <a:schemeClr val="tx1"/>
          </a:solidFill>
          <a:ln w="9525">
            <a:solidFill>
              <a:schemeClr val="bg2"/>
            </a:solidFill>
            <a:prstDash val="sysDot"/>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Guidelines for Express Consignments Clearance (1993)</a:t>
            </a:r>
          </a:p>
        </p:txBody>
      </p:sp>
      <p:sp>
        <p:nvSpPr>
          <p:cNvPr id="238614" name="AutoShape 22"/>
          <p:cNvSpPr>
            <a:spLocks noChangeArrowheads="1"/>
          </p:cNvSpPr>
          <p:nvPr/>
        </p:nvSpPr>
        <p:spPr bwMode="auto">
          <a:xfrm>
            <a:off x="395288" y="2636838"/>
            <a:ext cx="1905000"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Data Model </a:t>
            </a:r>
          </a:p>
          <a:p>
            <a:pPr algn="ctr" fontAlgn="base">
              <a:lnSpc>
                <a:spcPct val="90000"/>
              </a:lnSpc>
              <a:spcBef>
                <a:spcPct val="0"/>
              </a:spcBef>
              <a:spcAft>
                <a:spcPct val="0"/>
              </a:spcAft>
            </a:pPr>
            <a:r>
              <a:rPr lang="en-US" altLang="ja-JP" sz="1000" b="1" dirty="0" smtClean="0">
                <a:solidFill>
                  <a:srgbClr val="000099"/>
                </a:solidFill>
                <a:ea typeface="MS PGothic" pitchFamily="34" charset="-128"/>
              </a:rPr>
              <a:t>Version 2.0 (2005)</a:t>
            </a:r>
          </a:p>
        </p:txBody>
      </p:sp>
      <p:sp>
        <p:nvSpPr>
          <p:cNvPr id="238615" name="AutoShape 23"/>
          <p:cNvSpPr>
            <a:spLocks noChangeArrowheads="1"/>
          </p:cNvSpPr>
          <p:nvPr/>
        </p:nvSpPr>
        <p:spPr bwMode="auto">
          <a:xfrm>
            <a:off x="2438400" y="2286000"/>
            <a:ext cx="2638425" cy="3048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Post-clearance audit Guidelines (2006)</a:t>
            </a:r>
          </a:p>
        </p:txBody>
      </p:sp>
      <p:sp>
        <p:nvSpPr>
          <p:cNvPr id="238616" name="AutoShape 24"/>
          <p:cNvSpPr>
            <a:spLocks noChangeArrowheads="1"/>
          </p:cNvSpPr>
          <p:nvPr/>
        </p:nvSpPr>
        <p:spPr bwMode="auto">
          <a:xfrm>
            <a:off x="3124200" y="4876800"/>
            <a:ext cx="2895600" cy="381000"/>
          </a:xfrm>
          <a:prstGeom prst="horizontalScroll">
            <a:avLst>
              <a:gd name="adj" fmla="val 12500"/>
            </a:avLst>
          </a:prstGeom>
          <a:solidFill>
            <a:schemeClr val="tx1"/>
          </a:solidFill>
          <a:ln w="9525">
            <a:solidFill>
              <a:schemeClr val="bg2"/>
            </a:solidFill>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Istanbul Convention (1990)</a:t>
            </a:r>
          </a:p>
        </p:txBody>
      </p:sp>
      <p:sp>
        <p:nvSpPr>
          <p:cNvPr id="238617" name="AutoShape 25"/>
          <p:cNvSpPr>
            <a:spLocks noChangeArrowheads="1"/>
          </p:cNvSpPr>
          <p:nvPr/>
        </p:nvSpPr>
        <p:spPr bwMode="auto">
          <a:xfrm>
            <a:off x="323850" y="3068638"/>
            <a:ext cx="2160588"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Resolution on UCR and Implementation Guide (2004)</a:t>
            </a:r>
          </a:p>
        </p:txBody>
      </p:sp>
      <p:sp>
        <p:nvSpPr>
          <p:cNvPr id="238618" name="AutoShape 26"/>
          <p:cNvSpPr>
            <a:spLocks noChangeArrowheads="1"/>
          </p:cNvSpPr>
          <p:nvPr/>
        </p:nvSpPr>
        <p:spPr bwMode="auto">
          <a:xfrm>
            <a:off x="395289" y="4365625"/>
            <a:ext cx="1828800" cy="457200"/>
          </a:xfrm>
          <a:prstGeom prst="horizontalScroll">
            <a:avLst>
              <a:gd name="adj" fmla="val 12500"/>
            </a:avLst>
          </a:prstGeom>
          <a:solidFill>
            <a:schemeClr val="tx1"/>
          </a:solidFill>
          <a:ln w="9525">
            <a:solidFill>
              <a:schemeClr val="bg2"/>
            </a:solidFill>
            <a:prstDash val="sysDot"/>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Data Model </a:t>
            </a:r>
          </a:p>
          <a:p>
            <a:pPr algn="ctr" fontAlgn="base">
              <a:lnSpc>
                <a:spcPct val="90000"/>
              </a:lnSpc>
              <a:spcBef>
                <a:spcPct val="0"/>
              </a:spcBef>
              <a:spcAft>
                <a:spcPct val="0"/>
              </a:spcAft>
            </a:pPr>
            <a:r>
              <a:rPr lang="en-US" altLang="ja-JP" sz="1000" b="1" dirty="0" smtClean="0">
                <a:solidFill>
                  <a:srgbClr val="000099"/>
                </a:solidFill>
                <a:ea typeface="MS PGothic" pitchFamily="34" charset="-128"/>
              </a:rPr>
              <a:t>Version 1.0 (2002)</a:t>
            </a:r>
          </a:p>
        </p:txBody>
      </p:sp>
      <p:sp>
        <p:nvSpPr>
          <p:cNvPr id="238619" name="AutoShape 27"/>
          <p:cNvSpPr>
            <a:spLocks noChangeArrowheads="1"/>
          </p:cNvSpPr>
          <p:nvPr/>
        </p:nvSpPr>
        <p:spPr bwMode="auto">
          <a:xfrm>
            <a:off x="6934200" y="2971800"/>
            <a:ext cx="1524000"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Time Release Study</a:t>
            </a:r>
            <a:r>
              <a:rPr lang="en-US" altLang="ja-JP" sz="1000" b="1" dirty="0" smtClean="0">
                <a:solidFill>
                  <a:srgbClr val="000099"/>
                </a:solidFill>
                <a:ea typeface="MS PGothic" pitchFamily="34" charset="-128"/>
              </a:rPr>
              <a:t> (2003)</a:t>
            </a:r>
          </a:p>
        </p:txBody>
      </p:sp>
      <p:sp>
        <p:nvSpPr>
          <p:cNvPr id="238620" name="AutoShape 28"/>
          <p:cNvSpPr>
            <a:spLocks noChangeArrowheads="1"/>
          </p:cNvSpPr>
          <p:nvPr/>
        </p:nvSpPr>
        <p:spPr bwMode="auto">
          <a:xfrm>
            <a:off x="4572000" y="3581400"/>
            <a:ext cx="1676400" cy="3810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Recommendation on the use of WWW (1999)</a:t>
            </a:r>
          </a:p>
        </p:txBody>
      </p:sp>
      <p:sp>
        <p:nvSpPr>
          <p:cNvPr id="238621" name="AutoShape 29"/>
          <p:cNvSpPr>
            <a:spLocks noChangeArrowheads="1"/>
          </p:cNvSpPr>
          <p:nvPr/>
        </p:nvSpPr>
        <p:spPr bwMode="auto">
          <a:xfrm>
            <a:off x="2819400" y="3581400"/>
            <a:ext cx="1524000" cy="3810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Risk Management Guide (2003)</a:t>
            </a:r>
          </a:p>
        </p:txBody>
      </p:sp>
      <p:sp>
        <p:nvSpPr>
          <p:cNvPr id="238622" name="AutoShape 30"/>
          <p:cNvSpPr>
            <a:spLocks noChangeArrowheads="1"/>
          </p:cNvSpPr>
          <p:nvPr/>
        </p:nvSpPr>
        <p:spPr bwMode="auto">
          <a:xfrm>
            <a:off x="6858001" y="3429000"/>
            <a:ext cx="1676400"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Benchmarking Manual (Guide) (2003)</a:t>
            </a:r>
          </a:p>
        </p:txBody>
      </p:sp>
      <p:sp>
        <p:nvSpPr>
          <p:cNvPr id="238623" name="AutoShape 31"/>
          <p:cNvSpPr>
            <a:spLocks noChangeArrowheads="1"/>
          </p:cNvSpPr>
          <p:nvPr/>
        </p:nvSpPr>
        <p:spPr bwMode="auto">
          <a:xfrm>
            <a:off x="4724401" y="2895600"/>
            <a:ext cx="1676400" cy="3048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ICT Guidelines (2004)</a:t>
            </a:r>
          </a:p>
        </p:txBody>
      </p:sp>
      <p:sp>
        <p:nvSpPr>
          <p:cNvPr id="238624" name="AutoShape 32"/>
          <p:cNvSpPr>
            <a:spLocks noChangeArrowheads="1"/>
          </p:cNvSpPr>
          <p:nvPr/>
        </p:nvSpPr>
        <p:spPr bwMode="auto">
          <a:xfrm>
            <a:off x="3048000" y="2590800"/>
            <a:ext cx="3048000" cy="3048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200" b="1" dirty="0" smtClean="0">
                <a:solidFill>
                  <a:srgbClr val="000099"/>
                </a:solidFill>
                <a:ea typeface="MS PGothic" pitchFamily="34" charset="-128"/>
              </a:rPr>
              <a:t>SAFE Framework of Standards (2005)</a:t>
            </a:r>
          </a:p>
        </p:txBody>
      </p:sp>
      <p:sp>
        <p:nvSpPr>
          <p:cNvPr id="238625" name="AutoShape 33"/>
          <p:cNvSpPr>
            <a:spLocks noChangeArrowheads="1"/>
          </p:cNvSpPr>
          <p:nvPr/>
        </p:nvSpPr>
        <p:spPr bwMode="auto">
          <a:xfrm>
            <a:off x="3733800" y="5638800"/>
            <a:ext cx="1828800" cy="381000"/>
          </a:xfrm>
          <a:prstGeom prst="horizontalScroll">
            <a:avLst>
              <a:gd name="adj" fmla="val 12500"/>
            </a:avLst>
          </a:prstGeom>
          <a:solidFill>
            <a:schemeClr val="tx1"/>
          </a:solidFill>
          <a:ln w="9525">
            <a:solidFill>
              <a:schemeClr val="bg2"/>
            </a:solidFill>
            <a:prstDash val="sysDot"/>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ATA Convention (1963)</a:t>
            </a:r>
          </a:p>
        </p:txBody>
      </p:sp>
      <p:cxnSp>
        <p:nvCxnSpPr>
          <p:cNvPr id="238626" name="AutoShape 34"/>
          <p:cNvCxnSpPr>
            <a:cxnSpLocks noChangeShapeType="1"/>
            <a:stCxn id="238625" idx="3"/>
            <a:endCxn id="238616" idx="3"/>
          </p:cNvCxnSpPr>
          <p:nvPr/>
        </p:nvCxnSpPr>
        <p:spPr bwMode="auto">
          <a:xfrm flipV="1">
            <a:off x="5562600" y="5067300"/>
            <a:ext cx="457200" cy="762000"/>
          </a:xfrm>
          <a:prstGeom prst="curvedConnector3">
            <a:avLst>
              <a:gd name="adj1" fmla="val 150000"/>
            </a:avLst>
          </a:prstGeom>
          <a:noFill/>
          <a:ln w="9525" cap="rnd">
            <a:solidFill>
              <a:schemeClr val="tx1"/>
            </a:solidFill>
            <a:prstDash val="sysDot"/>
            <a:round/>
            <a:headEnd/>
            <a:tailEnd type="triangle" w="med" len="med"/>
          </a:ln>
          <a:effectLst/>
        </p:spPr>
      </p:cxnSp>
      <p:cxnSp>
        <p:nvCxnSpPr>
          <p:cNvPr id="238627" name="AutoShape 35"/>
          <p:cNvCxnSpPr>
            <a:cxnSpLocks noChangeShapeType="1"/>
            <a:stCxn id="238613" idx="3"/>
            <a:endCxn id="238612" idx="3"/>
          </p:cNvCxnSpPr>
          <p:nvPr/>
        </p:nvCxnSpPr>
        <p:spPr bwMode="auto">
          <a:xfrm flipH="1" flipV="1">
            <a:off x="6057900" y="3390900"/>
            <a:ext cx="190500" cy="1333500"/>
          </a:xfrm>
          <a:prstGeom prst="curvedConnector3">
            <a:avLst>
              <a:gd name="adj1" fmla="val -190000"/>
            </a:avLst>
          </a:prstGeom>
          <a:noFill/>
          <a:ln w="9525" cap="rnd">
            <a:solidFill>
              <a:schemeClr val="tx1"/>
            </a:solidFill>
            <a:prstDash val="sysDot"/>
            <a:round/>
            <a:headEnd/>
            <a:tailEnd type="triangle" w="med" len="med"/>
          </a:ln>
          <a:effectLst/>
        </p:spPr>
      </p:cxnSp>
      <p:cxnSp>
        <p:nvCxnSpPr>
          <p:cNvPr id="238628" name="AutoShape 36"/>
          <p:cNvCxnSpPr>
            <a:cxnSpLocks noChangeShapeType="1"/>
            <a:stCxn id="238618" idx="3"/>
            <a:endCxn id="238630" idx="3"/>
          </p:cNvCxnSpPr>
          <p:nvPr/>
        </p:nvCxnSpPr>
        <p:spPr bwMode="auto">
          <a:xfrm flipV="1">
            <a:off x="2224089" y="4233863"/>
            <a:ext cx="73025" cy="360362"/>
          </a:xfrm>
          <a:prstGeom prst="curvedConnector3">
            <a:avLst>
              <a:gd name="adj1" fmla="val 413042"/>
            </a:avLst>
          </a:prstGeom>
          <a:noFill/>
          <a:ln w="9525" cap="rnd">
            <a:solidFill>
              <a:schemeClr val="tx1"/>
            </a:solidFill>
            <a:prstDash val="sysDot"/>
            <a:round/>
            <a:headEnd/>
            <a:tailEnd type="triangle" w="med" len="med"/>
          </a:ln>
          <a:effectLst/>
        </p:spPr>
      </p:cxnSp>
      <p:sp>
        <p:nvSpPr>
          <p:cNvPr id="238629" name="AutoShape 37"/>
          <p:cNvSpPr>
            <a:spLocks noChangeArrowheads="1"/>
          </p:cNvSpPr>
          <p:nvPr/>
        </p:nvSpPr>
        <p:spPr bwMode="auto">
          <a:xfrm>
            <a:off x="2743201" y="1981200"/>
            <a:ext cx="1828800" cy="3048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AEO Guidelines (2007)</a:t>
            </a:r>
          </a:p>
        </p:txBody>
      </p:sp>
      <p:sp>
        <p:nvSpPr>
          <p:cNvPr id="238630" name="AutoShape 38"/>
          <p:cNvSpPr>
            <a:spLocks noChangeArrowheads="1"/>
          </p:cNvSpPr>
          <p:nvPr/>
        </p:nvSpPr>
        <p:spPr bwMode="auto">
          <a:xfrm>
            <a:off x="468314" y="4005263"/>
            <a:ext cx="1828800" cy="457200"/>
          </a:xfrm>
          <a:prstGeom prst="horizontalScroll">
            <a:avLst>
              <a:gd name="adj" fmla="val 12500"/>
            </a:avLst>
          </a:prstGeom>
          <a:solidFill>
            <a:schemeClr val="tx1"/>
          </a:solidFill>
          <a:ln w="9525">
            <a:solidFill>
              <a:schemeClr val="bg2"/>
            </a:solidFill>
            <a:prstDash val="sysDot"/>
            <a:round/>
            <a:headEnd/>
            <a:tailEnd/>
          </a:ln>
          <a:effectLst/>
        </p:spPr>
        <p:txBody>
          <a:bodyPr lIns="91430" tIns="45715" rIns="91430" bIns="45715" anchor="ctr"/>
          <a:lstStyle/>
          <a:p>
            <a:pPr algn="ctr" fontAlgn="base">
              <a:lnSpc>
                <a:spcPct val="90000"/>
              </a:lnSpc>
              <a:spcBef>
                <a:spcPct val="0"/>
              </a:spcBef>
              <a:spcAft>
                <a:spcPct val="0"/>
              </a:spcAft>
            </a:pPr>
            <a:r>
              <a:rPr lang="en-US" altLang="ja-JP" sz="1000" b="1" dirty="0" smtClean="0">
                <a:solidFill>
                  <a:srgbClr val="000099"/>
                </a:solidFill>
                <a:ea typeface="MS PGothic" pitchFamily="34" charset="-128"/>
              </a:rPr>
              <a:t>Data Model </a:t>
            </a:r>
          </a:p>
          <a:p>
            <a:pPr algn="ctr" fontAlgn="base">
              <a:lnSpc>
                <a:spcPct val="90000"/>
              </a:lnSpc>
              <a:spcBef>
                <a:spcPct val="0"/>
              </a:spcBef>
              <a:spcAft>
                <a:spcPct val="0"/>
              </a:spcAft>
            </a:pPr>
            <a:r>
              <a:rPr lang="en-US" altLang="ja-JP" sz="1000" b="1" dirty="0" smtClean="0">
                <a:solidFill>
                  <a:srgbClr val="000099"/>
                </a:solidFill>
                <a:ea typeface="MS PGothic" pitchFamily="34" charset="-128"/>
              </a:rPr>
              <a:t>Version 1.1 (2003)</a:t>
            </a:r>
          </a:p>
        </p:txBody>
      </p:sp>
      <p:cxnSp>
        <p:nvCxnSpPr>
          <p:cNvPr id="238631" name="AutoShape 39"/>
          <p:cNvCxnSpPr>
            <a:cxnSpLocks noChangeShapeType="1"/>
            <a:stCxn id="238630" idx="3"/>
            <a:endCxn id="238614" idx="3"/>
          </p:cNvCxnSpPr>
          <p:nvPr/>
        </p:nvCxnSpPr>
        <p:spPr bwMode="auto">
          <a:xfrm flipV="1">
            <a:off x="2297113" y="2865439"/>
            <a:ext cx="3175" cy="1368425"/>
          </a:xfrm>
          <a:prstGeom prst="curvedConnector3">
            <a:avLst>
              <a:gd name="adj1" fmla="val 7300000"/>
            </a:avLst>
          </a:prstGeom>
          <a:noFill/>
          <a:ln w="9525" cap="rnd">
            <a:solidFill>
              <a:schemeClr val="tx1"/>
            </a:solidFill>
            <a:prstDash val="sysDot"/>
            <a:round/>
            <a:headEnd/>
            <a:tailEnd type="triangle" w="med" len="med"/>
          </a:ln>
          <a:effectLst/>
        </p:spPr>
      </p:cxnSp>
      <p:sp>
        <p:nvSpPr>
          <p:cNvPr id="238632" name="AutoShape 40"/>
          <p:cNvSpPr>
            <a:spLocks noChangeArrowheads="1"/>
          </p:cNvSpPr>
          <p:nvPr/>
        </p:nvSpPr>
        <p:spPr bwMode="auto">
          <a:xfrm>
            <a:off x="468313" y="2133600"/>
            <a:ext cx="1676400" cy="381000"/>
          </a:xfrm>
          <a:prstGeom prst="horizontalScroll">
            <a:avLst>
              <a:gd name="adj" fmla="val 12500"/>
            </a:avLst>
          </a:prstGeom>
          <a:solidFill>
            <a:schemeClr val="tx1"/>
          </a:solidFill>
          <a:ln w="9525">
            <a:solidFill>
              <a:schemeClr val="bg2"/>
            </a:solidFill>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HS Convention (2007)</a:t>
            </a:r>
          </a:p>
        </p:txBody>
      </p:sp>
      <p:sp>
        <p:nvSpPr>
          <p:cNvPr id="238633" name="AutoShape 41"/>
          <p:cNvSpPr>
            <a:spLocks noChangeArrowheads="1"/>
          </p:cNvSpPr>
          <p:nvPr/>
        </p:nvSpPr>
        <p:spPr bwMode="auto">
          <a:xfrm>
            <a:off x="611188" y="3573463"/>
            <a:ext cx="1676400" cy="381000"/>
          </a:xfrm>
          <a:prstGeom prst="horizontalScroll">
            <a:avLst>
              <a:gd name="adj" fmla="val 12500"/>
            </a:avLst>
          </a:prstGeom>
          <a:solidFill>
            <a:schemeClr val="tx1"/>
          </a:solidFill>
          <a:ln w="9525">
            <a:solidFill>
              <a:schemeClr val="bg2"/>
            </a:solidFill>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HS Convention (2002)</a:t>
            </a:r>
          </a:p>
        </p:txBody>
      </p:sp>
      <p:cxnSp>
        <p:nvCxnSpPr>
          <p:cNvPr id="238634" name="AutoShape 42"/>
          <p:cNvCxnSpPr>
            <a:cxnSpLocks noChangeShapeType="1"/>
            <a:stCxn id="238633" idx="1"/>
            <a:endCxn id="238632" idx="1"/>
          </p:cNvCxnSpPr>
          <p:nvPr/>
        </p:nvCxnSpPr>
        <p:spPr bwMode="auto">
          <a:xfrm rot="10800000">
            <a:off x="468314" y="2324101"/>
            <a:ext cx="142875" cy="1439863"/>
          </a:xfrm>
          <a:prstGeom prst="curvedConnector3">
            <a:avLst>
              <a:gd name="adj1" fmla="val 260000"/>
            </a:avLst>
          </a:prstGeom>
          <a:noFill/>
          <a:ln w="9525" cap="rnd">
            <a:solidFill>
              <a:schemeClr val="tx1"/>
            </a:solidFill>
            <a:prstDash val="sysDot"/>
            <a:round/>
            <a:headEnd/>
            <a:tailEnd type="triangle" w="med" len="med"/>
          </a:ln>
          <a:effectLst/>
        </p:spPr>
      </p:cxnSp>
      <p:sp>
        <p:nvSpPr>
          <p:cNvPr id="238635" name="AutoShape 43"/>
          <p:cNvSpPr>
            <a:spLocks noChangeArrowheads="1"/>
          </p:cNvSpPr>
          <p:nvPr/>
        </p:nvSpPr>
        <p:spPr bwMode="auto">
          <a:xfrm>
            <a:off x="539751" y="4797425"/>
            <a:ext cx="1676400" cy="381000"/>
          </a:xfrm>
          <a:prstGeom prst="horizontalScroll">
            <a:avLst>
              <a:gd name="adj" fmla="val 12500"/>
            </a:avLst>
          </a:prstGeom>
          <a:solidFill>
            <a:schemeClr val="tx1"/>
          </a:solidFill>
          <a:ln w="9525" cap="rnd">
            <a:solidFill>
              <a:schemeClr val="bg2"/>
            </a:solidFill>
            <a:prstDash val="sysDot"/>
            <a:round/>
            <a:headEnd/>
            <a:tailEnd/>
          </a:ln>
          <a:effectLst/>
        </p:spPr>
        <p:txBody>
          <a:bodyPr wrap="none" lIns="91430" tIns="45715" rIns="91430" bIns="45715" anchor="ctr"/>
          <a:lstStyle/>
          <a:p>
            <a:pPr algn="ctr" fontAlgn="base">
              <a:spcBef>
                <a:spcPct val="0"/>
              </a:spcBef>
              <a:spcAft>
                <a:spcPct val="0"/>
              </a:spcAft>
            </a:pPr>
            <a:r>
              <a:rPr lang="en-US" altLang="ja-JP" sz="1200" b="1" dirty="0" smtClean="0">
                <a:solidFill>
                  <a:srgbClr val="000099"/>
                </a:solidFill>
                <a:ea typeface="MS PGothic" pitchFamily="34" charset="-128"/>
              </a:rPr>
              <a:t>HS Convention (1997)</a:t>
            </a:r>
          </a:p>
        </p:txBody>
      </p:sp>
      <p:cxnSp>
        <p:nvCxnSpPr>
          <p:cNvPr id="238636" name="AutoShape 44"/>
          <p:cNvCxnSpPr>
            <a:cxnSpLocks noChangeShapeType="1"/>
            <a:stCxn id="238635" idx="1"/>
            <a:endCxn id="238633" idx="1"/>
          </p:cNvCxnSpPr>
          <p:nvPr/>
        </p:nvCxnSpPr>
        <p:spPr bwMode="auto">
          <a:xfrm rot="10800000" flipH="1">
            <a:off x="539750" y="3763963"/>
            <a:ext cx="71438" cy="1223962"/>
          </a:xfrm>
          <a:prstGeom prst="curvedConnector3">
            <a:avLst>
              <a:gd name="adj1" fmla="val -320000"/>
            </a:avLst>
          </a:prstGeom>
          <a:noFill/>
          <a:ln w="9525" cap="rnd">
            <a:solidFill>
              <a:schemeClr val="tx1"/>
            </a:solidFill>
            <a:prstDash val="sysDot"/>
            <a:round/>
            <a:headEnd/>
            <a:tailEnd type="triangle" w="med" len="med"/>
          </a:ln>
          <a:effectLst/>
        </p:spPr>
      </p:cxnSp>
      <p:cxnSp>
        <p:nvCxnSpPr>
          <p:cNvPr id="238637" name="AutoShape 45"/>
          <p:cNvCxnSpPr>
            <a:cxnSpLocks noChangeShapeType="1"/>
            <a:stCxn id="238605" idx="1"/>
            <a:endCxn id="238635" idx="1"/>
          </p:cNvCxnSpPr>
          <p:nvPr/>
        </p:nvCxnSpPr>
        <p:spPr bwMode="auto">
          <a:xfrm rot="10800000" flipH="1">
            <a:off x="533400" y="4987926"/>
            <a:ext cx="6350" cy="536575"/>
          </a:xfrm>
          <a:prstGeom prst="curvedConnector3">
            <a:avLst>
              <a:gd name="adj1" fmla="val -3600000"/>
            </a:avLst>
          </a:prstGeom>
          <a:noFill/>
          <a:ln w="9525" cap="rnd">
            <a:solidFill>
              <a:schemeClr val="tx1"/>
            </a:solidFill>
            <a:prstDash val="sysDot"/>
            <a:round/>
            <a:headEnd/>
            <a:tailEnd type="triangle" w="med" len="med"/>
          </a:ln>
          <a:effectLst/>
        </p:spPr>
      </p:cxnSp>
      <p:sp>
        <p:nvSpPr>
          <p:cNvPr id="238638" name="AutoShape 46"/>
          <p:cNvSpPr>
            <a:spLocks noChangeArrowheads="1"/>
          </p:cNvSpPr>
          <p:nvPr/>
        </p:nvSpPr>
        <p:spPr bwMode="auto">
          <a:xfrm>
            <a:off x="6659563" y="2514600"/>
            <a:ext cx="1944687"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spcBef>
                <a:spcPct val="0"/>
              </a:spcBef>
              <a:spcAft>
                <a:spcPct val="0"/>
              </a:spcAft>
            </a:pPr>
            <a:r>
              <a:rPr lang="en-US" altLang="ja-JP" sz="1000" b="1" dirty="0" smtClean="0">
                <a:solidFill>
                  <a:srgbClr val="000099"/>
                </a:solidFill>
                <a:ea typeface="MS PGothic" pitchFamily="34" charset="-128"/>
              </a:rPr>
              <a:t>Diagnostic Framework* (Guide) (2003)</a:t>
            </a:r>
          </a:p>
        </p:txBody>
      </p:sp>
      <p:sp>
        <p:nvSpPr>
          <p:cNvPr id="238639" name="Rectangle 47"/>
          <p:cNvSpPr>
            <a:spLocks noChangeArrowheads="1"/>
          </p:cNvSpPr>
          <p:nvPr/>
        </p:nvSpPr>
        <p:spPr bwMode="auto">
          <a:xfrm>
            <a:off x="6019800" y="6400800"/>
            <a:ext cx="2895600" cy="304800"/>
          </a:xfrm>
          <a:prstGeom prst="rect">
            <a:avLst/>
          </a:prstGeom>
          <a:noFill/>
          <a:ln w="9525">
            <a:noFill/>
            <a:miter lim="800000"/>
            <a:headEnd/>
            <a:tailEnd/>
          </a:ln>
          <a:effectLst/>
        </p:spPr>
        <p:txBody>
          <a:bodyPr lIns="91430" tIns="45715" rIns="91430" bIns="45715" anchor="ctr"/>
          <a:lstStyle/>
          <a:p>
            <a:pPr fontAlgn="base">
              <a:lnSpc>
                <a:spcPct val="90000"/>
              </a:lnSpc>
              <a:spcBef>
                <a:spcPct val="0"/>
              </a:spcBef>
              <a:spcAft>
                <a:spcPct val="0"/>
              </a:spcAft>
            </a:pPr>
            <a:r>
              <a:rPr lang="en-US" altLang="ja-JP" sz="1200" dirty="0" smtClean="0">
                <a:solidFill>
                  <a:srgbClr val="FFFFFF"/>
                </a:solidFill>
                <a:effectLst>
                  <a:outerShdw blurRad="38100" dist="38100" dir="2700000" algn="tl">
                    <a:srgbClr val="000000"/>
                  </a:outerShdw>
                </a:effectLst>
                <a:ea typeface="MS PGothic" pitchFamily="34" charset="-128"/>
              </a:rPr>
              <a:t>*Diagnostic Framework is a living document and contains entire Customs themes, including the TF</a:t>
            </a:r>
          </a:p>
        </p:txBody>
      </p:sp>
      <p:sp>
        <p:nvSpPr>
          <p:cNvPr id="238640" name="AutoShape 48"/>
          <p:cNvSpPr>
            <a:spLocks noChangeArrowheads="1"/>
          </p:cNvSpPr>
          <p:nvPr/>
        </p:nvSpPr>
        <p:spPr bwMode="auto">
          <a:xfrm>
            <a:off x="3733800" y="5257800"/>
            <a:ext cx="1828800" cy="381000"/>
          </a:xfrm>
          <a:prstGeom prst="horizontalScroll">
            <a:avLst>
              <a:gd name="adj" fmla="val 12500"/>
            </a:avLst>
          </a:prstGeom>
          <a:solidFill>
            <a:schemeClr val="tx1"/>
          </a:solidFill>
          <a:ln w="9525">
            <a:solidFill>
              <a:schemeClr val="bg2"/>
            </a:solidFill>
            <a:prstDash val="sysDot"/>
            <a:round/>
            <a:headEnd/>
            <a:tailEnd/>
          </a:ln>
          <a:effectLst/>
        </p:spPr>
        <p:txBody>
          <a:bodyPr lIns="91430" tIns="45715" rIns="91430" bIns="45715" anchor="ctr"/>
          <a:lstStyle/>
          <a:p>
            <a:pPr algn="ctr" fontAlgn="base">
              <a:lnSpc>
                <a:spcPct val="80000"/>
              </a:lnSpc>
              <a:spcBef>
                <a:spcPct val="0"/>
              </a:spcBef>
              <a:spcAft>
                <a:spcPct val="0"/>
              </a:spcAft>
            </a:pPr>
            <a:r>
              <a:rPr lang="en-US" altLang="ja-JP" sz="1000" b="1" dirty="0" smtClean="0">
                <a:solidFill>
                  <a:srgbClr val="000099"/>
                </a:solidFill>
                <a:ea typeface="MS PGothic" pitchFamily="34" charset="-128"/>
              </a:rPr>
              <a:t>Kyoto Convention (1973)</a:t>
            </a:r>
          </a:p>
        </p:txBody>
      </p:sp>
      <p:cxnSp>
        <p:nvCxnSpPr>
          <p:cNvPr id="238641" name="AutoShape 49"/>
          <p:cNvCxnSpPr>
            <a:cxnSpLocks noChangeShapeType="1"/>
            <a:stCxn id="238640" idx="3"/>
            <a:endCxn id="238610" idx="3"/>
          </p:cNvCxnSpPr>
          <p:nvPr/>
        </p:nvCxnSpPr>
        <p:spPr bwMode="auto">
          <a:xfrm flipV="1">
            <a:off x="5562600" y="4152900"/>
            <a:ext cx="990600" cy="1295400"/>
          </a:xfrm>
          <a:prstGeom prst="curvedConnector3">
            <a:avLst>
              <a:gd name="adj1" fmla="val 122917"/>
            </a:avLst>
          </a:prstGeom>
          <a:noFill/>
          <a:ln w="9525" cap="rnd">
            <a:solidFill>
              <a:schemeClr val="tx1"/>
            </a:solidFill>
            <a:prstDash val="sysDot"/>
            <a:round/>
            <a:headEnd/>
            <a:tailEnd type="triangle" w="med" len="med"/>
          </a:ln>
          <a:effectLst/>
        </p:spPr>
      </p:cxnSp>
      <p:sp>
        <p:nvSpPr>
          <p:cNvPr id="238642" name="AutoShape 50"/>
          <p:cNvSpPr>
            <a:spLocks noChangeArrowheads="1"/>
          </p:cNvSpPr>
          <p:nvPr/>
        </p:nvSpPr>
        <p:spPr bwMode="auto">
          <a:xfrm>
            <a:off x="395288" y="1773238"/>
            <a:ext cx="1905000" cy="457200"/>
          </a:xfrm>
          <a:prstGeom prst="horizontalScroll">
            <a:avLst>
              <a:gd name="adj" fmla="val 12500"/>
            </a:avLst>
          </a:prstGeom>
          <a:solidFill>
            <a:schemeClr val="tx1"/>
          </a:solidFill>
          <a:ln w="9525">
            <a:solidFill>
              <a:schemeClr val="bg2"/>
            </a:solidFill>
            <a:round/>
            <a:headEnd/>
            <a:tailEnd/>
          </a:ln>
          <a:effectLst/>
        </p:spPr>
        <p:txBody>
          <a:bodyPr lIns="91430" tIns="45715" rIns="91430" bIns="45715" anchor="ctr"/>
          <a:lstStyle/>
          <a:p>
            <a:pPr algn="ctr" fontAlgn="base">
              <a:lnSpc>
                <a:spcPct val="90000"/>
              </a:lnSpc>
              <a:spcBef>
                <a:spcPct val="0"/>
              </a:spcBef>
              <a:spcAft>
                <a:spcPct val="0"/>
              </a:spcAft>
            </a:pPr>
            <a:r>
              <a:rPr lang="en-US" altLang="ja-JP" sz="1200" b="1" dirty="0" smtClean="0">
                <a:solidFill>
                  <a:srgbClr val="000099"/>
                </a:solidFill>
                <a:ea typeface="MS PGothic" pitchFamily="34" charset="-128"/>
              </a:rPr>
              <a:t>Data Model </a:t>
            </a:r>
          </a:p>
          <a:p>
            <a:pPr algn="ctr" fontAlgn="base">
              <a:lnSpc>
                <a:spcPct val="90000"/>
              </a:lnSpc>
              <a:spcBef>
                <a:spcPct val="0"/>
              </a:spcBef>
              <a:spcAft>
                <a:spcPct val="0"/>
              </a:spcAft>
            </a:pPr>
            <a:r>
              <a:rPr lang="en-US" altLang="ja-JP" sz="1200" b="1" dirty="0" smtClean="0">
                <a:solidFill>
                  <a:srgbClr val="000099"/>
                </a:solidFill>
                <a:ea typeface="MS PGothic" pitchFamily="34" charset="-128"/>
              </a:rPr>
              <a:t>Version 3.0</a:t>
            </a:r>
            <a:r>
              <a:rPr lang="en-US" altLang="ja-JP" sz="1000" b="1" dirty="0" smtClean="0">
                <a:solidFill>
                  <a:srgbClr val="000099"/>
                </a:solidFill>
                <a:ea typeface="MS PGothic" pitchFamily="34" charset="-128"/>
              </a:rPr>
              <a:t> (2009)</a:t>
            </a:r>
          </a:p>
        </p:txBody>
      </p:sp>
      <p:cxnSp>
        <p:nvCxnSpPr>
          <p:cNvPr id="238643" name="AutoShape 51"/>
          <p:cNvCxnSpPr>
            <a:cxnSpLocks noChangeShapeType="1"/>
            <a:endCxn id="238642" idx="3"/>
          </p:cNvCxnSpPr>
          <p:nvPr/>
        </p:nvCxnSpPr>
        <p:spPr bwMode="auto">
          <a:xfrm rot="5400000" flipH="1">
            <a:off x="1858169" y="2443957"/>
            <a:ext cx="923925" cy="39687"/>
          </a:xfrm>
          <a:prstGeom prst="curvedConnector2">
            <a:avLst/>
          </a:prstGeom>
          <a:noFill/>
          <a:ln w="9525" cap="rnd">
            <a:solidFill>
              <a:schemeClr val="tx1"/>
            </a:solidFill>
            <a:prstDash val="sysDot"/>
            <a:round/>
            <a:headEn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3862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386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24" grpId="0" animBg="1"/>
      <p:bldP spid="2386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cstate="print"/>
          <a:srcRect/>
          <a:stretch>
            <a:fillRect/>
          </a:stretch>
        </p:blipFill>
        <p:spPr bwMode="auto">
          <a:xfrm>
            <a:off x="5763802" y="1628800"/>
            <a:ext cx="3380198" cy="4675262"/>
          </a:xfrm>
          <a:prstGeom prst="rect">
            <a:avLst/>
          </a:prstGeom>
          <a:noFill/>
          <a:ln w="9525">
            <a:noFill/>
            <a:miter lim="800000"/>
            <a:headEnd/>
            <a:tailEnd/>
          </a:ln>
        </p:spPr>
      </p:pic>
      <p:sp>
        <p:nvSpPr>
          <p:cNvPr id="8" name="Text Box 16"/>
          <p:cNvSpPr txBox="1">
            <a:spLocks noChangeArrowheads="1"/>
          </p:cNvSpPr>
          <p:nvPr/>
        </p:nvSpPr>
        <p:spPr bwMode="auto">
          <a:xfrm>
            <a:off x="1691681" y="188641"/>
            <a:ext cx="6048672" cy="1015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1430" tIns="45715" rIns="91430" bIns="45715">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eaLnBrk="1" hangingPunct="1"/>
            <a:r>
              <a:rPr lang="en-US" sz="2000" dirty="0" smtClean="0">
                <a:solidFill>
                  <a:srgbClr val="003366"/>
                </a:solidFill>
              </a:rPr>
              <a:t>“SAFE - Framework for Sector-Specific </a:t>
            </a:r>
            <a:r>
              <a:rPr lang="en-US" sz="2000" u="sng" dirty="0" smtClean="0">
                <a:solidFill>
                  <a:srgbClr val="003366"/>
                </a:solidFill>
              </a:rPr>
              <a:t>Co-operative</a:t>
            </a:r>
            <a:r>
              <a:rPr lang="en-US" sz="2000" dirty="0" smtClean="0">
                <a:solidFill>
                  <a:srgbClr val="003366"/>
                </a:solidFill>
              </a:rPr>
              <a:t> Arrangements to Increase Supply Chain Security and Facilitate Trade” – 2005</a:t>
            </a:r>
          </a:p>
        </p:txBody>
      </p:sp>
      <p:pic>
        <p:nvPicPr>
          <p:cNvPr id="132097" name="Picture 1"/>
          <p:cNvPicPr>
            <a:picLocks noChangeAspect="1" noChangeArrowheads="1"/>
          </p:cNvPicPr>
          <p:nvPr/>
        </p:nvPicPr>
        <p:blipFill>
          <a:blip r:embed="rId4" cstate="print"/>
          <a:srcRect/>
          <a:stretch>
            <a:fillRect/>
          </a:stretch>
        </p:blipFill>
        <p:spPr bwMode="auto">
          <a:xfrm>
            <a:off x="1" y="1"/>
            <a:ext cx="1715905" cy="1340768"/>
          </a:xfrm>
          <a:prstGeom prst="rect">
            <a:avLst/>
          </a:prstGeom>
          <a:noFill/>
          <a:ln w="9525">
            <a:noFill/>
            <a:miter lim="800000"/>
            <a:headEnd/>
            <a:tailEnd/>
          </a:ln>
        </p:spPr>
      </p:pic>
      <p:pic>
        <p:nvPicPr>
          <p:cNvPr id="6" name="Picture 11" descr="SAFE"/>
          <p:cNvPicPr>
            <a:picLocks noChangeAspect="1" noChangeArrowheads="1"/>
          </p:cNvPicPr>
          <p:nvPr/>
        </p:nvPicPr>
        <p:blipFill>
          <a:blip r:embed="rId5" cstate="print"/>
          <a:srcRect/>
          <a:stretch>
            <a:fillRect/>
          </a:stretch>
        </p:blipFill>
        <p:spPr bwMode="auto">
          <a:xfrm>
            <a:off x="7668345" y="0"/>
            <a:ext cx="1187624" cy="1346597"/>
          </a:xfrm>
          <a:prstGeom prst="rect">
            <a:avLst/>
          </a:prstGeom>
          <a:noFill/>
        </p:spPr>
      </p:pic>
      <p:sp>
        <p:nvSpPr>
          <p:cNvPr id="7" name="Rectângulo 6"/>
          <p:cNvSpPr/>
          <p:nvPr/>
        </p:nvSpPr>
        <p:spPr>
          <a:xfrm>
            <a:off x="251520" y="1556792"/>
            <a:ext cx="6264696" cy="4450439"/>
          </a:xfrm>
          <a:prstGeom prst="rect">
            <a:avLst/>
          </a:prstGeom>
        </p:spPr>
        <p:txBody>
          <a:bodyPr wrap="square" lIns="91430" tIns="45715" rIns="91430" bIns="45715">
            <a:spAutoFit/>
          </a:bodyPr>
          <a:lstStyle/>
          <a:p>
            <a:pPr marL="342865" indent="-342865" fontAlgn="base">
              <a:spcBef>
                <a:spcPct val="20000"/>
              </a:spcBef>
              <a:spcAft>
                <a:spcPct val="0"/>
              </a:spcAft>
            </a:pPr>
            <a:r>
              <a:rPr lang="en-GB" sz="2400" b="1" kern="0" dirty="0" smtClean="0">
                <a:solidFill>
                  <a:srgbClr val="FF0000"/>
                </a:solidFill>
                <a:effectLst>
                  <a:outerShdw blurRad="38100" dist="38100" dir="2700000" algn="tl">
                    <a:srgbClr val="000000">
                      <a:alpha val="43137"/>
                    </a:srgbClr>
                  </a:outerShdw>
                </a:effectLst>
              </a:rPr>
              <a:t>DOIS PILARES</a:t>
            </a:r>
          </a:p>
          <a:p>
            <a:pPr marL="342865" indent="-342865" fontAlgn="base">
              <a:spcBef>
                <a:spcPct val="20000"/>
              </a:spcBef>
              <a:spcAft>
                <a:spcPct val="0"/>
              </a:spcAft>
              <a:buFont typeface="Wingdings" pitchFamily="2" charset="2"/>
              <a:buChar char="q"/>
            </a:pPr>
            <a:r>
              <a:rPr lang="en-US" sz="2400" b="1" kern="0" dirty="0" err="1" smtClean="0">
                <a:solidFill>
                  <a:srgbClr val="FFC000"/>
                </a:solidFill>
                <a:effectLst>
                  <a:outerShdw blurRad="38100" dist="38100" dir="2700000" algn="tl">
                    <a:srgbClr val="000000">
                      <a:alpha val="43137"/>
                    </a:srgbClr>
                  </a:outerShdw>
                </a:effectLst>
              </a:rPr>
              <a:t>Pilar</a:t>
            </a:r>
            <a:r>
              <a:rPr lang="en-US" sz="2400" b="1" kern="0" dirty="0" smtClean="0">
                <a:solidFill>
                  <a:srgbClr val="FFC000"/>
                </a:solidFill>
                <a:effectLst>
                  <a:outerShdw blurRad="38100" dist="38100" dir="2700000" algn="tl">
                    <a:srgbClr val="000000">
                      <a:alpha val="43137"/>
                    </a:srgbClr>
                  </a:outerShdw>
                </a:effectLst>
              </a:rPr>
              <a:t> </a:t>
            </a:r>
            <a:r>
              <a:rPr lang="en-US" sz="2400" b="1" i="1" kern="0" dirty="0" smtClean="0">
                <a:solidFill>
                  <a:srgbClr val="FFC000"/>
                </a:solidFill>
                <a:effectLst>
                  <a:outerShdw blurRad="38100" dist="38100" dir="2700000" algn="tl">
                    <a:srgbClr val="000000">
                      <a:alpha val="43137"/>
                    </a:srgbClr>
                  </a:outerShdw>
                </a:effectLst>
              </a:rPr>
              <a:t>Customs-to-Customs</a:t>
            </a:r>
          </a:p>
          <a:p>
            <a:pPr marL="342865" indent="-342865" fontAlgn="base">
              <a:spcBef>
                <a:spcPct val="20000"/>
              </a:spcBef>
              <a:spcAft>
                <a:spcPct val="0"/>
              </a:spcAft>
              <a:buFont typeface="Wingdings" pitchFamily="2" charset="2"/>
              <a:buChar char="q"/>
            </a:pPr>
            <a:r>
              <a:rPr lang="en-US" sz="2400" b="1" kern="0" dirty="0" err="1" smtClean="0">
                <a:solidFill>
                  <a:srgbClr val="FFC000"/>
                </a:solidFill>
                <a:effectLst>
                  <a:outerShdw blurRad="38100" dist="38100" dir="2700000" algn="tl">
                    <a:srgbClr val="000000">
                      <a:alpha val="43137"/>
                    </a:srgbClr>
                  </a:outerShdw>
                </a:effectLst>
              </a:rPr>
              <a:t>Pilar</a:t>
            </a:r>
            <a:r>
              <a:rPr lang="en-US" sz="2400" b="1" kern="0" dirty="0" smtClean="0">
                <a:solidFill>
                  <a:srgbClr val="FFC000"/>
                </a:solidFill>
                <a:effectLst>
                  <a:outerShdw blurRad="38100" dist="38100" dir="2700000" algn="tl">
                    <a:srgbClr val="000000">
                      <a:alpha val="43137"/>
                    </a:srgbClr>
                  </a:outerShdw>
                </a:effectLst>
              </a:rPr>
              <a:t> </a:t>
            </a:r>
            <a:r>
              <a:rPr lang="en-US" sz="2400" b="1" i="1" kern="0" dirty="0" smtClean="0">
                <a:solidFill>
                  <a:srgbClr val="FFC000"/>
                </a:solidFill>
                <a:effectLst>
                  <a:outerShdw blurRad="38100" dist="38100" dir="2700000" algn="tl">
                    <a:srgbClr val="000000">
                      <a:alpha val="43137"/>
                    </a:srgbClr>
                  </a:outerShdw>
                </a:effectLst>
              </a:rPr>
              <a:t>Customs-to-Business</a:t>
            </a:r>
          </a:p>
          <a:p>
            <a:pPr marL="342865" indent="-342865" fontAlgn="base">
              <a:spcBef>
                <a:spcPct val="20000"/>
              </a:spcBef>
              <a:spcAft>
                <a:spcPct val="0"/>
              </a:spcAft>
            </a:pPr>
            <a:endParaRPr lang="en-GB" sz="2400" b="1" kern="0" dirty="0" smtClean="0">
              <a:solidFill>
                <a:srgbClr val="002F80"/>
              </a:solidFill>
            </a:endParaRPr>
          </a:p>
          <a:p>
            <a:pPr marL="342865" indent="-342865" fontAlgn="base">
              <a:spcBef>
                <a:spcPct val="20000"/>
              </a:spcBef>
              <a:spcAft>
                <a:spcPct val="0"/>
              </a:spcAft>
            </a:pPr>
            <a:r>
              <a:rPr lang="en-GB" sz="2400" b="1" kern="0" dirty="0" smtClean="0">
                <a:solidFill>
                  <a:srgbClr val="FF0000"/>
                </a:solidFill>
                <a:effectLst>
                  <a:outerShdw blurRad="38100" dist="38100" dir="2700000" algn="tl">
                    <a:srgbClr val="000000">
                      <a:alpha val="43137"/>
                    </a:srgbClr>
                  </a:outerShdw>
                </a:effectLst>
              </a:rPr>
              <a:t>QUATRO PRINCIPÍOS FUNDAMENTAIS</a:t>
            </a:r>
          </a:p>
          <a:p>
            <a:pPr marL="342865" indent="-342865" fontAlgn="base">
              <a:spcBef>
                <a:spcPct val="20000"/>
              </a:spcBef>
              <a:spcAft>
                <a:spcPct val="0"/>
              </a:spcAft>
              <a:buFont typeface="Wingdings" pitchFamily="2" charset="2"/>
              <a:buChar char="§"/>
            </a:pPr>
            <a:r>
              <a:rPr lang="pt-PT" sz="2400" b="1" kern="0" dirty="0" smtClean="0">
                <a:solidFill>
                  <a:srgbClr val="FFC000"/>
                </a:solidFill>
                <a:effectLst>
                  <a:outerShdw blurRad="38100" dist="38100" dir="2700000" algn="tl">
                    <a:srgbClr val="000000">
                      <a:alpha val="43137"/>
                    </a:srgbClr>
                  </a:outerShdw>
                </a:effectLst>
              </a:rPr>
              <a:t>Informação eletrónica antecipada </a:t>
            </a:r>
          </a:p>
          <a:p>
            <a:pPr marL="342865" indent="-342865" fontAlgn="base">
              <a:spcBef>
                <a:spcPct val="20000"/>
              </a:spcBef>
              <a:spcAft>
                <a:spcPct val="0"/>
              </a:spcAft>
              <a:buFont typeface="Wingdings" pitchFamily="2" charset="2"/>
              <a:buChar char="§"/>
            </a:pPr>
            <a:r>
              <a:rPr lang="pt-PT" sz="2400" b="1" kern="0" dirty="0" smtClean="0">
                <a:solidFill>
                  <a:srgbClr val="FFC000"/>
                </a:solidFill>
                <a:effectLst>
                  <a:outerShdw blurRad="38100" dist="38100" dir="2700000" algn="tl">
                    <a:srgbClr val="000000">
                      <a:alpha val="43137"/>
                    </a:srgbClr>
                  </a:outerShdw>
                </a:effectLst>
              </a:rPr>
              <a:t>Gestão do Risco </a:t>
            </a:r>
          </a:p>
          <a:p>
            <a:pPr marL="342865" indent="-342865" fontAlgn="base">
              <a:spcBef>
                <a:spcPct val="20000"/>
              </a:spcBef>
              <a:spcAft>
                <a:spcPct val="0"/>
              </a:spcAft>
              <a:buFont typeface="Wingdings" pitchFamily="2" charset="2"/>
              <a:buChar char="§"/>
            </a:pPr>
            <a:r>
              <a:rPr lang="pt-PT" sz="2400" b="1" kern="0" dirty="0" smtClean="0">
                <a:solidFill>
                  <a:srgbClr val="FFC000"/>
                </a:solidFill>
                <a:effectLst>
                  <a:outerShdw blurRad="38100" dist="38100" dir="2700000" algn="tl">
                    <a:srgbClr val="000000">
                      <a:alpha val="43137"/>
                    </a:srgbClr>
                  </a:outerShdw>
                </a:effectLst>
              </a:rPr>
              <a:t>Inspeção posterior</a:t>
            </a:r>
          </a:p>
          <a:p>
            <a:pPr marL="342865" indent="-342865" fontAlgn="base">
              <a:spcBef>
                <a:spcPct val="20000"/>
              </a:spcBef>
              <a:spcAft>
                <a:spcPct val="0"/>
              </a:spcAft>
              <a:buFont typeface="Wingdings" pitchFamily="2" charset="2"/>
              <a:buChar char="§"/>
            </a:pPr>
            <a:r>
              <a:rPr lang="pt-PT" sz="2400" b="1" kern="0" dirty="0" smtClean="0">
                <a:solidFill>
                  <a:srgbClr val="FFC000"/>
                </a:solidFill>
                <a:effectLst>
                  <a:outerShdw blurRad="38100" dist="38100" dir="2700000" algn="tl">
                    <a:srgbClr val="000000">
                      <a:alpha val="43137"/>
                    </a:srgbClr>
                  </a:outerShdw>
                </a:effectLst>
              </a:rPr>
              <a:t>Parceria de negócio</a:t>
            </a:r>
          </a:p>
          <a:p>
            <a:pPr marL="342865" indent="-342865" fontAlgn="base">
              <a:spcBef>
                <a:spcPct val="20000"/>
              </a:spcBef>
              <a:spcAft>
                <a:spcPct val="0"/>
              </a:spcAft>
              <a:buFont typeface="Wingdings" pitchFamily="2" charset="2"/>
              <a:buChar char="§"/>
            </a:pPr>
            <a:endParaRPr lang="en-GB" sz="2400" b="1" kern="0" dirty="0" smtClean="0">
              <a:solidFill>
                <a:srgbClr val="33333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p:cTn id="7" dur="1000" fill="hold"/>
                                        <p:tgtEl>
                                          <p:spTgt spid="132098"/>
                                        </p:tgtEl>
                                        <p:attrNameLst>
                                          <p:attrName>ppt_w</p:attrName>
                                        </p:attrNameLst>
                                      </p:cBhvr>
                                      <p:tavLst>
                                        <p:tav tm="0">
                                          <p:val>
                                            <p:strVal val="#ppt_w*0.70"/>
                                          </p:val>
                                        </p:tav>
                                        <p:tav tm="100000">
                                          <p:val>
                                            <p:strVal val="#ppt_w"/>
                                          </p:val>
                                        </p:tav>
                                      </p:tavLst>
                                    </p:anim>
                                    <p:anim calcmode="lin" valueType="num">
                                      <p:cBhvr>
                                        <p:cTn id="8" dur="1000" fill="hold"/>
                                        <p:tgtEl>
                                          <p:spTgt spid="132098"/>
                                        </p:tgtEl>
                                        <p:attrNameLst>
                                          <p:attrName>ppt_h</p:attrName>
                                        </p:attrNameLst>
                                      </p:cBhvr>
                                      <p:tavLst>
                                        <p:tav tm="0">
                                          <p:val>
                                            <p:strVal val="#ppt_h"/>
                                          </p:val>
                                        </p:tav>
                                        <p:tav tm="100000">
                                          <p:val>
                                            <p:strVal val="#ppt_h"/>
                                          </p:val>
                                        </p:tav>
                                      </p:tavLst>
                                    </p:anim>
                                    <p:animEffect transition="in" filter="fade">
                                      <p:cBhvr>
                                        <p:cTn id="9" dur="1000"/>
                                        <p:tgtEl>
                                          <p:spTgt spid="132098"/>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ox(in)">
                                      <p:cBhvr>
                                        <p:cTn id="14" dur="500"/>
                                        <p:tgtEl>
                                          <p:spTgt spid="7">
                                            <p:txEl>
                                              <p:pRg st="0" end="0"/>
                                            </p:txEl>
                                          </p:spTgt>
                                        </p:tgtEl>
                                      </p:cBhvr>
                                    </p:animEffect>
                                  </p:childTnLst>
                                </p:cTn>
                              </p:par>
                              <p:par>
                                <p:cTn id="15" presetID="4" presetClass="entr" presetSubtype="16"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ox(in)">
                                      <p:cBhvr>
                                        <p:cTn id="17" dur="500"/>
                                        <p:tgtEl>
                                          <p:spTgt spid="7">
                                            <p:txEl>
                                              <p:pRg st="1" end="1"/>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ox(in)">
                                      <p:cBhvr>
                                        <p:cTn id="20" dur="500"/>
                                        <p:tgtEl>
                                          <p:spTgt spid="7">
                                            <p:txEl>
                                              <p:pRg st="2" end="2"/>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ox(in)">
                                      <p:cBhvr>
                                        <p:cTn id="23" dur="500"/>
                                        <p:tgtEl>
                                          <p:spTgt spid="7">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ox(in)">
                                      <p:cBhvr>
                                        <p:cTn id="26" dur="500"/>
                                        <p:tgtEl>
                                          <p:spTgt spid="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box(in)">
                                      <p:cBhvr>
                                        <p:cTn id="29" dur="500"/>
                                        <p:tgtEl>
                                          <p:spTgt spid="7">
                                            <p:txEl>
                                              <p:pRg st="6" end="6"/>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ox(in)">
                                      <p:cBhvr>
                                        <p:cTn id="32" dur="500"/>
                                        <p:tgtEl>
                                          <p:spTgt spid="7">
                                            <p:txEl>
                                              <p:pRg st="7" end="7"/>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box(in)">
                                      <p:cBhvr>
                                        <p:cTn id="35"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Freeform 3"/>
          <p:cNvSpPr>
            <a:spLocks/>
          </p:cNvSpPr>
          <p:nvPr/>
        </p:nvSpPr>
        <p:spPr bwMode="gray">
          <a:xfrm>
            <a:off x="539552" y="5301208"/>
            <a:ext cx="1016000" cy="1155700"/>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solidFill>
            <a:srgbClr val="91BF63"/>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pt-PT"/>
          </a:p>
        </p:txBody>
      </p:sp>
      <p:sp>
        <p:nvSpPr>
          <p:cNvPr id="421892" name="Freeform 4"/>
          <p:cNvSpPr>
            <a:spLocks/>
          </p:cNvSpPr>
          <p:nvPr/>
        </p:nvSpPr>
        <p:spPr bwMode="gray">
          <a:xfrm rot="10800000">
            <a:off x="3419872" y="764704"/>
            <a:ext cx="1016000" cy="1155700"/>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solidFill>
            <a:srgbClr val="91BF63"/>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pt-PT"/>
          </a:p>
        </p:txBody>
      </p:sp>
      <p:sp>
        <p:nvSpPr>
          <p:cNvPr id="421893" name="Rectangle 5"/>
          <p:cNvSpPr>
            <a:spLocks noChangeArrowheads="1"/>
          </p:cNvSpPr>
          <p:nvPr/>
        </p:nvSpPr>
        <p:spPr bwMode="gray">
          <a:xfrm>
            <a:off x="683568" y="908720"/>
            <a:ext cx="3632448" cy="5400600"/>
          </a:xfrm>
          <a:prstGeom prst="rect">
            <a:avLst/>
          </a:prstGeom>
          <a:gradFill rotWithShape="1">
            <a:gsLst>
              <a:gs pos="0">
                <a:srgbClr val="99CC00">
                  <a:gamma/>
                  <a:shade val="46275"/>
                  <a:invGamma/>
                </a:srgbClr>
              </a:gs>
              <a:gs pos="50000">
                <a:srgbClr val="99CC00"/>
              </a:gs>
              <a:gs pos="100000">
                <a:srgbClr val="99CC00">
                  <a:gamma/>
                  <a:shade val="46275"/>
                  <a:invGamma/>
                </a:srgbClr>
              </a:gs>
            </a:gsLst>
            <a:lin ang="2700000" scaled="1"/>
          </a:gradFill>
          <a:ln w="9525">
            <a:solidFill>
              <a:srgbClr val="FFFFFF"/>
            </a:solidFill>
            <a:miter lim="800000"/>
            <a:headEnd/>
            <a:tailEnd/>
          </a:ln>
          <a:effectLst/>
          <a:extLst>
            <a:ext uri="{AF507438-7753-43E0-B8FC-AC1667EBCBE1}">
              <a14:hiddenEffects xmlns="" xmlns:a14="http://schemas.microsoft.com/office/drawing/2010/main">
                <a:effectLst>
                  <a:outerShdw dist="107763" dir="8100000" algn="ctr" rotWithShape="0">
                    <a:srgbClr val="000000">
                      <a:alpha val="50000"/>
                    </a:srgbClr>
                  </a:outerShdw>
                </a:effectLst>
              </a14:hiddenEffects>
            </a:ext>
          </a:extLst>
        </p:spPr>
        <p:txBody>
          <a:bodyPr anchor="ctr"/>
          <a:lstStyle/>
          <a:p>
            <a:endParaRPr lang="en-US" b="1" dirty="0" smtClean="0">
              <a:solidFill>
                <a:srgbClr val="FFFFCC"/>
              </a:solidFill>
            </a:endParaRPr>
          </a:p>
          <a:p>
            <a:endParaRPr lang="en-US" b="1" dirty="0" smtClean="0">
              <a:solidFill>
                <a:srgbClr val="FFFFCC"/>
              </a:solidFill>
            </a:endParaRPr>
          </a:p>
          <a:p>
            <a:r>
              <a:rPr lang="en-US" sz="2400" b="1" dirty="0" smtClean="0">
                <a:solidFill>
                  <a:srgbClr val="FFFFCC"/>
                </a:solidFill>
              </a:rPr>
              <a:t>AEO – </a:t>
            </a:r>
          </a:p>
          <a:p>
            <a:r>
              <a:rPr lang="en-US" sz="2400" b="1" dirty="0" smtClean="0">
                <a:solidFill>
                  <a:srgbClr val="FF0000"/>
                </a:solidFill>
                <a:effectLst>
                  <a:outerShdw blurRad="38100" dist="38100" dir="2700000" algn="tl">
                    <a:srgbClr val="000000">
                      <a:alpha val="43137"/>
                    </a:srgbClr>
                  </a:outerShdw>
                </a:effectLst>
                <a:ea typeface="Arial Unicode MS" pitchFamily="34" charset="-128"/>
                <a:cs typeface="Arial Unicode MS" pitchFamily="34" charset="-128"/>
              </a:rPr>
              <a:t>A</a:t>
            </a:r>
            <a:r>
              <a:rPr lang="en-US" sz="2400" b="1" dirty="0" smtClean="0">
                <a:solidFill>
                  <a:srgbClr val="FFC000"/>
                </a:solidFill>
                <a:effectLst>
                  <a:outerShdw blurRad="38100" dist="38100" dir="2700000" algn="tl">
                    <a:srgbClr val="000000">
                      <a:alpha val="43137"/>
                    </a:srgbClr>
                  </a:outerShdw>
                </a:effectLst>
                <a:ea typeface="Arial Unicode MS" pitchFamily="34" charset="-128"/>
                <a:cs typeface="Arial Unicode MS" pitchFamily="34" charset="-128"/>
              </a:rPr>
              <a:t>UTHORIZED </a:t>
            </a:r>
            <a:r>
              <a:rPr lang="en-US" sz="2400" b="1" dirty="0" smtClean="0">
                <a:solidFill>
                  <a:srgbClr val="FF0000"/>
                </a:solidFill>
                <a:effectLst>
                  <a:outerShdw blurRad="38100" dist="38100" dir="2700000" algn="tl">
                    <a:srgbClr val="000000">
                      <a:alpha val="43137"/>
                    </a:srgbClr>
                  </a:outerShdw>
                </a:effectLst>
                <a:ea typeface="Arial Unicode MS" pitchFamily="34" charset="-128"/>
                <a:cs typeface="Arial Unicode MS" pitchFamily="34" charset="-128"/>
              </a:rPr>
              <a:t>E</a:t>
            </a:r>
            <a:r>
              <a:rPr lang="en-US" sz="2400" b="1" dirty="0" smtClean="0">
                <a:solidFill>
                  <a:srgbClr val="FFC000"/>
                </a:solidFill>
                <a:effectLst>
                  <a:outerShdw blurRad="38100" dist="38100" dir="2700000" algn="tl">
                    <a:srgbClr val="000000">
                      <a:alpha val="43137"/>
                    </a:srgbClr>
                  </a:outerShdw>
                </a:effectLst>
                <a:ea typeface="Arial Unicode MS" pitchFamily="34" charset="-128"/>
                <a:cs typeface="Arial Unicode MS" pitchFamily="34" charset="-128"/>
              </a:rPr>
              <a:t>CONOMIC </a:t>
            </a:r>
            <a:r>
              <a:rPr lang="en-US" sz="2400" b="1" dirty="0" smtClean="0">
                <a:solidFill>
                  <a:srgbClr val="FF0000"/>
                </a:solidFill>
                <a:effectLst>
                  <a:outerShdw blurRad="38100" dist="38100" dir="2700000" algn="tl">
                    <a:srgbClr val="000000">
                      <a:alpha val="43137"/>
                    </a:srgbClr>
                  </a:outerShdw>
                </a:effectLst>
                <a:ea typeface="Arial Unicode MS" pitchFamily="34" charset="-128"/>
                <a:cs typeface="Arial Unicode MS" pitchFamily="34" charset="-128"/>
              </a:rPr>
              <a:t>O</a:t>
            </a:r>
            <a:r>
              <a:rPr lang="en-US" sz="2400" b="1" dirty="0" smtClean="0">
                <a:solidFill>
                  <a:srgbClr val="FFC000"/>
                </a:solidFill>
                <a:effectLst>
                  <a:outerShdw blurRad="38100" dist="38100" dir="2700000" algn="tl">
                    <a:srgbClr val="000000">
                      <a:alpha val="43137"/>
                    </a:srgbClr>
                  </a:outerShdw>
                </a:effectLst>
                <a:ea typeface="Arial Unicode MS" pitchFamily="34" charset="-128"/>
                <a:cs typeface="Arial Unicode MS" pitchFamily="34" charset="-128"/>
              </a:rPr>
              <a:t>PERATOR</a:t>
            </a:r>
            <a:endParaRPr lang="en-US" sz="2400" b="1" dirty="0" smtClean="0">
              <a:solidFill>
                <a:srgbClr val="FFFFCC"/>
              </a:solidFill>
              <a:effectLst>
                <a:outerShdw blurRad="38100" dist="38100" dir="2700000" algn="tl">
                  <a:srgbClr val="000000">
                    <a:alpha val="43137"/>
                  </a:srgbClr>
                </a:outerShdw>
              </a:effectLst>
            </a:endParaRPr>
          </a:p>
          <a:p>
            <a:endParaRPr lang="en-US" b="1" dirty="0" smtClean="0">
              <a:solidFill>
                <a:srgbClr val="FFFFCC"/>
              </a:solidFill>
            </a:endParaRPr>
          </a:p>
          <a:p>
            <a:pPr algn="ctr">
              <a:lnSpc>
                <a:spcPct val="73000"/>
              </a:lnSpc>
              <a:buFont typeface="Wingdings" pitchFamily="2" charset="2"/>
              <a:buChar char="Ø"/>
            </a:pPr>
            <a:r>
              <a:rPr lang="pt-PT" sz="1900" dirty="0" smtClean="0">
                <a:solidFill>
                  <a:srgbClr val="FF0000"/>
                </a:solidFill>
                <a:effectLst>
                  <a:outerShdw blurRad="38100" dist="38100" dir="2700000" algn="tl">
                    <a:srgbClr val="000000">
                      <a:alpha val="43137"/>
                    </a:srgbClr>
                  </a:outerShdw>
                </a:effectLst>
              </a:rPr>
              <a:t>Procedimentos Simplificados</a:t>
            </a:r>
            <a:r>
              <a:rPr lang="pt-PT" sz="1900" dirty="0" smtClean="0">
                <a:solidFill>
                  <a:srgbClr val="FF0000"/>
                </a:solidFill>
              </a:rPr>
              <a:t> </a:t>
            </a:r>
            <a:r>
              <a:rPr lang="pt-PT" dirty="0" smtClean="0"/>
              <a:t>(</a:t>
            </a:r>
            <a:r>
              <a:rPr lang="pt-PT" i="1" dirty="0" smtClean="0"/>
              <a:t>Velocidade, custos reduzidos</a:t>
            </a:r>
            <a:r>
              <a:rPr lang="pt-PT" dirty="0" smtClean="0"/>
              <a:t>);</a:t>
            </a:r>
          </a:p>
          <a:p>
            <a:pPr>
              <a:lnSpc>
                <a:spcPct val="73000"/>
              </a:lnSpc>
              <a:buFont typeface="Wingdings" pitchFamily="2" charset="2"/>
              <a:buChar char="Ø"/>
            </a:pPr>
            <a:endParaRPr lang="pt-PT" sz="2000" dirty="0" smtClean="0"/>
          </a:p>
          <a:p>
            <a:pPr>
              <a:lnSpc>
                <a:spcPct val="73000"/>
              </a:lnSpc>
              <a:buFont typeface="Wingdings" pitchFamily="2" charset="2"/>
              <a:buChar char="Ø"/>
            </a:pPr>
            <a:r>
              <a:rPr lang="pt-PT" sz="2000" dirty="0" err="1" smtClean="0">
                <a:solidFill>
                  <a:srgbClr val="FF0000"/>
                </a:solidFill>
                <a:effectLst>
                  <a:outerShdw blurRad="38100" dist="38100" dir="2700000" algn="tl">
                    <a:srgbClr val="000000">
                      <a:alpha val="43137"/>
                    </a:srgbClr>
                  </a:outerShdw>
                </a:effectLst>
              </a:rPr>
              <a:t>Predictabilidade</a:t>
            </a:r>
            <a:r>
              <a:rPr lang="pt-PT" sz="2000" dirty="0" smtClean="0"/>
              <a:t> </a:t>
            </a:r>
          </a:p>
          <a:p>
            <a:pPr algn="ctr">
              <a:lnSpc>
                <a:spcPct val="73000"/>
              </a:lnSpc>
            </a:pPr>
            <a:r>
              <a:rPr lang="pt-PT" dirty="0" smtClean="0"/>
              <a:t>(</a:t>
            </a:r>
            <a:r>
              <a:rPr lang="pt-PT" i="1" dirty="0" smtClean="0"/>
              <a:t>Melhora a capacidade do planeamento logístico antecipado</a:t>
            </a:r>
            <a:r>
              <a:rPr lang="pt-PT" dirty="0" smtClean="0"/>
              <a:t>)</a:t>
            </a:r>
          </a:p>
          <a:p>
            <a:pPr>
              <a:lnSpc>
                <a:spcPct val="73000"/>
              </a:lnSpc>
              <a:buFont typeface="Wingdings" pitchFamily="2" charset="2"/>
              <a:buChar char="Ø"/>
            </a:pPr>
            <a:endParaRPr lang="pt-PT" sz="2000" dirty="0" smtClean="0"/>
          </a:p>
          <a:p>
            <a:pPr>
              <a:lnSpc>
                <a:spcPct val="73000"/>
              </a:lnSpc>
              <a:buFont typeface="Wingdings" pitchFamily="2" charset="2"/>
              <a:buChar char="Ø"/>
            </a:pPr>
            <a:r>
              <a:rPr lang="pt-PT" sz="2000" dirty="0" smtClean="0">
                <a:solidFill>
                  <a:srgbClr val="FF0000"/>
                </a:solidFill>
                <a:effectLst>
                  <a:outerShdw blurRad="38100" dist="38100" dir="2700000" algn="tl">
                    <a:srgbClr val="000000">
                      <a:alpha val="43137"/>
                    </a:srgbClr>
                  </a:outerShdw>
                </a:effectLst>
              </a:rPr>
              <a:t>Conformidade voluntária</a:t>
            </a:r>
          </a:p>
          <a:p>
            <a:pPr>
              <a:lnSpc>
                <a:spcPct val="73000"/>
              </a:lnSpc>
              <a:buFont typeface="Wingdings" pitchFamily="2" charset="2"/>
              <a:buChar char="Ø"/>
            </a:pPr>
            <a:endParaRPr lang="pt-PT" dirty="0" smtClean="0"/>
          </a:p>
          <a:p>
            <a:pPr>
              <a:lnSpc>
                <a:spcPct val="73000"/>
              </a:lnSpc>
              <a:buFont typeface="Wingdings" pitchFamily="2" charset="2"/>
              <a:buChar char="Ø"/>
            </a:pPr>
            <a:r>
              <a:rPr lang="pt-PT" sz="2000" dirty="0" smtClean="0">
                <a:solidFill>
                  <a:srgbClr val="FF0000"/>
                </a:solidFill>
                <a:effectLst>
                  <a:outerShdw blurRad="38100" dist="38100" dir="2700000" algn="tl">
                    <a:srgbClr val="000000">
                      <a:alpha val="43137"/>
                    </a:srgbClr>
                  </a:outerShdw>
                </a:effectLst>
              </a:rPr>
              <a:t>Melhora a reputação</a:t>
            </a:r>
            <a:r>
              <a:rPr lang="pt-PT" sz="2000" dirty="0" smtClean="0">
                <a:effectLst>
                  <a:outerShdw blurRad="38100" dist="38100" dir="2700000" algn="tl">
                    <a:srgbClr val="000000">
                      <a:alpha val="43137"/>
                    </a:srgbClr>
                  </a:outerShdw>
                </a:effectLst>
              </a:rPr>
              <a:t> e a fidelização de clientes</a:t>
            </a:r>
          </a:p>
          <a:p>
            <a:pPr>
              <a:lnSpc>
                <a:spcPct val="73000"/>
              </a:lnSpc>
            </a:pPr>
            <a:endParaRPr lang="pt-PT" dirty="0" smtClean="0"/>
          </a:p>
          <a:p>
            <a:pPr>
              <a:lnSpc>
                <a:spcPct val="73000"/>
              </a:lnSpc>
              <a:buFont typeface="Wingdings" pitchFamily="2" charset="2"/>
              <a:buChar char="Ø"/>
            </a:pPr>
            <a:r>
              <a:rPr lang="pt-PT" sz="2000" dirty="0" smtClean="0">
                <a:solidFill>
                  <a:srgbClr val="FF0000"/>
                </a:solidFill>
                <a:effectLst>
                  <a:outerShdw blurRad="38100" dist="38100" dir="2700000" algn="tl">
                    <a:srgbClr val="000000">
                      <a:alpha val="43137"/>
                    </a:srgbClr>
                  </a:outerShdw>
                </a:effectLst>
              </a:rPr>
              <a:t>Melhora o dialogo com as Alfândegas</a:t>
            </a:r>
          </a:p>
          <a:p>
            <a:endParaRPr lang="en-US" dirty="0">
              <a:solidFill>
                <a:srgbClr val="FFFFFF"/>
              </a:solidFill>
            </a:endParaRPr>
          </a:p>
          <a:p>
            <a:pPr algn="l"/>
            <a:endParaRPr lang="en-US" sz="1600" dirty="0">
              <a:solidFill>
                <a:srgbClr val="FFFFFF"/>
              </a:solidFill>
            </a:endParaRPr>
          </a:p>
        </p:txBody>
      </p:sp>
      <p:sp>
        <p:nvSpPr>
          <p:cNvPr id="421894" name="Freeform 6"/>
          <p:cNvSpPr>
            <a:spLocks/>
          </p:cNvSpPr>
          <p:nvPr/>
        </p:nvSpPr>
        <p:spPr bwMode="gray">
          <a:xfrm>
            <a:off x="4716016" y="5229200"/>
            <a:ext cx="1016000" cy="1155700"/>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solidFill>
            <a:srgbClr val="717EF5"/>
          </a:solidFill>
          <a:ln>
            <a:noFill/>
          </a:ln>
          <a:extLst>
            <a:ext uri="{91240B29-F687-4F45-9708-019B960494DF}">
              <a14:hiddenLine xmlns="" xmlns:a14="http://schemas.microsoft.com/office/drawing/2010/main" w="0">
                <a:solidFill>
                  <a:srgbClr val="DFE29A"/>
                </a:solidFill>
                <a:prstDash val="solid"/>
                <a:round/>
                <a:headEnd/>
                <a:tailEnd/>
              </a14:hiddenLine>
            </a:ext>
          </a:extLst>
        </p:spPr>
        <p:txBody>
          <a:bodyPr/>
          <a:lstStyle/>
          <a:p>
            <a:endParaRPr lang="pt-PT"/>
          </a:p>
        </p:txBody>
      </p:sp>
      <p:sp>
        <p:nvSpPr>
          <p:cNvPr id="421895" name="Freeform 7"/>
          <p:cNvSpPr>
            <a:spLocks/>
          </p:cNvSpPr>
          <p:nvPr/>
        </p:nvSpPr>
        <p:spPr bwMode="gray">
          <a:xfrm rot="10800000">
            <a:off x="7524328" y="836712"/>
            <a:ext cx="1016000" cy="1155700"/>
          </a:xfrm>
          <a:custGeom>
            <a:avLst/>
            <a:gdLst>
              <a:gd name="T0" fmla="*/ 88 w 1104"/>
              <a:gd name="T1" fmla="*/ 1160 h 1256"/>
              <a:gd name="T2" fmla="*/ 88 w 1104"/>
              <a:gd name="T3" fmla="*/ 0 h 1256"/>
              <a:gd name="T4" fmla="*/ 0 w 1104"/>
              <a:gd name="T5" fmla="*/ 0 h 1256"/>
              <a:gd name="T6" fmla="*/ 0 w 1104"/>
              <a:gd name="T7" fmla="*/ 1256 h 1256"/>
              <a:gd name="T8" fmla="*/ 1104 w 1104"/>
              <a:gd name="T9" fmla="*/ 1256 h 1256"/>
              <a:gd name="T10" fmla="*/ 1104 w 1104"/>
              <a:gd name="T11" fmla="*/ 1160 h 1256"/>
              <a:gd name="T12" fmla="*/ 88 w 1104"/>
              <a:gd name="T13" fmla="*/ 1160 h 1256"/>
            </a:gdLst>
            <a:ahLst/>
            <a:cxnLst>
              <a:cxn ang="0">
                <a:pos x="T0" y="T1"/>
              </a:cxn>
              <a:cxn ang="0">
                <a:pos x="T2" y="T3"/>
              </a:cxn>
              <a:cxn ang="0">
                <a:pos x="T4" y="T5"/>
              </a:cxn>
              <a:cxn ang="0">
                <a:pos x="T6" y="T7"/>
              </a:cxn>
              <a:cxn ang="0">
                <a:pos x="T8" y="T9"/>
              </a:cxn>
              <a:cxn ang="0">
                <a:pos x="T10" y="T11"/>
              </a:cxn>
              <a:cxn ang="0">
                <a:pos x="T12" y="T13"/>
              </a:cxn>
            </a:cxnLst>
            <a:rect l="0" t="0" r="r" b="b"/>
            <a:pathLst>
              <a:path w="1104" h="1256">
                <a:moveTo>
                  <a:pt x="88" y="1160"/>
                </a:moveTo>
                <a:lnTo>
                  <a:pt x="88" y="0"/>
                </a:lnTo>
                <a:lnTo>
                  <a:pt x="0" y="0"/>
                </a:lnTo>
                <a:lnTo>
                  <a:pt x="0" y="1256"/>
                </a:lnTo>
                <a:lnTo>
                  <a:pt x="1104" y="1256"/>
                </a:lnTo>
                <a:lnTo>
                  <a:pt x="1104" y="1160"/>
                </a:lnTo>
                <a:lnTo>
                  <a:pt x="88" y="1160"/>
                </a:lnTo>
                <a:close/>
              </a:path>
            </a:pathLst>
          </a:custGeom>
          <a:solidFill>
            <a:srgbClr val="717EF5"/>
          </a:solidFill>
          <a:ln>
            <a:noFill/>
          </a:ln>
          <a:extLst>
            <a:ext uri="{91240B29-F687-4F45-9708-019B960494DF}">
              <a14:hiddenLine xmlns="" xmlns:a14="http://schemas.microsoft.com/office/drawing/2010/main" w="0">
                <a:solidFill>
                  <a:srgbClr val="DFE29A"/>
                </a:solidFill>
                <a:prstDash val="solid"/>
                <a:round/>
                <a:headEnd/>
                <a:tailEnd/>
              </a14:hiddenLine>
            </a:ext>
          </a:extLst>
        </p:spPr>
        <p:txBody>
          <a:bodyPr/>
          <a:lstStyle/>
          <a:p>
            <a:endParaRPr lang="pt-PT"/>
          </a:p>
        </p:txBody>
      </p:sp>
      <p:sp>
        <p:nvSpPr>
          <p:cNvPr id="421896" name="Rectangle 8"/>
          <p:cNvSpPr>
            <a:spLocks noChangeArrowheads="1"/>
          </p:cNvSpPr>
          <p:nvPr/>
        </p:nvSpPr>
        <p:spPr bwMode="gray">
          <a:xfrm>
            <a:off x="4857750" y="980728"/>
            <a:ext cx="3530674" cy="5256584"/>
          </a:xfrm>
          <a:prstGeom prst="rect">
            <a:avLst/>
          </a:prstGeom>
          <a:gradFill rotWithShape="1">
            <a:gsLst>
              <a:gs pos="0">
                <a:srgbClr val="717EF5">
                  <a:gamma/>
                  <a:shade val="46275"/>
                  <a:invGamma/>
                </a:srgbClr>
              </a:gs>
              <a:gs pos="50000">
                <a:srgbClr val="717EF5"/>
              </a:gs>
              <a:gs pos="100000">
                <a:srgbClr val="717EF5">
                  <a:gamma/>
                  <a:shade val="46275"/>
                  <a:invGamma/>
                </a:srgbClr>
              </a:gs>
            </a:gsLst>
            <a:lin ang="2700000" scaled="1"/>
          </a:gradFill>
          <a:ln w="9525">
            <a:solidFill>
              <a:srgbClr val="FFFFFF"/>
            </a:solidFill>
            <a:miter lim="800000"/>
            <a:headEnd/>
            <a:tailEnd/>
          </a:ln>
          <a:effectLst/>
          <a:extLst>
            <a:ext uri="{AF507438-7753-43E0-B8FC-AC1667EBCBE1}">
              <a14:hiddenEffects xmlns="" xmlns:a14="http://schemas.microsoft.com/office/drawing/2010/main">
                <a:effectLst>
                  <a:outerShdw dist="107763" dir="8100000" algn="ctr" rotWithShape="0">
                    <a:srgbClr val="000000">
                      <a:alpha val="50000"/>
                    </a:srgbClr>
                  </a:outerShdw>
                </a:effectLst>
              </a14:hiddenEffects>
            </a:ext>
          </a:extLst>
        </p:spPr>
        <p:txBody>
          <a:bodyPr anchor="ctr"/>
          <a:lstStyle/>
          <a:p>
            <a:endParaRPr lang="en-US" sz="2800" b="1" dirty="0" smtClean="0">
              <a:solidFill>
                <a:srgbClr val="FFFFCC"/>
              </a:solidFill>
            </a:endParaRPr>
          </a:p>
          <a:p>
            <a:r>
              <a:rPr lang="en-US" sz="2800" b="1" dirty="0" smtClean="0">
                <a:solidFill>
                  <a:srgbClr val="FFFFCC"/>
                </a:solidFill>
              </a:rPr>
              <a:t>ISO 28000:2007</a:t>
            </a:r>
          </a:p>
          <a:p>
            <a:pPr algn="just"/>
            <a:r>
              <a:rPr lang="en-US" dirty="0" smtClean="0">
                <a:solidFill>
                  <a:srgbClr val="FFC000"/>
                </a:solidFill>
                <a:effectLst>
                  <a:outerShdw blurRad="38100" dist="38100" dir="2700000" algn="tl">
                    <a:srgbClr val="000000">
                      <a:alpha val="43137"/>
                    </a:srgbClr>
                  </a:outerShdw>
                </a:effectLst>
              </a:rPr>
              <a:t>Security management systems for the supply chain </a:t>
            </a:r>
            <a:r>
              <a:rPr lang="en-US" dirty="0" smtClean="0">
                <a:effectLst>
                  <a:outerShdw blurRad="38100" dist="38100" dir="2700000" algn="tl">
                    <a:srgbClr val="000000">
                      <a:alpha val="43137"/>
                    </a:srgbClr>
                  </a:outerShdw>
                </a:effectLst>
              </a:rPr>
              <a:t>– </a:t>
            </a:r>
          </a:p>
          <a:p>
            <a:pPr algn="just"/>
            <a:r>
              <a:rPr lang="en-US" dirty="0" smtClean="0">
                <a:effectLst>
                  <a:outerShdw blurRad="38100" dist="38100" dir="2700000" algn="tl">
                    <a:srgbClr val="000000">
                      <a:alpha val="43137"/>
                    </a:srgbClr>
                  </a:outerShdw>
                </a:effectLst>
              </a:rPr>
              <a:t>Best  practices for implementing supply chain security.</a:t>
            </a:r>
          </a:p>
          <a:p>
            <a:endParaRPr lang="en-US" b="1" dirty="0" smtClean="0">
              <a:solidFill>
                <a:srgbClr val="FFFFCC"/>
              </a:solidFill>
            </a:endParaRPr>
          </a:p>
          <a:p>
            <a:r>
              <a:rPr lang="pt-PT" sz="2000" dirty="0" smtClean="0">
                <a:solidFill>
                  <a:srgbClr val="FF0000"/>
                </a:solidFill>
                <a:effectLst>
                  <a:outerShdw blurRad="38100" dist="38100" dir="2700000" algn="tl">
                    <a:srgbClr val="000000">
                      <a:alpha val="43137"/>
                    </a:srgbClr>
                  </a:outerShdw>
                </a:effectLst>
              </a:rPr>
              <a:t>Estrutura de padrões de segurança e de facilitação comercial  global, adotado pela</a:t>
            </a:r>
            <a:r>
              <a:rPr lang="pt-PT" dirty="0" smtClean="0">
                <a:solidFill>
                  <a:srgbClr val="FF0000"/>
                </a:solidFill>
                <a:effectLst>
                  <a:outerShdw blurRad="38100" dist="38100" dir="2700000" algn="tl">
                    <a:srgbClr val="000000">
                      <a:alpha val="43137"/>
                    </a:srgbClr>
                  </a:outerShdw>
                </a:effectLst>
              </a:rPr>
              <a:t>:</a:t>
            </a:r>
          </a:p>
          <a:p>
            <a:endParaRPr lang="pt-PT" sz="800" dirty="0" smtClean="0"/>
          </a:p>
          <a:p>
            <a:r>
              <a:rPr lang="pt-PT" dirty="0" smtClean="0"/>
              <a:t> </a:t>
            </a:r>
            <a:r>
              <a:rPr lang="pt-PT" dirty="0" err="1" smtClean="0"/>
              <a:t>World</a:t>
            </a:r>
            <a:r>
              <a:rPr lang="pt-PT" dirty="0" smtClean="0"/>
              <a:t> </a:t>
            </a:r>
            <a:r>
              <a:rPr lang="pt-PT" dirty="0" err="1" smtClean="0"/>
              <a:t>Customs</a:t>
            </a:r>
            <a:r>
              <a:rPr lang="pt-PT" dirty="0" smtClean="0"/>
              <a:t> </a:t>
            </a:r>
            <a:r>
              <a:rPr lang="pt-PT" dirty="0" err="1" smtClean="0"/>
              <a:t>Organization</a:t>
            </a:r>
            <a:r>
              <a:rPr lang="pt-PT" dirty="0" smtClean="0"/>
              <a:t> (</a:t>
            </a:r>
            <a:r>
              <a:rPr lang="pt-PT" dirty="0" smtClean="0">
                <a:solidFill>
                  <a:srgbClr val="FF0000"/>
                </a:solidFill>
                <a:effectLst>
                  <a:outerShdw blurRad="38100" dist="38100" dir="2700000" algn="tl">
                    <a:srgbClr val="000000">
                      <a:alpha val="43137"/>
                    </a:srgbClr>
                  </a:outerShdw>
                </a:effectLst>
              </a:rPr>
              <a:t>WCO</a:t>
            </a:r>
            <a:r>
              <a:rPr lang="pt-PT" dirty="0" smtClean="0"/>
              <a:t>)</a:t>
            </a:r>
          </a:p>
          <a:p>
            <a:r>
              <a:rPr lang="pt-PT" dirty="0" smtClean="0"/>
              <a:t>EU </a:t>
            </a:r>
            <a:r>
              <a:rPr lang="pt-PT" dirty="0" err="1" smtClean="0"/>
              <a:t>Customs</a:t>
            </a:r>
            <a:r>
              <a:rPr lang="pt-PT" dirty="0" smtClean="0"/>
              <a:t> </a:t>
            </a:r>
            <a:r>
              <a:rPr lang="pt-PT" dirty="0" err="1" smtClean="0"/>
              <a:t>Security</a:t>
            </a:r>
            <a:r>
              <a:rPr lang="pt-PT" dirty="0" smtClean="0"/>
              <a:t> </a:t>
            </a:r>
            <a:r>
              <a:rPr lang="pt-PT" dirty="0" err="1" smtClean="0"/>
              <a:t>Program-Authorized</a:t>
            </a:r>
            <a:r>
              <a:rPr lang="pt-PT" dirty="0" smtClean="0"/>
              <a:t> </a:t>
            </a:r>
            <a:r>
              <a:rPr lang="pt-PT" dirty="0" err="1" smtClean="0"/>
              <a:t>Economic</a:t>
            </a:r>
            <a:r>
              <a:rPr lang="pt-PT" dirty="0" smtClean="0"/>
              <a:t> </a:t>
            </a:r>
            <a:r>
              <a:rPr lang="pt-PT" dirty="0" err="1" smtClean="0"/>
              <a:t>Operator</a:t>
            </a:r>
            <a:r>
              <a:rPr lang="pt-PT" dirty="0" smtClean="0"/>
              <a:t> (</a:t>
            </a:r>
            <a:r>
              <a:rPr lang="pt-PT" dirty="0" smtClean="0">
                <a:solidFill>
                  <a:srgbClr val="FF0000"/>
                </a:solidFill>
                <a:effectLst>
                  <a:outerShdw blurRad="38100" dist="38100" dir="2700000" algn="tl">
                    <a:srgbClr val="000000">
                      <a:alpha val="43137"/>
                    </a:srgbClr>
                  </a:outerShdw>
                </a:effectLst>
              </a:rPr>
              <a:t>AEO</a:t>
            </a:r>
            <a:r>
              <a:rPr lang="pt-PT" dirty="0" smtClean="0"/>
              <a:t>)</a:t>
            </a:r>
          </a:p>
          <a:p>
            <a:r>
              <a:rPr lang="pt-PT" dirty="0" smtClean="0"/>
              <a:t>USA </a:t>
            </a:r>
            <a:r>
              <a:rPr lang="pt-PT" dirty="0" err="1" smtClean="0"/>
              <a:t>initiative</a:t>
            </a:r>
            <a:r>
              <a:rPr lang="pt-PT" dirty="0" smtClean="0"/>
              <a:t> – </a:t>
            </a:r>
            <a:r>
              <a:rPr lang="pt-PT" dirty="0" err="1" smtClean="0"/>
              <a:t>Customs</a:t>
            </a:r>
            <a:r>
              <a:rPr lang="pt-PT" dirty="0" smtClean="0"/>
              <a:t> </a:t>
            </a:r>
            <a:r>
              <a:rPr lang="pt-PT" dirty="0" err="1" smtClean="0"/>
              <a:t>Trade</a:t>
            </a:r>
            <a:r>
              <a:rPr lang="pt-PT" dirty="0" smtClean="0"/>
              <a:t> </a:t>
            </a:r>
            <a:r>
              <a:rPr lang="pt-PT" dirty="0" err="1" smtClean="0"/>
              <a:t>Partnership</a:t>
            </a:r>
            <a:r>
              <a:rPr lang="pt-PT" dirty="0" smtClean="0"/>
              <a:t> </a:t>
            </a:r>
            <a:r>
              <a:rPr lang="pt-PT" dirty="0" err="1" smtClean="0"/>
              <a:t>against</a:t>
            </a:r>
            <a:r>
              <a:rPr lang="pt-PT" dirty="0" smtClean="0"/>
              <a:t> </a:t>
            </a:r>
            <a:r>
              <a:rPr lang="pt-PT" dirty="0" err="1" smtClean="0"/>
              <a:t>Terrorism</a:t>
            </a:r>
            <a:r>
              <a:rPr lang="pt-PT" dirty="0" smtClean="0"/>
              <a:t> (</a:t>
            </a:r>
            <a:r>
              <a:rPr lang="pt-PT" dirty="0" smtClean="0">
                <a:solidFill>
                  <a:srgbClr val="FF0000"/>
                </a:solidFill>
                <a:effectLst>
                  <a:outerShdw blurRad="38100" dist="38100" dir="2700000" algn="tl">
                    <a:srgbClr val="000000">
                      <a:alpha val="43137"/>
                    </a:srgbClr>
                  </a:outerShdw>
                </a:effectLst>
              </a:rPr>
              <a:t>CTPAT</a:t>
            </a:r>
            <a:r>
              <a:rPr lang="pt-PT" dirty="0" smtClean="0"/>
              <a:t>)</a:t>
            </a:r>
            <a:endParaRPr lang="pt-PT" b="1" dirty="0" smtClean="0">
              <a:solidFill>
                <a:srgbClr val="FFFFCC"/>
              </a:solidFill>
            </a:endParaRPr>
          </a:p>
          <a:p>
            <a:endParaRPr lang="en-US" b="1" dirty="0">
              <a:solidFill>
                <a:srgbClr val="FFFFFF"/>
              </a:solidFill>
            </a:endParaRPr>
          </a:p>
          <a:p>
            <a:pPr algn="l"/>
            <a:endParaRPr lang="en-US" sz="1600" dirty="0">
              <a:solidFill>
                <a:srgbClr val="FFFFFF"/>
              </a:solidFill>
            </a:endParaRPr>
          </a:p>
        </p:txBody>
      </p:sp>
      <p:sp>
        <p:nvSpPr>
          <p:cNvPr id="9" name="Title 1"/>
          <p:cNvSpPr>
            <a:spLocks/>
          </p:cNvSpPr>
          <p:nvPr/>
        </p:nvSpPr>
        <p:spPr bwMode="auto">
          <a:xfrm>
            <a:off x="251520" y="548680"/>
            <a:ext cx="8892480" cy="483891"/>
          </a:xfrm>
          <a:prstGeom prst="rect">
            <a:avLst/>
          </a:prstGeom>
          <a:noFill/>
          <a:ln w="9525">
            <a:noFill/>
            <a:miter lim="800000"/>
            <a:headEnd/>
            <a:tailEnd/>
          </a:ln>
        </p:spPr>
        <p:txBody>
          <a:bodyPr lIns="0" tIns="0" rIns="0" bIns="0" anchor="ctr"/>
          <a:lstStyle/>
          <a:p>
            <a:pPr eaLnBrk="0" hangingPunct="0">
              <a:lnSpc>
                <a:spcPct val="93000"/>
              </a:lnSpc>
              <a:buClr>
                <a:srgbClr val="000000"/>
              </a:buClr>
              <a:buSzPct val="45000"/>
            </a:pPr>
            <a:r>
              <a:rPr lang="pt-PT" sz="2800" b="1" dirty="0" smtClean="0">
                <a:solidFill>
                  <a:srgbClr val="FFC000"/>
                </a:solidFill>
                <a:effectLst>
                  <a:outerShdw blurRad="38100" dist="38100" dir="2700000" algn="tl">
                    <a:srgbClr val="000000">
                      <a:alpha val="43137"/>
                    </a:srgbClr>
                  </a:outerShdw>
                </a:effectLst>
                <a:ea typeface="Arial Unicode MS" pitchFamily="34" charset="-128"/>
                <a:cs typeface="Arial Unicode MS" pitchFamily="34" charset="-128"/>
              </a:rPr>
              <a:t>As opções voluntárias dos operadores privados </a:t>
            </a:r>
          </a:p>
          <a:p>
            <a:pPr eaLnBrk="0" hangingPunct="0">
              <a:lnSpc>
                <a:spcPct val="93000"/>
              </a:lnSpc>
              <a:buClr>
                <a:srgbClr val="000000"/>
              </a:buClr>
              <a:buSzPct val="45000"/>
            </a:pPr>
            <a:r>
              <a:rPr lang="en-US" sz="3200" b="1" dirty="0" smtClean="0">
                <a:solidFill>
                  <a:schemeClr val="bg2"/>
                </a:solidFill>
                <a:ea typeface="Arial Unicode MS" pitchFamily="34" charset="-128"/>
                <a:cs typeface="Arial Unicode MS" pitchFamily="34" charset="-128"/>
              </a:rPr>
              <a:t> </a:t>
            </a:r>
          </a:p>
          <a:p>
            <a:pPr eaLnBrk="0" hangingPunct="0">
              <a:lnSpc>
                <a:spcPct val="93000"/>
              </a:lnSpc>
              <a:buClr>
                <a:srgbClr val="000000"/>
              </a:buClr>
              <a:buSzPct val="45000"/>
              <a:buFont typeface="Wingdings" pitchFamily="2" charset="2"/>
              <a:buNone/>
            </a:pPr>
            <a:endParaRPr lang="en-US" sz="2900" b="1" dirty="0">
              <a:solidFill>
                <a:schemeClr val="hlink"/>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763689" y="2348881"/>
            <a:ext cx="5695950" cy="1858664"/>
            <a:chOff x="912" y="1008"/>
            <a:chExt cx="3984" cy="1015"/>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latin typeface="Arial" pitchFamily="34" charset="0"/>
                  </a:rPr>
                  <a:t>1</a:t>
                </a:r>
                <a:endParaRPr lang="en-US" altLang="zh-CN" sz="3200" dirty="0">
                  <a:solidFill>
                    <a:srgbClr val="FFFFFF"/>
                  </a:solidFill>
                  <a:effectLst>
                    <a:outerShdw blurRad="38100" dist="38100" dir="2700000" algn="tl">
                      <a:srgbClr val="000000"/>
                    </a:outerShdw>
                  </a:effectLst>
                  <a:latin typeface="Arial" pitchFamily="34" charset="0"/>
                </a:endParaRPr>
              </a:p>
            </p:txBody>
          </p:sp>
        </p:grpSp>
        <p:sp>
          <p:nvSpPr>
            <p:cNvPr id="18443" name="Text Box 11"/>
            <p:cNvSpPr txBox="1">
              <a:spLocks noChangeArrowheads="1"/>
            </p:cNvSpPr>
            <p:nvPr/>
          </p:nvSpPr>
          <p:spPr bwMode="gray">
            <a:xfrm>
              <a:off x="1872" y="1149"/>
              <a:ext cx="2929" cy="874"/>
            </a:xfrm>
            <a:prstGeom prst="rect">
              <a:avLst/>
            </a:prstGeom>
            <a:noFill/>
            <a:ln w="9525" algn="ctr">
              <a:noFill/>
              <a:miter lim="800000"/>
              <a:headEnd/>
              <a:tailEnd/>
            </a:ln>
            <a:effectLst/>
          </p:spPr>
          <p:txBody>
            <a:bodyPr>
              <a:spAutoFit/>
            </a:bodyPr>
            <a:lstStyle/>
            <a:p>
              <a:pPr eaLnBrk="0" hangingPunct="0"/>
              <a:r>
                <a:rPr lang="pt-PT" sz="2400" b="1" dirty="0" smtClean="0">
                  <a:solidFill>
                    <a:srgbClr val="061F5B"/>
                  </a:solidFill>
                  <a:effectLst>
                    <a:outerShdw blurRad="38100" dist="38100" dir="2700000" algn="tl">
                      <a:srgbClr val="000000">
                        <a:alpha val="43137"/>
                      </a:srgbClr>
                    </a:outerShdw>
                  </a:effectLst>
                </a:rPr>
                <a:t>A Segurança das cadeias logísticas VS facilitação comercial;</a:t>
              </a:r>
              <a:endParaRPr lang="pt-PT" sz="2400" b="1" dirty="0" smtClean="0">
                <a:solidFill>
                  <a:srgbClr val="061F5B"/>
                </a:solidFill>
              </a:endParaRPr>
            </a:p>
            <a:p>
              <a:pPr eaLnBrk="0" hangingPunct="0"/>
              <a:endParaRPr lang="en-US" altLang="zh-CN" sz="2400" dirty="0">
                <a:solidFill>
                  <a:srgbClr val="000000"/>
                </a:solidFill>
                <a:latin typeface="Arial" pitchFamily="34" charset="0"/>
              </a:endParaRPr>
            </a:p>
          </p:txBody>
        </p:sp>
      </p:grpSp>
      <p:sp>
        <p:nvSpPr>
          <p:cNvPr id="18458" name="Rectangle 26"/>
          <p:cNvSpPr>
            <a:spLocks noGrp="1" noChangeArrowheads="1"/>
          </p:cNvSpPr>
          <p:nvPr>
            <p:ph type="body" idx="4294967295"/>
          </p:nvPr>
        </p:nvSpPr>
        <p:spPr>
          <a:xfrm>
            <a:off x="0" y="0"/>
            <a:ext cx="9036050" cy="908050"/>
          </a:xfrm>
          <a:noFill/>
          <a:ln/>
        </p:spPr>
        <p:txBody>
          <a:bodyPr/>
          <a:lstStyle/>
          <a:p>
            <a:pPr>
              <a:buNone/>
            </a:pPr>
            <a:endParaRPr lang="en-US" altLang="zh-CN" sz="3600" b="1" dirty="0">
              <a:solidFill>
                <a:schemeClr val="hlink"/>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5" y="620688"/>
            <a:ext cx="8748465" cy="1143000"/>
          </a:xfrm>
        </p:spPr>
        <p:txBody>
          <a:bodyPr/>
          <a:lstStyle/>
          <a:p>
            <a:pPr algn="ctr"/>
            <a:r>
              <a:rPr lang="en-US" dirty="0" smtClean="0"/>
              <a:t>CICLO DA MELHORIA CONTINUA (PDCA)</a:t>
            </a:r>
            <a:br>
              <a:rPr lang="en-US" dirty="0" smtClean="0"/>
            </a:br>
            <a:r>
              <a:rPr lang="en-US" b="1" dirty="0" smtClean="0">
                <a:solidFill>
                  <a:srgbClr val="FFFFCC"/>
                </a:solidFill>
              </a:rPr>
              <a:t>ISO 28000:2007</a:t>
            </a:r>
            <a:br>
              <a:rPr lang="en-US" b="1" dirty="0" smtClean="0">
                <a:solidFill>
                  <a:srgbClr val="FFFFCC"/>
                </a:solidFill>
              </a:rPr>
            </a:br>
            <a:endParaRPr lang="pt-PT" dirty="0"/>
          </a:p>
        </p:txBody>
      </p:sp>
      <p:grpSp>
        <p:nvGrpSpPr>
          <p:cNvPr id="28" name="Group 4"/>
          <p:cNvGrpSpPr>
            <a:grpSpLocks/>
          </p:cNvGrpSpPr>
          <p:nvPr/>
        </p:nvGrpSpPr>
        <p:grpSpPr bwMode="auto">
          <a:xfrm>
            <a:off x="1891333" y="1844824"/>
            <a:ext cx="4905375" cy="3070225"/>
            <a:chOff x="1046" y="1163"/>
            <a:chExt cx="4200" cy="2649"/>
          </a:xfrm>
        </p:grpSpPr>
        <p:sp>
          <p:nvSpPr>
            <p:cNvPr id="36" name="Arc 5"/>
            <p:cNvSpPr>
              <a:spLocks/>
            </p:cNvSpPr>
            <p:nvPr/>
          </p:nvSpPr>
          <p:spPr bwMode="auto">
            <a:xfrm rot="-16200000">
              <a:off x="1826" y="392"/>
              <a:ext cx="2639" cy="4200"/>
            </a:xfrm>
            <a:custGeom>
              <a:avLst/>
              <a:gdLst>
                <a:gd name="G0" fmla="+- 21587 0 0"/>
                <a:gd name="G1" fmla="+- 21600 0 0"/>
                <a:gd name="G2" fmla="+- 21600 0 0"/>
                <a:gd name="T0" fmla="*/ 13138 w 43187"/>
                <a:gd name="T1" fmla="*/ 1721 h 43200"/>
                <a:gd name="T2" fmla="*/ 0 w 43187"/>
                <a:gd name="T3" fmla="*/ 22340 h 43200"/>
                <a:gd name="T4" fmla="*/ 21587 w 43187"/>
                <a:gd name="T5" fmla="*/ 21600 h 43200"/>
              </a:gdLst>
              <a:ahLst/>
              <a:cxnLst>
                <a:cxn ang="0">
                  <a:pos x="T0" y="T1"/>
                </a:cxn>
                <a:cxn ang="0">
                  <a:pos x="T2" y="T3"/>
                </a:cxn>
                <a:cxn ang="0">
                  <a:pos x="T4" y="T5"/>
                </a:cxn>
              </a:cxnLst>
              <a:rect l="0" t="0" r="r" b="b"/>
              <a:pathLst>
                <a:path w="43187" h="43200" fill="none" extrusionOk="0">
                  <a:moveTo>
                    <a:pt x="13138" y="1721"/>
                  </a:moveTo>
                  <a:cubicBezTo>
                    <a:pt x="15810" y="585"/>
                    <a:pt x="18683" y="-1"/>
                    <a:pt x="21587" y="0"/>
                  </a:cubicBezTo>
                  <a:cubicBezTo>
                    <a:pt x="33516" y="0"/>
                    <a:pt x="43187" y="9670"/>
                    <a:pt x="43187" y="21600"/>
                  </a:cubicBezTo>
                  <a:cubicBezTo>
                    <a:pt x="43187" y="33529"/>
                    <a:pt x="33516" y="43200"/>
                    <a:pt x="21587" y="43200"/>
                  </a:cubicBezTo>
                  <a:cubicBezTo>
                    <a:pt x="9945" y="43200"/>
                    <a:pt x="398" y="33974"/>
                    <a:pt x="-1" y="22340"/>
                  </a:cubicBezTo>
                </a:path>
                <a:path w="43187" h="43200" stroke="0" extrusionOk="0">
                  <a:moveTo>
                    <a:pt x="13138" y="1721"/>
                  </a:moveTo>
                  <a:cubicBezTo>
                    <a:pt x="15810" y="585"/>
                    <a:pt x="18683" y="-1"/>
                    <a:pt x="21587" y="0"/>
                  </a:cubicBezTo>
                  <a:cubicBezTo>
                    <a:pt x="33516" y="0"/>
                    <a:pt x="43187" y="9670"/>
                    <a:pt x="43187" y="21600"/>
                  </a:cubicBezTo>
                  <a:cubicBezTo>
                    <a:pt x="43187" y="33529"/>
                    <a:pt x="33516" y="43200"/>
                    <a:pt x="21587" y="43200"/>
                  </a:cubicBezTo>
                  <a:cubicBezTo>
                    <a:pt x="9945" y="43200"/>
                    <a:pt x="398" y="33974"/>
                    <a:pt x="-1" y="22340"/>
                  </a:cubicBezTo>
                  <a:lnTo>
                    <a:pt x="21587" y="21600"/>
                  </a:lnTo>
                  <a:close/>
                </a:path>
              </a:pathLst>
            </a:custGeom>
            <a:noFill/>
            <a:ln w="38100">
              <a:solidFill>
                <a:schemeClr val="folHlink"/>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PT"/>
            </a:p>
          </p:txBody>
        </p:sp>
        <p:sp>
          <p:nvSpPr>
            <p:cNvPr id="37" name="Arc 6"/>
            <p:cNvSpPr>
              <a:spLocks/>
            </p:cNvSpPr>
            <p:nvPr/>
          </p:nvSpPr>
          <p:spPr bwMode="auto">
            <a:xfrm rot="-17041849">
              <a:off x="2151" y="826"/>
              <a:ext cx="863" cy="1537"/>
            </a:xfrm>
            <a:custGeom>
              <a:avLst/>
              <a:gdLst>
                <a:gd name="G0" fmla="+- 21600 0 0"/>
                <a:gd name="G1" fmla="+- 21600 0 0"/>
                <a:gd name="G2" fmla="+- 21600 0 0"/>
                <a:gd name="T0" fmla="*/ 6945 w 43200"/>
                <a:gd name="T1" fmla="*/ 5732 h 43200"/>
                <a:gd name="T2" fmla="*/ 147 w 43200"/>
                <a:gd name="T3" fmla="*/ 19083 h 43200"/>
                <a:gd name="T4" fmla="*/ 21600 w 43200"/>
                <a:gd name="T5" fmla="*/ 21600 h 43200"/>
              </a:gdLst>
              <a:ahLst/>
              <a:cxnLst>
                <a:cxn ang="0">
                  <a:pos x="T0" y="T1"/>
                </a:cxn>
                <a:cxn ang="0">
                  <a:pos x="T2" y="T3"/>
                </a:cxn>
                <a:cxn ang="0">
                  <a:pos x="T4" y="T5"/>
                </a:cxn>
              </a:cxnLst>
              <a:rect l="0" t="0" r="r" b="b"/>
              <a:pathLst>
                <a:path w="43200" h="43200" fill="none" extrusionOk="0">
                  <a:moveTo>
                    <a:pt x="6945" y="5732"/>
                  </a:moveTo>
                  <a:cubicBezTo>
                    <a:pt x="10935" y="2046"/>
                    <a:pt x="16168" y="-1"/>
                    <a:pt x="21600" y="0"/>
                  </a:cubicBezTo>
                  <a:cubicBezTo>
                    <a:pt x="33529" y="0"/>
                    <a:pt x="43200" y="9670"/>
                    <a:pt x="43200" y="21600"/>
                  </a:cubicBezTo>
                  <a:cubicBezTo>
                    <a:pt x="43200" y="33529"/>
                    <a:pt x="33529" y="43200"/>
                    <a:pt x="21600" y="43200"/>
                  </a:cubicBezTo>
                  <a:cubicBezTo>
                    <a:pt x="9670" y="43200"/>
                    <a:pt x="0" y="33529"/>
                    <a:pt x="0" y="21600"/>
                  </a:cubicBezTo>
                  <a:cubicBezTo>
                    <a:pt x="-1" y="20758"/>
                    <a:pt x="49" y="19918"/>
                    <a:pt x="147" y="19083"/>
                  </a:cubicBezTo>
                </a:path>
                <a:path w="43200" h="43200" stroke="0" extrusionOk="0">
                  <a:moveTo>
                    <a:pt x="6945" y="5732"/>
                  </a:moveTo>
                  <a:cubicBezTo>
                    <a:pt x="10935" y="2046"/>
                    <a:pt x="16168" y="-1"/>
                    <a:pt x="21600" y="0"/>
                  </a:cubicBezTo>
                  <a:cubicBezTo>
                    <a:pt x="33529" y="0"/>
                    <a:pt x="43200" y="9670"/>
                    <a:pt x="43200" y="21600"/>
                  </a:cubicBezTo>
                  <a:cubicBezTo>
                    <a:pt x="43200" y="33529"/>
                    <a:pt x="33529" y="43200"/>
                    <a:pt x="21600" y="43200"/>
                  </a:cubicBezTo>
                  <a:cubicBezTo>
                    <a:pt x="9670" y="43200"/>
                    <a:pt x="0" y="33529"/>
                    <a:pt x="0" y="21600"/>
                  </a:cubicBezTo>
                  <a:cubicBezTo>
                    <a:pt x="-1" y="20758"/>
                    <a:pt x="49" y="19918"/>
                    <a:pt x="147" y="19083"/>
                  </a:cubicBezTo>
                  <a:lnTo>
                    <a:pt x="21600" y="21600"/>
                  </a:lnTo>
                  <a:close/>
                </a:path>
              </a:pathLst>
            </a:custGeom>
            <a:noFill/>
            <a:ln w="38100">
              <a:solidFill>
                <a:schemeClr val="folHlink"/>
              </a:solidFill>
              <a:round/>
              <a:headEnd type="none" w="sm" len="sm"/>
              <a:tailEnd type="stealth" w="med"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pt-PT"/>
            </a:p>
          </p:txBody>
        </p:sp>
      </p:grpSp>
      <p:sp>
        <p:nvSpPr>
          <p:cNvPr id="31" name="AutoShape 8"/>
          <p:cNvSpPr>
            <a:spLocks noChangeArrowheads="1"/>
          </p:cNvSpPr>
          <p:nvPr/>
        </p:nvSpPr>
        <p:spPr bwMode="auto">
          <a:xfrm>
            <a:off x="5567983" y="2160737"/>
            <a:ext cx="2405063" cy="738188"/>
          </a:xfrm>
          <a:prstGeom prst="parallelogram">
            <a:avLst>
              <a:gd name="adj" fmla="val 81452"/>
            </a:avLst>
          </a:prstGeom>
          <a:solidFill>
            <a:srgbClr val="FF99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762000">
              <a:defRPr/>
            </a:pPr>
            <a:r>
              <a:rPr lang="pt-PT" sz="1800">
                <a:solidFill>
                  <a:schemeClr val="bg2"/>
                </a:solidFill>
                <a:effectLst>
                  <a:outerShdw blurRad="38100" dist="38100" dir="2700000" algn="tl">
                    <a:srgbClr val="000000"/>
                  </a:outerShdw>
                </a:effectLst>
                <a:latin typeface="Univers" pitchFamily="34" charset="0"/>
              </a:rPr>
              <a:t>1. Planear</a:t>
            </a:r>
          </a:p>
        </p:txBody>
      </p:sp>
      <p:sp>
        <p:nvSpPr>
          <p:cNvPr id="33" name="AutoShape 10"/>
          <p:cNvSpPr>
            <a:spLocks noChangeArrowheads="1"/>
          </p:cNvSpPr>
          <p:nvPr/>
        </p:nvSpPr>
        <p:spPr bwMode="auto">
          <a:xfrm>
            <a:off x="5207621" y="3451374"/>
            <a:ext cx="2819400" cy="742950"/>
          </a:xfrm>
          <a:prstGeom prst="parallelogram">
            <a:avLst>
              <a:gd name="adj" fmla="val 94872"/>
            </a:avLst>
          </a:prstGeom>
          <a:solidFill>
            <a:srgbClr val="FF99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762000">
              <a:defRPr/>
            </a:pPr>
            <a:r>
              <a:rPr lang="pt-PT" sz="1800">
                <a:solidFill>
                  <a:schemeClr val="bg2"/>
                </a:solidFill>
                <a:effectLst>
                  <a:outerShdw blurRad="38100" dist="38100" dir="2700000" algn="tl">
                    <a:srgbClr val="000000"/>
                  </a:outerShdw>
                </a:effectLst>
                <a:latin typeface="Univers" pitchFamily="34" charset="0"/>
              </a:rPr>
              <a:t>2. Executar</a:t>
            </a:r>
          </a:p>
        </p:txBody>
      </p:sp>
      <p:sp>
        <p:nvSpPr>
          <p:cNvPr id="34" name="AutoShape 11"/>
          <p:cNvSpPr>
            <a:spLocks noChangeArrowheads="1"/>
          </p:cNvSpPr>
          <p:nvPr/>
        </p:nvSpPr>
        <p:spPr bwMode="auto">
          <a:xfrm>
            <a:off x="1762746" y="3906987"/>
            <a:ext cx="2822575" cy="674688"/>
          </a:xfrm>
          <a:prstGeom prst="parallelogram">
            <a:avLst>
              <a:gd name="adj" fmla="val 104588"/>
            </a:avLst>
          </a:prstGeom>
          <a:solidFill>
            <a:srgbClr val="FF99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762000">
              <a:defRPr/>
            </a:pPr>
            <a:r>
              <a:rPr lang="pt-PT" sz="1800">
                <a:solidFill>
                  <a:schemeClr val="bg2"/>
                </a:solidFill>
                <a:effectLst>
                  <a:outerShdw blurRad="38100" dist="38100" dir="2700000" algn="tl">
                    <a:srgbClr val="000000"/>
                  </a:outerShdw>
                </a:effectLst>
                <a:latin typeface="Univers" pitchFamily="34" charset="0"/>
              </a:rPr>
              <a:t>3. Verificar</a:t>
            </a:r>
          </a:p>
        </p:txBody>
      </p:sp>
      <p:sp>
        <p:nvSpPr>
          <p:cNvPr id="35" name="AutoShape 12"/>
          <p:cNvSpPr>
            <a:spLocks noChangeArrowheads="1"/>
          </p:cNvSpPr>
          <p:nvPr/>
        </p:nvSpPr>
        <p:spPr bwMode="auto">
          <a:xfrm>
            <a:off x="1043608" y="2921149"/>
            <a:ext cx="2297113" cy="696913"/>
          </a:xfrm>
          <a:prstGeom prst="parallelogram">
            <a:avLst>
              <a:gd name="adj" fmla="val 82403"/>
            </a:avLst>
          </a:prstGeom>
          <a:solidFill>
            <a:srgbClr val="FF9900"/>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762000">
              <a:defRPr/>
            </a:pPr>
            <a:r>
              <a:rPr lang="pt-PT" sz="1800">
                <a:solidFill>
                  <a:schemeClr val="bg2"/>
                </a:solidFill>
                <a:effectLst>
                  <a:outerShdw blurRad="38100" dist="38100" dir="2700000" algn="tl">
                    <a:srgbClr val="000000"/>
                  </a:outerShdw>
                </a:effectLst>
                <a:latin typeface="Univers" pitchFamily="34" charset="0"/>
              </a:rPr>
              <a:t>4. Actuar</a:t>
            </a:r>
            <a:endParaRPr lang="pt-PT" sz="2000">
              <a:solidFill>
                <a:schemeClr val="bg2"/>
              </a:solidFill>
              <a:effectLst>
                <a:outerShdw blurRad="38100" dist="38100" dir="2700000" algn="tl">
                  <a:srgbClr val="000000"/>
                </a:outerShdw>
              </a:effectLst>
              <a:latin typeface="Univers" pitchFamily="34" charset="0"/>
            </a:endParaRPr>
          </a:p>
        </p:txBody>
      </p:sp>
      <p:sp>
        <p:nvSpPr>
          <p:cNvPr id="30" name="Text Box 7"/>
          <p:cNvSpPr txBox="1">
            <a:spLocks noChangeArrowheads="1"/>
          </p:cNvSpPr>
          <p:nvPr/>
        </p:nvSpPr>
        <p:spPr bwMode="auto">
          <a:xfrm>
            <a:off x="3059832" y="1988840"/>
            <a:ext cx="1168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folHlink"/>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sz="2400">
                <a:solidFill>
                  <a:schemeClr val="tx1"/>
                </a:solidFill>
                <a:latin typeface="Times New Roman" pitchFamily="18" charset="0"/>
              </a:defRPr>
            </a:lvl1pPr>
            <a:lvl2pPr marL="571500" algn="l" defTabSz="762000">
              <a:defRPr sz="2400">
                <a:solidFill>
                  <a:schemeClr val="tx1"/>
                </a:solidFill>
                <a:latin typeface="Times New Roman" pitchFamily="18" charset="0"/>
              </a:defRPr>
            </a:lvl2pPr>
            <a:lvl3pPr marL="1143000" algn="l" defTabSz="762000">
              <a:defRPr sz="2400">
                <a:solidFill>
                  <a:schemeClr val="tx1"/>
                </a:solidFill>
                <a:latin typeface="Times New Roman" pitchFamily="18" charset="0"/>
              </a:defRPr>
            </a:lvl3pPr>
            <a:lvl4pPr marL="1714500" algn="l" defTabSz="762000">
              <a:defRPr sz="2400">
                <a:solidFill>
                  <a:schemeClr val="tx1"/>
                </a:solidFill>
                <a:latin typeface="Times New Roman" pitchFamily="18" charset="0"/>
              </a:defRPr>
            </a:lvl4pPr>
            <a:lvl5pPr marL="2286000" algn="l"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defRPr/>
            </a:pPr>
            <a:r>
              <a:rPr lang="pt-PT" sz="1800" b="1" dirty="0" smtClean="0">
                <a:effectLst>
                  <a:outerShdw blurRad="38100" dist="38100" dir="2700000" algn="tl">
                    <a:srgbClr val="C0C0C0"/>
                  </a:outerShdw>
                </a:effectLst>
                <a:latin typeface="Univers" pitchFamily="34" charset="0"/>
              </a:rPr>
              <a:t>Melhoria </a:t>
            </a:r>
          </a:p>
          <a:p>
            <a:pPr>
              <a:defRPr/>
            </a:pPr>
            <a:r>
              <a:rPr lang="pt-PT" sz="1800" b="1" dirty="0" smtClean="0">
                <a:effectLst>
                  <a:outerShdw blurRad="38100" dist="38100" dir="2700000" algn="tl">
                    <a:srgbClr val="C0C0C0"/>
                  </a:outerShdw>
                </a:effectLst>
                <a:latin typeface="Univers" pitchFamily="34" charset="0"/>
              </a:rPr>
              <a:t>Contínua</a:t>
            </a:r>
            <a:endParaRPr lang="pt-PT" sz="1800" dirty="0" smtClean="0">
              <a:effectLst>
                <a:outerShdw blurRad="38100" dist="38100" dir="2700000" algn="tl">
                  <a:srgbClr val="C0C0C0"/>
                </a:outerShdw>
              </a:effectLst>
              <a:latin typeface="Univers" pitchFamily="34" charset="0"/>
            </a:endParaRPr>
          </a:p>
        </p:txBody>
      </p:sp>
    </p:spTree>
    <p:extLst>
      <p:ext uri="{BB962C8B-B14F-4D97-AF65-F5344CB8AC3E}">
        <p14:creationId xmlns="" xmlns:p14="http://schemas.microsoft.com/office/powerpoint/2010/main" val="100166078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6458 -0.00717 C 0.17014 -0.04093 0.26909 0.00417 0.28489 0.09367 C 0.30121 0.18271 0.22847 0.28284 0.12291 0.31661 C 0.01736 0.35014 -0.08125 0.30505 -0.09757 0.21578 C -0.11337 0.12651 -0.04097 0.0266 0.06458 -0.00717 Z " pathEditMode="relative" rAng="-808493" ptsTypes="fffff">
                                      <p:cBhvr>
                                        <p:cTn id="6" dur="2000" fill="hold"/>
                                        <p:tgtEl>
                                          <p:spTgt spid="30"/>
                                        </p:tgtEl>
                                        <p:attrNameLst>
                                          <p:attrName>ppt_x</p:attrName>
                                          <p:attrName>ppt_y</p:attrName>
                                        </p:attrNameLst>
                                      </p:cBhvr>
                                      <p:rCtr x="29"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0" y="3933056"/>
            <a:ext cx="5077333" cy="2924944"/>
          </a:xfrm>
          <a:prstGeom prst="rect">
            <a:avLst/>
          </a:prstGeom>
          <a:solidFill>
            <a:schemeClr val="tx1">
              <a:lumMod val="85000"/>
            </a:schemeClr>
          </a:solidFill>
          <a:ln w="9525">
            <a:noFill/>
            <a:miter lim="800000"/>
            <a:headEnd/>
            <a:tailEnd/>
          </a:ln>
        </p:spPr>
      </p:pic>
      <p:pic>
        <p:nvPicPr>
          <p:cNvPr id="7" name="Picture 4" descr="EU fla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28384" y="0"/>
            <a:ext cx="135255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ixaDeTexto 4"/>
          <p:cNvSpPr txBox="1"/>
          <p:nvPr/>
        </p:nvSpPr>
        <p:spPr>
          <a:xfrm>
            <a:off x="4426968" y="980728"/>
            <a:ext cx="4717032" cy="2677646"/>
          </a:xfrm>
          <a:prstGeom prst="rect">
            <a:avLst/>
          </a:prstGeom>
          <a:noFill/>
          <a:ln w="15875" cmpd="sng">
            <a:solidFill>
              <a:schemeClr val="tx1">
                <a:lumMod val="50000"/>
                <a:lumOff val="50000"/>
              </a:schemeClr>
            </a:solidFill>
          </a:ln>
        </p:spPr>
        <p:txBody>
          <a:bodyPr wrap="square" lIns="91430" tIns="45715" rIns="91430" bIns="45715" rtlCol="0">
            <a:spAutoFit/>
          </a:bodyPr>
          <a:lstStyle/>
          <a:p>
            <a:pPr algn="ctr"/>
            <a:r>
              <a:rPr lang="en-US" sz="2400" dirty="0" smtClean="0"/>
              <a:t>A </a:t>
            </a:r>
            <a:r>
              <a:rPr lang="en-US" sz="2400" u="sng" dirty="0" smtClean="0">
                <a:solidFill>
                  <a:srgbClr val="FF0000"/>
                </a:solidFill>
                <a:effectLst>
                  <a:outerShdw blurRad="38100" dist="38100" dir="2700000" algn="tl">
                    <a:srgbClr val="000000">
                      <a:alpha val="43137"/>
                    </a:srgbClr>
                  </a:outerShdw>
                </a:effectLst>
              </a:rPr>
              <a:t>paperless environment </a:t>
            </a:r>
            <a:r>
              <a:rPr lang="en-US" sz="2400" dirty="0" smtClean="0"/>
              <a:t>for customs and trade, is </a:t>
            </a:r>
            <a:r>
              <a:rPr lang="en-US" sz="2400" dirty="0" smtClean="0">
                <a:solidFill>
                  <a:srgbClr val="FF0000"/>
                </a:solidFill>
                <a:effectLst>
                  <a:outerShdw blurRad="38100" dist="38100" dir="2700000" algn="tl">
                    <a:srgbClr val="000000">
                      <a:alpha val="43137"/>
                    </a:srgbClr>
                  </a:outerShdw>
                </a:effectLst>
              </a:rPr>
              <a:t>a </a:t>
            </a:r>
            <a:r>
              <a:rPr lang="en-US" sz="2400" u="sng" dirty="0" smtClean="0">
                <a:solidFill>
                  <a:srgbClr val="FF0000"/>
                </a:solidFill>
                <a:effectLst>
                  <a:outerShdw blurRad="38100" dist="38100" dir="2700000" algn="tl">
                    <a:srgbClr val="000000">
                      <a:alpha val="43137"/>
                    </a:srgbClr>
                  </a:outerShdw>
                </a:effectLst>
              </a:rPr>
              <a:t>key element in ensuring trade facilitation</a:t>
            </a:r>
            <a:r>
              <a:rPr lang="en-US" sz="2400" dirty="0" smtClean="0"/>
              <a:t> and, at the same time, the effectiveness of customs controls, thus </a:t>
            </a:r>
            <a:r>
              <a:rPr lang="en-US" sz="2400" u="sng" dirty="0" smtClean="0">
                <a:solidFill>
                  <a:srgbClr val="FF0000"/>
                </a:solidFill>
                <a:effectLst>
                  <a:outerShdw blurRad="38100" dist="38100" dir="2700000" algn="tl">
                    <a:srgbClr val="000000">
                      <a:alpha val="43137"/>
                    </a:srgbClr>
                  </a:outerShdw>
                </a:effectLst>
              </a:rPr>
              <a:t>reducing costs</a:t>
            </a:r>
            <a:r>
              <a:rPr lang="en-US" sz="2400" dirty="0" smtClean="0">
                <a:solidFill>
                  <a:srgbClr val="FF0000"/>
                </a:solidFill>
                <a:effectLst>
                  <a:outerShdw blurRad="38100" dist="38100" dir="2700000" algn="tl">
                    <a:srgbClr val="000000">
                      <a:alpha val="43137"/>
                    </a:srgbClr>
                  </a:outerShdw>
                </a:effectLst>
              </a:rPr>
              <a:t> </a:t>
            </a:r>
            <a:r>
              <a:rPr lang="en-US" sz="2400" dirty="0" smtClean="0"/>
              <a:t>for business and </a:t>
            </a:r>
            <a:r>
              <a:rPr lang="en-US" sz="2400" u="sng" dirty="0" smtClean="0">
                <a:solidFill>
                  <a:srgbClr val="FF0000"/>
                </a:solidFill>
                <a:effectLst>
                  <a:outerShdw blurRad="38100" dist="38100" dir="2700000" algn="tl">
                    <a:srgbClr val="000000">
                      <a:alpha val="43137"/>
                    </a:srgbClr>
                  </a:outerShdw>
                </a:effectLst>
              </a:rPr>
              <a:t>risk for society</a:t>
            </a:r>
            <a:r>
              <a:rPr lang="en-US" sz="2400" u="sng" dirty="0" smtClean="0">
                <a:solidFill>
                  <a:srgbClr val="FF0000"/>
                </a:solidFill>
              </a:rPr>
              <a:t>.</a:t>
            </a:r>
            <a:endParaRPr lang="pt-PT" sz="2400" u="sng" dirty="0">
              <a:solidFill>
                <a:srgbClr val="FF0000"/>
              </a:solidFill>
            </a:endParaRPr>
          </a:p>
        </p:txBody>
      </p:sp>
      <p:pic>
        <p:nvPicPr>
          <p:cNvPr id="8" name="Imagem 7" descr="3D Character (46).jpg"/>
          <p:cNvPicPr>
            <a:picLocks noChangeAspect="1"/>
          </p:cNvPicPr>
          <p:nvPr/>
        </p:nvPicPr>
        <p:blipFill>
          <a:blip r:embed="rId5" cstate="print"/>
          <a:stretch>
            <a:fillRect/>
          </a:stretch>
        </p:blipFill>
        <p:spPr>
          <a:xfrm>
            <a:off x="5244074" y="3933056"/>
            <a:ext cx="3899926" cy="2924944"/>
          </a:xfrm>
          <a:prstGeom prst="rect">
            <a:avLst/>
          </a:prstGeom>
        </p:spPr>
      </p:pic>
      <p:cxnSp>
        <p:nvCxnSpPr>
          <p:cNvPr id="10" name="Conexão recta 9"/>
          <p:cNvCxnSpPr/>
          <p:nvPr/>
        </p:nvCxnSpPr>
        <p:spPr>
          <a:xfrm>
            <a:off x="6444208" y="3933056"/>
            <a:ext cx="853550" cy="8641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Conexão recta 12"/>
          <p:cNvCxnSpPr/>
          <p:nvPr/>
        </p:nvCxnSpPr>
        <p:spPr>
          <a:xfrm flipV="1">
            <a:off x="6516216" y="4077072"/>
            <a:ext cx="720080" cy="576064"/>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36226" name="Picture 2" descr="http://www.wcoomd.org/en/topics/capacity-building/activities-and-programmes/cb_columbus_programme_overview/~/media/89C830EEBAC6450E94212BE01EDC0046.ashx"/>
          <p:cNvPicPr>
            <a:picLocks noChangeAspect="1" noChangeArrowheads="1"/>
          </p:cNvPicPr>
          <p:nvPr/>
        </p:nvPicPr>
        <p:blipFill>
          <a:blip r:embed="rId6" cstate="print"/>
          <a:srcRect/>
          <a:stretch>
            <a:fillRect/>
          </a:stretch>
        </p:blipFill>
        <p:spPr bwMode="auto">
          <a:xfrm>
            <a:off x="0" y="0"/>
            <a:ext cx="4283968" cy="3789347"/>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p:cNvSpPr>
            <a:spLocks noGrp="1"/>
          </p:cNvSpPr>
          <p:nvPr>
            <p:ph/>
          </p:nvPr>
        </p:nvSpPr>
        <p:spPr/>
        <p:txBody>
          <a:bodyPr/>
          <a:lstStyle/>
          <a:p>
            <a:endParaRPr lang="pt-PT"/>
          </a:p>
        </p:txBody>
      </p:sp>
      <p:pic>
        <p:nvPicPr>
          <p:cNvPr id="240642" name="Picture 2"/>
          <p:cNvPicPr>
            <a:picLocks noChangeAspect="1" noChangeArrowheads="1"/>
          </p:cNvPicPr>
          <p:nvPr/>
        </p:nvPicPr>
        <p:blipFill>
          <a:blip r:embed="rId3" cstate="print"/>
          <a:srcRect/>
          <a:stretch>
            <a:fillRect/>
          </a:stretch>
        </p:blipFill>
        <p:spPr bwMode="auto">
          <a:xfrm>
            <a:off x="0" y="218768"/>
            <a:ext cx="9144000" cy="6639232"/>
          </a:xfrm>
          <a:prstGeom prst="rect">
            <a:avLst/>
          </a:prstGeom>
          <a:noFill/>
          <a:ln w="9525">
            <a:noFill/>
            <a:miter lim="800000"/>
            <a:headEnd/>
            <a:tailEnd/>
          </a:ln>
        </p:spPr>
      </p:pic>
      <p:sp>
        <p:nvSpPr>
          <p:cNvPr id="5" name="CaixaDeTexto 4"/>
          <p:cNvSpPr txBox="1"/>
          <p:nvPr/>
        </p:nvSpPr>
        <p:spPr>
          <a:xfrm>
            <a:off x="0" y="1196753"/>
            <a:ext cx="7020272" cy="2031325"/>
          </a:xfrm>
          <a:prstGeom prst="rect">
            <a:avLst/>
          </a:prstGeom>
          <a:solidFill>
            <a:schemeClr val="bg1"/>
          </a:solidFill>
        </p:spPr>
        <p:txBody>
          <a:bodyPr wrap="square" lIns="91430" tIns="45715" rIns="91430" bIns="45715" rtlCol="0">
            <a:spAutoFit/>
          </a:bodyPr>
          <a:lstStyle/>
          <a:p>
            <a:r>
              <a:rPr lang="pt-PT" u="sng" dirty="0" smtClean="0">
                <a:effectLst>
                  <a:outerShdw blurRad="38100" dist="38100" dir="2700000" algn="tl">
                    <a:srgbClr val="000000">
                      <a:alpha val="43137"/>
                    </a:srgbClr>
                  </a:outerShdw>
                </a:effectLst>
              </a:rPr>
              <a:t>Vantagens</a:t>
            </a:r>
          </a:p>
          <a:p>
            <a:endParaRPr lang="pt-PT" dirty="0" smtClean="0"/>
          </a:p>
          <a:p>
            <a:pPr>
              <a:buFont typeface="Arial" pitchFamily="34" charset="0"/>
              <a:buChar char="•"/>
            </a:pPr>
            <a:r>
              <a:rPr lang="pt-PT" dirty="0" smtClean="0"/>
              <a:t> As Alfandegas irão receber informação mais fiável da presente viagem e da viagem anterior. (Melhor Análise de Risco).</a:t>
            </a:r>
          </a:p>
          <a:p>
            <a:endParaRPr lang="pt-PT" dirty="0" smtClean="0"/>
          </a:p>
          <a:p>
            <a:pPr>
              <a:buFont typeface="Arial" pitchFamily="34" charset="0"/>
              <a:buChar char="•"/>
            </a:pPr>
            <a:r>
              <a:rPr lang="pt-PT" dirty="0" smtClean="0"/>
              <a:t> O Comandante e o agente do navio gozam de um desembaraço mais célere, do navio e da mercadoria.</a:t>
            </a: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8526" y="304800"/>
            <a:ext cx="8245475" cy="1431925"/>
          </a:xfrm>
        </p:spPr>
        <p:txBody>
          <a:bodyPr/>
          <a:lstStyle/>
          <a:p>
            <a:r>
              <a:rPr lang="en-US" altLang="zh-CN" sz="4000" dirty="0"/>
              <a:t>Integration in the supply chain</a:t>
            </a:r>
          </a:p>
        </p:txBody>
      </p:sp>
      <p:grpSp>
        <p:nvGrpSpPr>
          <p:cNvPr id="2" name="Group 5"/>
          <p:cNvGrpSpPr>
            <a:grpSpLocks/>
          </p:cNvGrpSpPr>
          <p:nvPr/>
        </p:nvGrpSpPr>
        <p:grpSpPr bwMode="auto">
          <a:xfrm>
            <a:off x="1763689" y="2348880"/>
            <a:ext cx="5695950" cy="1670050"/>
            <a:chOff x="912" y="1008"/>
            <a:chExt cx="3984" cy="912"/>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solidFill>
                  <a:srgbClr val="061F5B"/>
                </a:solidFill>
              </a:endParaRPr>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solidFill>
                    <a:srgbClr val="061F5B"/>
                  </a:solidFill>
                </a:endParaRPr>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solidFill>
                    <a:srgbClr val="061F5B"/>
                  </a:solidFill>
                </a:endParaRPr>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rPr>
                  <a:t>4</a:t>
                </a:r>
                <a:endParaRPr lang="en-US" altLang="zh-CN" sz="3200" dirty="0">
                  <a:solidFill>
                    <a:srgbClr val="FFFFFF"/>
                  </a:solidFill>
                  <a:effectLst>
                    <a:outerShdw blurRad="38100" dist="38100" dir="2700000" algn="tl">
                      <a:srgbClr val="000000"/>
                    </a:outerShdw>
                  </a:effectLst>
                </a:endParaRPr>
              </a:p>
            </p:txBody>
          </p:sp>
        </p:grpSp>
        <p:sp>
          <p:nvSpPr>
            <p:cNvPr id="18443" name="Text Box 11"/>
            <p:cNvSpPr txBox="1">
              <a:spLocks noChangeArrowheads="1"/>
            </p:cNvSpPr>
            <p:nvPr/>
          </p:nvSpPr>
          <p:spPr bwMode="gray">
            <a:xfrm>
              <a:off x="1869" y="1283"/>
              <a:ext cx="2929" cy="252"/>
            </a:xfrm>
            <a:prstGeom prst="rect">
              <a:avLst/>
            </a:prstGeom>
            <a:noFill/>
            <a:ln w="9525" algn="ctr">
              <a:noFill/>
              <a:miter lim="800000"/>
              <a:headEnd/>
              <a:tailEnd/>
            </a:ln>
            <a:effectLst/>
          </p:spPr>
          <p:txBody>
            <a:bodyPr>
              <a:spAutoFit/>
            </a:bodyPr>
            <a:lstStyle/>
            <a:p>
              <a:pPr eaLnBrk="0" hangingPunct="0"/>
              <a:r>
                <a:rPr lang="en-US" altLang="zh-CN" sz="2400" b="1" dirty="0" smtClean="0">
                  <a:solidFill>
                    <a:srgbClr val="000000"/>
                  </a:solidFill>
                </a:rPr>
                <a:t> </a:t>
              </a:r>
              <a:r>
                <a:rPr lang="pt-PT" altLang="zh-CN" sz="2400" b="1" dirty="0" smtClean="0">
                  <a:solidFill>
                    <a:srgbClr val="000000"/>
                  </a:solidFill>
                </a:rPr>
                <a:t>O Projeto CASSANDRA</a:t>
              </a:r>
              <a:endParaRPr lang="pt-PT" altLang="zh-CN" sz="2400" dirty="0">
                <a:solidFill>
                  <a:srgbClr val="000000"/>
                </a:solidFill>
              </a:endParaRPr>
            </a:p>
          </p:txBody>
        </p:sp>
      </p:gr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u="sng" dirty="0" smtClean="0">
                <a:effectLst>
                  <a:outerShdw blurRad="38100" dist="38100" dir="2700000" algn="tl">
                    <a:srgbClr val="000000">
                      <a:alpha val="43137"/>
                    </a:srgbClr>
                  </a:outerShdw>
                </a:effectLst>
              </a:rPr>
              <a:t>C</a:t>
            </a:r>
            <a:r>
              <a:rPr lang="en-US" dirty="0" smtClean="0"/>
              <a:t>ommon </a:t>
            </a:r>
            <a:r>
              <a:rPr lang="en-US" u="sng" dirty="0" smtClean="0">
                <a:effectLst>
                  <a:outerShdw blurRad="38100" dist="38100" dir="2700000" algn="tl">
                    <a:srgbClr val="000000">
                      <a:alpha val="43137"/>
                    </a:srgbClr>
                  </a:outerShdw>
                </a:effectLst>
              </a:rPr>
              <a:t>ass</a:t>
            </a:r>
            <a:r>
              <a:rPr lang="en-US" dirty="0" smtClean="0"/>
              <a:t>essment </a:t>
            </a:r>
            <a:r>
              <a:rPr lang="en-US" u="sng" dirty="0" smtClean="0">
                <a:effectLst>
                  <a:outerShdw blurRad="38100" dist="38100" dir="2700000" algn="tl">
                    <a:srgbClr val="000000">
                      <a:alpha val="43137"/>
                    </a:srgbClr>
                  </a:outerShdw>
                </a:effectLst>
              </a:rPr>
              <a:t>and</a:t>
            </a:r>
            <a:r>
              <a:rPr lang="en-US" dirty="0" smtClean="0"/>
              <a:t> analysis of </a:t>
            </a:r>
            <a:r>
              <a:rPr lang="en-US" u="sng" dirty="0" smtClean="0">
                <a:effectLst>
                  <a:outerShdw blurRad="38100" dist="38100" dir="2700000" algn="tl">
                    <a:srgbClr val="000000">
                      <a:alpha val="43137"/>
                    </a:srgbClr>
                  </a:outerShdw>
                </a:effectLst>
              </a:rPr>
              <a:t>r</a:t>
            </a:r>
            <a:r>
              <a:rPr lang="en-US" dirty="0" smtClean="0"/>
              <a:t>isk in global supply ch</a:t>
            </a:r>
            <a:r>
              <a:rPr lang="en-US" u="sng" dirty="0" smtClean="0">
                <a:effectLst>
                  <a:outerShdw blurRad="38100" dist="38100" dir="2700000" algn="tl">
                    <a:srgbClr val="000000">
                      <a:alpha val="43137"/>
                    </a:srgbClr>
                  </a:outerShdw>
                </a:effectLst>
              </a:rPr>
              <a:t>a</a:t>
            </a:r>
            <a:r>
              <a:rPr lang="en-US" dirty="0" smtClean="0"/>
              <a:t>ins</a:t>
            </a:r>
            <a:endParaRPr lang="de-DE" dirty="0"/>
          </a:p>
        </p:txBody>
      </p:sp>
      <p:sp>
        <p:nvSpPr>
          <p:cNvPr id="3" name="Fußzeilenplatzhalter 2"/>
          <p:cNvSpPr>
            <a:spLocks noGrp="1"/>
          </p:cNvSpPr>
          <p:nvPr>
            <p:ph type="ftr" sz="quarter" idx="11"/>
          </p:nvPr>
        </p:nvSpPr>
        <p:spPr/>
        <p:txBody>
          <a:bodyPr/>
          <a:lstStyle/>
          <a:p>
            <a:r>
              <a:rPr lang="de-DE" dirty="0" smtClean="0"/>
              <a:t>Pedro Ponte •  APSS  • Lobito•                                                        18/10/2013</a:t>
            </a:r>
            <a:endParaRPr lang="de-DE"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1979712" y="5733256"/>
            <a:ext cx="6099448" cy="852264"/>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fontAlgn="base">
              <a:spcBef>
                <a:spcPct val="0"/>
              </a:spcBef>
              <a:spcAft>
                <a:spcPct val="0"/>
              </a:spcAft>
              <a:defRPr/>
            </a:pPr>
            <a:r>
              <a:rPr lang="pt-PT" sz="2000" b="1" kern="0" dirty="0" smtClean="0">
                <a:solidFill>
                  <a:srgbClr val="FF0000"/>
                </a:solidFill>
                <a:effectLst>
                  <a:outerShdw blurRad="38100" dist="38100" dir="2700000" algn="tl">
                    <a:srgbClr val="000000">
                      <a:alpha val="43137"/>
                    </a:srgbClr>
                  </a:outerShdw>
                </a:effectLst>
              </a:rPr>
              <a:t>DATA PIPELINE </a:t>
            </a:r>
            <a:r>
              <a:rPr lang="pt-PT" sz="2000" b="1" kern="0" dirty="0" smtClean="0">
                <a:solidFill>
                  <a:srgbClr val="FFFFFF"/>
                </a:solidFill>
              </a:rPr>
              <a:t>– </a:t>
            </a:r>
            <a:r>
              <a:rPr lang="pt-PT" sz="2000" b="1" kern="0" dirty="0" smtClean="0">
                <a:solidFill>
                  <a:srgbClr val="FF0000"/>
                </a:solidFill>
              </a:rPr>
              <a:t>CASSANDRA</a:t>
            </a:r>
          </a:p>
          <a:p>
            <a:pPr fontAlgn="base">
              <a:spcBef>
                <a:spcPct val="0"/>
              </a:spcBef>
              <a:spcAft>
                <a:spcPct val="0"/>
              </a:spcAft>
              <a:defRPr/>
            </a:pPr>
            <a:endParaRPr lang="pt-PT" sz="2000" b="1" kern="0" dirty="0" smtClean="0">
              <a:solidFill>
                <a:srgbClr val="FF0000"/>
              </a:solidFill>
            </a:endParaRPr>
          </a:p>
          <a:p>
            <a:pPr fontAlgn="base">
              <a:spcBef>
                <a:spcPct val="0"/>
              </a:spcBef>
              <a:spcAft>
                <a:spcPct val="0"/>
              </a:spcAft>
              <a:buFont typeface="Arial" pitchFamily="34" charset="0"/>
              <a:buChar char="•"/>
              <a:defRPr/>
            </a:pPr>
            <a:r>
              <a:rPr lang="en-GB" sz="2000" dirty="0" smtClean="0">
                <a:solidFill>
                  <a:srgbClr val="000000"/>
                </a:solidFill>
                <a:effectLst>
                  <a:outerShdw blurRad="38100" dist="38100" dir="2700000" algn="tl">
                    <a:srgbClr val="000000">
                      <a:alpha val="43137"/>
                    </a:srgbClr>
                  </a:outerShdw>
                </a:effectLst>
              </a:rPr>
              <a:t>                </a:t>
            </a:r>
            <a:r>
              <a:rPr lang="en-GB" sz="2000" dirty="0" err="1" smtClean="0">
                <a:solidFill>
                  <a:srgbClr val="000000"/>
                </a:solidFill>
                <a:effectLst>
                  <a:outerShdw blurRad="38100" dist="38100" dir="2700000" algn="tl">
                    <a:srgbClr val="000000">
                      <a:alpha val="43137"/>
                    </a:srgbClr>
                  </a:outerShdw>
                </a:effectLst>
              </a:rPr>
              <a:t>Plataforma</a:t>
            </a:r>
            <a:r>
              <a:rPr lang="en-GB" sz="2000" dirty="0" smtClean="0">
                <a:solidFill>
                  <a:srgbClr val="000000"/>
                </a:solidFill>
                <a:effectLst>
                  <a:outerShdw blurRad="38100" dist="38100" dir="2700000" algn="tl">
                    <a:srgbClr val="000000">
                      <a:alpha val="43137"/>
                    </a:srgbClr>
                  </a:outerShdw>
                </a:effectLst>
              </a:rPr>
              <a:t> de </a:t>
            </a:r>
            <a:r>
              <a:rPr lang="en-GB" sz="2000" b="1" u="sng" dirty="0" err="1" smtClean="0">
                <a:solidFill>
                  <a:srgbClr val="000000"/>
                </a:solidFill>
                <a:effectLst>
                  <a:outerShdw blurRad="38100" dist="38100" dir="2700000" algn="tl">
                    <a:srgbClr val="000000">
                      <a:alpha val="43137"/>
                    </a:srgbClr>
                  </a:outerShdw>
                </a:effectLst>
              </a:rPr>
              <a:t>integração</a:t>
            </a:r>
            <a:endParaRPr lang="en-GB" sz="2000" dirty="0" smtClean="0">
              <a:solidFill>
                <a:srgbClr val="000000"/>
              </a:solidFill>
            </a:endParaRPr>
          </a:p>
          <a:p>
            <a:pPr fontAlgn="base">
              <a:spcBef>
                <a:spcPct val="0"/>
              </a:spcBef>
              <a:spcAft>
                <a:spcPct val="0"/>
              </a:spcAft>
              <a:buFont typeface="Arial" pitchFamily="34" charset="0"/>
              <a:buChar char="•"/>
              <a:defRPr/>
            </a:pPr>
            <a:r>
              <a:rPr lang="en-GB" sz="2000" dirty="0" smtClean="0">
                <a:solidFill>
                  <a:srgbClr val="000000"/>
                </a:solidFill>
              </a:rPr>
              <a:t>          ‘</a:t>
            </a:r>
            <a:r>
              <a:rPr lang="en-GB" sz="2000" dirty="0" err="1" smtClean="0">
                <a:solidFill>
                  <a:srgbClr val="000000"/>
                </a:solidFill>
              </a:rPr>
              <a:t>Especificações</a:t>
            </a:r>
            <a:r>
              <a:rPr lang="en-GB" sz="2000" dirty="0" smtClean="0">
                <a:solidFill>
                  <a:srgbClr val="000000"/>
                </a:solidFill>
              </a:rPr>
              <a:t> </a:t>
            </a:r>
            <a:r>
              <a:rPr lang="en-GB" sz="2000" dirty="0" err="1" smtClean="0">
                <a:solidFill>
                  <a:srgbClr val="000000"/>
                </a:solidFill>
              </a:rPr>
              <a:t>relativas</a:t>
            </a:r>
            <a:r>
              <a:rPr lang="en-GB" sz="2000" dirty="0" smtClean="0">
                <a:solidFill>
                  <a:srgbClr val="000000"/>
                </a:solidFill>
              </a:rPr>
              <a:t> à </a:t>
            </a:r>
            <a:r>
              <a:rPr lang="en-GB" sz="2000" b="1" u="sng" dirty="0" err="1" smtClean="0">
                <a:solidFill>
                  <a:srgbClr val="000000"/>
                </a:solidFill>
                <a:effectLst>
                  <a:outerShdw blurRad="38100" dist="38100" dir="2700000" algn="tl">
                    <a:srgbClr val="000000">
                      <a:alpha val="43137"/>
                    </a:srgbClr>
                  </a:outerShdw>
                </a:effectLst>
              </a:rPr>
              <a:t>Janéla</a:t>
            </a:r>
            <a:r>
              <a:rPr lang="en-GB" sz="2000" b="1" u="sng" dirty="0" smtClean="0">
                <a:solidFill>
                  <a:srgbClr val="000000"/>
                </a:solidFill>
                <a:effectLst>
                  <a:outerShdw blurRad="38100" dist="38100" dir="2700000" algn="tl">
                    <a:srgbClr val="000000">
                      <a:alpha val="43137"/>
                    </a:srgbClr>
                  </a:outerShdw>
                </a:effectLst>
              </a:rPr>
              <a:t> </a:t>
            </a:r>
            <a:r>
              <a:rPr lang="en-GB" sz="2000" b="1" u="sng" dirty="0" err="1" smtClean="0">
                <a:solidFill>
                  <a:srgbClr val="000000"/>
                </a:solidFill>
                <a:effectLst>
                  <a:outerShdw blurRad="38100" dist="38100" dir="2700000" algn="tl">
                    <a:srgbClr val="000000">
                      <a:alpha val="43137"/>
                    </a:srgbClr>
                  </a:outerShdw>
                </a:effectLst>
              </a:rPr>
              <a:t>Única</a:t>
            </a:r>
            <a:r>
              <a:rPr lang="en-GB" sz="2000" b="1" u="sng" dirty="0" smtClean="0">
                <a:solidFill>
                  <a:srgbClr val="000000"/>
                </a:solidFill>
                <a:effectLst>
                  <a:outerShdw blurRad="38100" dist="38100" dir="2700000" algn="tl">
                    <a:srgbClr val="000000">
                      <a:alpha val="43137"/>
                    </a:srgbClr>
                  </a:outerShdw>
                </a:effectLst>
              </a:rPr>
              <a:t> </a:t>
            </a:r>
            <a:endParaRPr lang="pt-PT" sz="2000" b="1" u="sng" kern="0" dirty="0" smtClean="0">
              <a:solidFill>
                <a:srgbClr val="FF0000"/>
              </a:solidFill>
              <a:effectLst>
                <a:outerShdw blurRad="38100" dist="38100" dir="2700000" algn="tl">
                  <a:srgbClr val="000000">
                    <a:alpha val="43137"/>
                  </a:srgbClr>
                </a:outerShdw>
              </a:effectLst>
            </a:endParaRPr>
          </a:p>
          <a:p>
            <a:pPr fontAlgn="base">
              <a:spcBef>
                <a:spcPct val="0"/>
              </a:spcBef>
              <a:spcAft>
                <a:spcPct val="0"/>
              </a:spcAft>
              <a:defRPr/>
            </a:pPr>
            <a:r>
              <a:rPr lang="pt-PT" sz="2000" b="1" kern="0" dirty="0" smtClean="0">
                <a:solidFill>
                  <a:srgbClr val="FFFFFF"/>
                </a:solidFill>
              </a:rPr>
              <a:t> </a:t>
            </a:r>
            <a:endParaRPr lang="pt-PT" sz="2000" b="1" kern="0" dirty="0">
              <a:solidFill>
                <a:srgbClr val="FFFFFF"/>
              </a:solidFill>
            </a:endParaRPr>
          </a:p>
        </p:txBody>
      </p:sp>
      <p:pic>
        <p:nvPicPr>
          <p:cNvPr id="6" name="Picture 1"/>
          <p:cNvPicPr>
            <a:picLocks noChangeAspect="1" noChangeArrowheads="1"/>
          </p:cNvPicPr>
          <p:nvPr/>
        </p:nvPicPr>
        <p:blipFill>
          <a:blip r:embed="rId2" cstate="print"/>
          <a:srcRect t="13377" b="13377"/>
          <a:stretch>
            <a:fillRect/>
          </a:stretch>
        </p:blipFill>
        <p:spPr bwMode="auto">
          <a:xfrm>
            <a:off x="971600" y="188640"/>
            <a:ext cx="6420205" cy="4815154"/>
          </a:xfrm>
          <a:prstGeom prst="rect">
            <a:avLst/>
          </a:prstGeom>
          <a:noFill/>
          <a:ln w="9525">
            <a:noFill/>
            <a:miter lim="800000"/>
            <a:headEnd/>
            <a:tailEnd/>
          </a:ln>
          <a:effectLst/>
        </p:spPr>
      </p:pic>
      <p:sp>
        <p:nvSpPr>
          <p:cNvPr id="8" name="Lata 7"/>
          <p:cNvSpPr/>
          <p:nvPr/>
        </p:nvSpPr>
        <p:spPr>
          <a:xfrm rot="16542748">
            <a:off x="9897174" y="1859811"/>
            <a:ext cx="538482" cy="2001169"/>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pt-PT">
              <a:solidFill>
                <a:srgbClr val="FFFFFF"/>
              </a:solidFill>
            </a:endParaRPr>
          </a:p>
        </p:txBody>
      </p:sp>
      <p:sp>
        <p:nvSpPr>
          <p:cNvPr id="7" name="Seta para a direita 6"/>
          <p:cNvSpPr/>
          <p:nvPr/>
        </p:nvSpPr>
        <p:spPr>
          <a:xfrm rot="12337638">
            <a:off x="6635056" y="4391503"/>
            <a:ext cx="2016224" cy="100811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pt-PT">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6163 0.01133 C -0.18507 -0.10708 -0.30799 -0.22503 -0.37483 -0.28516 C -0.4415 -0.34552 -0.45191 -0.34783 -0.46198 -0.34991 " pathEditMode="relative" rAng="0" ptsTypes="aaA">
                                      <p:cBhvr>
                                        <p:cTn id="6" dur="2000" fill="hold"/>
                                        <p:tgtEl>
                                          <p:spTgt spid="7"/>
                                        </p:tgtEl>
                                        <p:attrNameLst>
                                          <p:attrName>ppt_x</p:attrName>
                                          <p:attrName>ppt_y</p:attrName>
                                        </p:attrNameLst>
                                      </p:cBhvr>
                                      <p:rCtr x="-200" y="-181"/>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54098 -0.0326 L -0.68264 -0.06406 " pathEditMode="relative" rAng="0" ptsTypes="AA">
                                      <p:cBhvr>
                                        <p:cTn id="10" dur="2000" fill="hold"/>
                                        <p:tgtEl>
                                          <p:spTgt spid="8"/>
                                        </p:tgtEl>
                                        <p:attrNameLst>
                                          <p:attrName>ppt_x</p:attrName>
                                          <p:attrName>ppt_y</p:attrName>
                                        </p:attrNameLst>
                                      </p:cBhvr>
                                      <p:rCtr x="-71" y="-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Data pipeline concept </a:t>
            </a:r>
            <a:endParaRPr lang="de-DE" dirty="0"/>
          </a:p>
        </p:txBody>
      </p:sp>
      <p:grpSp>
        <p:nvGrpSpPr>
          <p:cNvPr id="3" name="Group 94"/>
          <p:cNvGrpSpPr>
            <a:grpSpLocks/>
          </p:cNvGrpSpPr>
          <p:nvPr/>
        </p:nvGrpSpPr>
        <p:grpSpPr bwMode="auto">
          <a:xfrm>
            <a:off x="145916" y="692696"/>
            <a:ext cx="8818573" cy="6165304"/>
            <a:chOff x="91" y="436"/>
            <a:chExt cx="5510" cy="3674"/>
          </a:xfrm>
        </p:grpSpPr>
        <p:sp>
          <p:nvSpPr>
            <p:cNvPr id="6" name="Text Box 14"/>
            <p:cNvSpPr txBox="1">
              <a:spLocks noChangeArrowheads="1"/>
            </p:cNvSpPr>
            <p:nvPr/>
          </p:nvSpPr>
          <p:spPr bwMode="auto">
            <a:xfrm>
              <a:off x="567" y="2024"/>
              <a:ext cx="538" cy="499"/>
            </a:xfrm>
            <a:prstGeom prst="rect">
              <a:avLst/>
            </a:prstGeom>
            <a:solidFill>
              <a:schemeClr val="accent1"/>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600" dirty="0">
                <a:solidFill>
                  <a:prstClr val="black"/>
                </a:solidFill>
                <a:latin typeface="Times New Roman" pitchFamily="18" charset="0"/>
                <a:cs typeface="Arial" pitchFamily="34" charset="0"/>
              </a:endParaRPr>
            </a:p>
            <a:p>
              <a:pPr algn="ctr" eaLnBrk="1" hangingPunct="1"/>
              <a:endParaRPr lang="en-GB" sz="600" dirty="0">
                <a:solidFill>
                  <a:prstClr val="black"/>
                </a:solidFill>
                <a:cs typeface="Arial" pitchFamily="34" charset="0"/>
              </a:endParaRPr>
            </a:p>
            <a:p>
              <a:pPr algn="ctr" eaLnBrk="1" hangingPunct="1"/>
              <a:r>
                <a:rPr lang="en-GB" sz="1200" b="1" dirty="0">
                  <a:solidFill>
                    <a:prstClr val="black"/>
                  </a:solidFill>
                  <a:cs typeface="Arial" pitchFamily="34" charset="0"/>
                </a:rPr>
                <a:t>Consignor or Exporter</a:t>
              </a:r>
            </a:p>
            <a:p>
              <a:pPr algn="ctr" eaLnBrk="1" hangingPunct="1"/>
              <a:r>
                <a:rPr lang="en-GB" sz="600" dirty="0">
                  <a:solidFill>
                    <a:prstClr val="black"/>
                  </a:solidFill>
                  <a:cs typeface="Arial" pitchFamily="34" charset="0"/>
                </a:rPr>
                <a:t> </a:t>
              </a:r>
              <a:endParaRPr lang="en-US" sz="600" dirty="0">
                <a:solidFill>
                  <a:prstClr val="black"/>
                </a:solidFill>
                <a:cs typeface="Arial" pitchFamily="34" charset="0"/>
              </a:endParaRPr>
            </a:p>
          </p:txBody>
        </p:sp>
        <p:sp>
          <p:nvSpPr>
            <p:cNvPr id="7" name="Text Box 15"/>
            <p:cNvSpPr txBox="1">
              <a:spLocks noChangeArrowheads="1"/>
            </p:cNvSpPr>
            <p:nvPr/>
          </p:nvSpPr>
          <p:spPr bwMode="auto">
            <a:xfrm>
              <a:off x="4921" y="2024"/>
              <a:ext cx="544" cy="499"/>
            </a:xfrm>
            <a:prstGeom prst="rect">
              <a:avLst/>
            </a:prstGeom>
            <a:solidFill>
              <a:schemeClr val="accent1"/>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GB" sz="600" dirty="0">
                <a:solidFill>
                  <a:prstClr val="black"/>
                </a:solidFill>
                <a:cs typeface="Arial" pitchFamily="34" charset="0"/>
              </a:endParaRPr>
            </a:p>
            <a:p>
              <a:pPr algn="ctr" eaLnBrk="1" hangingPunct="1"/>
              <a:endParaRPr lang="en-GB" sz="600" dirty="0">
                <a:solidFill>
                  <a:prstClr val="black"/>
                </a:solidFill>
                <a:cs typeface="Arial" pitchFamily="34" charset="0"/>
              </a:endParaRPr>
            </a:p>
            <a:p>
              <a:pPr algn="ctr" eaLnBrk="1" hangingPunct="1"/>
              <a:r>
                <a:rPr lang="en-GB" sz="1200" b="1" dirty="0">
                  <a:solidFill>
                    <a:prstClr val="black"/>
                  </a:solidFill>
                  <a:cs typeface="Arial" pitchFamily="34" charset="0"/>
                </a:rPr>
                <a:t>Consignee or Importer</a:t>
              </a:r>
            </a:p>
            <a:p>
              <a:pPr algn="ctr" eaLnBrk="1" hangingPunct="1"/>
              <a:endParaRPr lang="en-US" sz="600" b="1" dirty="0">
                <a:solidFill>
                  <a:prstClr val="black"/>
                </a:solidFill>
                <a:cs typeface="Arial" pitchFamily="34" charset="0"/>
              </a:endParaRPr>
            </a:p>
          </p:txBody>
        </p:sp>
        <p:sp>
          <p:nvSpPr>
            <p:cNvPr id="8" name="Text Box 34"/>
            <p:cNvSpPr txBox="1">
              <a:spLocks noChangeArrowheads="1"/>
            </p:cNvSpPr>
            <p:nvPr/>
          </p:nvSpPr>
          <p:spPr bwMode="auto">
            <a:xfrm>
              <a:off x="2653" y="2205"/>
              <a:ext cx="681" cy="312"/>
            </a:xfrm>
            <a:prstGeom prst="rect">
              <a:avLst/>
            </a:prstGeom>
            <a:solidFill>
              <a:schemeClr val="accent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400" dirty="0">
                  <a:solidFill>
                    <a:prstClr val="black"/>
                  </a:solidFill>
                  <a:cs typeface="Arial" pitchFamily="34" charset="0"/>
                </a:rPr>
                <a:t>Container/Carrier      </a:t>
              </a:r>
              <a:r>
                <a:rPr lang="en-GB" sz="700" dirty="0">
                  <a:solidFill>
                    <a:prstClr val="black"/>
                  </a:solidFill>
                  <a:cs typeface="Arial" pitchFamily="34" charset="0"/>
                </a:rPr>
                <a:t>         </a:t>
              </a:r>
            </a:p>
          </p:txBody>
        </p:sp>
        <p:sp>
          <p:nvSpPr>
            <p:cNvPr id="9" name="Text Box 14"/>
            <p:cNvSpPr txBox="1">
              <a:spLocks noChangeArrowheads="1"/>
            </p:cNvSpPr>
            <p:nvPr/>
          </p:nvSpPr>
          <p:spPr bwMode="auto">
            <a:xfrm>
              <a:off x="1429" y="2024"/>
              <a:ext cx="538" cy="499"/>
            </a:xfrm>
            <a:prstGeom prst="rect">
              <a:avLst/>
            </a:prstGeom>
            <a:solidFill>
              <a:schemeClr val="accent1"/>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sz="600" b="1" dirty="0">
                <a:solidFill>
                  <a:prstClr val="black"/>
                </a:solidFill>
                <a:cs typeface="Arial" pitchFamily="34" charset="0"/>
              </a:endParaRPr>
            </a:p>
            <a:p>
              <a:pPr algn="ctr" eaLnBrk="1" hangingPunct="1"/>
              <a:r>
                <a:rPr lang="en-GB" sz="1200" b="1" dirty="0">
                  <a:solidFill>
                    <a:prstClr val="black"/>
                  </a:solidFill>
                  <a:cs typeface="Arial" pitchFamily="34" charset="0"/>
                </a:rPr>
                <a:t>Freight Forwarder or 3PL</a:t>
              </a:r>
            </a:p>
            <a:p>
              <a:pPr algn="ctr" eaLnBrk="1" hangingPunct="1"/>
              <a:r>
                <a:rPr lang="en-GB" sz="600" dirty="0">
                  <a:solidFill>
                    <a:prstClr val="black"/>
                  </a:solidFill>
                  <a:cs typeface="Arial" pitchFamily="34" charset="0"/>
                </a:rPr>
                <a:t> </a:t>
              </a:r>
              <a:endParaRPr lang="en-US" sz="600" dirty="0">
                <a:solidFill>
                  <a:prstClr val="black"/>
                </a:solidFill>
                <a:cs typeface="Arial" pitchFamily="34" charset="0"/>
              </a:endParaRPr>
            </a:p>
          </p:txBody>
        </p:sp>
        <p:sp>
          <p:nvSpPr>
            <p:cNvPr id="10" name="Text Box 14"/>
            <p:cNvSpPr txBox="1">
              <a:spLocks noChangeArrowheads="1"/>
            </p:cNvSpPr>
            <p:nvPr/>
          </p:nvSpPr>
          <p:spPr bwMode="auto">
            <a:xfrm>
              <a:off x="4014" y="2024"/>
              <a:ext cx="538" cy="499"/>
            </a:xfrm>
            <a:prstGeom prst="rect">
              <a:avLst/>
            </a:prstGeom>
            <a:solidFill>
              <a:schemeClr val="accent1"/>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sz="600" b="1" dirty="0">
                <a:solidFill>
                  <a:prstClr val="black"/>
                </a:solidFill>
                <a:cs typeface="Arial" pitchFamily="34" charset="0"/>
              </a:endParaRPr>
            </a:p>
            <a:p>
              <a:pPr algn="ctr" eaLnBrk="1" hangingPunct="1"/>
              <a:r>
                <a:rPr lang="en-GB" sz="1200" b="1" dirty="0">
                  <a:solidFill>
                    <a:prstClr val="black"/>
                  </a:solidFill>
                  <a:cs typeface="Arial" pitchFamily="34" charset="0"/>
                </a:rPr>
                <a:t>Freight Forwarder or 3PL</a:t>
              </a:r>
            </a:p>
            <a:p>
              <a:pPr algn="ctr" eaLnBrk="1" hangingPunct="1"/>
              <a:r>
                <a:rPr lang="en-GB" sz="600" dirty="0">
                  <a:solidFill>
                    <a:prstClr val="black"/>
                  </a:solidFill>
                  <a:cs typeface="Arial" pitchFamily="34" charset="0"/>
                </a:rPr>
                <a:t> </a:t>
              </a:r>
              <a:endParaRPr lang="en-US" sz="600" dirty="0">
                <a:solidFill>
                  <a:prstClr val="black"/>
                </a:solidFill>
                <a:cs typeface="Arial" pitchFamily="34" charset="0"/>
              </a:endParaRPr>
            </a:p>
          </p:txBody>
        </p:sp>
        <p:sp>
          <p:nvSpPr>
            <p:cNvPr id="11" name="Line 85"/>
            <p:cNvSpPr>
              <a:spLocks noChangeShapeType="1"/>
            </p:cNvSpPr>
            <p:nvPr/>
          </p:nvSpPr>
          <p:spPr bwMode="auto">
            <a:xfrm>
              <a:off x="1111" y="2069"/>
              <a:ext cx="318" cy="0"/>
            </a:xfrm>
            <a:prstGeom prst="line">
              <a:avLst/>
            </a:prstGeom>
            <a:noFill/>
            <a:ln w="28575">
              <a:solidFill>
                <a:srgbClr val="006699"/>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12" name="Line 86"/>
            <p:cNvSpPr>
              <a:spLocks noChangeShapeType="1"/>
            </p:cNvSpPr>
            <p:nvPr/>
          </p:nvSpPr>
          <p:spPr bwMode="auto">
            <a:xfrm>
              <a:off x="1973" y="2069"/>
              <a:ext cx="2041" cy="0"/>
            </a:xfrm>
            <a:prstGeom prst="line">
              <a:avLst/>
            </a:prstGeom>
            <a:noFill/>
            <a:ln w="28575">
              <a:solidFill>
                <a:srgbClr val="006699"/>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13" name="Line 87"/>
            <p:cNvSpPr>
              <a:spLocks noChangeShapeType="1"/>
            </p:cNvSpPr>
            <p:nvPr/>
          </p:nvSpPr>
          <p:spPr bwMode="auto">
            <a:xfrm>
              <a:off x="4558" y="2069"/>
              <a:ext cx="363" cy="0"/>
            </a:xfrm>
            <a:prstGeom prst="line">
              <a:avLst/>
            </a:prstGeom>
            <a:noFill/>
            <a:ln w="28575">
              <a:solidFill>
                <a:srgbClr val="006699"/>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14" name="Line 89"/>
            <p:cNvSpPr>
              <a:spLocks noChangeShapeType="1"/>
            </p:cNvSpPr>
            <p:nvPr/>
          </p:nvSpPr>
          <p:spPr bwMode="auto">
            <a:xfrm>
              <a:off x="3334" y="2341"/>
              <a:ext cx="680" cy="0"/>
            </a:xfrm>
            <a:prstGeom prst="line">
              <a:avLst/>
            </a:prstGeom>
            <a:noFill/>
            <a:ln w="1905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nvGrpSpPr>
            <p:cNvPr id="4" name="Group 139"/>
            <p:cNvGrpSpPr>
              <a:grpSpLocks/>
            </p:cNvGrpSpPr>
            <p:nvPr/>
          </p:nvGrpSpPr>
          <p:grpSpPr bwMode="auto">
            <a:xfrm>
              <a:off x="1111" y="2341"/>
              <a:ext cx="1542" cy="0"/>
              <a:chOff x="1111" y="2115"/>
              <a:chExt cx="1542" cy="0"/>
            </a:xfrm>
          </p:grpSpPr>
          <p:sp>
            <p:nvSpPr>
              <p:cNvPr id="76" name="Line 88"/>
              <p:cNvSpPr>
                <a:spLocks noChangeShapeType="1"/>
              </p:cNvSpPr>
              <p:nvPr/>
            </p:nvSpPr>
            <p:spPr bwMode="auto">
              <a:xfrm>
                <a:off x="1973" y="2115"/>
                <a:ext cx="680" cy="0"/>
              </a:xfrm>
              <a:prstGeom prst="line">
                <a:avLst/>
              </a:prstGeom>
              <a:noFill/>
              <a:ln w="1905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77" name="Line 91"/>
              <p:cNvSpPr>
                <a:spLocks noChangeShapeType="1"/>
              </p:cNvSpPr>
              <p:nvPr/>
            </p:nvSpPr>
            <p:spPr bwMode="auto">
              <a:xfrm flipH="1">
                <a:off x="1111" y="2115"/>
                <a:ext cx="862" cy="0"/>
              </a:xfrm>
              <a:prstGeom prst="line">
                <a:avLst/>
              </a:prstGeom>
              <a:noFill/>
              <a:ln w="9525">
                <a:solidFill>
                  <a:schemeClr val="bg2"/>
                </a:solidFill>
                <a:prstDash val="lgDash"/>
                <a:round/>
                <a:headEnd type="triangle" w="med" len="med"/>
                <a:tailEn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grpSp>
          <p:nvGrpSpPr>
            <p:cNvPr id="5" name="Group 103"/>
            <p:cNvGrpSpPr>
              <a:grpSpLocks/>
            </p:cNvGrpSpPr>
            <p:nvPr/>
          </p:nvGrpSpPr>
          <p:grpSpPr bwMode="auto">
            <a:xfrm>
              <a:off x="3288" y="436"/>
              <a:ext cx="2313" cy="3674"/>
              <a:chOff x="3288" y="436"/>
              <a:chExt cx="2313" cy="3674"/>
            </a:xfrm>
          </p:grpSpPr>
          <p:sp>
            <p:nvSpPr>
              <p:cNvPr id="72" name="Text Box 12"/>
              <p:cNvSpPr txBox="1">
                <a:spLocks noChangeArrowheads="1"/>
              </p:cNvSpPr>
              <p:nvPr/>
            </p:nvSpPr>
            <p:spPr bwMode="auto">
              <a:xfrm>
                <a:off x="4105" y="482"/>
                <a:ext cx="725" cy="156"/>
              </a:xfrm>
              <a:prstGeom prst="rect">
                <a:avLst/>
              </a:prstGeom>
              <a:solidFill>
                <a:srgbClr val="FF99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100" b="1" dirty="0">
                    <a:solidFill>
                      <a:prstClr val="black"/>
                    </a:solidFill>
                    <a:cs typeface="Arial" pitchFamily="34" charset="0"/>
                  </a:rPr>
                  <a:t>EU Regulation</a:t>
                </a:r>
              </a:p>
            </p:txBody>
          </p:sp>
          <p:grpSp>
            <p:nvGrpSpPr>
              <p:cNvPr id="15" name="Group 69"/>
              <p:cNvGrpSpPr>
                <a:grpSpLocks/>
              </p:cNvGrpSpPr>
              <p:nvPr/>
            </p:nvGrpSpPr>
            <p:grpSpPr bwMode="auto">
              <a:xfrm>
                <a:off x="3288" y="436"/>
                <a:ext cx="2313" cy="3674"/>
                <a:chOff x="5219700" y="765175"/>
                <a:chExt cx="3671888" cy="5759450"/>
              </a:xfrm>
            </p:grpSpPr>
            <p:sp>
              <p:nvSpPr>
                <p:cNvPr id="74" name="Oval 8"/>
                <p:cNvSpPr>
                  <a:spLocks noChangeArrowheads="1"/>
                </p:cNvSpPr>
                <p:nvPr/>
              </p:nvSpPr>
              <p:spPr bwMode="auto">
                <a:xfrm>
                  <a:off x="5219700" y="765175"/>
                  <a:ext cx="3671888" cy="5759450"/>
                </a:xfrm>
                <a:prstGeom prst="ellipse">
                  <a:avLst/>
                </a:prstGeom>
                <a:noFill/>
                <a:ln w="9525" cap="rnd">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a:lstStyle/>
                <a:p>
                  <a:endParaRPr lang="en-GB" sz="1400" dirty="0">
                    <a:solidFill>
                      <a:prstClr val="black"/>
                    </a:solidFill>
                    <a:cs typeface="Arial" pitchFamily="34" charset="0"/>
                  </a:endParaRPr>
                </a:p>
              </p:txBody>
            </p:sp>
            <p:sp>
              <p:nvSpPr>
                <p:cNvPr id="75" name="Text Box 25"/>
                <p:cNvSpPr txBox="1">
                  <a:spLocks noChangeArrowheads="1"/>
                </p:cNvSpPr>
                <p:nvPr/>
              </p:nvSpPr>
              <p:spPr bwMode="auto">
                <a:xfrm>
                  <a:off x="6300788" y="4941325"/>
                  <a:ext cx="1368425" cy="244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100" b="1" dirty="0">
                      <a:solidFill>
                        <a:prstClr val="black"/>
                      </a:solidFill>
                      <a:cs typeface="Arial" pitchFamily="34" charset="0"/>
                    </a:rPr>
                    <a:t>Country B</a:t>
                  </a:r>
                </a:p>
              </p:txBody>
            </p:sp>
          </p:grpSp>
        </p:grpSp>
        <p:sp>
          <p:nvSpPr>
            <p:cNvPr id="17" name="Text Box 13"/>
            <p:cNvSpPr txBox="1">
              <a:spLocks noChangeArrowheads="1"/>
            </p:cNvSpPr>
            <p:nvPr/>
          </p:nvSpPr>
          <p:spPr bwMode="auto">
            <a:xfrm>
              <a:off x="2137" y="2743"/>
              <a:ext cx="447" cy="370"/>
            </a:xfrm>
            <a:prstGeom prst="rect">
              <a:avLst/>
            </a:prstGeom>
            <a:solidFill>
              <a:srgbClr val="969696"/>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sz="1100" dirty="0">
                <a:solidFill>
                  <a:prstClr val="black"/>
                </a:solidFill>
                <a:cs typeface="Arial" pitchFamily="34" charset="0"/>
              </a:endParaRPr>
            </a:p>
            <a:p>
              <a:pPr algn="ctr" eaLnBrk="1" hangingPunct="1"/>
              <a:r>
                <a:rPr lang="en-GB" sz="1100" b="1" dirty="0">
                  <a:solidFill>
                    <a:prstClr val="black"/>
                  </a:solidFill>
                  <a:cs typeface="Arial" pitchFamily="34" charset="0"/>
                </a:rPr>
                <a:t>Port 1</a:t>
              </a:r>
              <a:endParaRPr lang="en-US" sz="1100" b="1" dirty="0">
                <a:solidFill>
                  <a:prstClr val="black"/>
                </a:solidFill>
                <a:cs typeface="Arial" pitchFamily="34" charset="0"/>
              </a:endParaRPr>
            </a:p>
          </p:txBody>
        </p:sp>
        <p:sp>
          <p:nvSpPr>
            <p:cNvPr id="18" name="Text Box 16"/>
            <p:cNvSpPr txBox="1">
              <a:spLocks noChangeArrowheads="1"/>
            </p:cNvSpPr>
            <p:nvPr/>
          </p:nvSpPr>
          <p:spPr bwMode="auto">
            <a:xfrm>
              <a:off x="3324" y="2743"/>
              <a:ext cx="446" cy="363"/>
            </a:xfrm>
            <a:prstGeom prst="rect">
              <a:avLst/>
            </a:prstGeom>
            <a:solidFill>
              <a:srgbClr val="969696"/>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800" dirty="0">
                <a:solidFill>
                  <a:prstClr val="black"/>
                </a:solidFill>
                <a:latin typeface="Times New Roman" pitchFamily="18" charset="0"/>
                <a:cs typeface="Arial" pitchFamily="34" charset="0"/>
              </a:endParaRPr>
            </a:p>
            <a:p>
              <a:pPr algn="ctr" eaLnBrk="1" hangingPunct="1"/>
              <a:r>
                <a:rPr lang="en-GB" sz="1100" b="1" dirty="0">
                  <a:solidFill>
                    <a:prstClr val="black"/>
                  </a:solidFill>
                  <a:cs typeface="Arial" pitchFamily="34" charset="0"/>
                </a:rPr>
                <a:t>Port 2</a:t>
              </a:r>
              <a:endParaRPr lang="en-US" sz="1100" b="1" dirty="0">
                <a:solidFill>
                  <a:prstClr val="black"/>
                </a:solidFill>
                <a:cs typeface="Arial" pitchFamily="34" charset="0"/>
              </a:endParaRPr>
            </a:p>
          </p:txBody>
        </p:sp>
        <p:sp>
          <p:nvSpPr>
            <p:cNvPr id="19" name="Line 27"/>
            <p:cNvSpPr>
              <a:spLocks noChangeShapeType="1"/>
            </p:cNvSpPr>
            <p:nvPr/>
          </p:nvSpPr>
          <p:spPr bwMode="auto">
            <a:xfrm>
              <a:off x="1048" y="3297"/>
              <a:ext cx="1089"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nvGrpSpPr>
            <p:cNvPr id="16" name="Group 28"/>
            <p:cNvGrpSpPr>
              <a:grpSpLocks/>
            </p:cNvGrpSpPr>
            <p:nvPr/>
          </p:nvGrpSpPr>
          <p:grpSpPr bwMode="auto">
            <a:xfrm>
              <a:off x="2590" y="2924"/>
              <a:ext cx="726" cy="111"/>
              <a:chOff x="2698" y="2273"/>
              <a:chExt cx="726" cy="136"/>
            </a:xfrm>
          </p:grpSpPr>
          <p:sp>
            <p:nvSpPr>
              <p:cNvPr id="69" name="AutoShape 29"/>
              <p:cNvSpPr>
                <a:spLocks noChangeArrowheads="1"/>
              </p:cNvSpPr>
              <p:nvPr/>
            </p:nvSpPr>
            <p:spPr bwMode="auto">
              <a:xfrm>
                <a:off x="3061" y="2273"/>
                <a:ext cx="227" cy="136"/>
              </a:xfrm>
              <a:prstGeom prst="doubleWave">
                <a:avLst>
                  <a:gd name="adj1" fmla="val 6500"/>
                  <a:gd name="adj2" fmla="val 0"/>
                </a:avLst>
              </a:prstGeom>
              <a:solidFill>
                <a:schemeClr val="accent1"/>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70" name="AutoShape 30"/>
              <p:cNvSpPr>
                <a:spLocks noChangeArrowheads="1"/>
              </p:cNvSpPr>
              <p:nvPr/>
            </p:nvSpPr>
            <p:spPr bwMode="auto">
              <a:xfrm>
                <a:off x="2834" y="2273"/>
                <a:ext cx="227" cy="136"/>
              </a:xfrm>
              <a:prstGeom prst="doubleWave">
                <a:avLst>
                  <a:gd name="adj1" fmla="val 6500"/>
                  <a:gd name="adj2" fmla="val 0"/>
                </a:avLst>
              </a:prstGeom>
              <a:solidFill>
                <a:schemeClr val="accent1"/>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71" name="Line 31"/>
              <p:cNvSpPr>
                <a:spLocks noChangeShapeType="1"/>
              </p:cNvSpPr>
              <p:nvPr/>
            </p:nvSpPr>
            <p:spPr bwMode="auto">
              <a:xfrm>
                <a:off x="2698" y="2341"/>
                <a:ext cx="726"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sp>
          <p:nvSpPr>
            <p:cNvPr id="21" name="Line 32"/>
            <p:cNvSpPr>
              <a:spLocks noChangeShapeType="1"/>
            </p:cNvSpPr>
            <p:nvPr/>
          </p:nvSpPr>
          <p:spPr bwMode="auto">
            <a:xfrm>
              <a:off x="3862" y="3249"/>
              <a:ext cx="998"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nvGrpSpPr>
            <p:cNvPr id="20" name="Group 40"/>
            <p:cNvGrpSpPr>
              <a:grpSpLocks/>
            </p:cNvGrpSpPr>
            <p:nvPr/>
          </p:nvGrpSpPr>
          <p:grpSpPr bwMode="auto">
            <a:xfrm>
              <a:off x="522" y="3159"/>
              <a:ext cx="544" cy="272"/>
              <a:chOff x="1292" y="2069"/>
              <a:chExt cx="544" cy="272"/>
            </a:xfrm>
          </p:grpSpPr>
          <p:sp>
            <p:nvSpPr>
              <p:cNvPr id="67" name="AutoShape 41"/>
              <p:cNvSpPr>
                <a:spLocks noChangeArrowheads="1"/>
              </p:cNvSpPr>
              <p:nvPr/>
            </p:nvSpPr>
            <p:spPr bwMode="auto">
              <a:xfrm>
                <a:off x="1292" y="2069"/>
                <a:ext cx="544" cy="272"/>
              </a:xfrm>
              <a:prstGeom prst="cube">
                <a:avLst>
                  <a:gd name="adj" fmla="val 25000"/>
                </a:avLst>
              </a:prstGeom>
              <a:solidFill>
                <a:srgbClr val="993300"/>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68" name="Text Box 42"/>
              <p:cNvSpPr txBox="1">
                <a:spLocks noChangeArrowheads="1"/>
              </p:cNvSpPr>
              <p:nvPr/>
            </p:nvSpPr>
            <p:spPr bwMode="auto">
              <a:xfrm>
                <a:off x="1338" y="2160"/>
                <a:ext cx="409"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700" dirty="0">
                    <a:solidFill>
                      <a:prstClr val="white"/>
                    </a:solidFill>
                    <a:cs typeface="Arial" pitchFamily="34" charset="0"/>
                  </a:rPr>
                  <a:t>CARGO</a:t>
                </a:r>
              </a:p>
            </p:txBody>
          </p:sp>
        </p:grpSp>
        <p:grpSp>
          <p:nvGrpSpPr>
            <p:cNvPr id="22" name="Group 112"/>
            <p:cNvGrpSpPr>
              <a:grpSpLocks/>
            </p:cNvGrpSpPr>
            <p:nvPr/>
          </p:nvGrpSpPr>
          <p:grpSpPr bwMode="auto">
            <a:xfrm>
              <a:off x="385" y="436"/>
              <a:ext cx="2314" cy="3629"/>
              <a:chOff x="385" y="436"/>
              <a:chExt cx="2314" cy="3629"/>
            </a:xfrm>
          </p:grpSpPr>
          <p:sp>
            <p:nvSpPr>
              <p:cNvPr id="63" name="Text Box 11"/>
              <p:cNvSpPr txBox="1">
                <a:spLocks noChangeArrowheads="1"/>
              </p:cNvSpPr>
              <p:nvPr/>
            </p:nvSpPr>
            <p:spPr bwMode="auto">
              <a:xfrm>
                <a:off x="1156" y="482"/>
                <a:ext cx="725" cy="257"/>
              </a:xfrm>
              <a:prstGeom prst="rect">
                <a:avLst/>
              </a:prstGeom>
              <a:solidFill>
                <a:srgbClr val="FF9900"/>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100" b="1" dirty="0">
                    <a:solidFill>
                      <a:prstClr val="black"/>
                    </a:solidFill>
                    <a:cs typeface="Arial" pitchFamily="34" charset="0"/>
                  </a:rPr>
                  <a:t>3</a:t>
                </a:r>
                <a:r>
                  <a:rPr lang="en-GB" sz="1100" b="1" baseline="30000" dirty="0">
                    <a:solidFill>
                      <a:prstClr val="black"/>
                    </a:solidFill>
                    <a:cs typeface="Arial" pitchFamily="34" charset="0"/>
                  </a:rPr>
                  <a:t>rd</a:t>
                </a:r>
                <a:r>
                  <a:rPr lang="en-GB" sz="1100" b="1" dirty="0">
                    <a:solidFill>
                      <a:prstClr val="black"/>
                    </a:solidFill>
                    <a:cs typeface="Arial" pitchFamily="34" charset="0"/>
                  </a:rPr>
                  <a:t> Country Regulation</a:t>
                </a:r>
              </a:p>
            </p:txBody>
          </p:sp>
          <p:grpSp>
            <p:nvGrpSpPr>
              <p:cNvPr id="23" name="Group 68"/>
              <p:cNvGrpSpPr>
                <a:grpSpLocks/>
              </p:cNvGrpSpPr>
              <p:nvPr/>
            </p:nvGrpSpPr>
            <p:grpSpPr bwMode="auto">
              <a:xfrm>
                <a:off x="385" y="436"/>
                <a:ext cx="2314" cy="3629"/>
                <a:chOff x="611188" y="692150"/>
                <a:chExt cx="3673475" cy="5761038"/>
              </a:xfrm>
            </p:grpSpPr>
            <p:sp>
              <p:nvSpPr>
                <p:cNvPr id="65" name="Oval 9"/>
                <p:cNvSpPr>
                  <a:spLocks noChangeArrowheads="1"/>
                </p:cNvSpPr>
                <p:nvPr/>
              </p:nvSpPr>
              <p:spPr bwMode="auto">
                <a:xfrm>
                  <a:off x="611188" y="692150"/>
                  <a:ext cx="3673475" cy="5761038"/>
                </a:xfrm>
                <a:prstGeom prst="ellipse">
                  <a:avLst/>
                </a:prstGeom>
                <a:noFill/>
                <a:ln w="9525" cap="rnd">
                  <a:solidFill>
                    <a:srgbClr val="000000"/>
                  </a:solidFill>
                  <a:prstDash val="sysDot"/>
                  <a:round/>
                  <a:headEnd/>
                  <a:tailEnd/>
                </a:ln>
                <a:extLst>
                  <a:ext uri="{909E8E84-426E-40DD-AFC4-6F175D3DCCD1}">
                    <a14:hiddenFill xmlns="" xmlns:a14="http://schemas.microsoft.com/office/drawing/2010/main">
                      <a:solidFill>
                        <a:srgbClr val="FFFFFF"/>
                      </a:solidFill>
                    </a14:hiddenFill>
                  </a:ext>
                </a:extLst>
              </p:spPr>
              <p:txBody>
                <a:bodyPr/>
                <a:lstStyle/>
                <a:p>
                  <a:endParaRPr lang="en-GB" sz="1400" dirty="0">
                    <a:solidFill>
                      <a:prstClr val="black"/>
                    </a:solidFill>
                    <a:cs typeface="Arial" pitchFamily="34" charset="0"/>
                  </a:endParaRPr>
                </a:p>
              </p:txBody>
            </p:sp>
            <p:sp>
              <p:nvSpPr>
                <p:cNvPr id="66" name="Text Box 26"/>
                <p:cNvSpPr txBox="1">
                  <a:spLocks noChangeArrowheads="1"/>
                </p:cNvSpPr>
                <p:nvPr/>
              </p:nvSpPr>
              <p:spPr bwMode="auto">
                <a:xfrm>
                  <a:off x="1692275" y="4941888"/>
                  <a:ext cx="1368425" cy="24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GB" sz="1100" b="1" dirty="0">
                      <a:solidFill>
                        <a:prstClr val="black"/>
                      </a:solidFill>
                      <a:cs typeface="Arial" pitchFamily="34" charset="0"/>
                    </a:rPr>
                    <a:t>Country A</a:t>
                  </a:r>
                </a:p>
              </p:txBody>
            </p:sp>
          </p:grpSp>
        </p:grpSp>
        <p:grpSp>
          <p:nvGrpSpPr>
            <p:cNvPr id="24" name="Group 43"/>
            <p:cNvGrpSpPr>
              <a:grpSpLocks/>
            </p:cNvGrpSpPr>
            <p:nvPr/>
          </p:nvGrpSpPr>
          <p:grpSpPr bwMode="auto">
            <a:xfrm>
              <a:off x="2133" y="3135"/>
              <a:ext cx="544" cy="272"/>
              <a:chOff x="1292" y="2069"/>
              <a:chExt cx="544" cy="272"/>
            </a:xfrm>
          </p:grpSpPr>
          <p:sp>
            <p:nvSpPr>
              <p:cNvPr id="61" name="AutoShape 44"/>
              <p:cNvSpPr>
                <a:spLocks noChangeArrowheads="1"/>
              </p:cNvSpPr>
              <p:nvPr/>
            </p:nvSpPr>
            <p:spPr bwMode="auto">
              <a:xfrm>
                <a:off x="1292" y="2069"/>
                <a:ext cx="544" cy="272"/>
              </a:xfrm>
              <a:prstGeom prst="cube">
                <a:avLst>
                  <a:gd name="adj" fmla="val 25000"/>
                </a:avLst>
              </a:prstGeom>
              <a:solidFill>
                <a:srgbClr val="993300"/>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62" name="Text Box 45"/>
              <p:cNvSpPr txBox="1">
                <a:spLocks noChangeArrowheads="1"/>
              </p:cNvSpPr>
              <p:nvPr/>
            </p:nvSpPr>
            <p:spPr bwMode="auto">
              <a:xfrm>
                <a:off x="1338" y="2160"/>
                <a:ext cx="409"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700" dirty="0">
                    <a:solidFill>
                      <a:prstClr val="white"/>
                    </a:solidFill>
                    <a:cs typeface="Arial" pitchFamily="34" charset="0"/>
                  </a:rPr>
                  <a:t>CARGO</a:t>
                </a:r>
              </a:p>
            </p:txBody>
          </p:sp>
        </p:grpSp>
        <p:grpSp>
          <p:nvGrpSpPr>
            <p:cNvPr id="25" name="Group 43"/>
            <p:cNvGrpSpPr>
              <a:grpSpLocks/>
            </p:cNvGrpSpPr>
            <p:nvPr/>
          </p:nvGrpSpPr>
          <p:grpSpPr bwMode="auto">
            <a:xfrm>
              <a:off x="3313" y="3135"/>
              <a:ext cx="544" cy="272"/>
              <a:chOff x="1292" y="2069"/>
              <a:chExt cx="544" cy="272"/>
            </a:xfrm>
          </p:grpSpPr>
          <p:sp>
            <p:nvSpPr>
              <p:cNvPr id="59" name="AutoShape 44"/>
              <p:cNvSpPr>
                <a:spLocks noChangeArrowheads="1"/>
              </p:cNvSpPr>
              <p:nvPr/>
            </p:nvSpPr>
            <p:spPr bwMode="auto">
              <a:xfrm>
                <a:off x="1292" y="2069"/>
                <a:ext cx="544" cy="272"/>
              </a:xfrm>
              <a:prstGeom prst="cube">
                <a:avLst>
                  <a:gd name="adj" fmla="val 25000"/>
                </a:avLst>
              </a:prstGeom>
              <a:solidFill>
                <a:srgbClr val="993300"/>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60" name="Text Box 45"/>
              <p:cNvSpPr txBox="1">
                <a:spLocks noChangeArrowheads="1"/>
              </p:cNvSpPr>
              <p:nvPr/>
            </p:nvSpPr>
            <p:spPr bwMode="auto">
              <a:xfrm>
                <a:off x="1338" y="2160"/>
                <a:ext cx="409"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700" dirty="0">
                    <a:solidFill>
                      <a:prstClr val="white"/>
                    </a:solidFill>
                    <a:cs typeface="Arial" pitchFamily="34" charset="0"/>
                  </a:rPr>
                  <a:t>CARGO</a:t>
                </a:r>
              </a:p>
            </p:txBody>
          </p:sp>
        </p:grpSp>
        <p:grpSp>
          <p:nvGrpSpPr>
            <p:cNvPr id="26" name="Group 43"/>
            <p:cNvGrpSpPr>
              <a:grpSpLocks/>
            </p:cNvGrpSpPr>
            <p:nvPr/>
          </p:nvGrpSpPr>
          <p:grpSpPr bwMode="auto">
            <a:xfrm>
              <a:off x="4860" y="3113"/>
              <a:ext cx="544" cy="272"/>
              <a:chOff x="1292" y="2069"/>
              <a:chExt cx="544" cy="272"/>
            </a:xfrm>
          </p:grpSpPr>
          <p:sp>
            <p:nvSpPr>
              <p:cNvPr id="57" name="AutoShape 44"/>
              <p:cNvSpPr>
                <a:spLocks noChangeArrowheads="1"/>
              </p:cNvSpPr>
              <p:nvPr/>
            </p:nvSpPr>
            <p:spPr bwMode="auto">
              <a:xfrm>
                <a:off x="1292" y="2069"/>
                <a:ext cx="544" cy="272"/>
              </a:xfrm>
              <a:prstGeom prst="cube">
                <a:avLst>
                  <a:gd name="adj" fmla="val 25000"/>
                </a:avLst>
              </a:prstGeom>
              <a:solidFill>
                <a:srgbClr val="993300"/>
              </a:solidFill>
              <a:ln w="9525">
                <a:solidFill>
                  <a:schemeClr val="tx1"/>
                </a:solidFill>
                <a:miter lim="800000"/>
                <a:headEnd/>
                <a:tailEnd/>
              </a:ln>
            </p:spPr>
            <p:txBody>
              <a:bodyPr wrap="none" anchor="ctr"/>
              <a:lstStyle/>
              <a:p>
                <a:endParaRPr lang="en-GB" sz="1400" dirty="0">
                  <a:solidFill>
                    <a:prstClr val="black"/>
                  </a:solidFill>
                  <a:cs typeface="Arial" pitchFamily="34" charset="0"/>
                </a:endParaRPr>
              </a:p>
            </p:txBody>
          </p:sp>
          <p:sp>
            <p:nvSpPr>
              <p:cNvPr id="58" name="Text Box 45"/>
              <p:cNvSpPr txBox="1">
                <a:spLocks noChangeArrowheads="1"/>
              </p:cNvSpPr>
              <p:nvPr/>
            </p:nvSpPr>
            <p:spPr bwMode="auto">
              <a:xfrm>
                <a:off x="1338" y="2160"/>
                <a:ext cx="409" cy="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GB" sz="700" dirty="0">
                    <a:solidFill>
                      <a:prstClr val="white"/>
                    </a:solidFill>
                    <a:cs typeface="Arial" pitchFamily="34" charset="0"/>
                  </a:rPr>
                  <a:t>CARGO</a:t>
                </a:r>
              </a:p>
            </p:txBody>
          </p:sp>
        </p:grpSp>
        <p:sp>
          <p:nvSpPr>
            <p:cNvPr id="27" name="Line 24"/>
            <p:cNvSpPr>
              <a:spLocks noChangeShapeType="1"/>
            </p:cNvSpPr>
            <p:nvPr/>
          </p:nvSpPr>
          <p:spPr bwMode="auto">
            <a:xfrm flipH="1">
              <a:off x="476" y="2659"/>
              <a:ext cx="4899"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28" name="Line 24"/>
            <p:cNvSpPr>
              <a:spLocks noChangeShapeType="1"/>
            </p:cNvSpPr>
            <p:nvPr/>
          </p:nvSpPr>
          <p:spPr bwMode="auto">
            <a:xfrm flipH="1">
              <a:off x="476" y="1934"/>
              <a:ext cx="4899"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sp>
          <p:nvSpPr>
            <p:cNvPr id="29" name="Text Box 66"/>
            <p:cNvSpPr txBox="1">
              <a:spLocks noChangeArrowheads="1"/>
            </p:cNvSpPr>
            <p:nvPr/>
          </p:nvSpPr>
          <p:spPr bwMode="auto">
            <a:xfrm rot="16200000">
              <a:off x="-94" y="3063"/>
              <a:ext cx="670"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100" b="1" dirty="0">
                  <a:solidFill>
                    <a:prstClr val="black"/>
                  </a:solidFill>
                  <a:cs typeface="Arial" pitchFamily="34" charset="0"/>
                </a:rPr>
                <a:t>Physical layer</a:t>
              </a:r>
            </a:p>
          </p:txBody>
        </p:sp>
        <p:sp>
          <p:nvSpPr>
            <p:cNvPr id="30" name="Text Box 67"/>
            <p:cNvSpPr txBox="1">
              <a:spLocks noChangeArrowheads="1"/>
            </p:cNvSpPr>
            <p:nvPr/>
          </p:nvSpPr>
          <p:spPr bwMode="auto">
            <a:xfrm rot="16200000">
              <a:off x="-129" y="2147"/>
              <a:ext cx="720"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100" b="1" dirty="0" err="1">
                  <a:solidFill>
                    <a:prstClr val="black"/>
                  </a:solidFill>
                  <a:cs typeface="Arial" pitchFamily="34" charset="0"/>
                </a:rPr>
                <a:t>Organisational</a:t>
              </a:r>
              <a:r>
                <a:rPr lang="en-US" sz="1100" b="1" dirty="0">
                  <a:solidFill>
                    <a:prstClr val="black"/>
                  </a:solidFill>
                  <a:cs typeface="Arial" pitchFamily="34" charset="0"/>
                </a:rPr>
                <a:t> </a:t>
              </a:r>
            </a:p>
            <a:p>
              <a:pPr algn="ctr" eaLnBrk="1" hangingPunct="1"/>
              <a:r>
                <a:rPr lang="en-US" sz="1100" b="1" dirty="0">
                  <a:solidFill>
                    <a:prstClr val="black"/>
                  </a:solidFill>
                  <a:cs typeface="Arial" pitchFamily="34" charset="0"/>
                </a:rPr>
                <a:t>layer</a:t>
              </a:r>
            </a:p>
          </p:txBody>
        </p:sp>
        <p:sp>
          <p:nvSpPr>
            <p:cNvPr id="31" name="Text Box 68"/>
            <p:cNvSpPr txBox="1">
              <a:spLocks noChangeArrowheads="1"/>
            </p:cNvSpPr>
            <p:nvPr/>
          </p:nvSpPr>
          <p:spPr bwMode="auto">
            <a:xfrm rot="16200000">
              <a:off x="-186" y="1077"/>
              <a:ext cx="83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100" b="1" dirty="0">
                  <a:solidFill>
                    <a:prstClr val="black"/>
                  </a:solidFill>
                  <a:cs typeface="Arial" pitchFamily="34" charset="0"/>
                </a:rPr>
                <a:t>Data &amp; Document </a:t>
              </a:r>
            </a:p>
            <a:p>
              <a:pPr algn="ctr" eaLnBrk="1" hangingPunct="1"/>
              <a:r>
                <a:rPr lang="en-US" sz="1100" b="1" dirty="0">
                  <a:solidFill>
                    <a:prstClr val="black"/>
                  </a:solidFill>
                  <a:cs typeface="Arial" pitchFamily="34" charset="0"/>
                </a:rPr>
                <a:t>layer</a:t>
              </a:r>
            </a:p>
          </p:txBody>
        </p:sp>
        <p:sp>
          <p:nvSpPr>
            <p:cNvPr id="32" name="Line 24"/>
            <p:cNvSpPr>
              <a:spLocks noChangeShapeType="1"/>
            </p:cNvSpPr>
            <p:nvPr/>
          </p:nvSpPr>
          <p:spPr bwMode="auto">
            <a:xfrm flipH="1">
              <a:off x="476" y="3612"/>
              <a:ext cx="4899"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nl-NL" sz="1400" dirty="0">
                <a:solidFill>
                  <a:prstClr val="black"/>
                </a:solidFill>
              </a:endParaRPr>
            </a:p>
          </p:txBody>
        </p:sp>
        <p:grpSp>
          <p:nvGrpSpPr>
            <p:cNvPr id="33" name="Group 86"/>
            <p:cNvGrpSpPr>
              <a:grpSpLocks/>
            </p:cNvGrpSpPr>
            <p:nvPr/>
          </p:nvGrpSpPr>
          <p:grpSpPr bwMode="auto">
            <a:xfrm>
              <a:off x="567" y="1344"/>
              <a:ext cx="4944" cy="227"/>
              <a:chOff x="567" y="1616"/>
              <a:chExt cx="4944" cy="227"/>
            </a:xfrm>
          </p:grpSpPr>
          <p:sp>
            <p:nvSpPr>
              <p:cNvPr id="41" name="AutoShape 95"/>
              <p:cNvSpPr>
                <a:spLocks noChangeArrowheads="1"/>
              </p:cNvSpPr>
              <p:nvPr/>
            </p:nvSpPr>
            <p:spPr bwMode="auto">
              <a:xfrm>
                <a:off x="5057"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2" name="AutoShape 95"/>
              <p:cNvSpPr>
                <a:spLocks noChangeArrowheads="1"/>
              </p:cNvSpPr>
              <p:nvPr/>
            </p:nvSpPr>
            <p:spPr bwMode="auto">
              <a:xfrm>
                <a:off x="4785"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3" name="AutoShape 95"/>
              <p:cNvSpPr>
                <a:spLocks noChangeArrowheads="1"/>
              </p:cNvSpPr>
              <p:nvPr/>
            </p:nvSpPr>
            <p:spPr bwMode="auto">
              <a:xfrm>
                <a:off x="4492"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4" name="AutoShape 95"/>
              <p:cNvSpPr>
                <a:spLocks noChangeArrowheads="1"/>
              </p:cNvSpPr>
              <p:nvPr/>
            </p:nvSpPr>
            <p:spPr bwMode="auto">
              <a:xfrm>
                <a:off x="4187"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5" name="AutoShape 95"/>
              <p:cNvSpPr>
                <a:spLocks noChangeArrowheads="1"/>
              </p:cNvSpPr>
              <p:nvPr/>
            </p:nvSpPr>
            <p:spPr bwMode="auto">
              <a:xfrm>
                <a:off x="3878"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6" name="AutoShape 95"/>
              <p:cNvSpPr>
                <a:spLocks noChangeArrowheads="1"/>
              </p:cNvSpPr>
              <p:nvPr/>
            </p:nvSpPr>
            <p:spPr bwMode="auto">
              <a:xfrm>
                <a:off x="3590"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7" name="AutoShape 95"/>
              <p:cNvSpPr>
                <a:spLocks noChangeArrowheads="1"/>
              </p:cNvSpPr>
              <p:nvPr/>
            </p:nvSpPr>
            <p:spPr bwMode="auto">
              <a:xfrm>
                <a:off x="3281"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8" name="AutoShape 95"/>
              <p:cNvSpPr>
                <a:spLocks noChangeArrowheads="1"/>
              </p:cNvSpPr>
              <p:nvPr/>
            </p:nvSpPr>
            <p:spPr bwMode="auto">
              <a:xfrm>
                <a:off x="2971"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49" name="AutoShape 95"/>
              <p:cNvSpPr>
                <a:spLocks noChangeArrowheads="1"/>
              </p:cNvSpPr>
              <p:nvPr/>
            </p:nvSpPr>
            <p:spPr bwMode="auto">
              <a:xfrm>
                <a:off x="2669"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0" name="AutoShape 95"/>
              <p:cNvSpPr>
                <a:spLocks noChangeArrowheads="1"/>
              </p:cNvSpPr>
              <p:nvPr/>
            </p:nvSpPr>
            <p:spPr bwMode="auto">
              <a:xfrm>
                <a:off x="2365"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1" name="AutoShape 95"/>
              <p:cNvSpPr>
                <a:spLocks noChangeArrowheads="1"/>
              </p:cNvSpPr>
              <p:nvPr/>
            </p:nvSpPr>
            <p:spPr bwMode="auto">
              <a:xfrm>
                <a:off x="2064"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2" name="AutoShape 95"/>
              <p:cNvSpPr>
                <a:spLocks noChangeArrowheads="1"/>
              </p:cNvSpPr>
              <p:nvPr/>
            </p:nvSpPr>
            <p:spPr bwMode="auto">
              <a:xfrm>
                <a:off x="1775"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3" name="AutoShape 95"/>
              <p:cNvSpPr>
                <a:spLocks noChangeArrowheads="1"/>
              </p:cNvSpPr>
              <p:nvPr/>
            </p:nvSpPr>
            <p:spPr bwMode="auto">
              <a:xfrm>
                <a:off x="1474"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4" name="AutoShape 95"/>
              <p:cNvSpPr>
                <a:spLocks noChangeArrowheads="1"/>
              </p:cNvSpPr>
              <p:nvPr/>
            </p:nvSpPr>
            <p:spPr bwMode="auto">
              <a:xfrm>
                <a:off x="1202"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5" name="AutoShape 95"/>
              <p:cNvSpPr>
                <a:spLocks noChangeArrowheads="1"/>
              </p:cNvSpPr>
              <p:nvPr/>
            </p:nvSpPr>
            <p:spPr bwMode="auto">
              <a:xfrm>
                <a:off x="884"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sp>
            <p:nvSpPr>
              <p:cNvPr id="56" name="AutoShape 95"/>
              <p:cNvSpPr>
                <a:spLocks noChangeArrowheads="1"/>
              </p:cNvSpPr>
              <p:nvPr/>
            </p:nvSpPr>
            <p:spPr bwMode="auto">
              <a:xfrm>
                <a:off x="567" y="1616"/>
                <a:ext cx="454" cy="227"/>
              </a:xfrm>
              <a:prstGeom prst="flowChartMagneticDrum">
                <a:avLst/>
              </a:prstGeom>
              <a:solidFill>
                <a:srgbClr val="008000"/>
              </a:solidFill>
              <a:ln w="9525">
                <a:solidFill>
                  <a:schemeClr val="tx1"/>
                </a:solidFill>
                <a:round/>
                <a:headEnd/>
                <a:tailEnd/>
              </a:ln>
            </p:spPr>
            <p:txBody>
              <a:bodyPr wrap="none" anchor="ctr"/>
              <a:lstStyle/>
              <a:p>
                <a:endParaRPr lang="en-GB" sz="1400" dirty="0">
                  <a:solidFill>
                    <a:prstClr val="black"/>
                  </a:solidFill>
                  <a:cs typeface="Arial" pitchFamily="34" charset="0"/>
                </a:endParaRPr>
              </a:p>
            </p:txBody>
          </p:sp>
        </p:grpSp>
        <p:sp>
          <p:nvSpPr>
            <p:cNvPr id="34" name="Line 87"/>
            <p:cNvSpPr>
              <a:spLocks noChangeShapeType="1"/>
            </p:cNvSpPr>
            <p:nvPr/>
          </p:nvSpPr>
          <p:spPr bwMode="auto">
            <a:xfrm>
              <a:off x="839" y="1571"/>
              <a:ext cx="0" cy="453"/>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35" name="Line 88"/>
            <p:cNvSpPr>
              <a:spLocks noChangeShapeType="1"/>
            </p:cNvSpPr>
            <p:nvPr/>
          </p:nvSpPr>
          <p:spPr bwMode="auto">
            <a:xfrm>
              <a:off x="1701" y="1571"/>
              <a:ext cx="0" cy="453"/>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36" name="Line 89"/>
            <p:cNvSpPr>
              <a:spLocks noChangeShapeType="1"/>
            </p:cNvSpPr>
            <p:nvPr/>
          </p:nvSpPr>
          <p:spPr bwMode="auto">
            <a:xfrm>
              <a:off x="4286" y="1571"/>
              <a:ext cx="0" cy="453"/>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37" name="Line 90"/>
            <p:cNvSpPr>
              <a:spLocks noChangeShapeType="1"/>
            </p:cNvSpPr>
            <p:nvPr/>
          </p:nvSpPr>
          <p:spPr bwMode="auto">
            <a:xfrm>
              <a:off x="5193" y="1571"/>
              <a:ext cx="0" cy="453"/>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38" name="Line 91"/>
            <p:cNvSpPr>
              <a:spLocks noChangeShapeType="1"/>
            </p:cNvSpPr>
            <p:nvPr/>
          </p:nvSpPr>
          <p:spPr bwMode="auto">
            <a:xfrm>
              <a:off x="2971" y="1571"/>
              <a:ext cx="0" cy="634"/>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39" name="Line 92"/>
            <p:cNvSpPr>
              <a:spLocks noChangeShapeType="1"/>
            </p:cNvSpPr>
            <p:nvPr/>
          </p:nvSpPr>
          <p:spPr bwMode="auto">
            <a:xfrm>
              <a:off x="1519" y="799"/>
              <a:ext cx="0" cy="545"/>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sp>
          <p:nvSpPr>
            <p:cNvPr id="40" name="Line 93"/>
            <p:cNvSpPr>
              <a:spLocks noChangeShapeType="1"/>
            </p:cNvSpPr>
            <p:nvPr/>
          </p:nvSpPr>
          <p:spPr bwMode="auto">
            <a:xfrm>
              <a:off x="4468" y="799"/>
              <a:ext cx="0" cy="545"/>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nl-NL" sz="1400" dirty="0">
                <a:solidFill>
                  <a:prstClr val="black"/>
                </a:solidFill>
              </a:endParaRPr>
            </a:p>
          </p:txBody>
        </p:sp>
      </p:grpSp>
      <p:sp>
        <p:nvSpPr>
          <p:cNvPr id="151" name="Rechteck 150"/>
          <p:cNvSpPr/>
          <p:nvPr/>
        </p:nvSpPr>
        <p:spPr>
          <a:xfrm>
            <a:off x="1331640" y="1556792"/>
            <a:ext cx="6264696" cy="369332"/>
          </a:xfrm>
          <a:prstGeom prst="rect">
            <a:avLst/>
          </a:prstGeom>
        </p:spPr>
        <p:txBody>
          <a:bodyPr wrap="square" lIns="91430" tIns="45715" rIns="91430" bIns="45715">
            <a:spAutoFit/>
          </a:bodyPr>
          <a:lstStyle/>
          <a:p>
            <a:r>
              <a:rPr lang="en-GB" dirty="0" smtClean="0">
                <a:solidFill>
                  <a:prstClr val="black"/>
                </a:solidFill>
                <a:cs typeface="Arial" pitchFamily="34" charset="0"/>
              </a:rPr>
              <a:t>Future Customs and International Trade Systems</a:t>
            </a:r>
            <a:endParaRPr lang="de-DE" dirty="0">
              <a:solidFill>
                <a:prstClr val="black"/>
              </a:solidFill>
            </a:endParaRPr>
          </a:p>
        </p:txBody>
      </p:sp>
      <p:sp>
        <p:nvSpPr>
          <p:cNvPr id="78" name="Fußzeilenplatzhalter 2"/>
          <p:cNvSpPr>
            <a:spLocks noGrp="1"/>
          </p:cNvSpPr>
          <p:nvPr>
            <p:ph type="ftr" sz="quarter" idx="11"/>
          </p:nvPr>
        </p:nvSpPr>
        <p:spPr>
          <a:xfrm>
            <a:off x="190500" y="6413501"/>
            <a:ext cx="7261821" cy="365125"/>
          </a:xfrm>
        </p:spPr>
        <p:txBody>
          <a:bodyPr/>
          <a:lstStyle/>
          <a:p>
            <a:r>
              <a:rPr lang="de-DE" dirty="0" smtClean="0">
                <a:solidFill>
                  <a:srgbClr val="0070C0"/>
                </a:solidFill>
                <a:effectLst>
                  <a:outerShdw blurRad="38100" dist="38100" dir="2700000" algn="tl">
                    <a:srgbClr val="000000">
                      <a:alpha val="43137"/>
                    </a:srgbClr>
                  </a:outerShdw>
                </a:effectLst>
              </a:rPr>
              <a:t>Pedro Ponte •  APSS  • Lobito•                                                        18/10/2013</a:t>
            </a:r>
            <a:endParaRPr lang="de-DE" dirty="0">
              <a:solidFill>
                <a:srgbClr val="0070C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shipping_laness.png"/>
          <p:cNvPicPr>
            <a:picLocks noChangeAspect="1"/>
          </p:cNvPicPr>
          <p:nvPr/>
        </p:nvPicPr>
        <p:blipFill>
          <a:blip r:embed="rId2" cstate="print"/>
          <a:stretch>
            <a:fillRect/>
          </a:stretch>
        </p:blipFill>
        <p:spPr>
          <a:xfrm>
            <a:off x="-1044623" y="1262983"/>
            <a:ext cx="10827361" cy="5595017"/>
          </a:xfrm>
          <a:prstGeom prst="rect">
            <a:avLst/>
          </a:prstGeom>
        </p:spPr>
      </p:pic>
      <p:sp>
        <p:nvSpPr>
          <p:cNvPr id="3" name="Rectângulo 2"/>
          <p:cNvSpPr/>
          <p:nvPr/>
        </p:nvSpPr>
        <p:spPr>
          <a:xfrm>
            <a:off x="0" y="1"/>
            <a:ext cx="9144000" cy="5318369"/>
          </a:xfrm>
          <a:prstGeom prst="rect">
            <a:avLst/>
          </a:prstGeom>
        </p:spPr>
        <p:txBody>
          <a:bodyPr wrap="square" lIns="91430" tIns="45715" rIns="91430" bIns="45715">
            <a:spAutoFit/>
          </a:bodyPr>
          <a:lstStyle/>
          <a:p>
            <a:pPr marL="355563" lvl="1" indent="-177782">
              <a:lnSpc>
                <a:spcPct val="90000"/>
              </a:lnSpc>
            </a:pPr>
            <a:r>
              <a:rPr lang="en-GB" sz="2800" dirty="0" smtClean="0">
                <a:solidFill>
                  <a:srgbClr val="061F5B"/>
                </a:solidFill>
                <a:ea typeface="ＭＳ Ｐゴシック" pitchFamily="34" charset="-128"/>
              </a:rPr>
              <a:t>Living Lab 1</a:t>
            </a:r>
            <a:r>
              <a:rPr lang="en-GB" dirty="0" smtClean="0">
                <a:solidFill>
                  <a:srgbClr val="061F5B"/>
                </a:solidFill>
                <a:ea typeface="ＭＳ Ｐゴシック" pitchFamily="34" charset="-128"/>
              </a:rPr>
              <a:t> </a:t>
            </a:r>
            <a:r>
              <a:rPr lang="en-GB" sz="2800" dirty="0" smtClean="0">
                <a:solidFill>
                  <a:srgbClr val="061F5B"/>
                </a:solidFill>
                <a:ea typeface="ＭＳ Ｐゴシック" pitchFamily="34" charset="-128"/>
              </a:rPr>
              <a:t>Asia </a:t>
            </a:r>
            <a:r>
              <a:rPr lang="en-GB" sz="2800" dirty="0" smtClean="0">
                <a:solidFill>
                  <a:srgbClr val="061F5B"/>
                </a:solidFill>
                <a:ea typeface="ＭＳ Ｐゴシック" pitchFamily="34" charset="-128"/>
                <a:sym typeface="Wingdings" pitchFamily="2" charset="2"/>
              </a:rPr>
              <a:t></a:t>
            </a:r>
            <a:r>
              <a:rPr lang="en-GB" sz="2800" dirty="0" smtClean="0">
                <a:solidFill>
                  <a:srgbClr val="061F5B"/>
                </a:solidFill>
                <a:ea typeface="ＭＳ Ｐゴシック" pitchFamily="34" charset="-128"/>
              </a:rPr>
              <a:t> Europe </a:t>
            </a:r>
          </a:p>
          <a:p>
            <a:pPr marL="355563" lvl="1" indent="-177782">
              <a:lnSpc>
                <a:spcPct val="90000"/>
              </a:lnSpc>
            </a:pPr>
            <a:r>
              <a:rPr lang="en-GB" sz="2800" dirty="0" smtClean="0">
                <a:solidFill>
                  <a:srgbClr val="061F5B"/>
                </a:solidFill>
                <a:ea typeface="ＭＳ Ｐゴシック" pitchFamily="34" charset="-128"/>
              </a:rPr>
              <a:t>Living Lab 2 Europe </a:t>
            </a:r>
            <a:r>
              <a:rPr lang="en-GB" sz="2800" dirty="0" smtClean="0">
                <a:solidFill>
                  <a:srgbClr val="061F5B"/>
                </a:solidFill>
                <a:ea typeface="ＭＳ Ｐゴシック" pitchFamily="34" charset="-128"/>
                <a:sym typeface="Wingdings" pitchFamily="2" charset="2"/>
              </a:rPr>
              <a:t></a:t>
            </a:r>
            <a:r>
              <a:rPr lang="en-GB" sz="2800" dirty="0" smtClean="0">
                <a:solidFill>
                  <a:srgbClr val="061F5B"/>
                </a:solidFill>
                <a:ea typeface="ＭＳ Ｐゴシック" pitchFamily="34" charset="-128"/>
              </a:rPr>
              <a:t> US </a:t>
            </a:r>
          </a:p>
          <a:p>
            <a:pPr marL="355563" lvl="1" indent="-177782">
              <a:lnSpc>
                <a:spcPct val="90000"/>
              </a:lnSpc>
            </a:pPr>
            <a:r>
              <a:rPr lang="en-GB" sz="2800" dirty="0" smtClean="0">
                <a:solidFill>
                  <a:srgbClr val="061F5B"/>
                </a:solidFill>
                <a:ea typeface="ＭＳ Ｐゴシック" pitchFamily="34" charset="-128"/>
              </a:rPr>
              <a:t>Living Lab 3 Africa </a:t>
            </a:r>
            <a:r>
              <a:rPr lang="en-GB" sz="2800" dirty="0" smtClean="0">
                <a:solidFill>
                  <a:srgbClr val="061F5B"/>
                </a:solidFill>
                <a:ea typeface="ＭＳ Ｐゴシック" pitchFamily="34" charset="-128"/>
                <a:sym typeface="Wingdings" pitchFamily="2" charset="2"/>
              </a:rPr>
              <a:t></a:t>
            </a:r>
            <a:r>
              <a:rPr lang="en-GB" sz="2800" dirty="0" smtClean="0">
                <a:solidFill>
                  <a:srgbClr val="061F5B"/>
                </a:solidFill>
                <a:ea typeface="ＭＳ Ｐゴシック" pitchFamily="34" charset="-128"/>
              </a:rPr>
              <a:t> Europe</a:t>
            </a:r>
            <a:r>
              <a:rPr lang="pt-PT" sz="2400" dirty="0" smtClean="0">
                <a:solidFill>
                  <a:srgbClr val="FF0000"/>
                </a:solidFill>
              </a:rPr>
              <a:t>;   </a:t>
            </a: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en-US" sz="2400" dirty="0" smtClean="0">
              <a:solidFill>
                <a:srgbClr val="061F5B"/>
              </a:solidFill>
            </a:endParaRPr>
          </a:p>
        </p:txBody>
      </p:sp>
      <p:pic>
        <p:nvPicPr>
          <p:cNvPr id="6" name="Imagem 5" descr="Cassandra logo-RGB.jpg"/>
          <p:cNvPicPr>
            <a:picLocks noChangeAspect="1"/>
          </p:cNvPicPr>
          <p:nvPr/>
        </p:nvPicPr>
        <p:blipFill>
          <a:blip r:embed="rId3" cstate="print"/>
          <a:stretch>
            <a:fillRect/>
          </a:stretch>
        </p:blipFill>
        <p:spPr>
          <a:xfrm>
            <a:off x="7308304" y="3068961"/>
            <a:ext cx="672570" cy="376432"/>
          </a:xfrm>
          <a:prstGeom prst="rect">
            <a:avLst/>
          </a:prstGeom>
        </p:spPr>
      </p:pic>
      <p:pic>
        <p:nvPicPr>
          <p:cNvPr id="7" name="Imagem 6" descr="Cassandra logo-RGB.jpg"/>
          <p:cNvPicPr>
            <a:picLocks noChangeAspect="1"/>
          </p:cNvPicPr>
          <p:nvPr/>
        </p:nvPicPr>
        <p:blipFill>
          <a:blip r:embed="rId3" cstate="print"/>
          <a:stretch>
            <a:fillRect/>
          </a:stretch>
        </p:blipFill>
        <p:spPr>
          <a:xfrm>
            <a:off x="4572000" y="3140968"/>
            <a:ext cx="672570" cy="376432"/>
          </a:xfrm>
          <a:prstGeom prst="rect">
            <a:avLst/>
          </a:prstGeom>
        </p:spPr>
      </p:pic>
      <p:pic>
        <p:nvPicPr>
          <p:cNvPr id="8" name="Imagem 7" descr="Cassandra logo-RGB.jpg"/>
          <p:cNvPicPr>
            <a:picLocks noChangeAspect="1"/>
          </p:cNvPicPr>
          <p:nvPr/>
        </p:nvPicPr>
        <p:blipFill>
          <a:blip r:embed="rId3" cstate="print"/>
          <a:stretch>
            <a:fillRect/>
          </a:stretch>
        </p:blipFill>
        <p:spPr>
          <a:xfrm>
            <a:off x="3779912" y="2060848"/>
            <a:ext cx="672570" cy="376432"/>
          </a:xfrm>
          <a:prstGeom prst="rect">
            <a:avLst/>
          </a:prstGeom>
        </p:spPr>
      </p:pic>
      <p:pic>
        <p:nvPicPr>
          <p:cNvPr id="9" name="Imagem 8" descr="Cassandra logo-RGB.jpg"/>
          <p:cNvPicPr>
            <a:picLocks noChangeAspect="1"/>
          </p:cNvPicPr>
          <p:nvPr/>
        </p:nvPicPr>
        <p:blipFill>
          <a:blip r:embed="rId4" cstate="print"/>
          <a:stretch>
            <a:fillRect/>
          </a:stretch>
        </p:blipFill>
        <p:spPr>
          <a:xfrm>
            <a:off x="3419873" y="2708921"/>
            <a:ext cx="543914" cy="304424"/>
          </a:xfrm>
          <a:prstGeom prst="rect">
            <a:avLst/>
          </a:prstGeom>
        </p:spPr>
      </p:pic>
      <p:sp>
        <p:nvSpPr>
          <p:cNvPr id="11" name="Chaveta à direita 10"/>
          <p:cNvSpPr/>
          <p:nvPr/>
        </p:nvSpPr>
        <p:spPr>
          <a:xfrm>
            <a:off x="4860033" y="0"/>
            <a:ext cx="576064" cy="1340768"/>
          </a:xfrm>
          <a:prstGeom prst="rightBrace">
            <a:avLst/>
          </a:prstGeom>
        </p:spPr>
        <p:style>
          <a:lnRef idx="1">
            <a:schemeClr val="accent1"/>
          </a:lnRef>
          <a:fillRef idx="0">
            <a:schemeClr val="accent1"/>
          </a:fillRef>
          <a:effectRef idx="0">
            <a:schemeClr val="accent1"/>
          </a:effectRef>
          <a:fontRef idx="minor">
            <a:schemeClr val="tx1"/>
          </a:fontRef>
        </p:style>
        <p:txBody>
          <a:bodyPr lIns="91430" tIns="45715" rIns="91430" bIns="45715" rtlCol="0" anchor="ctr"/>
          <a:lstStyle/>
          <a:p>
            <a:pPr algn="ctr"/>
            <a:endParaRPr lang="pt-PT">
              <a:solidFill>
                <a:srgbClr val="061F5B"/>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2673 0.03862 C 0.02587 0.04648 0.02552 0.05897 0.02222 0.06637 C 0.0125 0.08765 -0.00608 0.10869 -0.02396 0.1161 C -0.02813 0.11517 -0.03351 0.11494 -0.0375 0.11216 C -0.05243 0.10199 -0.03299 0.11401 -0.04497 0.1043 C -0.04601 0.10338 -0.05278 0.10083 -0.05382 0.10037 C -0.05903 0.10199 -0.06372 0.10407 -0.06875 0.10615 C -0.09219 0.10476 -0.1099 0.10199 -0.13299 0.10037 C -0.14462 0.09389 -0.15625 0.09089 -0.16875 0.08834 C -0.17483 0.08557 -0.17639 0.07586 -0.18368 0.07447 C -0.19306 0.07285 -0.20261 0.07308 -0.21198 0.07239 C -0.21441 0.0629 -0.22431 0.04972 -0.23004 0.04255 C -0.23177 0.0377 -0.2342 0.03353 -0.23594 0.02868 C -0.23802 0.02313 -0.23802 0.01619 -0.24045 0.01087 C -0.2441 0.00277 -0.25 -0.00624 -0.25677 -0.00902 C -0.26094 -0.02475 -0.25486 -0.00532 -0.26285 -0.01896 C -0.26389 -0.02058 -0.2632 -0.02336 -0.26424 -0.02498 C -0.26754 -0.0296 -0.28021 -0.03215 -0.28368 -0.03284 C -0.29722 -0.0518 -0.32448 -0.04926 -0.34184 -0.05088 C -0.35139 -0.05019 -0.36077 -0.04995 -0.37031 -0.0488 C -0.37552 -0.0481 -0.38525 -0.04279 -0.38525 -0.04279 C -0.39341 -0.04672 -0.39011 -0.05296 -0.39271 -0.06267 C -0.39219 -0.06938 -0.39358 -0.07678 -0.39115 -0.08256 C -0.38959 -0.08626 -0.38229 -0.08673 -0.38229 -0.08673 C -0.37778 -0.09228 -0.37309 -0.09783 -0.36736 -0.1006 C -0.36198 -0.10731 -0.35486 -0.11147 -0.34792 -0.11448 C -0.34618 -0.11517 -0.34497 -0.11725 -0.34341 -0.11841 C -0.3382 -0.12188 -0.33125 -0.12442 -0.32552 -0.12442 " pathEditMode="relative" ptsTypes="fffffffffffffffffffffffffffA">
                                      <p:cBhvr>
                                        <p:cTn id="12" dur="2000" fill="hold"/>
                                        <p:tgtEl>
                                          <p:spTgt spid="6"/>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6025 0.02244 C 0.05226 0.01874 0.04497 0.01504 0.03785 0.00857 C 0.02344 0.02684 0.04636 -0.00346 0.03334 0.01851 C 0.0323 0.02036 0.03021 0.02082 0.02882 0.02244 C 0.02153 0.03054 0.01233 0.04302 0.00191 0.04441 C -0.00312 0.04511 -0.00798 0.04534 -0.01302 0.04626 C -0.01944 0.04742 -0.03229 0.05019 -0.03229 0.05019 C -0.0434 0.05528 -0.05486 0.05852 -0.06666 0.06014 C -0.07882 0.06569 -0.06718 0.06106 -0.09357 0.0643 C -0.10208 0.06546 -0.11041 0.06846 -0.11892 0.07008 C -0.14253 0.08095 -0.16701 0.08697 -0.19201 0.08997 C -0.2 0.09275 -0.196 0.09205 -0.20399 0.09205 " pathEditMode="relative" ptsTypes="fffffffffffA">
                                      <p:cBhvr>
                                        <p:cTn id="22" dur="2000" fill="hold"/>
                                        <p:tgtEl>
                                          <p:spTgt spid="8"/>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4409 0.00671 C 0.04253 0.0081 0.04114 0.00972 0.03958 0.01064 C 0.0368 0.01226 0.03073 0.0148 0.03073 0.0148 C 0.02777 0.02567 0.02795 0.03724 0.02621 0.04857 C 0.02777 0.06915 0.02777 0.06175 0.02777 0.07031 " pathEditMode="relative" ptsTypes="ffffA">
                                      <p:cBhvr>
                                        <p:cTn id="32" dur="2000" fill="hold"/>
                                        <p:tgtEl>
                                          <p:spTgt spid="9"/>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6823 -0.07217 C -0.0441 -0.07981 -0.01945 -0.07495 0.00329 -0.06408 C 0.00555 -0.06107 0.00868 -0.05945 0.01076 -0.05621 C 0.01319 -0.05251 0.01684 -0.04418 0.01684 -0.04395 " pathEditMode="relative" rAng="0" ptsTypes="fffA">
                                      <p:cBhvr>
                                        <p:cTn id="36" dur="2000" fill="hold"/>
                                        <p:tgtEl>
                                          <p:spTgt spid="7"/>
                                        </p:tgtEl>
                                        <p:attrNameLst>
                                          <p:attrName>ppt_x</p:attrName>
                                          <p:attrName>ppt_y</p:attrName>
                                        </p:attrNameLst>
                                      </p:cBhvr>
                                      <p:rCtr x="43" y="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t-PT" dirty="0" smtClean="0">
                <a:ea typeface="ＭＳ Ｐゴシック" pitchFamily="34" charset="-128"/>
              </a:rPr>
              <a:t>Nova abordagem à avaliação de riscos </a:t>
            </a:r>
            <a:endParaRPr lang="pt-PT" dirty="0"/>
          </a:p>
        </p:txBody>
      </p:sp>
      <p:sp>
        <p:nvSpPr>
          <p:cNvPr id="3" name="Fußzeilenplatzhalter 2"/>
          <p:cNvSpPr>
            <a:spLocks noGrp="1"/>
          </p:cNvSpPr>
          <p:nvPr>
            <p:ph type="ftr" sz="quarter" idx="11"/>
          </p:nvPr>
        </p:nvSpPr>
        <p:spPr>
          <a:xfrm>
            <a:off x="190499" y="6413501"/>
            <a:ext cx="5317605" cy="365125"/>
          </a:xfrm>
        </p:spPr>
        <p:txBody>
          <a:bodyPr/>
          <a:lstStyle/>
          <a:p>
            <a:r>
              <a:rPr lang="de-DE" dirty="0" smtClean="0"/>
              <a:t>Pedro ponte  • APSS • VII congresso da  APLOP/ Lobito • 18/10/2013</a:t>
            </a:r>
            <a:endParaRPr lang="de-DE" dirty="0"/>
          </a:p>
        </p:txBody>
      </p:sp>
      <p:sp>
        <p:nvSpPr>
          <p:cNvPr id="4" name="Inhaltsplatzhalter 3"/>
          <p:cNvSpPr>
            <a:spLocks noGrp="1"/>
          </p:cNvSpPr>
          <p:nvPr>
            <p:ph idx="1"/>
          </p:nvPr>
        </p:nvSpPr>
        <p:spPr>
          <a:xfrm>
            <a:off x="228600" y="1340768"/>
            <a:ext cx="8915400" cy="4810125"/>
          </a:xfrm>
        </p:spPr>
        <p:txBody>
          <a:bodyPr>
            <a:normAutofit/>
          </a:bodyPr>
          <a:lstStyle/>
          <a:p>
            <a:r>
              <a:rPr lang="pt-PT" dirty="0" smtClean="0">
                <a:ea typeface="ＭＳ Ｐゴシック" pitchFamily="34" charset="-128"/>
              </a:rPr>
              <a:t>Nova metodologia para a avaliação de riscos para as </a:t>
            </a:r>
            <a:r>
              <a:rPr lang="pt-PT" dirty="0" smtClean="0">
                <a:solidFill>
                  <a:srgbClr val="FF0000"/>
                </a:solidFill>
                <a:effectLst>
                  <a:outerShdw blurRad="38100" dist="38100" dir="2700000" algn="tl">
                    <a:srgbClr val="000000">
                      <a:alpha val="43137"/>
                    </a:srgbClr>
                  </a:outerShdw>
                </a:effectLst>
                <a:ea typeface="ＭＳ Ｐゴシック" pitchFamily="34" charset="-128"/>
              </a:rPr>
              <a:t>Alfandegas</a:t>
            </a:r>
            <a:r>
              <a:rPr lang="pt-PT" dirty="0" smtClean="0">
                <a:ea typeface="ＭＳ Ｐゴシック" pitchFamily="34" charset="-128"/>
              </a:rPr>
              <a:t> e para os </a:t>
            </a:r>
            <a:r>
              <a:rPr lang="pt-PT" dirty="0" smtClean="0">
                <a:solidFill>
                  <a:srgbClr val="FF0000"/>
                </a:solidFill>
                <a:effectLst>
                  <a:outerShdw blurRad="38100" dist="38100" dir="2700000" algn="tl">
                    <a:srgbClr val="000000">
                      <a:alpha val="43137"/>
                    </a:srgbClr>
                  </a:outerShdw>
                </a:effectLst>
                <a:ea typeface="ＭＳ Ｐゴシック" pitchFamily="34" charset="-128"/>
              </a:rPr>
              <a:t>parceiros de negócio</a:t>
            </a:r>
            <a:r>
              <a:rPr lang="pt-PT" dirty="0" smtClean="0">
                <a:ea typeface="ＭＳ Ｐゴシック" pitchFamily="34" charset="-128"/>
              </a:rPr>
              <a:t>.</a:t>
            </a:r>
          </a:p>
          <a:p>
            <a:pPr marL="342865" lvl="1" indent="-342865">
              <a:spcBef>
                <a:spcPts val="600"/>
              </a:spcBef>
              <a:spcAft>
                <a:spcPts val="600"/>
              </a:spcAft>
              <a:buSzPct val="120000"/>
              <a:buFont typeface="Wingdings" pitchFamily="2" charset="2"/>
              <a:buChar char="§"/>
            </a:pPr>
            <a:endParaRPr lang="pt-PT" sz="2100" dirty="0" smtClean="0"/>
          </a:p>
          <a:p>
            <a:pPr marL="342865" lvl="1" indent="-342865">
              <a:spcBef>
                <a:spcPts val="600"/>
              </a:spcBef>
              <a:spcAft>
                <a:spcPts val="600"/>
              </a:spcAft>
              <a:buSzPct val="120000"/>
              <a:buFont typeface="Wingdings" pitchFamily="2" charset="2"/>
              <a:buChar char="§"/>
            </a:pPr>
            <a:r>
              <a:rPr lang="pt-PT" sz="2100" dirty="0" smtClean="0"/>
              <a:t>Analisa a informação do </a:t>
            </a:r>
            <a:r>
              <a:rPr lang="pt-PT" sz="2100" dirty="0" smtClean="0">
                <a:solidFill>
                  <a:srgbClr val="FF0000"/>
                </a:solidFill>
                <a:effectLst>
                  <a:outerShdw blurRad="38100" dist="38100" dir="2700000" algn="tl">
                    <a:srgbClr val="000000">
                      <a:alpha val="43137"/>
                    </a:srgbClr>
                  </a:outerShdw>
                </a:effectLst>
              </a:rPr>
              <a:t>comprador</a:t>
            </a:r>
            <a:r>
              <a:rPr lang="pt-PT" sz="2100" dirty="0" smtClean="0"/>
              <a:t> até ao </a:t>
            </a:r>
            <a:r>
              <a:rPr lang="pt-PT" sz="2100" dirty="0" smtClean="0">
                <a:solidFill>
                  <a:srgbClr val="FF0000"/>
                </a:solidFill>
                <a:effectLst>
                  <a:outerShdw blurRad="38100" dist="38100" dir="2700000" algn="tl">
                    <a:srgbClr val="000000">
                      <a:alpha val="43137"/>
                    </a:srgbClr>
                  </a:outerShdw>
                </a:effectLst>
              </a:rPr>
              <a:t>destino final</a:t>
            </a:r>
            <a:r>
              <a:rPr lang="pt-PT" sz="2100" dirty="0" smtClean="0"/>
              <a:t>; </a:t>
            </a:r>
            <a:endParaRPr lang="pt-PT" dirty="0" smtClean="0">
              <a:ea typeface="ＭＳ Ｐゴシック" pitchFamily="34" charset="-128"/>
            </a:endParaRPr>
          </a:p>
          <a:p>
            <a:r>
              <a:rPr lang="en-GB" dirty="0" smtClean="0">
                <a:ea typeface="ＭＳ Ｐゴシック" pitchFamily="34" charset="-128"/>
              </a:rPr>
              <a:t>RBA – </a:t>
            </a:r>
            <a:r>
              <a:rPr lang="en-GB" i="1" u="sng" dirty="0" smtClean="0">
                <a:solidFill>
                  <a:srgbClr val="FF0000"/>
                </a:solidFill>
                <a:ea typeface="ＭＳ Ｐゴシック" pitchFamily="34" charset="-128"/>
              </a:rPr>
              <a:t>Risk Based Audit</a:t>
            </a:r>
          </a:p>
          <a:p>
            <a:pPr lvl="1"/>
            <a:r>
              <a:rPr lang="pt-PT" dirty="0" smtClean="0">
                <a:ea typeface="ＭＳ Ｐゴシック" pitchFamily="34" charset="-128"/>
              </a:rPr>
              <a:t>Focalizado nos riscos;</a:t>
            </a:r>
          </a:p>
          <a:p>
            <a:pPr lvl="1"/>
            <a:r>
              <a:rPr lang="pt-PT" dirty="0" smtClean="0">
                <a:ea typeface="ＭＳ Ｐゴシック" pitchFamily="34" charset="-128"/>
              </a:rPr>
              <a:t>Muda o foco da transação para o a qualidade do processo e qualidade da informação.  </a:t>
            </a:r>
          </a:p>
          <a:p>
            <a:pPr lvl="1">
              <a:buNone/>
            </a:pPr>
            <a:endParaRPr lang="en-GB" dirty="0" smtClean="0">
              <a:ea typeface="ＭＳ Ｐゴシック" pitchFamily="34" charset="-128"/>
            </a:endParaRPr>
          </a:p>
          <a:p>
            <a:r>
              <a:rPr lang="pt-PT" dirty="0" smtClean="0">
                <a:effectLst>
                  <a:outerShdw blurRad="38100" dist="38100" dir="2700000" algn="tl">
                    <a:srgbClr val="000000">
                      <a:alpha val="43137"/>
                    </a:srgbClr>
                  </a:outerShdw>
                </a:effectLst>
                <a:ea typeface="ＭＳ Ｐゴシック" pitchFamily="34" charset="-128"/>
              </a:rPr>
              <a:t>Projeto perfeitamente </a:t>
            </a:r>
            <a:r>
              <a:rPr lang="pt-PT" dirty="0" smtClean="0">
                <a:solidFill>
                  <a:srgbClr val="FF0000"/>
                </a:solidFill>
                <a:effectLst>
                  <a:outerShdw blurRad="38100" dist="38100" dir="2700000" algn="tl">
                    <a:srgbClr val="000000">
                      <a:alpha val="43137"/>
                    </a:srgbClr>
                  </a:outerShdw>
                </a:effectLst>
                <a:ea typeface="ＭＳ Ｐゴシック" pitchFamily="34" charset="-128"/>
              </a:rPr>
              <a:t>replicável</a:t>
            </a:r>
            <a:r>
              <a:rPr lang="pt-PT" dirty="0" smtClean="0">
                <a:effectLst>
                  <a:outerShdw blurRad="38100" dist="38100" dir="2700000" algn="tl">
                    <a:srgbClr val="000000">
                      <a:alpha val="43137"/>
                    </a:srgbClr>
                  </a:outerShdw>
                </a:effectLst>
                <a:ea typeface="ＭＳ Ｐゴシック" pitchFamily="34" charset="-128"/>
              </a:rPr>
              <a:t> no seio da APLOP</a:t>
            </a:r>
            <a:r>
              <a:rPr lang="pt-PT" dirty="0" smtClean="0">
                <a:ea typeface="ＭＳ Ｐゴシック" pitchFamily="34" charset="-128"/>
              </a:rPr>
              <a:t>.</a:t>
            </a:r>
          </a:p>
          <a:p>
            <a:pPr>
              <a:buNone/>
            </a:pPr>
            <a:endParaRPr lang="en-GB" dirty="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8526" y="304800"/>
            <a:ext cx="8245475" cy="1431925"/>
          </a:xfrm>
        </p:spPr>
        <p:txBody>
          <a:bodyPr/>
          <a:lstStyle/>
          <a:p>
            <a:r>
              <a:rPr lang="en-US" altLang="zh-CN" sz="4000" dirty="0"/>
              <a:t>Integration in the supply chain</a:t>
            </a:r>
          </a:p>
        </p:txBody>
      </p:sp>
      <p:grpSp>
        <p:nvGrpSpPr>
          <p:cNvPr id="2" name="Group 5"/>
          <p:cNvGrpSpPr>
            <a:grpSpLocks/>
          </p:cNvGrpSpPr>
          <p:nvPr/>
        </p:nvGrpSpPr>
        <p:grpSpPr bwMode="auto">
          <a:xfrm>
            <a:off x="1763689" y="2348880"/>
            <a:ext cx="5695950" cy="1670050"/>
            <a:chOff x="912" y="1008"/>
            <a:chExt cx="3984" cy="912"/>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solidFill>
                  <a:srgbClr val="061F5B"/>
                </a:solidFill>
              </a:endParaRPr>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solidFill>
                    <a:srgbClr val="061F5B"/>
                  </a:solidFill>
                </a:endParaRPr>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solidFill>
                    <a:srgbClr val="061F5B"/>
                  </a:solidFill>
                </a:endParaRPr>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rPr>
                  <a:t>5</a:t>
                </a:r>
                <a:endParaRPr lang="en-US" altLang="zh-CN" sz="3200" dirty="0">
                  <a:solidFill>
                    <a:srgbClr val="FFFFFF"/>
                  </a:solidFill>
                  <a:effectLst>
                    <a:outerShdw blurRad="38100" dist="38100" dir="2700000" algn="tl">
                      <a:srgbClr val="000000"/>
                    </a:outerShdw>
                  </a:effectLst>
                </a:endParaRPr>
              </a:p>
            </p:txBody>
          </p:sp>
        </p:grpSp>
        <p:sp>
          <p:nvSpPr>
            <p:cNvPr id="18443" name="Text Box 11"/>
            <p:cNvSpPr txBox="1">
              <a:spLocks noChangeArrowheads="1"/>
            </p:cNvSpPr>
            <p:nvPr/>
          </p:nvSpPr>
          <p:spPr bwMode="gray">
            <a:xfrm>
              <a:off x="1869" y="1283"/>
              <a:ext cx="2929" cy="454"/>
            </a:xfrm>
            <a:prstGeom prst="rect">
              <a:avLst/>
            </a:prstGeom>
            <a:noFill/>
            <a:ln w="9525" algn="ctr">
              <a:noFill/>
              <a:miter lim="800000"/>
              <a:headEnd/>
              <a:tailEnd/>
            </a:ln>
            <a:effectLst/>
          </p:spPr>
          <p:txBody>
            <a:bodyPr>
              <a:spAutoFit/>
            </a:bodyPr>
            <a:lstStyle/>
            <a:p>
              <a:pPr eaLnBrk="0" hangingPunct="0"/>
              <a:r>
                <a:rPr lang="en-US" altLang="zh-CN" sz="2400" b="1" dirty="0" smtClean="0">
                  <a:solidFill>
                    <a:srgbClr val="000000"/>
                  </a:solidFill>
                </a:rPr>
                <a:t> </a:t>
              </a:r>
              <a:r>
                <a:rPr lang="pt-PT" sz="2400" b="1" dirty="0" smtClean="0">
                  <a:solidFill>
                    <a:srgbClr val="061F5B"/>
                  </a:solidFill>
                  <a:effectLst>
                    <a:outerShdw blurRad="38100" dist="38100" dir="2700000" algn="tl">
                      <a:srgbClr val="000000">
                        <a:alpha val="43137"/>
                      </a:srgbClr>
                    </a:outerShdw>
                  </a:effectLst>
                </a:rPr>
                <a:t>Certificação dos Serviços Portuários</a:t>
              </a:r>
              <a:r>
                <a:rPr lang="pt-PT" sz="2400" b="1" dirty="0" smtClean="0">
                  <a:solidFill>
                    <a:srgbClr val="061F5B"/>
                  </a:solidFill>
                </a:rPr>
                <a:t>;</a:t>
              </a:r>
              <a:endParaRPr lang="en-US" altLang="zh-CN" sz="2400" dirty="0">
                <a:solidFill>
                  <a:srgbClr val="000000"/>
                </a:solidFill>
              </a:endParaRPr>
            </a:p>
          </p:txBody>
        </p:sp>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shipping_laness.png"/>
          <p:cNvPicPr>
            <a:picLocks noChangeAspect="1"/>
          </p:cNvPicPr>
          <p:nvPr/>
        </p:nvPicPr>
        <p:blipFill>
          <a:blip r:embed="rId2" cstate="print"/>
          <a:stretch>
            <a:fillRect/>
          </a:stretch>
        </p:blipFill>
        <p:spPr>
          <a:xfrm>
            <a:off x="-1044623" y="1262983"/>
            <a:ext cx="10827361" cy="5595017"/>
          </a:xfrm>
          <a:prstGeom prst="rect">
            <a:avLst/>
          </a:prstGeom>
        </p:spPr>
      </p:pic>
      <p:sp>
        <p:nvSpPr>
          <p:cNvPr id="3" name="Rectângulo 2"/>
          <p:cNvSpPr/>
          <p:nvPr/>
        </p:nvSpPr>
        <p:spPr>
          <a:xfrm>
            <a:off x="0" y="1"/>
            <a:ext cx="9144000" cy="4278084"/>
          </a:xfrm>
          <a:prstGeom prst="rect">
            <a:avLst/>
          </a:prstGeom>
        </p:spPr>
        <p:txBody>
          <a:bodyPr wrap="square" lIns="91430" tIns="45715" rIns="91430" bIns="45715">
            <a:spAutoFit/>
          </a:bodyPr>
          <a:lstStyle/>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pt-PT" sz="2400" dirty="0" smtClean="0">
              <a:solidFill>
                <a:srgbClr val="FF0000"/>
              </a:solidFill>
            </a:endParaRPr>
          </a:p>
          <a:p>
            <a:endParaRPr lang="en-US" sz="2400" dirty="0" smtClean="0">
              <a:solidFill>
                <a:srgbClr val="061F5B"/>
              </a:solidFill>
            </a:endParaRPr>
          </a:p>
        </p:txBody>
      </p:sp>
      <p:pic>
        <p:nvPicPr>
          <p:cNvPr id="1283074" name="Picture 2" descr="http://www2.nykline.com/liner/container_specifications/img/container.gif"/>
          <p:cNvPicPr>
            <a:picLocks noChangeAspect="1" noChangeArrowheads="1"/>
          </p:cNvPicPr>
          <p:nvPr/>
        </p:nvPicPr>
        <p:blipFill>
          <a:blip r:embed="rId3" cstate="print"/>
          <a:srcRect/>
          <a:stretch>
            <a:fillRect/>
          </a:stretch>
        </p:blipFill>
        <p:spPr bwMode="auto">
          <a:xfrm>
            <a:off x="7380312" y="2924944"/>
            <a:ext cx="1032049" cy="772826"/>
          </a:xfrm>
          <a:prstGeom prst="rect">
            <a:avLst/>
          </a:prstGeom>
          <a:noFill/>
        </p:spPr>
      </p:pic>
      <p:pic>
        <p:nvPicPr>
          <p:cNvPr id="10" name="Picture 2" descr="http://www2.nykline.com/liner/container_specifications/img/container.gif"/>
          <p:cNvPicPr>
            <a:picLocks noChangeAspect="1" noChangeArrowheads="1"/>
          </p:cNvPicPr>
          <p:nvPr/>
        </p:nvPicPr>
        <p:blipFill>
          <a:blip r:embed="rId3" cstate="print"/>
          <a:srcRect/>
          <a:stretch>
            <a:fillRect/>
          </a:stretch>
        </p:blipFill>
        <p:spPr bwMode="auto">
          <a:xfrm>
            <a:off x="539552" y="152805"/>
            <a:ext cx="1176065" cy="880669"/>
          </a:xfrm>
          <a:prstGeom prst="rect">
            <a:avLst/>
          </a:prstGeom>
          <a:noFill/>
        </p:spPr>
      </p:pic>
      <p:pic>
        <p:nvPicPr>
          <p:cNvPr id="14" name="Picture 2"/>
          <p:cNvPicPr>
            <a:picLocks noChangeAspect="1" noChangeArrowheads="1"/>
          </p:cNvPicPr>
          <p:nvPr/>
        </p:nvPicPr>
        <p:blipFill>
          <a:blip r:embed="rId4" cstate="print"/>
          <a:srcRect/>
          <a:stretch>
            <a:fillRect/>
          </a:stretch>
        </p:blipFill>
        <p:spPr bwMode="auto">
          <a:xfrm>
            <a:off x="2267744" y="332656"/>
            <a:ext cx="2113608" cy="469450"/>
          </a:xfrm>
          <a:prstGeom prst="rect">
            <a:avLst/>
          </a:prstGeom>
          <a:noFill/>
          <a:ln w="9525">
            <a:noFill/>
            <a:miter lim="800000"/>
            <a:headEnd/>
            <a:tailEnd/>
          </a:ln>
        </p:spPr>
      </p:pic>
      <p:sp>
        <p:nvSpPr>
          <p:cNvPr id="15" name="Meia Moldura 14"/>
          <p:cNvSpPr/>
          <p:nvPr/>
        </p:nvSpPr>
        <p:spPr>
          <a:xfrm rot="18797131">
            <a:off x="4780209" y="367671"/>
            <a:ext cx="564411" cy="569086"/>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pt-PT">
              <a:solidFill>
                <a:srgbClr val="061F5B"/>
              </a:solidFill>
            </a:endParaRPr>
          </a:p>
        </p:txBody>
      </p:sp>
      <p:pic>
        <p:nvPicPr>
          <p:cNvPr id="1283076" name="Picture 4" descr="http://www.ehelpcarolina.com/wp-content/uploads/2010/12/magra-demais.jpg"/>
          <p:cNvPicPr>
            <a:picLocks noChangeAspect="1" noChangeArrowheads="1"/>
          </p:cNvPicPr>
          <p:nvPr/>
        </p:nvPicPr>
        <p:blipFill>
          <a:blip r:embed="rId5" cstate="print"/>
          <a:srcRect/>
          <a:stretch>
            <a:fillRect/>
          </a:stretch>
        </p:blipFill>
        <p:spPr bwMode="auto">
          <a:xfrm flipH="1">
            <a:off x="5508104" y="188640"/>
            <a:ext cx="432048" cy="958171"/>
          </a:xfrm>
          <a:prstGeom prst="rect">
            <a:avLst/>
          </a:prstGeom>
          <a:noFill/>
        </p:spPr>
      </p:pic>
      <p:pic>
        <p:nvPicPr>
          <p:cNvPr id="1283078" name="Picture 6" descr="http://www.inhabitat.com/wp-content/uploads/airnz.jpg"/>
          <p:cNvPicPr>
            <a:picLocks noChangeAspect="1" noChangeArrowheads="1"/>
          </p:cNvPicPr>
          <p:nvPr/>
        </p:nvPicPr>
        <p:blipFill>
          <a:blip r:embed="rId6" cstate="print"/>
          <a:srcRect/>
          <a:stretch>
            <a:fillRect/>
          </a:stretch>
        </p:blipFill>
        <p:spPr bwMode="auto">
          <a:xfrm>
            <a:off x="6372201" y="188641"/>
            <a:ext cx="1824137" cy="835639"/>
          </a:xfrm>
          <a:prstGeom prst="rect">
            <a:avLst/>
          </a:prstGeom>
          <a:noFill/>
        </p:spPr>
      </p:pic>
      <p:pic>
        <p:nvPicPr>
          <p:cNvPr id="17" name="Picture 4" descr="http://www.ehelpcarolina.com/wp-content/uploads/2010/12/magra-demais.jpg"/>
          <p:cNvPicPr>
            <a:picLocks noChangeAspect="1" noChangeArrowheads="1"/>
          </p:cNvPicPr>
          <p:nvPr/>
        </p:nvPicPr>
        <p:blipFill>
          <a:blip r:embed="rId5" cstate="print"/>
          <a:srcRect/>
          <a:stretch>
            <a:fillRect/>
          </a:stretch>
        </p:blipFill>
        <p:spPr bwMode="auto">
          <a:xfrm flipH="1">
            <a:off x="7812360" y="1988840"/>
            <a:ext cx="432048" cy="95817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08973E-6 C -0.00625 0.01272 -0.0066 0.02891 -0.01684 0.03816 C -0.02292 0.05018 -0.02032 0.04509 -0.02466 0.05365 C -0.02622 0.05666 -0.02639 0.06059 -0.02726 0.06406 C -0.03021 0.07608 -0.04497 0.09227 -0.0533 0.09528 C -0.08056 0.09274 -0.06528 0.09412 -0.08056 0.08834 C -0.0849 0.08672 -0.09358 0.08325 -0.09358 0.08348 C -0.12448 0.0851 -0.15695 0.08903 -0.18698 0.07632 C -0.19254 0.07146 -0.19688 0.06568 -0.20261 0.06059 C -0.21042 0.05365 -0.23802 0.05249 -0.24288 0.05203 C -0.24636 0.05111 -0.25087 0.05088 -0.2533 0.04671 C -0.26059 0.03469 -0.2467 0.04833 -0.25851 0.03816 C -0.26163 0.02497 -0.25695 0.04024 -0.26372 0.03122 C -0.26754 0.02613 -0.27101 0.01665 -0.27413 0.0104 C -0.27604 0.0067 -0.27865 0.0037 -0.28056 3.08973E-6 C -0.28229 -0.00717 -0.28681 -0.0148 -0.29219 -0.01712 C -0.29948 -0.03192 -0.28768 -0.00949 -0.30261 -0.02937 C -0.31424 -0.04487 -0.30816 -0.04186 -0.31823 -0.04487 C -0.32431 -0.05042 -0.33195 -0.05065 -0.33907 -0.05343 C -0.34288 -0.05689 -0.34723 -0.05828 -0.3507 -0.06221 C -0.36268 -0.07586 -0.35035 -0.06406 -0.35973 -0.07262 C -0.36927 -0.07193 -0.37882 -0.07216 -0.38837 -0.07077 C -0.39115 -0.07031 -0.39358 -0.06846 -0.39618 -0.0673 C -0.40782 -0.06221 -0.42049 -0.05689 -0.43247 -0.05343 C -0.43386 -0.05412 -0.43542 -0.05389 -0.43646 -0.05528 C -0.44028 -0.06036 -0.43889 -0.08488 -0.43507 -0.08997 C -0.43108 -0.09529 -0.42396 -0.1006 -0.41945 -0.10546 C -0.41146 -0.11425 -0.40104 -0.1272 -0.39098 -0.13136 C -0.38264 -0.13853 -0.37309 -0.14408 -0.36372 -0.14871 C -0.35625 -0.14663 -0.35712 -0.14986 -0.35712 -0.14339 " pathEditMode="relative" rAng="0" ptsTypes="fffffffffffffffffffffffffffffA">
                                      <p:cBhvr>
                                        <p:cTn id="6" dur="5000" fill="hold"/>
                                        <p:tgtEl>
                                          <p:spTgt spid="1283074"/>
                                        </p:tgtEl>
                                        <p:attrNameLst>
                                          <p:attrName>ppt_x</p:attrName>
                                          <p:attrName>ppt_y</p:attrName>
                                        </p:attrNameLst>
                                      </p:cBhvr>
                                      <p:rCtr x="-220" y="-27"/>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2864 0.09551 C -0.04896 0.08233 -0.06892 0.06822 -0.08958 0.05573 C -0.10989 0.04348 -0.13489 0.04487 -0.1559 0.0333 C -0.18576 0.01688 -0.1993 0.00694 -0.23385 0.00208 C -0.27292 -0.02405 -0.32118 -0.00208 -0.36493 -0.00139 C -0.36632 -0.00069 -0.36892 0.00046 -0.36892 0.00046 " pathEditMode="relative" ptsTypes="fffffA">
                                      <p:cBhvr>
                                        <p:cTn id="20" dur="2000" fill="hold"/>
                                        <p:tgtEl>
                                          <p:spTgt spid="17"/>
                                        </p:tgtEl>
                                        <p:attrNameLst>
                                          <p:attrName>ppt_x</p:attrName>
                                          <p:attrName>ppt_y</p:attrName>
                                        </p:attrNameLst>
                                      </p:cBhvr>
                                    </p:animMotion>
                                  </p:childTnLst>
                                </p:cTn>
                              </p:par>
                              <p:par>
                                <p:cTn id="21" presetID="18" presetClass="entr" presetSubtype="1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2" presetClass="entr" presetSubtype="4" fill="hold" nodeType="withEffect">
                                  <p:stCondLst>
                                    <p:cond delay="0"/>
                                  </p:stCondLst>
                                  <p:childTnLst>
                                    <p:set>
                                      <p:cBhvr>
                                        <p:cTn id="25" dur="1" fill="hold">
                                          <p:stCondLst>
                                            <p:cond delay="0"/>
                                          </p:stCondLst>
                                        </p:cTn>
                                        <p:tgtEl>
                                          <p:spTgt spid="1283076"/>
                                        </p:tgtEl>
                                        <p:attrNameLst>
                                          <p:attrName>style.visibility</p:attrName>
                                        </p:attrNameLst>
                                      </p:cBhvr>
                                      <p:to>
                                        <p:strVal val="visible"/>
                                      </p:to>
                                    </p:set>
                                    <p:anim calcmode="lin" valueType="num">
                                      <p:cBhvr additive="base">
                                        <p:cTn id="26" dur="500" fill="hold"/>
                                        <p:tgtEl>
                                          <p:spTgt spid="1283076"/>
                                        </p:tgtEl>
                                        <p:attrNameLst>
                                          <p:attrName>ppt_x</p:attrName>
                                        </p:attrNameLst>
                                      </p:cBhvr>
                                      <p:tavLst>
                                        <p:tav tm="0">
                                          <p:val>
                                            <p:strVal val="#ppt_x"/>
                                          </p:val>
                                        </p:tav>
                                        <p:tav tm="100000">
                                          <p:val>
                                            <p:strVal val="#ppt_x"/>
                                          </p:val>
                                        </p:tav>
                                      </p:tavLst>
                                    </p:anim>
                                    <p:anim calcmode="lin" valueType="num">
                                      <p:cBhvr additive="base">
                                        <p:cTn id="27" dur="500" fill="hold"/>
                                        <p:tgtEl>
                                          <p:spTgt spid="128307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83078"/>
                                        </p:tgtEl>
                                        <p:attrNameLst>
                                          <p:attrName>style.visibility</p:attrName>
                                        </p:attrNameLst>
                                      </p:cBhvr>
                                      <p:to>
                                        <p:strVal val="visible"/>
                                      </p:to>
                                    </p:set>
                                    <p:anim calcmode="lin" valueType="num">
                                      <p:cBhvr additive="base">
                                        <p:cTn id="30" dur="500" fill="hold"/>
                                        <p:tgtEl>
                                          <p:spTgt spid="1283078"/>
                                        </p:tgtEl>
                                        <p:attrNameLst>
                                          <p:attrName>ppt_x</p:attrName>
                                        </p:attrNameLst>
                                      </p:cBhvr>
                                      <p:tavLst>
                                        <p:tav tm="0">
                                          <p:val>
                                            <p:strVal val="#ppt_x"/>
                                          </p:val>
                                        </p:tav>
                                        <p:tav tm="100000">
                                          <p:val>
                                            <p:strVal val="#ppt_x"/>
                                          </p:val>
                                        </p:tav>
                                      </p:tavLst>
                                    </p:anim>
                                    <p:anim calcmode="lin" valueType="num">
                                      <p:cBhvr additive="base">
                                        <p:cTn id="31" dur="500" fill="hold"/>
                                        <p:tgtEl>
                                          <p:spTgt spid="128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340768"/>
            <a:ext cx="9144000" cy="511182"/>
          </a:xfrm>
        </p:spPr>
        <p:txBody>
          <a:bodyPr/>
          <a:lstStyle/>
          <a:p>
            <a:pPr algn="ctr"/>
            <a:r>
              <a:rPr lang="pt-PT" sz="4000" b="1" dirty="0" smtClean="0">
                <a:effectLst>
                  <a:outerShdw blurRad="38100" dist="38100" dir="2700000" algn="tl">
                    <a:srgbClr val="000000">
                      <a:alpha val="43137"/>
                    </a:srgbClr>
                  </a:outerShdw>
                </a:effectLst>
                <a:latin typeface="Verdana" pitchFamily="34" charset="0"/>
              </a:rPr>
              <a:t>Vectores de Desenvolvimento</a:t>
            </a:r>
            <a:br>
              <a:rPr lang="pt-PT" sz="4000" b="1" dirty="0" smtClean="0">
                <a:effectLst>
                  <a:outerShdw blurRad="38100" dist="38100" dir="2700000" algn="tl">
                    <a:srgbClr val="000000">
                      <a:alpha val="43137"/>
                    </a:srgbClr>
                  </a:outerShdw>
                </a:effectLst>
                <a:latin typeface="Verdana" pitchFamily="34" charset="0"/>
              </a:rPr>
            </a:br>
            <a:r>
              <a:rPr lang="pt-PT" sz="4000" b="1" dirty="0" smtClean="0">
                <a:effectLst>
                  <a:outerShdw blurRad="38100" dist="38100" dir="2700000" algn="tl">
                    <a:srgbClr val="000000">
                      <a:alpha val="43137"/>
                    </a:srgbClr>
                  </a:outerShdw>
                </a:effectLst>
                <a:latin typeface="Verdana" pitchFamily="34" charset="0"/>
              </a:rPr>
              <a:t/>
            </a:r>
            <a:br>
              <a:rPr lang="pt-PT" sz="4000" b="1" dirty="0" smtClean="0">
                <a:effectLst>
                  <a:outerShdw blurRad="38100" dist="38100" dir="2700000" algn="tl">
                    <a:srgbClr val="000000">
                      <a:alpha val="43137"/>
                    </a:srgbClr>
                  </a:outerShdw>
                </a:effectLst>
                <a:latin typeface="Verdana" pitchFamily="34" charset="0"/>
              </a:rPr>
            </a:br>
            <a:endParaRPr lang="pt-PT" sz="4000" b="1" dirty="0">
              <a:effectLst>
                <a:outerShdw blurRad="38100" dist="38100" dir="2700000" algn="tl">
                  <a:srgbClr val="000000">
                    <a:alpha val="43137"/>
                  </a:srgbClr>
                </a:outerShdw>
              </a:effectLst>
              <a:latin typeface="Verdana" pitchFamily="34" charset="0"/>
            </a:endParaRPr>
          </a:p>
        </p:txBody>
      </p:sp>
      <p:sp>
        <p:nvSpPr>
          <p:cNvPr id="6" name="AutoShape 7"/>
          <p:cNvSpPr>
            <a:spLocks noChangeArrowheads="1"/>
          </p:cNvSpPr>
          <p:nvPr/>
        </p:nvSpPr>
        <p:spPr bwMode="auto">
          <a:xfrm>
            <a:off x="3016294" y="2428870"/>
            <a:ext cx="2539195" cy="2381721"/>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F0000"/>
          </a:solidFill>
          <a:ln w="38100">
            <a:solidFill>
              <a:srgbClr val="000086"/>
            </a:solidFill>
            <a:miter lim="800000"/>
            <a:headEnd/>
            <a:tailEnd/>
          </a:ln>
          <a:effectLst/>
        </p:spPr>
        <p:txBody>
          <a:bodyPr wrap="none" lIns="91430" tIns="45715" rIns="91430" bIns="45715" anchor="ctr"/>
          <a:lstStyle/>
          <a:p>
            <a:pPr algn="ctr" fontAlgn="base">
              <a:spcBef>
                <a:spcPct val="0"/>
              </a:spcBef>
              <a:spcAft>
                <a:spcPct val="0"/>
              </a:spcAft>
            </a:pPr>
            <a:r>
              <a:rPr lang="pt-PT" sz="1700" b="1" dirty="0">
                <a:solidFill>
                  <a:srgbClr val="FFC000"/>
                </a:solidFill>
                <a:effectLst>
                  <a:outerShdw blurRad="38100" dist="38100" dir="2700000" algn="tl">
                    <a:srgbClr val="000000">
                      <a:alpha val="43137"/>
                    </a:srgbClr>
                  </a:outerShdw>
                </a:effectLst>
              </a:rPr>
              <a:t>Porto de</a:t>
            </a:r>
          </a:p>
          <a:p>
            <a:pPr algn="ctr" fontAlgn="base">
              <a:spcBef>
                <a:spcPct val="0"/>
              </a:spcBef>
              <a:spcAft>
                <a:spcPct val="0"/>
              </a:spcAft>
            </a:pPr>
            <a:r>
              <a:rPr lang="pt-PT" sz="1700" b="1" dirty="0">
                <a:solidFill>
                  <a:srgbClr val="FFC000"/>
                </a:solidFill>
                <a:effectLst>
                  <a:outerShdw blurRad="38100" dist="38100" dir="2700000" algn="tl">
                    <a:srgbClr val="000000">
                      <a:alpha val="43137"/>
                    </a:srgbClr>
                  </a:outerShdw>
                </a:effectLst>
              </a:rPr>
              <a:t>4ª Geração</a:t>
            </a:r>
            <a:endParaRPr lang="en-US" sz="1700" b="1" dirty="0">
              <a:solidFill>
                <a:srgbClr val="FFC000"/>
              </a:solidFill>
              <a:effectLst>
                <a:outerShdw blurRad="38100" dist="38100" dir="2700000" algn="tl">
                  <a:srgbClr val="000000">
                    <a:alpha val="43137"/>
                  </a:srgbClr>
                </a:outerShdw>
              </a:effectLst>
            </a:endParaRPr>
          </a:p>
        </p:txBody>
      </p:sp>
      <p:sp>
        <p:nvSpPr>
          <p:cNvPr id="7" name="Text Box 8"/>
          <p:cNvSpPr txBox="1">
            <a:spLocks noChangeArrowheads="1"/>
          </p:cNvSpPr>
          <p:nvPr/>
        </p:nvSpPr>
        <p:spPr bwMode="auto">
          <a:xfrm>
            <a:off x="3724370" y="2103628"/>
            <a:ext cx="1113895" cy="307777"/>
          </a:xfrm>
          <a:prstGeom prst="rect">
            <a:avLst/>
          </a:prstGeom>
          <a:noFill/>
          <a:ln w="9525">
            <a:noFill/>
            <a:miter lim="800000"/>
            <a:headEnd/>
            <a:tailEnd/>
          </a:ln>
          <a:effectLst/>
        </p:spPr>
        <p:txBody>
          <a:bodyPr wrap="none" lIns="91430" tIns="45715" rIns="91430" bIns="45715">
            <a:spAutoFit/>
          </a:bodyPr>
          <a:lstStyle/>
          <a:p>
            <a:pPr fontAlgn="base">
              <a:spcBef>
                <a:spcPct val="0"/>
              </a:spcBef>
              <a:spcAft>
                <a:spcPct val="0"/>
              </a:spcAft>
            </a:pPr>
            <a:r>
              <a:rPr lang="pt-PT" sz="1400" b="1" dirty="0">
                <a:solidFill>
                  <a:srgbClr val="00B050"/>
                </a:solidFill>
              </a:rPr>
              <a:t>T</a:t>
            </a:r>
            <a:r>
              <a:rPr lang="pt-PT" sz="1400" b="1" dirty="0">
                <a:solidFill>
                  <a:srgbClr val="00B050"/>
                </a:solidFill>
                <a:effectLst>
                  <a:outerShdw blurRad="38100" dist="38100" dir="2700000" algn="tl">
                    <a:srgbClr val="000000">
                      <a:alpha val="43137"/>
                    </a:srgbClr>
                  </a:outerShdw>
                </a:effectLst>
              </a:rPr>
              <a:t>ecnologia</a:t>
            </a:r>
            <a:endParaRPr lang="en-US" sz="1400" b="1" dirty="0">
              <a:solidFill>
                <a:srgbClr val="00B050"/>
              </a:solidFill>
              <a:effectLst>
                <a:outerShdw blurRad="38100" dist="38100" dir="2700000" algn="tl">
                  <a:srgbClr val="000000">
                    <a:alpha val="43137"/>
                  </a:srgbClr>
                </a:outerShdw>
              </a:effectLst>
            </a:endParaRPr>
          </a:p>
        </p:txBody>
      </p:sp>
      <p:sp>
        <p:nvSpPr>
          <p:cNvPr id="8" name="Text Box 10"/>
          <p:cNvSpPr txBox="1">
            <a:spLocks noChangeArrowheads="1"/>
          </p:cNvSpPr>
          <p:nvPr/>
        </p:nvSpPr>
        <p:spPr bwMode="auto">
          <a:xfrm>
            <a:off x="3688143" y="4810591"/>
            <a:ext cx="1099981" cy="307777"/>
          </a:xfrm>
          <a:prstGeom prst="rect">
            <a:avLst/>
          </a:prstGeom>
          <a:noFill/>
          <a:ln w="9525">
            <a:noFill/>
            <a:miter lim="800000"/>
            <a:headEnd/>
            <a:tailEnd/>
          </a:ln>
          <a:effectLst/>
        </p:spPr>
        <p:txBody>
          <a:bodyPr wrap="none" lIns="91430" tIns="45715" rIns="91430" bIns="45715">
            <a:spAutoFit/>
          </a:bodyPr>
          <a:lstStyle/>
          <a:p>
            <a:pPr fontAlgn="base">
              <a:spcBef>
                <a:spcPct val="0"/>
              </a:spcBef>
              <a:spcAft>
                <a:spcPct val="0"/>
              </a:spcAft>
            </a:pPr>
            <a:r>
              <a:rPr lang="pt-PT" sz="1400" b="1" dirty="0">
                <a:solidFill>
                  <a:srgbClr val="00B050"/>
                </a:solidFill>
                <a:effectLst>
                  <a:outerShdw blurRad="38100" dist="38100" dir="2700000" algn="tl">
                    <a:srgbClr val="000000">
                      <a:alpha val="43137"/>
                    </a:srgbClr>
                  </a:outerShdw>
                </a:effectLst>
              </a:rPr>
              <a:t>Segurança</a:t>
            </a:r>
            <a:endParaRPr lang="en-US" sz="1400" b="1" dirty="0">
              <a:solidFill>
                <a:srgbClr val="00B050"/>
              </a:solidFill>
              <a:effectLst>
                <a:outerShdw blurRad="38100" dist="38100" dir="2700000" algn="tl">
                  <a:srgbClr val="000000">
                    <a:alpha val="43137"/>
                  </a:srgbClr>
                </a:outerShdw>
              </a:effectLst>
            </a:endParaRPr>
          </a:p>
        </p:txBody>
      </p:sp>
      <p:sp>
        <p:nvSpPr>
          <p:cNvPr id="9" name="Text Box 11"/>
          <p:cNvSpPr txBox="1">
            <a:spLocks noChangeArrowheads="1"/>
          </p:cNvSpPr>
          <p:nvPr/>
        </p:nvSpPr>
        <p:spPr bwMode="auto">
          <a:xfrm>
            <a:off x="5807432" y="3428312"/>
            <a:ext cx="968535" cy="307777"/>
          </a:xfrm>
          <a:prstGeom prst="rect">
            <a:avLst/>
          </a:prstGeom>
          <a:noFill/>
          <a:ln w="9525">
            <a:noFill/>
            <a:miter lim="800000"/>
            <a:headEnd/>
            <a:tailEnd/>
          </a:ln>
          <a:effectLst/>
        </p:spPr>
        <p:txBody>
          <a:bodyPr wrap="none" lIns="91430" tIns="45715" rIns="91430" bIns="45715">
            <a:spAutoFit/>
          </a:bodyPr>
          <a:lstStyle/>
          <a:p>
            <a:pPr fontAlgn="base">
              <a:spcBef>
                <a:spcPct val="0"/>
              </a:spcBef>
              <a:spcAft>
                <a:spcPct val="0"/>
              </a:spcAft>
            </a:pPr>
            <a:r>
              <a:rPr lang="pt-PT" sz="1400" b="1" dirty="0">
                <a:solidFill>
                  <a:srgbClr val="00B050"/>
                </a:solidFill>
                <a:effectLst>
                  <a:outerShdw blurRad="38100" dist="38100" dir="2700000" algn="tl">
                    <a:srgbClr val="000000">
                      <a:alpha val="43137"/>
                    </a:srgbClr>
                  </a:outerShdw>
                </a:effectLst>
              </a:rPr>
              <a:t>Logística</a:t>
            </a:r>
            <a:endParaRPr lang="en-US" sz="1400" b="1" dirty="0">
              <a:solidFill>
                <a:srgbClr val="00B050"/>
              </a:solidFill>
              <a:effectLst>
                <a:outerShdw blurRad="38100" dist="38100" dir="2700000" algn="tl">
                  <a:srgbClr val="000000">
                    <a:alpha val="43137"/>
                  </a:srgbClr>
                </a:outerShdw>
              </a:effectLst>
            </a:endParaRPr>
          </a:p>
        </p:txBody>
      </p:sp>
      <p:sp>
        <p:nvSpPr>
          <p:cNvPr id="10" name="AutoShape 12"/>
          <p:cNvSpPr>
            <a:spLocks/>
          </p:cNvSpPr>
          <p:nvPr/>
        </p:nvSpPr>
        <p:spPr bwMode="auto">
          <a:xfrm rot="2677989">
            <a:off x="2832495" y="1926801"/>
            <a:ext cx="373798" cy="1532997"/>
          </a:xfrm>
          <a:prstGeom prst="leftBracket">
            <a:avLst>
              <a:gd name="adj" fmla="val 36637"/>
            </a:avLst>
          </a:prstGeom>
          <a:noFill/>
          <a:ln w="28575">
            <a:solidFill>
              <a:srgbClr val="FF0000"/>
            </a:solidFill>
            <a:round/>
            <a:headEnd/>
            <a:tailEnd/>
          </a:ln>
          <a:effectLst/>
        </p:spPr>
        <p:txBody>
          <a:bodyPr wrap="none" lIns="91430" tIns="45715" rIns="91430" bIns="45715" anchor="ctr"/>
          <a:lstStyle/>
          <a:p>
            <a:pPr fontAlgn="base">
              <a:spcBef>
                <a:spcPct val="0"/>
              </a:spcBef>
              <a:spcAft>
                <a:spcPct val="0"/>
              </a:spcAft>
            </a:pPr>
            <a:endParaRPr lang="pt-PT">
              <a:solidFill>
                <a:srgbClr val="000066"/>
              </a:solidFill>
            </a:endParaRPr>
          </a:p>
        </p:txBody>
      </p:sp>
      <p:sp>
        <p:nvSpPr>
          <p:cNvPr id="11" name="AutoShape 13"/>
          <p:cNvSpPr>
            <a:spLocks/>
          </p:cNvSpPr>
          <p:nvPr/>
        </p:nvSpPr>
        <p:spPr bwMode="auto">
          <a:xfrm rot="7989530">
            <a:off x="5413447" y="1893147"/>
            <a:ext cx="384531" cy="1621989"/>
          </a:xfrm>
          <a:prstGeom prst="leftBracket">
            <a:avLst>
              <a:gd name="adj" fmla="val 36160"/>
            </a:avLst>
          </a:prstGeom>
          <a:noFill/>
          <a:ln w="28575">
            <a:solidFill>
              <a:srgbClr val="FF0000"/>
            </a:solidFill>
            <a:round/>
            <a:headEnd/>
            <a:tailEnd/>
          </a:ln>
          <a:effectLst/>
        </p:spPr>
        <p:txBody>
          <a:bodyPr wrap="none" lIns="91430" tIns="45715" rIns="91430" bIns="45715" anchor="ctr"/>
          <a:lstStyle/>
          <a:p>
            <a:pPr fontAlgn="base">
              <a:spcBef>
                <a:spcPct val="0"/>
              </a:spcBef>
              <a:spcAft>
                <a:spcPct val="0"/>
              </a:spcAft>
            </a:pPr>
            <a:endParaRPr lang="pt-PT">
              <a:solidFill>
                <a:srgbClr val="000066"/>
              </a:solidFill>
            </a:endParaRPr>
          </a:p>
        </p:txBody>
      </p:sp>
      <p:sp>
        <p:nvSpPr>
          <p:cNvPr id="12" name="AutoShape 14"/>
          <p:cNvSpPr>
            <a:spLocks/>
          </p:cNvSpPr>
          <p:nvPr/>
        </p:nvSpPr>
        <p:spPr bwMode="auto">
          <a:xfrm rot="13692565">
            <a:off x="5295295" y="3794999"/>
            <a:ext cx="384531" cy="1463389"/>
          </a:xfrm>
          <a:prstGeom prst="leftBracket">
            <a:avLst>
              <a:gd name="adj" fmla="val 36637"/>
            </a:avLst>
          </a:prstGeom>
          <a:noFill/>
          <a:ln w="28575">
            <a:solidFill>
              <a:srgbClr val="FF0000"/>
            </a:solidFill>
            <a:round/>
            <a:headEnd/>
            <a:tailEnd/>
          </a:ln>
          <a:effectLst/>
        </p:spPr>
        <p:txBody>
          <a:bodyPr wrap="none" lIns="91430" tIns="45715" rIns="91430" bIns="45715" anchor="ctr"/>
          <a:lstStyle/>
          <a:p>
            <a:pPr fontAlgn="base">
              <a:spcBef>
                <a:spcPct val="0"/>
              </a:spcBef>
              <a:spcAft>
                <a:spcPct val="0"/>
              </a:spcAft>
            </a:pPr>
            <a:endParaRPr lang="pt-PT">
              <a:solidFill>
                <a:srgbClr val="000066"/>
              </a:solidFill>
            </a:endParaRPr>
          </a:p>
        </p:txBody>
      </p:sp>
      <p:sp>
        <p:nvSpPr>
          <p:cNvPr id="13" name="AutoShape 15"/>
          <p:cNvSpPr>
            <a:spLocks/>
          </p:cNvSpPr>
          <p:nvPr/>
        </p:nvSpPr>
        <p:spPr bwMode="auto">
          <a:xfrm rot="19004412">
            <a:off x="2866444" y="3716288"/>
            <a:ext cx="373798" cy="1460201"/>
          </a:xfrm>
          <a:prstGeom prst="leftBracket">
            <a:avLst>
              <a:gd name="adj" fmla="val 31645"/>
            </a:avLst>
          </a:prstGeom>
          <a:noFill/>
          <a:ln w="28575">
            <a:solidFill>
              <a:srgbClr val="FF0000"/>
            </a:solidFill>
            <a:round/>
            <a:headEnd/>
            <a:tailEnd/>
          </a:ln>
          <a:effectLst/>
        </p:spPr>
        <p:txBody>
          <a:bodyPr wrap="none" lIns="91430" tIns="45715" rIns="91430" bIns="45715" anchor="ctr"/>
          <a:lstStyle/>
          <a:p>
            <a:pPr fontAlgn="base">
              <a:spcBef>
                <a:spcPct val="0"/>
              </a:spcBef>
              <a:spcAft>
                <a:spcPct val="0"/>
              </a:spcAft>
            </a:pPr>
            <a:endParaRPr lang="pt-PT">
              <a:solidFill>
                <a:srgbClr val="000066"/>
              </a:solidFill>
            </a:endParaRPr>
          </a:p>
        </p:txBody>
      </p:sp>
      <p:sp>
        <p:nvSpPr>
          <p:cNvPr id="14" name="Text Box 16"/>
          <p:cNvSpPr txBox="1">
            <a:spLocks noChangeArrowheads="1"/>
          </p:cNvSpPr>
          <p:nvPr/>
        </p:nvSpPr>
        <p:spPr bwMode="auto">
          <a:xfrm>
            <a:off x="5807431" y="1996322"/>
            <a:ext cx="2671460" cy="646331"/>
          </a:xfrm>
          <a:prstGeom prst="rect">
            <a:avLst/>
          </a:prstGeom>
          <a:noFill/>
          <a:ln w="9525">
            <a:noFill/>
            <a:miter lim="800000"/>
            <a:headEnd/>
            <a:tailEnd/>
          </a:ln>
          <a:effectLst/>
        </p:spPr>
        <p:txBody>
          <a:bodyPr wrap="square" lIns="91430" tIns="45715" rIns="91430" bIns="45715">
            <a:spAutoFit/>
          </a:bodyPr>
          <a:lstStyle/>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1)Integração de </a:t>
            </a:r>
          </a:p>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Cadeias Logísticas</a:t>
            </a:r>
            <a:endParaRPr lang="en-US" b="1" dirty="0">
              <a:solidFill>
                <a:srgbClr val="FFC000"/>
              </a:solidFill>
              <a:effectLst>
                <a:outerShdw blurRad="38100" dist="38100" dir="2700000" algn="tl">
                  <a:srgbClr val="000000">
                    <a:alpha val="43137"/>
                  </a:srgbClr>
                </a:outerShdw>
              </a:effectLst>
            </a:endParaRPr>
          </a:p>
        </p:txBody>
      </p:sp>
      <p:sp>
        <p:nvSpPr>
          <p:cNvPr id="15" name="Text Box 17"/>
          <p:cNvSpPr txBox="1">
            <a:spLocks noChangeArrowheads="1"/>
          </p:cNvSpPr>
          <p:nvPr/>
        </p:nvSpPr>
        <p:spPr bwMode="auto">
          <a:xfrm>
            <a:off x="5779439" y="4581904"/>
            <a:ext cx="2882019" cy="646321"/>
          </a:xfrm>
          <a:prstGeom prst="rect">
            <a:avLst/>
          </a:prstGeom>
          <a:noFill/>
          <a:ln w="9525">
            <a:noFill/>
            <a:miter lim="800000"/>
            <a:headEnd/>
            <a:tailEnd/>
          </a:ln>
          <a:effectLst/>
        </p:spPr>
        <p:txBody>
          <a:bodyPr wrap="square" lIns="91430" tIns="45715" rIns="91430" bIns="45715">
            <a:spAutoFit/>
          </a:bodyPr>
          <a:lstStyle/>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2)Segurança de Pessoas</a:t>
            </a:r>
          </a:p>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e Bens</a:t>
            </a:r>
            <a:endParaRPr lang="en-US" b="1" dirty="0">
              <a:solidFill>
                <a:srgbClr val="FFC000"/>
              </a:solidFill>
              <a:effectLst>
                <a:outerShdw blurRad="38100" dist="38100" dir="2700000" algn="tl">
                  <a:srgbClr val="000000">
                    <a:alpha val="43137"/>
                  </a:srgbClr>
                </a:outerShdw>
              </a:effectLst>
            </a:endParaRPr>
          </a:p>
        </p:txBody>
      </p:sp>
      <p:sp>
        <p:nvSpPr>
          <p:cNvPr id="16" name="Text Box 19"/>
          <p:cNvSpPr txBox="1">
            <a:spLocks noChangeArrowheads="1"/>
          </p:cNvSpPr>
          <p:nvPr/>
        </p:nvSpPr>
        <p:spPr bwMode="auto">
          <a:xfrm>
            <a:off x="299980" y="2198492"/>
            <a:ext cx="2576346" cy="646331"/>
          </a:xfrm>
          <a:prstGeom prst="rect">
            <a:avLst/>
          </a:prstGeom>
          <a:noFill/>
          <a:ln w="9525">
            <a:noFill/>
            <a:miter lim="800000"/>
            <a:headEnd/>
            <a:tailEnd/>
          </a:ln>
          <a:effectLst/>
        </p:spPr>
        <p:txBody>
          <a:bodyPr wrap="square" lIns="91430" tIns="45715" rIns="91430" bIns="45715">
            <a:spAutoFit/>
          </a:bodyPr>
          <a:lstStyle/>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4)Integração do Porto</a:t>
            </a:r>
          </a:p>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com a Comunidade </a:t>
            </a:r>
            <a:endParaRPr lang="en-US" b="1" dirty="0">
              <a:solidFill>
                <a:srgbClr val="FFC000"/>
              </a:solidFill>
              <a:effectLst>
                <a:outerShdw blurRad="38100" dist="38100" dir="2700000" algn="tl">
                  <a:srgbClr val="000000">
                    <a:alpha val="43137"/>
                  </a:srgbClr>
                </a:outerShdw>
              </a:effectLst>
            </a:endParaRPr>
          </a:p>
        </p:txBody>
      </p:sp>
      <p:sp>
        <p:nvSpPr>
          <p:cNvPr id="17" name="Text Box 9"/>
          <p:cNvSpPr txBox="1">
            <a:spLocks noChangeArrowheads="1"/>
          </p:cNvSpPr>
          <p:nvPr/>
        </p:nvSpPr>
        <p:spPr bwMode="auto">
          <a:xfrm>
            <a:off x="1446999" y="3370064"/>
            <a:ext cx="2168619" cy="307766"/>
          </a:xfrm>
          <a:prstGeom prst="rect">
            <a:avLst/>
          </a:prstGeom>
          <a:noFill/>
          <a:ln w="9525">
            <a:noFill/>
            <a:miter lim="800000"/>
            <a:headEnd/>
            <a:tailEnd/>
          </a:ln>
          <a:effectLst/>
        </p:spPr>
        <p:txBody>
          <a:bodyPr wrap="square" lIns="91430" tIns="45715" rIns="91430" bIns="45715">
            <a:spAutoFit/>
          </a:bodyPr>
          <a:lstStyle/>
          <a:p>
            <a:pPr fontAlgn="base">
              <a:spcBef>
                <a:spcPct val="0"/>
              </a:spcBef>
              <a:spcAft>
                <a:spcPct val="0"/>
              </a:spcAft>
            </a:pPr>
            <a:r>
              <a:rPr lang="pt-PT" sz="1400" b="1" dirty="0" smtClean="0">
                <a:solidFill>
                  <a:srgbClr val="333399"/>
                </a:solidFill>
              </a:rPr>
              <a:t> </a:t>
            </a:r>
            <a:r>
              <a:rPr lang="pt-PT" sz="1400" b="1" dirty="0" smtClean="0">
                <a:solidFill>
                  <a:srgbClr val="00B050"/>
                </a:solidFill>
                <a:effectLst>
                  <a:outerShdw blurRad="38100" dist="38100" dir="2700000" algn="tl">
                    <a:srgbClr val="000000">
                      <a:alpha val="43137"/>
                    </a:srgbClr>
                  </a:outerShdw>
                </a:effectLst>
              </a:rPr>
              <a:t>Ambiente</a:t>
            </a:r>
            <a:r>
              <a:rPr lang="pt-PT" sz="1400" b="1" dirty="0" smtClean="0">
                <a:solidFill>
                  <a:srgbClr val="333399"/>
                </a:solidFill>
              </a:rPr>
              <a:t> </a:t>
            </a:r>
          </a:p>
        </p:txBody>
      </p:sp>
      <p:sp>
        <p:nvSpPr>
          <p:cNvPr id="18" name="Text Box 18"/>
          <p:cNvSpPr txBox="1">
            <a:spLocks noChangeArrowheads="1"/>
          </p:cNvSpPr>
          <p:nvPr/>
        </p:nvSpPr>
        <p:spPr bwMode="auto">
          <a:xfrm>
            <a:off x="551923" y="4459839"/>
            <a:ext cx="2464371" cy="646331"/>
          </a:xfrm>
          <a:prstGeom prst="rect">
            <a:avLst/>
          </a:prstGeom>
          <a:noFill/>
          <a:ln w="9525">
            <a:noFill/>
            <a:miter lim="800000"/>
            <a:headEnd/>
            <a:tailEnd/>
          </a:ln>
          <a:effectLst/>
        </p:spPr>
        <p:txBody>
          <a:bodyPr wrap="square" lIns="91430" tIns="45715" rIns="91430" bIns="45715">
            <a:spAutoFit/>
          </a:bodyPr>
          <a:lstStyle/>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3)Segurança da</a:t>
            </a:r>
          </a:p>
          <a:p>
            <a:pPr fontAlgn="base">
              <a:spcBef>
                <a:spcPct val="0"/>
              </a:spcBef>
              <a:spcAft>
                <a:spcPct val="0"/>
              </a:spcAft>
            </a:pPr>
            <a:r>
              <a:rPr lang="pt-PT" b="1" dirty="0">
                <a:solidFill>
                  <a:srgbClr val="FFC000"/>
                </a:solidFill>
                <a:effectLst>
                  <a:outerShdw blurRad="38100" dist="38100" dir="2700000" algn="tl">
                    <a:srgbClr val="000000">
                      <a:alpha val="43137"/>
                    </a:srgbClr>
                  </a:outerShdw>
                </a:effectLst>
              </a:rPr>
              <a:t>Envolvente</a:t>
            </a:r>
            <a:endParaRPr lang="en-US" b="1" dirty="0">
              <a:solidFill>
                <a:srgbClr val="FFC000"/>
              </a:solidFill>
              <a:effectLst>
                <a:outerShdw blurRad="38100" dist="38100" dir="2700000" algn="tl">
                  <a:srgbClr val="000000">
                    <a:alpha val="43137"/>
                  </a:srgbClr>
                </a:outerShdw>
              </a:effectLst>
            </a:endParaRPr>
          </a:p>
        </p:txBody>
      </p:sp>
      <p:sp>
        <p:nvSpPr>
          <p:cNvPr id="19" name="CaixaDeTexto 18"/>
          <p:cNvSpPr txBox="1"/>
          <p:nvPr/>
        </p:nvSpPr>
        <p:spPr>
          <a:xfrm>
            <a:off x="251522" y="5589241"/>
            <a:ext cx="9143999" cy="954097"/>
          </a:xfrm>
          <a:prstGeom prst="rect">
            <a:avLst/>
          </a:prstGeom>
          <a:noFill/>
        </p:spPr>
        <p:txBody>
          <a:bodyPr wrap="square" lIns="91430" tIns="45715" rIns="91430" bIns="45715" rtlCol="0">
            <a:spAutoFit/>
          </a:bodyPr>
          <a:lstStyle/>
          <a:p>
            <a:pPr fontAlgn="base">
              <a:spcBef>
                <a:spcPct val="0"/>
              </a:spcBef>
              <a:spcAft>
                <a:spcPct val="0"/>
              </a:spcAft>
            </a:pPr>
            <a:r>
              <a:rPr lang="pt-PT" sz="2800" b="1" dirty="0" smtClean="0">
                <a:solidFill>
                  <a:srgbClr val="FF0000"/>
                </a:solidFill>
                <a:effectLst>
                  <a:outerShdw blurRad="38100" dist="38100" dir="2700000" algn="tl">
                    <a:srgbClr val="000000">
                      <a:alpha val="43137"/>
                    </a:srgbClr>
                  </a:outerShdw>
                </a:effectLst>
                <a:latin typeface="Verdana" pitchFamily="34" charset="0"/>
              </a:rPr>
              <a:t>“Certificação da Qualidade, Ambiente</a:t>
            </a:r>
          </a:p>
          <a:p>
            <a:pPr fontAlgn="base">
              <a:spcBef>
                <a:spcPct val="0"/>
              </a:spcBef>
              <a:spcAft>
                <a:spcPct val="0"/>
              </a:spcAft>
            </a:pPr>
            <a:r>
              <a:rPr lang="en-US" sz="2800" b="1" dirty="0" smtClean="0">
                <a:solidFill>
                  <a:srgbClr val="FF0000"/>
                </a:solidFill>
                <a:effectLst>
                  <a:outerShdw blurRad="38100" dist="38100" dir="2700000" algn="tl">
                    <a:srgbClr val="000000">
                      <a:alpha val="43137"/>
                    </a:srgbClr>
                  </a:outerShdw>
                </a:effectLst>
                <a:latin typeface="Verdana" pitchFamily="34" charset="0"/>
              </a:rPr>
              <a:t>                        e </a:t>
            </a:r>
            <a:r>
              <a:rPr lang="pt-PT" sz="2800" b="1" dirty="0" smtClean="0">
                <a:solidFill>
                  <a:srgbClr val="FF0000"/>
                </a:solidFill>
                <a:effectLst>
                  <a:outerShdw blurRad="38100" dist="38100" dir="2700000" algn="tl">
                    <a:srgbClr val="000000">
                      <a:alpha val="43137"/>
                    </a:srgbClr>
                  </a:outerShdw>
                </a:effectLst>
                <a:latin typeface="Verdana" pitchFamily="34" charset="0"/>
              </a:rPr>
              <a:t>Segurança</a:t>
            </a:r>
            <a:r>
              <a:rPr lang="en-US" sz="2800" b="1" dirty="0" smtClean="0">
                <a:solidFill>
                  <a:srgbClr val="FF0000"/>
                </a:solidFill>
                <a:effectLst>
                  <a:outerShdw blurRad="38100" dist="38100" dir="2700000" algn="tl">
                    <a:srgbClr val="000000">
                      <a:alpha val="43137"/>
                    </a:srgbClr>
                  </a:outerShdw>
                </a:effectLst>
                <a:latin typeface="Verdana" pitchFamily="34" charset="0"/>
              </a:rPr>
              <a:t> </a:t>
            </a:r>
            <a:r>
              <a:rPr lang="pt-PT" sz="2800" b="1" dirty="0" smtClean="0">
                <a:solidFill>
                  <a:srgbClr val="FF0000"/>
                </a:solidFill>
                <a:effectLst>
                  <a:outerShdw blurRad="38100" dist="38100" dir="2700000" algn="tl">
                    <a:srgbClr val="000000">
                      <a:alpha val="43137"/>
                    </a:srgbClr>
                  </a:outerShdw>
                </a:effectLst>
                <a:latin typeface="Verdana" pitchFamily="34" charset="0"/>
              </a:rPr>
              <a:t>”</a:t>
            </a:r>
            <a:endParaRPr lang="pt-PT" sz="2800" dirty="0">
              <a:solidFill>
                <a:srgbClr val="FF0000"/>
              </a:solidFill>
            </a:endParaRPr>
          </a:p>
        </p:txBody>
      </p:sp>
      <p:sp>
        <p:nvSpPr>
          <p:cNvPr id="20" name="Oval 19"/>
          <p:cNvSpPr/>
          <p:nvPr/>
        </p:nvSpPr>
        <p:spPr>
          <a:xfrm>
            <a:off x="0" y="593740"/>
            <a:ext cx="9144000" cy="61214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fontAlgn="base">
              <a:spcBef>
                <a:spcPct val="0"/>
              </a:spcBef>
              <a:spcAft>
                <a:spcPct val="0"/>
              </a:spcAft>
            </a:pPr>
            <a:endParaRPr lang="pt-PT">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Bottom)">
                                      <p:cBhvr>
                                        <p:cTn id="7" dur="500"/>
                                        <p:tgtEl>
                                          <p:spTgt spid="1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lide(fromBottom)">
                                      <p:cBhvr>
                                        <p:cTn id="10" dur="500"/>
                                        <p:tgtEl>
                                          <p:spTgt spid="18"/>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lide(fromBottom)">
                                      <p:cBhvr>
                                        <p:cTn id="13" dur="500"/>
                                        <p:tgtEl>
                                          <p:spTgt spid="17"/>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500"/>
                                        <p:tgtEl>
                                          <p:spTgt spid="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lide(fromBottom)">
                                      <p:cBhvr>
                                        <p:cTn id="19" dur="500"/>
                                        <p:tgtEl>
                                          <p:spTgt spid="14"/>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lide(fromBottom)">
                                      <p:cBhvr>
                                        <p:cTn id="25" dur="500"/>
                                        <p:tgtEl>
                                          <p:spTgt spid="1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lide(fromBottom)">
                                      <p:cBhvr>
                                        <p:cTn id="28" dur="500"/>
                                        <p:tgtEl>
                                          <p:spTgt spid="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lide(fromBottom)">
                                      <p:cBhvr>
                                        <p:cTn id="31" dur="500"/>
                                        <p:tgtEl>
                                          <p:spTgt spid="12"/>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lide(fromBottom)">
                                      <p:cBhvr>
                                        <p:cTn id="34" dur="500"/>
                                        <p:tgtEl>
                                          <p:spTgt spid="1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Bottom)">
                                      <p:cBhvr>
                                        <p:cTn id="37" dur="500"/>
                                        <p:tgtEl>
                                          <p:spTgt spid="10"/>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lide(fromBottom)">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1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slide(fromBottom)">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3" grpId="0" animBg="1"/>
      <p:bldP spid="14" grpId="0"/>
      <p:bldP spid="15" grpId="0"/>
      <p:bldP spid="16" grpId="0"/>
      <p:bldP spid="17" grpId="0"/>
      <p:bldP spid="18" grpId="0"/>
      <p:bldP spid="19" grpId="0"/>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4" name="Picture 3" descr="Mapa_Ordenamento"/>
          <p:cNvPicPr>
            <a:picLocks noGrp="1" noChangeAspect="1" noChangeArrowheads="1"/>
          </p:cNvPicPr>
          <p:nvPr>
            <p:ph idx="1"/>
          </p:nvPr>
        </p:nvPicPr>
        <p:blipFill>
          <a:blip r:embed="rId2" cstate="print"/>
          <a:srcRect/>
          <a:stretch>
            <a:fillRect/>
          </a:stretch>
        </p:blipFill>
        <p:spPr bwMode="auto">
          <a:xfrm>
            <a:off x="-131484" y="-131740"/>
            <a:ext cx="9275484" cy="6989740"/>
          </a:xfrm>
          <a:prstGeom prst="rect">
            <a:avLst/>
          </a:prstGeom>
          <a:noFill/>
          <a:ln w="9525">
            <a:noFill/>
            <a:miter lim="800000"/>
            <a:headEnd/>
            <a:tailEnd/>
          </a:ln>
        </p:spPr>
      </p:pic>
      <p:sp>
        <p:nvSpPr>
          <p:cNvPr id="6" name="CaixaDeTexto 5"/>
          <p:cNvSpPr txBox="1"/>
          <p:nvPr/>
        </p:nvSpPr>
        <p:spPr>
          <a:xfrm>
            <a:off x="6858016" y="6286520"/>
            <a:ext cx="1571636"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LISNAVE</a:t>
            </a:r>
            <a:endParaRPr lang="pt-PT" dirty="0">
              <a:solidFill>
                <a:prstClr val="black"/>
              </a:solidFill>
              <a:latin typeface="Arial" charset="0"/>
            </a:endParaRPr>
          </a:p>
        </p:txBody>
      </p:sp>
      <p:sp>
        <p:nvSpPr>
          <p:cNvPr id="7" name="CaixaDeTexto 6"/>
          <p:cNvSpPr txBox="1"/>
          <p:nvPr/>
        </p:nvSpPr>
        <p:spPr>
          <a:xfrm>
            <a:off x="571472" y="3643314"/>
            <a:ext cx="2643206"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SECIL</a:t>
            </a:r>
            <a:endParaRPr lang="pt-PT" dirty="0">
              <a:solidFill>
                <a:prstClr val="black"/>
              </a:solidFill>
              <a:latin typeface="Arial" charset="0"/>
            </a:endParaRPr>
          </a:p>
        </p:txBody>
      </p:sp>
      <p:sp>
        <p:nvSpPr>
          <p:cNvPr id="8" name="CaixaDeTexto 7"/>
          <p:cNvSpPr txBox="1"/>
          <p:nvPr/>
        </p:nvSpPr>
        <p:spPr>
          <a:xfrm>
            <a:off x="0" y="2285992"/>
            <a:ext cx="3071803"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TERSADO e SADOPORT</a:t>
            </a:r>
            <a:endParaRPr lang="pt-PT" dirty="0">
              <a:solidFill>
                <a:prstClr val="black"/>
              </a:solidFill>
              <a:latin typeface="Arial" charset="0"/>
            </a:endParaRPr>
          </a:p>
        </p:txBody>
      </p:sp>
      <p:sp>
        <p:nvSpPr>
          <p:cNvPr id="9" name="CaixaDeTexto 8"/>
          <p:cNvSpPr txBox="1"/>
          <p:nvPr/>
        </p:nvSpPr>
        <p:spPr>
          <a:xfrm>
            <a:off x="2571736" y="3071810"/>
            <a:ext cx="2143140"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SAPEC</a:t>
            </a:r>
            <a:endParaRPr lang="pt-PT" dirty="0">
              <a:solidFill>
                <a:prstClr val="black"/>
              </a:solidFill>
              <a:latin typeface="Arial" charset="0"/>
            </a:endParaRPr>
          </a:p>
        </p:txBody>
      </p:sp>
      <p:sp>
        <p:nvSpPr>
          <p:cNvPr id="10" name="CaixaDeTexto 9"/>
          <p:cNvSpPr txBox="1"/>
          <p:nvPr/>
        </p:nvSpPr>
        <p:spPr>
          <a:xfrm>
            <a:off x="3286116" y="4214818"/>
            <a:ext cx="2500330"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ALSTOM</a:t>
            </a:r>
            <a:endParaRPr lang="pt-PT" dirty="0">
              <a:solidFill>
                <a:prstClr val="black"/>
              </a:solidFill>
              <a:latin typeface="Arial" charset="0"/>
            </a:endParaRPr>
          </a:p>
        </p:txBody>
      </p:sp>
      <p:cxnSp>
        <p:nvCxnSpPr>
          <p:cNvPr id="14" name="Conexão recta unidireccional 13"/>
          <p:cNvCxnSpPr/>
          <p:nvPr/>
        </p:nvCxnSpPr>
        <p:spPr>
          <a:xfrm rot="5400000" flipH="1" flipV="1">
            <a:off x="7072330" y="6000769"/>
            <a:ext cx="500066" cy="714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Conexão recta unidireccional 17"/>
          <p:cNvCxnSpPr/>
          <p:nvPr/>
        </p:nvCxnSpPr>
        <p:spPr>
          <a:xfrm flipV="1">
            <a:off x="4498974" y="4143380"/>
            <a:ext cx="501654" cy="2264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Conexão recta unidireccional 21"/>
          <p:cNvCxnSpPr/>
          <p:nvPr/>
        </p:nvCxnSpPr>
        <p:spPr>
          <a:xfrm flipV="1">
            <a:off x="2928926" y="2905357"/>
            <a:ext cx="285752" cy="21431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6" name="Conexão recta unidireccional 25"/>
          <p:cNvCxnSpPr/>
          <p:nvPr/>
        </p:nvCxnSpPr>
        <p:spPr>
          <a:xfrm rot="5400000" flipH="1" flipV="1">
            <a:off x="-158774" y="1555747"/>
            <a:ext cx="1193825" cy="26667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Conexão recta unidireccional 28"/>
          <p:cNvCxnSpPr/>
          <p:nvPr/>
        </p:nvCxnSpPr>
        <p:spPr>
          <a:xfrm rot="16200000" flipV="1">
            <a:off x="-71454" y="2928950"/>
            <a:ext cx="785818" cy="6429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285721" y="2643182"/>
            <a:ext cx="1857388"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srgbClr val="D6ECFF">
                    <a:lumMod val="25000"/>
                  </a:srgbClr>
                </a:solidFill>
                <a:latin typeface="Arial" charset="0"/>
              </a:rPr>
              <a:t>ISO 9001:2008</a:t>
            </a:r>
            <a:endParaRPr lang="en-US" dirty="0">
              <a:solidFill>
                <a:srgbClr val="D6ECFF">
                  <a:lumMod val="25000"/>
                </a:srgbClr>
              </a:solidFill>
              <a:latin typeface="Arial" charset="0"/>
            </a:endParaRPr>
          </a:p>
        </p:txBody>
      </p:sp>
      <p:sp>
        <p:nvSpPr>
          <p:cNvPr id="19" name="Rectângulo 18"/>
          <p:cNvSpPr/>
          <p:nvPr/>
        </p:nvSpPr>
        <p:spPr>
          <a:xfrm>
            <a:off x="214283" y="4000504"/>
            <a:ext cx="1864613" cy="646331"/>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9001:2000</a:t>
            </a:r>
            <a:endParaRPr lang="en-US" dirty="0" smtClean="0">
              <a:solidFill>
                <a:srgbClr val="D6ECFF">
                  <a:lumMod val="25000"/>
                </a:srgbClr>
              </a:solidFill>
              <a:latin typeface="Arial" charset="0"/>
            </a:endParaRPr>
          </a:p>
          <a:p>
            <a:pPr fontAlgn="base">
              <a:spcBef>
                <a:spcPct val="0"/>
              </a:spcBef>
              <a:spcAft>
                <a:spcPct val="0"/>
              </a:spcAft>
            </a:pPr>
            <a:r>
              <a:rPr lang="pt-PT" dirty="0" smtClean="0">
                <a:solidFill>
                  <a:srgbClr val="D6ECFF">
                    <a:lumMod val="25000"/>
                  </a:srgbClr>
                </a:solidFill>
                <a:latin typeface="Arial" charset="0"/>
              </a:rPr>
              <a:t>ISO 14001:2004</a:t>
            </a:r>
            <a:endParaRPr lang="en-US" dirty="0">
              <a:solidFill>
                <a:srgbClr val="D6ECFF">
                  <a:lumMod val="25000"/>
                </a:srgbClr>
              </a:solidFill>
              <a:latin typeface="Arial" charset="0"/>
            </a:endParaRPr>
          </a:p>
        </p:txBody>
      </p:sp>
      <p:sp>
        <p:nvSpPr>
          <p:cNvPr id="20" name="Rectângulo 19"/>
          <p:cNvSpPr/>
          <p:nvPr/>
        </p:nvSpPr>
        <p:spPr>
          <a:xfrm>
            <a:off x="2417930" y="3497050"/>
            <a:ext cx="1736373" cy="646331"/>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9001:2000</a:t>
            </a:r>
          </a:p>
          <a:p>
            <a:pPr fontAlgn="base">
              <a:spcBef>
                <a:spcPct val="0"/>
              </a:spcBef>
              <a:spcAft>
                <a:spcPct val="0"/>
              </a:spcAft>
            </a:pPr>
            <a:endParaRPr lang="en-US" dirty="0">
              <a:solidFill>
                <a:srgbClr val="D6ECFF">
                  <a:lumMod val="25000"/>
                </a:srgbClr>
              </a:solidFill>
              <a:latin typeface="Arial" charset="0"/>
            </a:endParaRPr>
          </a:p>
        </p:txBody>
      </p:sp>
      <p:sp>
        <p:nvSpPr>
          <p:cNvPr id="21" name="Rectângulo 20"/>
          <p:cNvSpPr/>
          <p:nvPr/>
        </p:nvSpPr>
        <p:spPr>
          <a:xfrm>
            <a:off x="3071802" y="4500571"/>
            <a:ext cx="1864593" cy="923320"/>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14001:2004</a:t>
            </a:r>
          </a:p>
          <a:p>
            <a:pPr fontAlgn="base">
              <a:spcBef>
                <a:spcPct val="0"/>
              </a:spcBef>
              <a:spcAft>
                <a:spcPct val="0"/>
              </a:spcAft>
            </a:pPr>
            <a:r>
              <a:rPr lang="pt-PT" dirty="0" smtClean="0">
                <a:solidFill>
                  <a:srgbClr val="D6ECFF">
                    <a:lumMod val="25000"/>
                  </a:srgbClr>
                </a:solidFill>
                <a:latin typeface="Arial" charset="0"/>
              </a:rPr>
              <a:t>ISO 9001:2000</a:t>
            </a:r>
          </a:p>
          <a:p>
            <a:pPr fontAlgn="base">
              <a:spcBef>
                <a:spcPct val="0"/>
              </a:spcBef>
              <a:spcAft>
                <a:spcPct val="0"/>
              </a:spcAft>
            </a:pPr>
            <a:r>
              <a:rPr lang="pt-PT" dirty="0" smtClean="0">
                <a:solidFill>
                  <a:srgbClr val="D6ECFF">
                    <a:lumMod val="25000"/>
                  </a:srgbClr>
                </a:solidFill>
                <a:latin typeface="Arial" charset="0"/>
              </a:rPr>
              <a:t>OSHAS 18000</a:t>
            </a:r>
            <a:endParaRPr lang="en-US" dirty="0">
              <a:solidFill>
                <a:srgbClr val="D6ECFF">
                  <a:lumMod val="25000"/>
                </a:srgbClr>
              </a:solidFill>
              <a:latin typeface="Arial" charset="0"/>
            </a:endParaRPr>
          </a:p>
        </p:txBody>
      </p:sp>
      <p:sp>
        <p:nvSpPr>
          <p:cNvPr id="23" name="Rectângulo 22"/>
          <p:cNvSpPr/>
          <p:nvPr/>
        </p:nvSpPr>
        <p:spPr>
          <a:xfrm>
            <a:off x="6506310" y="6471186"/>
            <a:ext cx="1747761" cy="371541"/>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9001:2000</a:t>
            </a:r>
            <a:endParaRPr lang="en-US" dirty="0">
              <a:solidFill>
                <a:srgbClr val="D6ECFF">
                  <a:lumMod val="25000"/>
                </a:srgbClr>
              </a:solidFill>
              <a:latin typeface="Arial" charset="0"/>
            </a:endParaRPr>
          </a:p>
        </p:txBody>
      </p:sp>
      <p:cxnSp>
        <p:nvCxnSpPr>
          <p:cNvPr id="24" name="Conexão recta unidireccional 23"/>
          <p:cNvCxnSpPr/>
          <p:nvPr/>
        </p:nvCxnSpPr>
        <p:spPr>
          <a:xfrm rot="16200000" flipV="1">
            <a:off x="845304" y="1626387"/>
            <a:ext cx="990592" cy="32861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5" name="CaixaDeTexto 24"/>
          <p:cNvSpPr txBox="1"/>
          <p:nvPr/>
        </p:nvSpPr>
        <p:spPr>
          <a:xfrm>
            <a:off x="3071802" y="6009521"/>
            <a:ext cx="3300398" cy="923330"/>
          </a:xfrm>
          <a:prstGeom prst="rect">
            <a:avLst/>
          </a:prstGeom>
          <a:noFill/>
        </p:spPr>
        <p:txBody>
          <a:bodyPr wrap="square" lIns="91430" tIns="45715" rIns="91430" bIns="45715" rtlCol="0">
            <a:spAutoFit/>
          </a:bodyPr>
          <a:lstStyle/>
          <a:p>
            <a:pPr algn="just" fontAlgn="base">
              <a:spcBef>
                <a:spcPct val="0"/>
              </a:spcBef>
              <a:spcAft>
                <a:spcPct val="0"/>
              </a:spcAft>
            </a:pPr>
            <a:r>
              <a:rPr lang="es-ES" sz="1600" dirty="0">
                <a:solidFill>
                  <a:prstClr val="black"/>
                </a:solidFill>
                <a:latin typeface="Arial" charset="0"/>
              </a:rPr>
              <a:t> </a:t>
            </a:r>
            <a:r>
              <a:rPr lang="es-ES" dirty="0">
                <a:solidFill>
                  <a:srgbClr val="D6ECFF">
                    <a:lumMod val="25000"/>
                  </a:srgbClr>
                </a:solidFill>
                <a:latin typeface="Arial" charset="0"/>
              </a:rPr>
              <a:t>NP EN ISO </a:t>
            </a:r>
            <a:r>
              <a:rPr lang="es-ES" dirty="0" smtClean="0">
                <a:solidFill>
                  <a:srgbClr val="D6ECFF">
                    <a:lumMod val="25000"/>
                  </a:srgbClr>
                </a:solidFill>
                <a:latin typeface="Arial" charset="0"/>
              </a:rPr>
              <a:t>9001:2008 </a:t>
            </a:r>
          </a:p>
          <a:p>
            <a:pPr algn="just" fontAlgn="base">
              <a:spcBef>
                <a:spcPct val="0"/>
              </a:spcBef>
              <a:spcAft>
                <a:spcPct val="0"/>
              </a:spcAft>
            </a:pPr>
            <a:r>
              <a:rPr lang="es-ES" dirty="0" smtClean="0">
                <a:solidFill>
                  <a:srgbClr val="D6ECFF">
                    <a:lumMod val="25000"/>
                  </a:srgbClr>
                </a:solidFill>
                <a:latin typeface="Arial" charset="0"/>
              </a:rPr>
              <a:t>NP </a:t>
            </a:r>
            <a:r>
              <a:rPr lang="es-ES" dirty="0">
                <a:solidFill>
                  <a:srgbClr val="D6ECFF">
                    <a:lumMod val="25000"/>
                  </a:srgbClr>
                </a:solidFill>
                <a:latin typeface="Arial" charset="0"/>
              </a:rPr>
              <a:t>EN ISO </a:t>
            </a:r>
            <a:r>
              <a:rPr lang="es-ES" dirty="0" smtClean="0">
                <a:solidFill>
                  <a:srgbClr val="D6ECFF">
                    <a:lumMod val="25000"/>
                  </a:srgbClr>
                </a:solidFill>
                <a:latin typeface="Arial" charset="0"/>
              </a:rPr>
              <a:t>14001:2004 </a:t>
            </a:r>
          </a:p>
          <a:p>
            <a:pPr algn="just" fontAlgn="base">
              <a:spcBef>
                <a:spcPct val="0"/>
              </a:spcBef>
              <a:spcAft>
                <a:spcPct val="0"/>
              </a:spcAft>
            </a:pPr>
            <a:r>
              <a:rPr lang="es-ES" dirty="0" smtClean="0">
                <a:solidFill>
                  <a:srgbClr val="D6ECFF">
                    <a:lumMod val="25000"/>
                  </a:srgbClr>
                </a:solidFill>
                <a:latin typeface="Arial" charset="0"/>
              </a:rPr>
              <a:t>OSHSAS 18001:2007</a:t>
            </a:r>
            <a:endParaRPr lang="pt-PT" sz="1600" b="1" dirty="0">
              <a:solidFill>
                <a:srgbClr val="D6ECFF">
                  <a:lumMod val="25000"/>
                </a:srgbClr>
              </a:solidFill>
              <a:latin typeface="Arial Narrow" pitchFamily="34" charset="0"/>
            </a:endParaRPr>
          </a:p>
        </p:txBody>
      </p:sp>
      <p:cxnSp>
        <p:nvCxnSpPr>
          <p:cNvPr id="27" name="Conexão recta unidireccional 26"/>
          <p:cNvCxnSpPr/>
          <p:nvPr/>
        </p:nvCxnSpPr>
        <p:spPr>
          <a:xfrm flipV="1">
            <a:off x="4316410" y="5146902"/>
            <a:ext cx="2189901" cy="6395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3248809" y="5640189"/>
            <a:ext cx="2500330"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ECO OIL</a:t>
            </a:r>
            <a:endParaRPr lang="pt-PT" dirty="0">
              <a:solidFill>
                <a:prstClr val="black"/>
              </a:solidFill>
              <a:latin typeface="Arial" charset="0"/>
            </a:endParaRPr>
          </a:p>
        </p:txBody>
      </p:sp>
      <p:sp>
        <p:nvSpPr>
          <p:cNvPr id="33" name="Rectângulo 32"/>
          <p:cNvSpPr/>
          <p:nvPr/>
        </p:nvSpPr>
        <p:spPr>
          <a:xfrm>
            <a:off x="2396753" y="3705999"/>
            <a:ext cx="1864613" cy="369332"/>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14001:2004</a:t>
            </a:r>
            <a:endParaRPr lang="en-US" dirty="0">
              <a:solidFill>
                <a:srgbClr val="D6ECFF">
                  <a:lumMod val="25000"/>
                </a:srgbClr>
              </a:solidFill>
              <a:latin typeface="Arial" charset="0"/>
            </a:endParaRPr>
          </a:p>
        </p:txBody>
      </p:sp>
      <p:sp>
        <p:nvSpPr>
          <p:cNvPr id="28" name="CaixaDeTexto 27"/>
          <p:cNvSpPr txBox="1"/>
          <p:nvPr/>
        </p:nvSpPr>
        <p:spPr>
          <a:xfrm>
            <a:off x="5585947" y="122675"/>
            <a:ext cx="3405653" cy="2246759"/>
          </a:xfrm>
          <a:prstGeom prst="rect">
            <a:avLst/>
          </a:prstGeom>
        </p:spPr>
        <p:style>
          <a:lnRef idx="0">
            <a:schemeClr val="accent1"/>
          </a:lnRef>
          <a:fillRef idx="3">
            <a:schemeClr val="accent1"/>
          </a:fillRef>
          <a:effectRef idx="3">
            <a:schemeClr val="accent1"/>
          </a:effectRef>
          <a:fontRef idx="minor">
            <a:schemeClr val="lt1"/>
          </a:fontRef>
        </p:style>
        <p:txBody>
          <a:bodyPr wrap="square" lIns="91430" tIns="45715" rIns="91430" bIns="45715" rtlCol="0">
            <a:spAutoFit/>
          </a:bodyPr>
          <a:lstStyle/>
          <a:p>
            <a:pPr algn="ctr" fontAlgn="base">
              <a:spcBef>
                <a:spcPct val="0"/>
              </a:spcBef>
              <a:spcAft>
                <a:spcPct val="0"/>
              </a:spcAft>
            </a:pPr>
            <a:r>
              <a:rPr lang="pt-PT" sz="2000" b="1" dirty="0" smtClean="0">
                <a:solidFill>
                  <a:srgbClr val="FF0000"/>
                </a:solidFill>
                <a:effectLst>
                  <a:outerShdw blurRad="38100" dist="38100" dir="2700000" algn="tl">
                    <a:srgbClr val="000000">
                      <a:alpha val="43137"/>
                    </a:srgbClr>
                  </a:outerShdw>
                </a:effectLst>
              </a:rPr>
              <a:t>Na Comunidade logística e </a:t>
            </a:r>
          </a:p>
          <a:p>
            <a:pPr algn="ctr" fontAlgn="base">
              <a:spcBef>
                <a:spcPct val="0"/>
              </a:spcBef>
              <a:spcAft>
                <a:spcPct val="0"/>
              </a:spcAft>
            </a:pPr>
            <a:r>
              <a:rPr lang="pt-PT" sz="2000" b="1" dirty="0" smtClean="0">
                <a:solidFill>
                  <a:srgbClr val="FF0000"/>
                </a:solidFill>
                <a:effectLst>
                  <a:outerShdw blurRad="38100" dist="38100" dir="2700000" algn="tl">
                    <a:srgbClr val="000000">
                      <a:alpha val="43137"/>
                    </a:srgbClr>
                  </a:outerShdw>
                </a:effectLst>
              </a:rPr>
              <a:t>portuária de Setúbal existem um vasto conjunto de empresas já certificadas </a:t>
            </a:r>
          </a:p>
          <a:p>
            <a:pPr algn="ctr" fontAlgn="base">
              <a:spcBef>
                <a:spcPct val="0"/>
              </a:spcBef>
              <a:spcAft>
                <a:spcPct val="0"/>
              </a:spcAft>
            </a:pPr>
            <a:r>
              <a:rPr lang="pt-PT" sz="2000" b="1" dirty="0" smtClean="0">
                <a:solidFill>
                  <a:srgbClr val="FF0000"/>
                </a:solidFill>
                <a:effectLst>
                  <a:outerShdw blurRad="38100" dist="38100" dir="2700000" algn="tl">
                    <a:srgbClr val="000000">
                      <a:alpha val="43137"/>
                    </a:srgbClr>
                  </a:outerShdw>
                </a:effectLst>
              </a:rPr>
              <a:t>Agencias de Navegação</a:t>
            </a:r>
          </a:p>
          <a:p>
            <a:pPr algn="ctr" fontAlgn="base">
              <a:spcBef>
                <a:spcPct val="0"/>
              </a:spcBef>
              <a:spcAft>
                <a:spcPct val="0"/>
              </a:spcAft>
            </a:pPr>
            <a:r>
              <a:rPr lang="pt-PT" sz="2000" b="1" dirty="0" smtClean="0">
                <a:solidFill>
                  <a:srgbClr val="FF0000"/>
                </a:solidFill>
                <a:effectLst>
                  <a:outerShdw blurRad="38100" dist="38100" dir="2700000" algn="tl">
                    <a:srgbClr val="000000">
                      <a:alpha val="43137"/>
                    </a:srgbClr>
                  </a:outerShdw>
                </a:effectLst>
              </a:rPr>
              <a:t>Terminais Portuários</a:t>
            </a:r>
          </a:p>
          <a:p>
            <a:pPr algn="ctr" fontAlgn="base">
              <a:spcBef>
                <a:spcPct val="0"/>
              </a:spcBef>
              <a:spcAft>
                <a:spcPct val="0"/>
              </a:spcAft>
            </a:pPr>
            <a:r>
              <a:rPr lang="pt-PT" sz="2000" b="1" dirty="0" smtClean="0">
                <a:solidFill>
                  <a:srgbClr val="FF0000"/>
                </a:solidFill>
                <a:effectLst>
                  <a:outerShdw blurRad="38100" dist="38100" dir="2700000" algn="tl">
                    <a:srgbClr val="000000">
                      <a:alpha val="43137"/>
                    </a:srgbClr>
                  </a:outerShdw>
                </a:effectLst>
              </a:rPr>
              <a:t>Entre outras</a:t>
            </a:r>
            <a:endParaRPr lang="pt-PT" sz="2000" b="1" dirty="0">
              <a:solidFill>
                <a:srgbClr val="FF0000"/>
              </a:solidFill>
              <a:effectLst>
                <a:outerShdw blurRad="38100" dist="38100" dir="2700000" algn="tl">
                  <a:srgbClr val="000000">
                    <a:alpha val="43137"/>
                  </a:srgbClr>
                </a:outerShdw>
              </a:effectLst>
            </a:endParaRPr>
          </a:p>
        </p:txBody>
      </p:sp>
      <p:sp>
        <p:nvSpPr>
          <p:cNvPr id="30" name="CaixaDeTexto 29"/>
          <p:cNvSpPr txBox="1"/>
          <p:nvPr/>
        </p:nvSpPr>
        <p:spPr>
          <a:xfrm>
            <a:off x="828730" y="4962236"/>
            <a:ext cx="2500330" cy="369332"/>
          </a:xfrm>
          <a:prstGeom prst="rect">
            <a:avLst/>
          </a:prstGeom>
          <a:noFill/>
        </p:spPr>
        <p:txBody>
          <a:bodyPr wrap="square" lIns="91430" tIns="45715" rIns="91430" bIns="45715" rtlCol="0">
            <a:spAutoFit/>
          </a:bodyPr>
          <a:lstStyle/>
          <a:p>
            <a:pPr fontAlgn="base">
              <a:spcBef>
                <a:spcPct val="0"/>
              </a:spcBef>
              <a:spcAft>
                <a:spcPct val="0"/>
              </a:spcAft>
            </a:pPr>
            <a:r>
              <a:rPr lang="pt-PT" dirty="0" smtClean="0">
                <a:solidFill>
                  <a:prstClr val="black"/>
                </a:solidFill>
                <a:latin typeface="Arial" charset="0"/>
              </a:rPr>
              <a:t>SOMINCOR</a:t>
            </a:r>
            <a:endParaRPr lang="pt-PT" dirty="0">
              <a:solidFill>
                <a:prstClr val="black"/>
              </a:solidFill>
              <a:latin typeface="Arial" charset="0"/>
            </a:endParaRPr>
          </a:p>
        </p:txBody>
      </p:sp>
      <p:sp>
        <p:nvSpPr>
          <p:cNvPr id="32" name="Rectângulo 31"/>
          <p:cNvSpPr/>
          <p:nvPr/>
        </p:nvSpPr>
        <p:spPr>
          <a:xfrm>
            <a:off x="614417" y="5247988"/>
            <a:ext cx="1736373" cy="369332"/>
          </a:xfrm>
          <a:prstGeom prst="rect">
            <a:avLst/>
          </a:prstGeom>
        </p:spPr>
        <p:txBody>
          <a:bodyPr wrap="none" lIns="91430" tIns="45715" rIns="91430" bIns="45715">
            <a:spAutoFit/>
          </a:bodyPr>
          <a:lstStyle/>
          <a:p>
            <a:pPr fontAlgn="base">
              <a:spcBef>
                <a:spcPct val="0"/>
              </a:spcBef>
              <a:spcAft>
                <a:spcPct val="0"/>
              </a:spcAft>
            </a:pPr>
            <a:r>
              <a:rPr lang="pt-PT" dirty="0" smtClean="0">
                <a:solidFill>
                  <a:srgbClr val="D6ECFF">
                    <a:lumMod val="25000"/>
                  </a:srgbClr>
                </a:solidFill>
                <a:latin typeface="Arial" charset="0"/>
              </a:rPr>
              <a:t>ISO 9001:2008</a:t>
            </a:r>
            <a:endParaRPr lang="en-US" dirty="0">
              <a:solidFill>
                <a:srgbClr val="D6ECFF">
                  <a:lumMod val="25000"/>
                </a:srgbClr>
              </a:solidFill>
              <a:latin typeface="Arial" charset="0"/>
            </a:endParaRPr>
          </a:p>
        </p:txBody>
      </p:sp>
      <p:cxnSp>
        <p:nvCxnSpPr>
          <p:cNvPr id="34" name="Conexão recta unidireccional 33"/>
          <p:cNvCxnSpPr/>
          <p:nvPr/>
        </p:nvCxnSpPr>
        <p:spPr>
          <a:xfrm rot="5400000" flipH="1" flipV="1">
            <a:off x="966687" y="2892133"/>
            <a:ext cx="2829526" cy="10949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3"/>
          <p:cNvGrpSpPr/>
          <p:nvPr/>
        </p:nvGrpSpPr>
        <p:grpSpPr>
          <a:xfrm>
            <a:off x="3362001" y="2749482"/>
            <a:ext cx="1998774" cy="1770378"/>
            <a:chOff x="3787700" y="2572565"/>
            <a:chExt cx="1998774" cy="1770378"/>
          </a:xfrm>
        </p:grpSpPr>
        <p:sp>
          <p:nvSpPr>
            <p:cNvPr id="35" name="Oval 34"/>
            <p:cNvSpPr/>
            <p:nvPr/>
          </p:nvSpPr>
          <p:spPr>
            <a:xfrm>
              <a:off x="3787700" y="2572565"/>
              <a:ext cx="1998774" cy="1770378"/>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6" name="Oval 4"/>
            <p:cNvSpPr/>
            <p:nvPr/>
          </p:nvSpPr>
          <p:spPr>
            <a:xfrm>
              <a:off x="4080414" y="2831831"/>
              <a:ext cx="1413346" cy="12518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017" fontAlgn="base">
                <a:lnSpc>
                  <a:spcPct val="90000"/>
                </a:lnSpc>
                <a:spcBef>
                  <a:spcPct val="0"/>
                </a:spcBef>
                <a:spcAft>
                  <a:spcPct val="35000"/>
                </a:spcAft>
              </a:pPr>
              <a:r>
                <a:rPr lang="pt-PT" dirty="0" smtClean="0">
                  <a:solidFill>
                    <a:srgbClr val="FF0000"/>
                  </a:solidFill>
                  <a:effectLst>
                    <a:outerShdw blurRad="50800" dist="50800" dir="2700000" algn="tl" rotWithShape="0">
                      <a:srgbClr val="000000">
                        <a:alpha val="43137"/>
                      </a:srgbClr>
                    </a:outerShdw>
                  </a:effectLst>
                </a:rPr>
                <a:t>Certificação de Qualidade  no Porto de Setúbal</a:t>
              </a:r>
              <a:endParaRPr lang="pt-PT" dirty="0">
                <a:solidFill>
                  <a:srgbClr val="FF0000"/>
                </a:solidFill>
                <a:effectLst>
                  <a:outerShdw blurRad="50800" dist="50800" dir="2700000" algn="tl" rotWithShape="0">
                    <a:srgbClr val="000000">
                      <a:alpha val="43137"/>
                    </a:srgbClr>
                  </a:outerShdw>
                </a:effectLst>
              </a:endParaRPr>
            </a:p>
          </p:txBody>
        </p:sp>
      </p:grpSp>
      <p:grpSp>
        <p:nvGrpSpPr>
          <p:cNvPr id="3" name="Grupo 4"/>
          <p:cNvGrpSpPr/>
          <p:nvPr/>
        </p:nvGrpSpPr>
        <p:grpSpPr>
          <a:xfrm>
            <a:off x="4052293" y="2239797"/>
            <a:ext cx="618193" cy="360178"/>
            <a:chOff x="4477991" y="2062880"/>
            <a:chExt cx="618193" cy="360178"/>
          </a:xfrm>
        </p:grpSpPr>
        <p:sp>
          <p:nvSpPr>
            <p:cNvPr id="33" name="Seta para a direita 32"/>
            <p:cNvSpPr/>
            <p:nvPr/>
          </p:nvSpPr>
          <p:spPr>
            <a:xfrm rot="16200000">
              <a:off x="4606999" y="1933872"/>
              <a:ext cx="360177" cy="61819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1">
              <a:schemeClr val="accent3">
                <a:tint val="60000"/>
                <a:hueOff val="0"/>
                <a:satOff val="0"/>
                <a:lumOff val="0"/>
                <a:alphaOff val="0"/>
              </a:schemeClr>
            </a:effectRef>
            <a:fontRef idx="minor">
              <a:schemeClr val="lt1"/>
            </a:fontRef>
          </p:style>
        </p:sp>
        <p:sp>
          <p:nvSpPr>
            <p:cNvPr id="34" name="Seta para a direita 6"/>
            <p:cNvSpPr/>
            <p:nvPr/>
          </p:nvSpPr>
          <p:spPr>
            <a:xfrm rot="16200000">
              <a:off x="4661026" y="2111538"/>
              <a:ext cx="252124" cy="370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681" fontAlgn="base">
                <a:lnSpc>
                  <a:spcPct val="90000"/>
                </a:lnSpc>
                <a:spcBef>
                  <a:spcPct val="0"/>
                </a:spcBef>
                <a:spcAft>
                  <a:spcPct val="35000"/>
                </a:spcAft>
              </a:pPr>
              <a:endParaRPr lang="pt-PT" sz="1500" dirty="0">
                <a:solidFill>
                  <a:srgbClr val="FFFFFF"/>
                </a:solidFill>
              </a:endParaRPr>
            </a:p>
          </p:txBody>
        </p:sp>
      </p:grpSp>
      <p:grpSp>
        <p:nvGrpSpPr>
          <p:cNvPr id="4" name="Grupo 5"/>
          <p:cNvGrpSpPr/>
          <p:nvPr/>
        </p:nvGrpSpPr>
        <p:grpSpPr>
          <a:xfrm>
            <a:off x="2337769" y="251688"/>
            <a:ext cx="4047239" cy="1818215"/>
            <a:chOff x="2763468" y="74770"/>
            <a:chExt cx="4047239" cy="1818215"/>
          </a:xfrm>
        </p:grpSpPr>
        <p:sp>
          <p:nvSpPr>
            <p:cNvPr id="31" name="Oval 30"/>
            <p:cNvSpPr/>
            <p:nvPr/>
          </p:nvSpPr>
          <p:spPr>
            <a:xfrm>
              <a:off x="2763468" y="74770"/>
              <a:ext cx="4047239" cy="1818215"/>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2" name="Oval 8"/>
            <p:cNvSpPr/>
            <p:nvPr/>
          </p:nvSpPr>
          <p:spPr>
            <a:xfrm>
              <a:off x="3356173" y="341041"/>
              <a:ext cx="2861829" cy="1285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690" fontAlgn="base">
                <a:lnSpc>
                  <a:spcPct val="90000"/>
                </a:lnSpc>
                <a:spcBef>
                  <a:spcPct val="0"/>
                </a:spcBef>
                <a:spcAft>
                  <a:spcPct val="35000"/>
                </a:spcAft>
              </a:pPr>
              <a:r>
                <a:rPr lang="pt-PT" sz="2000" dirty="0" smtClean="0">
                  <a:solidFill>
                    <a:srgbClr val="FFFFFF"/>
                  </a:solidFill>
                  <a:effectLst>
                    <a:outerShdw blurRad="50800" dist="50800" dir="2700000" algn="tl" rotWithShape="0">
                      <a:srgbClr val="000000">
                        <a:alpha val="43137"/>
                      </a:srgbClr>
                    </a:outerShdw>
                  </a:effectLst>
                </a:rPr>
                <a:t>CONCESSIONÀRIOS</a:t>
              </a:r>
              <a:endParaRPr lang="pt-PT" sz="2000" dirty="0">
                <a:solidFill>
                  <a:srgbClr val="FFFFFF"/>
                </a:solidFill>
                <a:effectLst>
                  <a:outerShdw blurRad="50800" dist="50800" dir="2700000" algn="tl" rotWithShape="0">
                    <a:srgbClr val="000000">
                      <a:alpha val="43137"/>
                    </a:srgbClr>
                  </a:outerShdw>
                </a:effectLst>
              </a:endParaRPr>
            </a:p>
          </p:txBody>
        </p:sp>
      </p:grpSp>
      <p:grpSp>
        <p:nvGrpSpPr>
          <p:cNvPr id="5" name="Grupo 6"/>
          <p:cNvGrpSpPr/>
          <p:nvPr/>
        </p:nvGrpSpPr>
        <p:grpSpPr>
          <a:xfrm>
            <a:off x="5388802" y="2996353"/>
            <a:ext cx="206096" cy="618193"/>
            <a:chOff x="5814500" y="2819435"/>
            <a:chExt cx="206096" cy="618193"/>
          </a:xfrm>
        </p:grpSpPr>
        <p:sp>
          <p:nvSpPr>
            <p:cNvPr id="29" name="Seta para a direita 28"/>
            <p:cNvSpPr/>
            <p:nvPr/>
          </p:nvSpPr>
          <p:spPr>
            <a:xfrm rot="20625775">
              <a:off x="5814500" y="2819435"/>
              <a:ext cx="206096" cy="61819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1">
              <a:schemeClr val="accent3">
                <a:tint val="60000"/>
                <a:hueOff val="0"/>
                <a:satOff val="0"/>
                <a:lumOff val="0"/>
                <a:alphaOff val="0"/>
              </a:schemeClr>
            </a:effectRef>
            <a:fontRef idx="minor">
              <a:schemeClr val="lt1"/>
            </a:fontRef>
          </p:style>
        </p:sp>
        <p:sp>
          <p:nvSpPr>
            <p:cNvPr id="30" name="Seta para a direita 10"/>
            <p:cNvSpPr/>
            <p:nvPr/>
          </p:nvSpPr>
          <p:spPr>
            <a:xfrm rot="20625775">
              <a:off x="5815733" y="2951718"/>
              <a:ext cx="144267" cy="370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681" fontAlgn="base">
                <a:lnSpc>
                  <a:spcPct val="90000"/>
                </a:lnSpc>
                <a:spcBef>
                  <a:spcPct val="0"/>
                </a:spcBef>
                <a:spcAft>
                  <a:spcPct val="35000"/>
                </a:spcAft>
              </a:pPr>
              <a:endParaRPr lang="pt-PT" sz="1500" dirty="0">
                <a:solidFill>
                  <a:srgbClr val="FFFFFF"/>
                </a:solidFill>
              </a:endParaRPr>
            </a:p>
          </p:txBody>
        </p:sp>
      </p:grpSp>
      <p:grpSp>
        <p:nvGrpSpPr>
          <p:cNvPr id="6" name="Grupo 7"/>
          <p:cNvGrpSpPr/>
          <p:nvPr/>
        </p:nvGrpSpPr>
        <p:grpSpPr>
          <a:xfrm>
            <a:off x="5452936" y="1891433"/>
            <a:ext cx="3545266" cy="1818215"/>
            <a:chOff x="5878635" y="1714515"/>
            <a:chExt cx="3545266" cy="1818215"/>
          </a:xfrm>
        </p:grpSpPr>
        <p:sp>
          <p:nvSpPr>
            <p:cNvPr id="27" name="Oval 26"/>
            <p:cNvSpPr/>
            <p:nvPr/>
          </p:nvSpPr>
          <p:spPr>
            <a:xfrm>
              <a:off x="5878635" y="1714515"/>
              <a:ext cx="3545266" cy="1818215"/>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8" name="Oval 12"/>
            <p:cNvSpPr/>
            <p:nvPr/>
          </p:nvSpPr>
          <p:spPr>
            <a:xfrm>
              <a:off x="6397828" y="1980786"/>
              <a:ext cx="2506880" cy="1285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690" fontAlgn="base">
                <a:lnSpc>
                  <a:spcPct val="90000"/>
                </a:lnSpc>
                <a:spcBef>
                  <a:spcPct val="0"/>
                </a:spcBef>
                <a:spcAft>
                  <a:spcPct val="35000"/>
                </a:spcAft>
              </a:pPr>
              <a:r>
                <a:rPr lang="pt-PT" sz="2400" dirty="0" smtClean="0">
                  <a:solidFill>
                    <a:srgbClr val="FFFFFF"/>
                  </a:solidFill>
                  <a:effectLst>
                    <a:outerShdw blurRad="50800" dist="50800" dir="2700000" algn="tl" rotWithShape="0">
                      <a:srgbClr val="000000">
                        <a:alpha val="43137"/>
                      </a:srgbClr>
                    </a:outerShdw>
                  </a:effectLst>
                </a:rPr>
                <a:t>AUTORIDADES/ ENTIDADES</a:t>
              </a:r>
              <a:endParaRPr lang="pt-PT" sz="2400" dirty="0">
                <a:solidFill>
                  <a:srgbClr val="FFFFFF"/>
                </a:solidFill>
                <a:effectLst>
                  <a:outerShdw blurRad="50800" dist="50800" dir="2700000" algn="tl" rotWithShape="0">
                    <a:srgbClr val="000000">
                      <a:alpha val="43137"/>
                    </a:srgbClr>
                  </a:outerShdw>
                </a:effectLst>
              </a:endParaRPr>
            </a:p>
          </p:txBody>
        </p:sp>
      </p:grpSp>
      <p:grpSp>
        <p:nvGrpSpPr>
          <p:cNvPr id="7" name="Grupo 8"/>
          <p:cNvGrpSpPr/>
          <p:nvPr/>
        </p:nvGrpSpPr>
        <p:grpSpPr>
          <a:xfrm>
            <a:off x="4892806" y="4407959"/>
            <a:ext cx="618193" cy="382271"/>
            <a:chOff x="5318504" y="4231041"/>
            <a:chExt cx="618193" cy="382271"/>
          </a:xfrm>
        </p:grpSpPr>
        <p:sp>
          <p:nvSpPr>
            <p:cNvPr id="25" name="Seta para a direita 24"/>
            <p:cNvSpPr/>
            <p:nvPr/>
          </p:nvSpPr>
          <p:spPr>
            <a:xfrm rot="2935633">
              <a:off x="5436465" y="4113080"/>
              <a:ext cx="382271" cy="61819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1">
              <a:schemeClr val="accent3">
                <a:tint val="60000"/>
                <a:hueOff val="0"/>
                <a:satOff val="0"/>
                <a:lumOff val="0"/>
                <a:alphaOff val="0"/>
              </a:schemeClr>
            </a:effectRef>
            <a:fontRef idx="minor">
              <a:schemeClr val="lt1"/>
            </a:fontRef>
          </p:style>
        </p:sp>
        <p:sp>
          <p:nvSpPr>
            <p:cNvPr id="26" name="Seta para a direita 14"/>
            <p:cNvSpPr/>
            <p:nvPr/>
          </p:nvSpPr>
          <p:spPr>
            <a:xfrm rot="2935633">
              <a:off x="5456132" y="4193491"/>
              <a:ext cx="267590" cy="370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681" fontAlgn="base">
                <a:lnSpc>
                  <a:spcPct val="90000"/>
                </a:lnSpc>
                <a:spcBef>
                  <a:spcPct val="0"/>
                </a:spcBef>
                <a:spcAft>
                  <a:spcPct val="35000"/>
                </a:spcAft>
              </a:pPr>
              <a:endParaRPr lang="pt-PT" sz="1500" dirty="0">
                <a:solidFill>
                  <a:srgbClr val="FFFFFF"/>
                </a:solidFill>
              </a:endParaRPr>
            </a:p>
          </p:txBody>
        </p:sp>
      </p:grpSp>
      <p:grpSp>
        <p:nvGrpSpPr>
          <p:cNvPr id="8" name="Grupo 9"/>
          <p:cNvGrpSpPr/>
          <p:nvPr/>
        </p:nvGrpSpPr>
        <p:grpSpPr>
          <a:xfrm>
            <a:off x="4524233" y="4788098"/>
            <a:ext cx="3269388" cy="1818215"/>
            <a:chOff x="4949931" y="4611180"/>
            <a:chExt cx="3269388" cy="1818215"/>
          </a:xfrm>
        </p:grpSpPr>
        <p:sp>
          <p:nvSpPr>
            <p:cNvPr id="23" name="Oval 22"/>
            <p:cNvSpPr/>
            <p:nvPr/>
          </p:nvSpPr>
          <p:spPr>
            <a:xfrm>
              <a:off x="4949931" y="4611180"/>
              <a:ext cx="3269388" cy="1818215"/>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4" name="Oval 16"/>
            <p:cNvSpPr/>
            <p:nvPr/>
          </p:nvSpPr>
          <p:spPr>
            <a:xfrm>
              <a:off x="5428722" y="4877451"/>
              <a:ext cx="2311806" cy="1285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8908" fontAlgn="base">
                <a:lnSpc>
                  <a:spcPct val="90000"/>
                </a:lnSpc>
                <a:spcBef>
                  <a:spcPct val="0"/>
                </a:spcBef>
                <a:spcAft>
                  <a:spcPct val="35000"/>
                </a:spcAft>
              </a:pPr>
              <a:r>
                <a:rPr lang="pt-PT" sz="2000" dirty="0" smtClean="0">
                  <a:solidFill>
                    <a:srgbClr val="FFFFFF"/>
                  </a:solidFill>
                  <a:effectLst>
                    <a:outerShdw blurRad="50800" dist="50800" dir="2700000" algn="tl" rotWithShape="0">
                      <a:srgbClr val="000000">
                        <a:alpha val="43137"/>
                      </a:srgbClr>
                    </a:outerShdw>
                  </a:effectLst>
                </a:rPr>
                <a:t>PRESTADORES DE SERVIÇOS</a:t>
              </a:r>
            </a:p>
            <a:p>
              <a:pPr algn="ctr" defTabSz="888908" fontAlgn="base">
                <a:lnSpc>
                  <a:spcPct val="90000"/>
                </a:lnSpc>
                <a:spcBef>
                  <a:spcPct val="0"/>
                </a:spcBef>
                <a:spcAft>
                  <a:spcPct val="35000"/>
                </a:spcAft>
              </a:pPr>
              <a:r>
                <a:rPr lang="pt-PT" sz="2000" dirty="0" smtClean="0">
                  <a:solidFill>
                    <a:srgbClr val="FFFFFF"/>
                  </a:solidFill>
                  <a:effectLst>
                    <a:outerShdw blurRad="50800" dist="50800" dir="2700000" algn="tl" rotWithShape="0">
                      <a:srgbClr val="000000">
                        <a:alpha val="43137"/>
                      </a:srgbClr>
                    </a:outerShdw>
                  </a:effectLst>
                </a:rPr>
                <a:t>PORTUÁRIOS</a:t>
              </a:r>
              <a:endParaRPr lang="pt-PT" sz="2000" dirty="0">
                <a:solidFill>
                  <a:srgbClr val="FFFFFF"/>
                </a:solidFill>
                <a:effectLst>
                  <a:outerShdw blurRad="50800" dist="50800" dir="2700000" algn="tl" rotWithShape="0">
                    <a:srgbClr val="000000">
                      <a:alpha val="43137"/>
                    </a:srgbClr>
                  </a:outerShdw>
                </a:effectLst>
              </a:endParaRPr>
            </a:p>
          </p:txBody>
        </p:sp>
      </p:grpSp>
      <p:grpSp>
        <p:nvGrpSpPr>
          <p:cNvPr id="9" name="Grupo 10"/>
          <p:cNvGrpSpPr/>
          <p:nvPr/>
        </p:nvGrpSpPr>
        <p:grpSpPr>
          <a:xfrm>
            <a:off x="3191808" y="4387379"/>
            <a:ext cx="618193" cy="373489"/>
            <a:chOff x="3617506" y="4210461"/>
            <a:chExt cx="618193" cy="373489"/>
          </a:xfrm>
        </p:grpSpPr>
        <p:sp>
          <p:nvSpPr>
            <p:cNvPr id="21" name="Seta para a direita 20"/>
            <p:cNvSpPr/>
            <p:nvPr/>
          </p:nvSpPr>
          <p:spPr>
            <a:xfrm rot="7949275">
              <a:off x="3739858" y="4088109"/>
              <a:ext cx="373489" cy="61819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1">
              <a:schemeClr val="accent3">
                <a:tint val="60000"/>
                <a:hueOff val="0"/>
                <a:satOff val="0"/>
                <a:lumOff val="0"/>
                <a:alphaOff val="0"/>
              </a:schemeClr>
            </a:effectRef>
            <a:fontRef idx="minor">
              <a:schemeClr val="lt1"/>
            </a:fontRef>
          </p:style>
        </p:sp>
        <p:sp>
          <p:nvSpPr>
            <p:cNvPr id="22" name="Seta para a direita 18"/>
            <p:cNvSpPr/>
            <p:nvPr/>
          </p:nvSpPr>
          <p:spPr>
            <a:xfrm rot="18749275">
              <a:off x="3833722" y="4170435"/>
              <a:ext cx="261442" cy="370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681" fontAlgn="base">
                <a:lnSpc>
                  <a:spcPct val="90000"/>
                </a:lnSpc>
                <a:spcBef>
                  <a:spcPct val="0"/>
                </a:spcBef>
                <a:spcAft>
                  <a:spcPct val="35000"/>
                </a:spcAft>
              </a:pPr>
              <a:endParaRPr lang="pt-PT" sz="1500" dirty="0">
                <a:solidFill>
                  <a:srgbClr val="FFFFFF"/>
                </a:solidFill>
              </a:endParaRPr>
            </a:p>
          </p:txBody>
        </p:sp>
      </p:grpSp>
      <p:grpSp>
        <p:nvGrpSpPr>
          <p:cNvPr id="10" name="Grupo 11"/>
          <p:cNvGrpSpPr/>
          <p:nvPr/>
        </p:nvGrpSpPr>
        <p:grpSpPr>
          <a:xfrm>
            <a:off x="809469" y="4748940"/>
            <a:ext cx="3397245" cy="1818215"/>
            <a:chOff x="1235167" y="4572022"/>
            <a:chExt cx="3397245" cy="1818215"/>
          </a:xfrm>
        </p:grpSpPr>
        <p:sp>
          <p:nvSpPr>
            <p:cNvPr id="19" name="Oval 18"/>
            <p:cNvSpPr/>
            <p:nvPr/>
          </p:nvSpPr>
          <p:spPr>
            <a:xfrm>
              <a:off x="1235167" y="4572022"/>
              <a:ext cx="3397245" cy="1818215"/>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0" name="Oval 20"/>
            <p:cNvSpPr/>
            <p:nvPr/>
          </p:nvSpPr>
          <p:spPr>
            <a:xfrm>
              <a:off x="1732682" y="4838293"/>
              <a:ext cx="2402215" cy="1285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690" fontAlgn="base">
                <a:lnSpc>
                  <a:spcPct val="90000"/>
                </a:lnSpc>
                <a:spcBef>
                  <a:spcPct val="0"/>
                </a:spcBef>
                <a:spcAft>
                  <a:spcPct val="35000"/>
                </a:spcAft>
              </a:pPr>
              <a:r>
                <a:rPr lang="pt-PT" sz="2400" dirty="0" smtClean="0">
                  <a:solidFill>
                    <a:srgbClr val="FFFFFF"/>
                  </a:solidFill>
                  <a:effectLst>
                    <a:outerShdw blurRad="50800" dist="50800" dir="2700000" algn="tl" rotWithShape="0">
                      <a:srgbClr val="000000">
                        <a:alpha val="43137"/>
                      </a:srgbClr>
                    </a:outerShdw>
                  </a:effectLst>
                </a:rPr>
                <a:t>AUTORIDADE</a:t>
              </a:r>
            </a:p>
            <a:p>
              <a:pPr algn="ctr" defTabSz="1066690" fontAlgn="base">
                <a:lnSpc>
                  <a:spcPct val="90000"/>
                </a:lnSpc>
                <a:spcBef>
                  <a:spcPct val="0"/>
                </a:spcBef>
                <a:spcAft>
                  <a:spcPct val="35000"/>
                </a:spcAft>
              </a:pPr>
              <a:r>
                <a:rPr lang="pt-PT" sz="2400" dirty="0" smtClean="0">
                  <a:solidFill>
                    <a:srgbClr val="FFFFFF"/>
                  </a:solidFill>
                  <a:effectLst>
                    <a:outerShdw blurRad="50800" dist="50800" dir="2700000" algn="tl" rotWithShape="0">
                      <a:srgbClr val="000000">
                        <a:alpha val="43137"/>
                      </a:srgbClr>
                    </a:outerShdw>
                  </a:effectLst>
                </a:rPr>
                <a:t>PORTUÁRIA</a:t>
              </a:r>
              <a:endParaRPr lang="pt-PT" sz="2400" dirty="0">
                <a:solidFill>
                  <a:srgbClr val="FFFFFF"/>
                </a:solidFill>
                <a:effectLst>
                  <a:outerShdw blurRad="50800" dist="50800" dir="2700000" algn="tl" rotWithShape="0">
                    <a:srgbClr val="000000">
                      <a:alpha val="43137"/>
                    </a:srgbClr>
                  </a:outerShdw>
                </a:effectLst>
              </a:endParaRPr>
            </a:p>
          </p:txBody>
        </p:sp>
      </p:grpSp>
      <p:grpSp>
        <p:nvGrpSpPr>
          <p:cNvPr id="11" name="Grupo 12"/>
          <p:cNvGrpSpPr/>
          <p:nvPr/>
        </p:nvGrpSpPr>
        <p:grpSpPr>
          <a:xfrm>
            <a:off x="2996500" y="2993981"/>
            <a:ext cx="296257" cy="618193"/>
            <a:chOff x="3422198" y="2817063"/>
            <a:chExt cx="296257" cy="618193"/>
          </a:xfrm>
        </p:grpSpPr>
        <p:sp>
          <p:nvSpPr>
            <p:cNvPr id="17" name="Seta para a direita 16"/>
            <p:cNvSpPr/>
            <p:nvPr/>
          </p:nvSpPr>
          <p:spPr>
            <a:xfrm rot="11714652">
              <a:off x="3422198" y="2817063"/>
              <a:ext cx="296257" cy="618193"/>
            </a:xfrm>
            <a:prstGeom prst="righ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1">
              <a:schemeClr val="accent3">
                <a:tint val="60000"/>
                <a:hueOff val="0"/>
                <a:satOff val="0"/>
                <a:lumOff val="0"/>
                <a:alphaOff val="0"/>
              </a:schemeClr>
            </a:effectRef>
            <a:fontRef idx="minor">
              <a:schemeClr val="lt1"/>
            </a:fontRef>
          </p:style>
        </p:sp>
        <p:sp>
          <p:nvSpPr>
            <p:cNvPr id="18" name="Seta para a direita 22"/>
            <p:cNvSpPr/>
            <p:nvPr/>
          </p:nvSpPr>
          <p:spPr>
            <a:xfrm rot="22514652">
              <a:off x="3509511" y="2952386"/>
              <a:ext cx="207380" cy="370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681" fontAlgn="base">
                <a:lnSpc>
                  <a:spcPct val="90000"/>
                </a:lnSpc>
                <a:spcBef>
                  <a:spcPct val="0"/>
                </a:spcBef>
                <a:spcAft>
                  <a:spcPct val="35000"/>
                </a:spcAft>
              </a:pPr>
              <a:endParaRPr lang="pt-PT" sz="1500" dirty="0">
                <a:solidFill>
                  <a:srgbClr val="FFFFFF"/>
                </a:solidFill>
              </a:endParaRPr>
            </a:p>
          </p:txBody>
        </p:sp>
      </p:grpSp>
      <p:grpSp>
        <p:nvGrpSpPr>
          <p:cNvPr id="12" name="Grupo 13"/>
          <p:cNvGrpSpPr/>
          <p:nvPr/>
        </p:nvGrpSpPr>
        <p:grpSpPr>
          <a:xfrm>
            <a:off x="145799" y="1962866"/>
            <a:ext cx="2833852" cy="1818215"/>
            <a:chOff x="571498" y="1785948"/>
            <a:chExt cx="2833852" cy="1818215"/>
          </a:xfrm>
        </p:grpSpPr>
        <p:sp>
          <p:nvSpPr>
            <p:cNvPr id="15" name="Oval 14"/>
            <p:cNvSpPr/>
            <p:nvPr/>
          </p:nvSpPr>
          <p:spPr>
            <a:xfrm>
              <a:off x="571498" y="1785948"/>
              <a:ext cx="2833852" cy="1818215"/>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6" name="Oval 24"/>
            <p:cNvSpPr/>
            <p:nvPr/>
          </p:nvSpPr>
          <p:spPr>
            <a:xfrm>
              <a:off x="986506" y="2052219"/>
              <a:ext cx="2003836" cy="12856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8908" fontAlgn="base">
                <a:lnSpc>
                  <a:spcPct val="90000"/>
                </a:lnSpc>
                <a:spcBef>
                  <a:spcPct val="0"/>
                </a:spcBef>
                <a:spcAft>
                  <a:spcPct val="35000"/>
                </a:spcAft>
              </a:pPr>
              <a:r>
                <a:rPr lang="pt-PT" sz="2000" dirty="0" smtClean="0">
                  <a:solidFill>
                    <a:srgbClr val="FFFFFF"/>
                  </a:solidFill>
                  <a:effectLst>
                    <a:outerShdw blurRad="50800" dist="50800" dir="2700000" algn="tl" rotWithShape="0">
                      <a:srgbClr val="000000">
                        <a:alpha val="43137"/>
                      </a:srgbClr>
                    </a:outerShdw>
                  </a:effectLst>
                </a:rPr>
                <a:t>OPERADORES LOGÍSTICOS</a:t>
              </a:r>
              <a:endParaRPr lang="pt-PT" sz="2000" dirty="0">
                <a:solidFill>
                  <a:srgbClr val="FFFFFF"/>
                </a:solidFill>
                <a:effectLst>
                  <a:outerShdw blurRad="50800" dist="50800" dir="2700000" algn="tl" rotWithShape="0">
                    <a:srgbClr val="000000">
                      <a:alpha val="43137"/>
                    </a:srgbClr>
                  </a:outerShdw>
                </a:effectLst>
              </a:endParaRPr>
            </a:p>
          </p:txBody>
        </p:sp>
      </p:grpSp>
      <p:sp>
        <p:nvSpPr>
          <p:cNvPr id="37" name="Título 1"/>
          <p:cNvSpPr>
            <a:spLocks noGrp="1"/>
          </p:cNvSpPr>
          <p:nvPr>
            <p:ph type="title"/>
          </p:nvPr>
        </p:nvSpPr>
        <p:spPr>
          <a:xfrm rot="20943433">
            <a:off x="61213" y="2626886"/>
            <a:ext cx="9144000" cy="1520788"/>
          </a:xfrm>
          <a:solidFill>
            <a:schemeClr val="bg1"/>
          </a:solidFill>
        </p:spPr>
        <p:txBody>
          <a:bodyPr>
            <a:normAutofit/>
          </a:bodyPr>
          <a:lstStyle/>
          <a:p>
            <a:r>
              <a:rPr lang="pt-PT" sz="3100" b="1"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Fará sentido inscrever no plano estratégico do porto de Setúbal - Certificação do Porto de Setúbal ?</a:t>
            </a:r>
            <a:endParaRPr lang="pt-PT" b="1" cap="none"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lide(fromBottom)">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ppt_x"/>
                                          </p:val>
                                        </p:tav>
                                        <p:tav tm="100000">
                                          <p:val>
                                            <p:strVal val="#ppt_x"/>
                                          </p:val>
                                        </p:tav>
                                      </p:tavLst>
                                    </p:anim>
                                    <p:anim calcmode="lin" valueType="num">
                                      <p:cBhvr additive="base">
                                        <p:cTn id="3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aldarin-electronics.com/images/supply%20chain.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5" name="Rectângulo 4"/>
          <p:cNvSpPr/>
          <p:nvPr/>
        </p:nvSpPr>
        <p:spPr>
          <a:xfrm>
            <a:off x="-324543" y="1772817"/>
            <a:ext cx="9144000" cy="4685503"/>
          </a:xfrm>
          <a:prstGeom prst="rect">
            <a:avLst/>
          </a:prstGeom>
        </p:spPr>
        <p:txBody>
          <a:bodyPr wrap="square" lIns="91430" tIns="45715" rIns="91430" bIns="45715">
            <a:spAutoFit/>
          </a:bodyPr>
          <a:lstStyle/>
          <a:p>
            <a:pPr marL="341277" indent="-341277" algn="ctr">
              <a:lnSpc>
                <a:spcPct val="110000"/>
              </a:lnSpc>
              <a:spcBef>
                <a:spcPct val="140000"/>
              </a:spcBef>
              <a:buClr>
                <a:srgbClr val="003399"/>
              </a:buClr>
              <a:buSzPct val="70000"/>
              <a:buFont typeface="Wingdings" pitchFamily="2" charset="2"/>
              <a:buChar char="q"/>
            </a:pPr>
            <a:r>
              <a:rPr lang="pt-BR" sz="2800" dirty="0" smtClean="0">
                <a:solidFill>
                  <a:srgbClr val="FFFF00"/>
                </a:solidFill>
              </a:rPr>
              <a:t>O cliente, tanto pelo lado terra como pelo lado mar, </a:t>
            </a:r>
            <a:r>
              <a:rPr lang="pt-BR" sz="2800" b="1" dirty="0" smtClean="0">
                <a:solidFill>
                  <a:srgbClr val="FFFF00"/>
                </a:solidFill>
              </a:rPr>
              <a:t>exige qualidade de serviços</a:t>
            </a:r>
            <a:r>
              <a:rPr lang="pt-BR" sz="2800" dirty="0" smtClean="0">
                <a:solidFill>
                  <a:srgbClr val="FFFF00"/>
                </a:solidFill>
              </a:rPr>
              <a:t> com relação a</a:t>
            </a:r>
            <a:r>
              <a:rPr lang="pt-BR" sz="2800" dirty="0" smtClean="0">
                <a:solidFill>
                  <a:srgbClr val="FFFFFF"/>
                </a:solidFill>
              </a:rPr>
              <a:t>:</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Fiabilidade</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Rapidez</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Eficiência</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Segurança</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Simplicidade</a:t>
            </a:r>
          </a:p>
          <a:p>
            <a:pPr marL="742873" lvl="1" indent="-285720" algn="ctr">
              <a:lnSpc>
                <a:spcPct val="0"/>
              </a:lnSpc>
              <a:spcBef>
                <a:spcPct val="140000"/>
              </a:spcBef>
              <a:buClr>
                <a:srgbClr val="003399"/>
              </a:buClr>
              <a:buSzPct val="70000"/>
              <a:buFont typeface="Wingdings" pitchFamily="2" charset="2"/>
              <a:buChar char="ü"/>
            </a:pPr>
            <a:r>
              <a:rPr lang="pt-BR" sz="2800" b="1" dirty="0" smtClean="0">
                <a:solidFill>
                  <a:srgbClr val="FF0000"/>
                </a:solidFill>
                <a:effectLst>
                  <a:outerShdw blurRad="38100" dist="38100" dir="2700000" algn="tl">
                    <a:srgbClr val="000000">
                      <a:alpha val="43137"/>
                    </a:srgbClr>
                  </a:outerShdw>
                </a:effectLst>
              </a:rPr>
              <a:t>Comunicação </a:t>
            </a:r>
            <a:endParaRPr lang="pt-BR" sz="2800" b="1" dirty="0">
              <a:solidFill>
                <a:srgbClr val="FF0000"/>
              </a:solidFill>
              <a:effectLst>
                <a:outerShdw blurRad="38100" dist="38100" dir="2700000" algn="tl">
                  <a:srgbClr val="000000">
                    <a:alpha val="43137"/>
                  </a:srgbClr>
                </a:outerShdw>
              </a:effectLst>
            </a:endParaRPr>
          </a:p>
        </p:txBody>
      </p:sp>
      <p:pic>
        <p:nvPicPr>
          <p:cNvPr id="6" name="Picture 6" descr="Contenedor diapositiva (tamaño reducido)"/>
          <p:cNvPicPr>
            <a:picLocks noChangeAspect="1" noChangeArrowheads="1"/>
          </p:cNvPicPr>
          <p:nvPr/>
        </p:nvPicPr>
        <p:blipFill>
          <a:blip r:embed="rId4" cstate="print"/>
          <a:srcRect/>
          <a:stretch>
            <a:fillRect/>
          </a:stretch>
        </p:blipFill>
        <p:spPr bwMode="auto">
          <a:xfrm>
            <a:off x="6804248" y="0"/>
            <a:ext cx="2051050" cy="1414463"/>
          </a:xfrm>
          <a:prstGeom prst="rect">
            <a:avLst/>
          </a:prstGeom>
          <a:noFill/>
          <a:ln w="9525">
            <a:noFill/>
            <a:miter lim="800000"/>
            <a:headEnd/>
            <a:tailEnd/>
          </a:ln>
        </p:spPr>
      </p:pic>
      <p:pic>
        <p:nvPicPr>
          <p:cNvPr id="7" name="Picture 7" descr="Buque (peq)"/>
          <p:cNvPicPr>
            <a:picLocks noChangeAspect="1" noChangeArrowheads="1"/>
          </p:cNvPicPr>
          <p:nvPr/>
        </p:nvPicPr>
        <p:blipFill>
          <a:blip r:embed="rId5" cstate="print"/>
          <a:srcRect/>
          <a:stretch>
            <a:fillRect/>
          </a:stretch>
        </p:blipFill>
        <p:spPr bwMode="auto">
          <a:xfrm>
            <a:off x="395510" y="144462"/>
            <a:ext cx="2160588" cy="1095375"/>
          </a:xfrm>
          <a:prstGeom prst="rect">
            <a:avLst/>
          </a:prstGeom>
          <a:noFill/>
          <a:ln w="9525">
            <a:noFill/>
            <a:miter lim="800000"/>
            <a:headEnd/>
            <a:tailEnd/>
          </a:ln>
        </p:spPr>
      </p:pic>
      <p:sp>
        <p:nvSpPr>
          <p:cNvPr id="8" name="AutoShape 5"/>
          <p:cNvSpPr>
            <a:spLocks noChangeArrowheads="1"/>
          </p:cNvSpPr>
          <p:nvPr/>
        </p:nvSpPr>
        <p:spPr bwMode="auto">
          <a:xfrm>
            <a:off x="6012086" y="503237"/>
            <a:ext cx="792163" cy="288925"/>
          </a:xfrm>
          <a:prstGeom prst="leftRightArrow">
            <a:avLst>
              <a:gd name="adj1" fmla="val 50000"/>
              <a:gd name="adj2" fmla="val 54835"/>
            </a:avLst>
          </a:prstGeom>
          <a:solidFill>
            <a:schemeClr val="tx1"/>
          </a:solidFill>
          <a:ln w="9525" algn="ctr">
            <a:noFill/>
            <a:miter lim="800000"/>
            <a:headEnd/>
            <a:tailEnd/>
          </a:ln>
        </p:spPr>
        <p:txBody>
          <a:bodyPr wrap="none" lIns="91418" tIns="45710" rIns="91418" bIns="45710" anchor="ctr"/>
          <a:lstStyle/>
          <a:p>
            <a:endParaRPr lang="pt-BR">
              <a:solidFill>
                <a:srgbClr val="FFFFFF"/>
              </a:solidFill>
            </a:endParaRPr>
          </a:p>
        </p:txBody>
      </p:sp>
      <p:sp>
        <p:nvSpPr>
          <p:cNvPr id="9" name="AutoShape 6"/>
          <p:cNvSpPr>
            <a:spLocks noChangeArrowheads="1"/>
          </p:cNvSpPr>
          <p:nvPr/>
        </p:nvSpPr>
        <p:spPr bwMode="auto">
          <a:xfrm>
            <a:off x="2627536" y="576263"/>
            <a:ext cx="792163" cy="288925"/>
          </a:xfrm>
          <a:prstGeom prst="leftRightArrow">
            <a:avLst>
              <a:gd name="adj1" fmla="val 50000"/>
              <a:gd name="adj2" fmla="val 54835"/>
            </a:avLst>
          </a:prstGeom>
          <a:solidFill>
            <a:schemeClr val="tx1"/>
          </a:solidFill>
          <a:ln w="9525" algn="ctr">
            <a:noFill/>
            <a:miter lim="800000"/>
            <a:headEnd/>
            <a:tailEnd/>
          </a:ln>
        </p:spPr>
        <p:txBody>
          <a:bodyPr wrap="none" lIns="91418" tIns="45710" rIns="91418" bIns="45710" anchor="ctr"/>
          <a:lstStyle/>
          <a:p>
            <a:endParaRPr lang="pt-BR">
              <a:solidFill>
                <a:srgbClr val="FFFFFF"/>
              </a:solidFill>
            </a:endParaRPr>
          </a:p>
        </p:txBody>
      </p:sp>
      <p:sp>
        <p:nvSpPr>
          <p:cNvPr id="10" name="Rectangle 2"/>
          <p:cNvSpPr>
            <a:spLocks noChangeArrowheads="1"/>
          </p:cNvSpPr>
          <p:nvPr/>
        </p:nvSpPr>
        <p:spPr bwMode="auto">
          <a:xfrm>
            <a:off x="3454623" y="1"/>
            <a:ext cx="2520950" cy="1239837"/>
          </a:xfrm>
          <a:prstGeom prst="rect">
            <a:avLst/>
          </a:prstGeom>
          <a:solidFill>
            <a:srgbClr val="92D050"/>
          </a:solidFill>
          <a:ln w="50800" algn="ctr">
            <a:solidFill>
              <a:schemeClr val="bg1"/>
            </a:solidFill>
            <a:miter lim="800000"/>
            <a:headEnd/>
            <a:tailEnd/>
          </a:ln>
        </p:spPr>
        <p:txBody>
          <a:bodyPr lIns="92065" tIns="46034" rIns="92065" bIns="46034" anchor="ctr"/>
          <a:lstStyle/>
          <a:p>
            <a:pPr algn="ctr" eaLnBrk="0" hangingPunct="0">
              <a:lnSpc>
                <a:spcPct val="170000"/>
              </a:lnSpc>
              <a:spcBef>
                <a:spcPct val="50000"/>
              </a:spcBef>
              <a:tabLst>
                <a:tab pos="571440" algn="l"/>
              </a:tabLst>
            </a:pPr>
            <a:r>
              <a:rPr lang="es-ES_tradnl" sz="2800" b="1" dirty="0" smtClean="0">
                <a:solidFill>
                  <a:srgbClr val="27408B"/>
                </a:solidFill>
              </a:rPr>
              <a:t>PORTO</a:t>
            </a:r>
            <a:endParaRPr lang="es-ES_tradnl" sz="2800" b="1" dirty="0">
              <a:solidFill>
                <a:srgbClr val="27408B"/>
              </a:solidFill>
            </a:endParaRPr>
          </a:p>
        </p:txBody>
      </p:sp>
      <p:pic>
        <p:nvPicPr>
          <p:cNvPr id="13" name="Imagem 12" descr="3-D_Business_17.jpg"/>
          <p:cNvPicPr>
            <a:picLocks noChangeAspect="1"/>
          </p:cNvPicPr>
          <p:nvPr/>
        </p:nvPicPr>
        <p:blipFill>
          <a:blip r:embed="rId6" cstate="print"/>
          <a:stretch>
            <a:fillRect/>
          </a:stretch>
        </p:blipFill>
        <p:spPr>
          <a:xfrm>
            <a:off x="1" y="4958408"/>
            <a:ext cx="3039347" cy="1899592"/>
          </a:xfrm>
          <a:prstGeom prst="rect">
            <a:avLst/>
          </a:prstGeom>
        </p:spPr>
      </p:pic>
      <p:sp>
        <p:nvSpPr>
          <p:cNvPr id="14" name="AutoShape 4"/>
          <p:cNvSpPr>
            <a:spLocks noChangeArrowheads="1"/>
          </p:cNvSpPr>
          <p:nvPr/>
        </p:nvSpPr>
        <p:spPr bwMode="auto">
          <a:xfrm rot="1149238">
            <a:off x="5572953" y="3215605"/>
            <a:ext cx="4157054" cy="3731539"/>
          </a:xfrm>
          <a:prstGeom prst="irregularSeal1">
            <a:avLst/>
          </a:prstGeom>
          <a:solidFill>
            <a:srgbClr val="FFCC66"/>
          </a:solidFill>
          <a:ln w="9525">
            <a:solidFill>
              <a:srgbClr val="5C0000"/>
            </a:solidFill>
            <a:miter lim="800000"/>
            <a:headEnd/>
            <a:tailEnd/>
          </a:ln>
        </p:spPr>
        <p:txBody>
          <a:bodyPr wrap="none" lIns="91430" tIns="45715" rIns="91430" bIns="45715" anchor="ctr"/>
          <a:lstStyle/>
          <a:p>
            <a:pPr algn="ctr"/>
            <a:r>
              <a:rPr lang="pt-PT" sz="2000" dirty="0" smtClean="0">
                <a:solidFill>
                  <a:srgbClr val="FF0000"/>
                </a:solidFill>
                <a:effectLst>
                  <a:outerShdw blurRad="38100" dist="38100" dir="2700000" algn="tl">
                    <a:srgbClr val="000000">
                      <a:alpha val="43137"/>
                    </a:srgbClr>
                  </a:outerShdw>
                </a:effectLst>
              </a:rPr>
              <a:t>Modelo de Garantias</a:t>
            </a:r>
          </a:p>
          <a:p>
            <a:pPr algn="ctr"/>
            <a:r>
              <a:rPr lang="pt-PT" sz="2000" dirty="0" smtClean="0">
                <a:solidFill>
                  <a:srgbClr val="FF0000"/>
                </a:solidFill>
                <a:effectLst>
                  <a:outerShdw blurRad="38100" dist="38100" dir="2700000" algn="tl">
                    <a:srgbClr val="000000">
                      <a:alpha val="43137"/>
                    </a:srgbClr>
                  </a:outerShdw>
                </a:effectLst>
              </a:rPr>
              <a:t>Falha um Falham Todos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20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2000"/>
                                        <p:tgtEl>
                                          <p:spTgt spid="8"/>
                                        </p:tgtEl>
                                      </p:cBhvr>
                                    </p:animEffect>
                                  </p:childTnLst>
                                </p:cTn>
                              </p:par>
                            </p:childTnLst>
                          </p:cTn>
                        </p:par>
                        <p:par>
                          <p:cTn id="17" fill="hold">
                            <p:stCondLst>
                              <p:cond delay="2000"/>
                            </p:stCondLst>
                            <p:childTnLst>
                              <p:par>
                                <p:cTn id="18" presetID="4"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71400"/>
            <a:ext cx="8206680" cy="1143000"/>
          </a:xfrm>
        </p:spPr>
        <p:txBody>
          <a:bodyPr/>
          <a:lstStyle/>
          <a:p>
            <a:r>
              <a:rPr lang="pt-PT" b="1" i="1" dirty="0" err="1" smtClean="0">
                <a:solidFill>
                  <a:srgbClr val="FFC000"/>
                </a:solidFill>
                <a:latin typeface="+mn-lt"/>
              </a:rPr>
              <a:t>Environmental</a:t>
            </a:r>
            <a:r>
              <a:rPr lang="pt-PT" b="1" i="1" dirty="0" smtClean="0">
                <a:solidFill>
                  <a:srgbClr val="FFC000"/>
                </a:solidFill>
                <a:latin typeface="+mn-lt"/>
              </a:rPr>
              <a:t> </a:t>
            </a:r>
            <a:r>
              <a:rPr lang="pt-PT" b="1" i="1" dirty="0" err="1" smtClean="0">
                <a:solidFill>
                  <a:srgbClr val="FFC000"/>
                </a:solidFill>
                <a:latin typeface="+mn-lt"/>
              </a:rPr>
              <a:t>Ship</a:t>
            </a:r>
            <a:r>
              <a:rPr lang="pt-PT" b="1" i="1" dirty="0" smtClean="0">
                <a:solidFill>
                  <a:srgbClr val="FFC000"/>
                </a:solidFill>
                <a:latin typeface="+mn-lt"/>
              </a:rPr>
              <a:t> </a:t>
            </a:r>
            <a:r>
              <a:rPr lang="pt-PT" b="1" i="1" dirty="0" err="1" smtClean="0">
                <a:solidFill>
                  <a:srgbClr val="FFC000"/>
                </a:solidFill>
                <a:latin typeface="+mn-lt"/>
              </a:rPr>
              <a:t>Index</a:t>
            </a:r>
            <a:r>
              <a:rPr lang="pt-PT" b="1" i="1" dirty="0" smtClean="0">
                <a:solidFill>
                  <a:srgbClr val="FFC000"/>
                </a:solidFill>
                <a:latin typeface="+mn-lt"/>
              </a:rPr>
              <a:t> ESI</a:t>
            </a:r>
            <a:endParaRPr lang="pt-PT" i="1" dirty="0">
              <a:solidFill>
                <a:srgbClr val="FFC000"/>
              </a:solidFill>
              <a:latin typeface="+mn-lt"/>
            </a:endParaRPr>
          </a:p>
        </p:txBody>
      </p:sp>
      <p:sp>
        <p:nvSpPr>
          <p:cNvPr id="6" name="CaixaDeTexto 5"/>
          <p:cNvSpPr txBox="1"/>
          <p:nvPr/>
        </p:nvSpPr>
        <p:spPr>
          <a:xfrm>
            <a:off x="2483768" y="6488668"/>
            <a:ext cx="6660232" cy="369332"/>
          </a:xfrm>
          <a:prstGeom prst="rect">
            <a:avLst/>
          </a:prstGeom>
          <a:noFill/>
        </p:spPr>
        <p:txBody>
          <a:bodyPr wrap="square" rtlCol="0">
            <a:spAutoFit/>
          </a:bodyPr>
          <a:lstStyle/>
          <a:p>
            <a:r>
              <a:rPr lang="en-US" dirty="0" smtClean="0"/>
              <a:t>SEEMP = Ship Energy Efficiency Management Plan</a:t>
            </a:r>
            <a:endParaRPr lang="pt-PT" dirty="0"/>
          </a:p>
        </p:txBody>
      </p:sp>
      <p:pic>
        <p:nvPicPr>
          <p:cNvPr id="442369" name="Picture 1"/>
          <p:cNvPicPr>
            <a:picLocks noChangeAspect="1" noChangeArrowheads="1"/>
          </p:cNvPicPr>
          <p:nvPr/>
        </p:nvPicPr>
        <p:blipFill>
          <a:blip r:embed="rId3" cstate="print"/>
          <a:srcRect/>
          <a:stretch>
            <a:fillRect/>
          </a:stretch>
        </p:blipFill>
        <p:spPr bwMode="auto">
          <a:xfrm>
            <a:off x="-47625" y="1052736"/>
            <a:ext cx="9191625" cy="4400550"/>
          </a:xfrm>
          <a:prstGeom prst="rect">
            <a:avLst/>
          </a:prstGeom>
          <a:noFill/>
          <a:ln w="9525">
            <a:noFill/>
            <a:miter lim="800000"/>
            <a:headEnd/>
            <a:tailEnd/>
          </a:ln>
        </p:spPr>
      </p:pic>
      <p:sp>
        <p:nvSpPr>
          <p:cNvPr id="8" name="Rectângulo 7"/>
          <p:cNvSpPr/>
          <p:nvPr/>
        </p:nvSpPr>
        <p:spPr>
          <a:xfrm>
            <a:off x="2267744" y="6165304"/>
            <a:ext cx="3869393" cy="369332"/>
          </a:xfrm>
          <a:prstGeom prst="rect">
            <a:avLst/>
          </a:prstGeom>
        </p:spPr>
        <p:txBody>
          <a:bodyPr wrap="none">
            <a:spAutoFit/>
          </a:bodyPr>
          <a:lstStyle/>
          <a:p>
            <a:r>
              <a:rPr lang="pt-PT" b="1" dirty="0" err="1" smtClean="0"/>
              <a:t>www.environmentalshipindex.org</a:t>
            </a:r>
            <a:endParaRPr lang="pt-PT" dirty="0"/>
          </a:p>
        </p:txBody>
      </p:sp>
      <p:sp>
        <p:nvSpPr>
          <p:cNvPr id="5" name="Rectângulo 4"/>
          <p:cNvSpPr/>
          <p:nvPr/>
        </p:nvSpPr>
        <p:spPr>
          <a:xfrm>
            <a:off x="3779912" y="4077072"/>
            <a:ext cx="1595373" cy="369332"/>
          </a:xfrm>
          <a:prstGeom prst="rect">
            <a:avLst/>
          </a:prstGeom>
        </p:spPr>
        <p:txBody>
          <a:bodyPr wrap="none">
            <a:spAutoFit/>
          </a:bodyPr>
          <a:lstStyle/>
          <a:p>
            <a:r>
              <a:rPr lang="pt-PT" i="1" dirty="0" err="1" smtClean="0">
                <a:solidFill>
                  <a:srgbClr val="FF0000"/>
                </a:solidFill>
              </a:rPr>
              <a:t>Green</a:t>
            </a:r>
            <a:r>
              <a:rPr lang="pt-PT" i="1" dirty="0" smtClean="0">
                <a:solidFill>
                  <a:srgbClr val="FF0000"/>
                </a:solidFill>
              </a:rPr>
              <a:t> </a:t>
            </a:r>
            <a:r>
              <a:rPr lang="pt-PT" i="1" dirty="0" err="1" smtClean="0">
                <a:solidFill>
                  <a:srgbClr val="FF0000"/>
                </a:solidFill>
              </a:rPr>
              <a:t>Award</a:t>
            </a:r>
            <a:r>
              <a:rPr lang="pt-PT" i="1" dirty="0" smtClean="0">
                <a:solidFill>
                  <a:srgbClr val="FF0000"/>
                </a:solidFill>
              </a:rPr>
              <a:t> </a:t>
            </a:r>
            <a:endParaRPr lang="pt-PT" dirty="0">
              <a:solidFill>
                <a:srgbClr val="FF0000"/>
              </a:solidFill>
            </a:endParaRPr>
          </a:p>
        </p:txBody>
      </p:sp>
      <p:sp>
        <p:nvSpPr>
          <p:cNvPr id="9" name="Rectângulo 8"/>
          <p:cNvSpPr/>
          <p:nvPr/>
        </p:nvSpPr>
        <p:spPr>
          <a:xfrm>
            <a:off x="6300192" y="6165304"/>
            <a:ext cx="2189446" cy="369332"/>
          </a:xfrm>
          <a:prstGeom prst="rect">
            <a:avLst/>
          </a:prstGeom>
        </p:spPr>
        <p:txBody>
          <a:bodyPr wrap="none">
            <a:spAutoFit/>
          </a:bodyPr>
          <a:lstStyle/>
          <a:p>
            <a:r>
              <a:rPr lang="pt-PT" b="1" dirty="0" err="1" smtClean="0"/>
              <a:t>www.wpci-esi.org</a:t>
            </a:r>
            <a:r>
              <a:rPr lang="pt-PT" b="1" dirty="0" smtClean="0"/>
              <a:t>.</a:t>
            </a:r>
            <a:endParaRPr lang="pt-PT" dirty="0"/>
          </a:p>
        </p:txBody>
      </p:sp>
      <p:sp>
        <p:nvSpPr>
          <p:cNvPr id="10" name="Rectângulo 9"/>
          <p:cNvSpPr/>
          <p:nvPr/>
        </p:nvSpPr>
        <p:spPr>
          <a:xfrm>
            <a:off x="2231232" y="5589240"/>
            <a:ext cx="6912768" cy="523220"/>
          </a:xfrm>
          <a:prstGeom prst="rect">
            <a:avLst/>
          </a:prstGeom>
        </p:spPr>
        <p:txBody>
          <a:bodyPr wrap="square">
            <a:spAutoFit/>
          </a:bodyPr>
          <a:lstStyle/>
          <a:p>
            <a:r>
              <a:rPr lang="pt-PT" sz="2800" b="1" dirty="0" smtClean="0"/>
              <a:t>‘</a:t>
            </a:r>
            <a:r>
              <a:rPr lang="pt-PT" sz="2800" b="1" dirty="0" err="1" smtClean="0">
                <a:solidFill>
                  <a:srgbClr val="92D050"/>
                </a:solidFill>
              </a:rPr>
              <a:t>greenifi</a:t>
            </a:r>
            <a:r>
              <a:rPr lang="pt-PT" sz="2800" b="1" dirty="0" smtClean="0">
                <a:solidFill>
                  <a:srgbClr val="92D050"/>
                </a:solidFill>
              </a:rPr>
              <a:t> </a:t>
            </a:r>
            <a:r>
              <a:rPr lang="pt-PT" sz="2800" b="1" dirty="0" err="1" smtClean="0">
                <a:solidFill>
                  <a:srgbClr val="92D050"/>
                </a:solidFill>
              </a:rPr>
              <a:t>cation</a:t>
            </a:r>
            <a:r>
              <a:rPr lang="pt-PT" sz="2800" b="1" dirty="0" smtClean="0"/>
              <a:t>’ das Taxas portuárias</a:t>
            </a:r>
            <a:endParaRPr lang="pt-PT" sz="28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Tabela 155"/>
          <p:cNvGraphicFramePr>
            <a:graphicFrameLocks noGrp="1"/>
          </p:cNvGraphicFramePr>
          <p:nvPr>
            <p:extLst>
              <p:ext uri="{D42A27DB-BD31-4B8C-83A1-F6EECF244321}">
                <p14:modId xmlns="" xmlns:p14="http://schemas.microsoft.com/office/powerpoint/2010/main" val="2135555493"/>
              </p:ext>
            </p:extLst>
          </p:nvPr>
        </p:nvGraphicFramePr>
        <p:xfrm>
          <a:off x="934064" y="1543665"/>
          <a:ext cx="7354531" cy="4863783"/>
        </p:xfrm>
        <a:graphic>
          <a:graphicData uri="http://schemas.openxmlformats.org/drawingml/2006/table">
            <a:tbl>
              <a:tblPr bandRow="1">
                <a:effectLst/>
              </a:tblPr>
              <a:tblGrid>
                <a:gridCol w="1717210"/>
                <a:gridCol w="168655"/>
                <a:gridCol w="735947"/>
                <a:gridCol w="735947"/>
                <a:gridCol w="735947"/>
                <a:gridCol w="735947"/>
                <a:gridCol w="735947"/>
                <a:gridCol w="735947"/>
                <a:gridCol w="1052984"/>
              </a:tblGrid>
              <a:tr h="1135313">
                <a:tc>
                  <a:txBody>
                    <a:bodyPr/>
                    <a:lstStyle/>
                    <a:p>
                      <a:pPr marL="0" algn="l" defTabSz="914400" rtl="0" eaLnBrk="1" fontAlgn="b" latinLnBrk="0" hangingPunct="1"/>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r>
                        <a:rPr lang="pt-PT" sz="1400" b="1" i="0" u="none" strike="noStrike" kern="1200" cap="none" spc="0" dirty="0" smtClean="0">
                          <a:ln w="1905"/>
                          <a:solidFill>
                            <a:schemeClr val="bg1">
                              <a:lumMod val="50000"/>
                            </a:schemeClr>
                          </a:solidFill>
                          <a:effectLst>
                            <a:innerShdw blurRad="69850" dist="43180" dir="5400000">
                              <a:srgbClr val="000000">
                                <a:alpha val="65000"/>
                              </a:srgbClr>
                            </a:innerShdw>
                          </a:effectLst>
                          <a:latin typeface="Calibri"/>
                          <a:ea typeface="+mn-ea"/>
                          <a:cs typeface="+mn-cs"/>
                        </a:rPr>
                        <a:t>Financeiro</a:t>
                      </a:r>
                      <a:endParaRPr lang="pt-PT" sz="1400" b="1" i="0" u="none" strike="noStrike" kern="1200" cap="none" spc="0" dirty="0">
                        <a:ln w="1905"/>
                        <a:solidFill>
                          <a:schemeClr val="bg1">
                            <a:lumMod val="50000"/>
                          </a:schemeClr>
                        </a:solidFill>
                        <a:effectLst>
                          <a:innerShdw blurRad="69850" dist="43180" dir="5400000">
                            <a:srgbClr val="000000">
                              <a:alpha val="65000"/>
                            </a:srgbClr>
                          </a:innerShdw>
                        </a:effectLst>
                        <a:latin typeface="Calibri"/>
                        <a:ea typeface="+mn-ea"/>
                        <a:cs typeface="+mn-cs"/>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r>
              <a:tr h="1315930">
                <a:tc>
                  <a:txBody>
                    <a:bodyPr/>
                    <a:lstStyle/>
                    <a:p>
                      <a:pPr marL="0" algn="l" defTabSz="914400" rtl="0" eaLnBrk="1" fontAlgn="b" latinLnBrk="0" hangingPunct="1"/>
                      <a:r>
                        <a:rPr lang="pt-PT" sz="1400" b="1" i="0" u="none" strike="noStrike" cap="none" spc="0" dirty="0" smtClean="0">
                          <a:ln w="1905"/>
                          <a:solidFill>
                            <a:schemeClr val="tx1"/>
                          </a:solidFill>
                          <a:effectLst>
                            <a:innerShdw blurRad="69850" dist="43180" dir="5400000">
                              <a:srgbClr val="000000">
                                <a:alpha val="65000"/>
                              </a:srgbClr>
                            </a:innerShdw>
                          </a:effectLst>
                          <a:latin typeface="Calibri"/>
                        </a:rPr>
                        <a:t>   </a:t>
                      </a:r>
                      <a:r>
                        <a:rPr lang="pt-PT" sz="1400" b="1" i="0" u="none" strike="noStrike" kern="1200" cap="none" spc="0" dirty="0" smtClean="0">
                          <a:ln w="1905"/>
                          <a:solidFill>
                            <a:schemeClr val="bg1">
                              <a:lumMod val="50000"/>
                            </a:schemeClr>
                          </a:solidFill>
                          <a:effectLst>
                            <a:innerShdw blurRad="69850" dist="43180" dir="5400000">
                              <a:srgbClr val="000000">
                                <a:alpha val="65000"/>
                              </a:srgbClr>
                            </a:innerShdw>
                          </a:effectLst>
                          <a:latin typeface="Calibri"/>
                          <a:ea typeface="+mn-ea"/>
                          <a:cs typeface="+mn-cs"/>
                        </a:rPr>
                        <a:t>Mercado</a:t>
                      </a:r>
                      <a:endParaRPr lang="pt-PT" sz="1400" b="1" i="0" u="none" strike="noStrike" kern="1200" cap="none" spc="0" dirty="0">
                        <a:ln w="1905"/>
                        <a:solidFill>
                          <a:schemeClr val="bg1">
                            <a:lumMod val="50000"/>
                          </a:schemeClr>
                        </a:solidFill>
                        <a:effectLst>
                          <a:innerShdw blurRad="69850" dist="43180" dir="5400000">
                            <a:srgbClr val="000000">
                              <a:alpha val="65000"/>
                            </a:srgbClr>
                          </a:innerShdw>
                        </a:effectLst>
                        <a:latin typeface="Calibri"/>
                        <a:ea typeface="+mn-ea"/>
                        <a:cs typeface="+mn-cs"/>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ctr"/>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endPar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r>
              <a:tr h="1341733">
                <a:tc>
                  <a:txBody>
                    <a:bodyPr/>
                    <a:lstStyle/>
                    <a:p>
                      <a:pPr marL="0" algn="l" defTabSz="914400" rtl="0" eaLnBrk="1" fontAlgn="b" latinLnBrk="0" hangingPunct="1"/>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r>
                        <a:rPr lang="pt-PT" sz="1400" b="1" i="0" u="none" strike="noStrike" kern="1200" cap="none" spc="0" dirty="0" smtClean="0">
                          <a:ln w="1905"/>
                          <a:solidFill>
                            <a:schemeClr val="bg1">
                              <a:lumMod val="50000"/>
                            </a:schemeClr>
                          </a:solidFill>
                          <a:effectLst>
                            <a:innerShdw blurRad="69850" dist="43180" dir="5400000">
                              <a:srgbClr val="000000">
                                <a:alpha val="65000"/>
                              </a:srgbClr>
                            </a:innerShdw>
                          </a:effectLst>
                          <a:latin typeface="Calibri"/>
                          <a:ea typeface="+mn-ea"/>
                          <a:cs typeface="+mn-cs"/>
                        </a:rPr>
                        <a:t>Processos</a:t>
                      </a:r>
                    </a:p>
                    <a:p>
                      <a:pPr marL="0" algn="l" defTabSz="914400" rtl="0" eaLnBrk="1" fontAlgn="b" latinLnBrk="0" hangingPunct="1"/>
                      <a:r>
                        <a:rPr lang="pt-PT" sz="1400" b="1" i="0" u="none" strike="noStrike" kern="1200" cap="none" spc="0" dirty="0" smtClean="0">
                          <a:ln w="1905"/>
                          <a:solidFill>
                            <a:schemeClr val="bg1">
                              <a:lumMod val="50000"/>
                            </a:schemeClr>
                          </a:solidFill>
                          <a:effectLst>
                            <a:innerShdw blurRad="69850" dist="43180" dir="5400000">
                              <a:srgbClr val="000000">
                                <a:alpha val="65000"/>
                              </a:srgbClr>
                            </a:innerShdw>
                          </a:effectLst>
                          <a:latin typeface="Calibri"/>
                          <a:ea typeface="+mn-ea"/>
                          <a:cs typeface="+mn-cs"/>
                        </a:rPr>
                        <a:t>   Internos</a:t>
                      </a:r>
                      <a:endParaRPr lang="pt-PT" sz="1400" b="1" i="0" u="none" strike="noStrike" kern="1200" cap="none" spc="0" dirty="0">
                        <a:ln w="1905"/>
                        <a:solidFill>
                          <a:schemeClr val="bg1">
                            <a:lumMod val="50000"/>
                          </a:schemeClr>
                        </a:solidFill>
                        <a:effectLst>
                          <a:innerShdw blurRad="69850" dist="43180" dir="5400000">
                            <a:srgbClr val="000000">
                              <a:alpha val="65000"/>
                            </a:srgbClr>
                          </a:innerShdw>
                        </a:effectLst>
                        <a:latin typeface="Calibri"/>
                        <a:ea typeface="+mn-ea"/>
                        <a:cs typeface="+mn-cs"/>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070807">
                <a:tc>
                  <a:txBody>
                    <a:bodyPr/>
                    <a:lstStyle/>
                    <a:p>
                      <a:pPr algn="l" fontAlgn="b"/>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Aprendizagem e</a:t>
                      </a:r>
                    </a:p>
                    <a:p>
                      <a:pPr algn="l" fontAlgn="b"/>
                      <a:r>
                        <a:rPr lang="pt-PT" sz="1400" b="1" i="0" u="none" strike="noStrike" cap="none" spc="0" dirty="0" smtClean="0">
                          <a:ln w="1905"/>
                          <a:solidFill>
                            <a:schemeClr val="bg1">
                              <a:lumMod val="50000"/>
                            </a:schemeClr>
                          </a:solidFill>
                          <a:effectLst>
                            <a:innerShdw blurRad="69850" dist="43180" dir="5400000">
                              <a:srgbClr val="000000">
                                <a:alpha val="65000"/>
                              </a:srgbClr>
                            </a:innerShdw>
                          </a:effectLst>
                          <a:latin typeface="Calibri"/>
                        </a:rPr>
                        <a:t>   </a:t>
                      </a: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Crescimento</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pt-PT" sz="1400" b="1" i="0" u="none" strike="noStrike" cap="none" spc="0" dirty="0">
                          <a:ln w="1905"/>
                          <a:solidFill>
                            <a:schemeClr val="bg1">
                              <a:lumMod val="50000"/>
                            </a:schemeClr>
                          </a:solidFill>
                          <a:effectLst>
                            <a:innerShdw blurRad="69850" dist="43180" dir="5400000">
                              <a:srgbClr val="000000">
                                <a:alpha val="65000"/>
                              </a:srgbClr>
                            </a:innerShdw>
                          </a:effectLst>
                          <a:latin typeface="Calibri"/>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bl>
          </a:graphicData>
        </a:graphic>
      </p:graphicFrame>
      <p:sp>
        <p:nvSpPr>
          <p:cNvPr id="88" name="Oval 87"/>
          <p:cNvSpPr/>
          <p:nvPr/>
        </p:nvSpPr>
        <p:spPr>
          <a:xfrm>
            <a:off x="3857620" y="1645042"/>
            <a:ext cx="1471614" cy="800099"/>
          </a:xfrm>
          <a:prstGeom prst="ellipse">
            <a:avLst/>
          </a:prstGeom>
          <a:solidFill>
            <a:schemeClr val="bg2">
              <a:lumMod val="50000"/>
            </a:schemeClr>
          </a:solidFill>
          <a:ln w="3175">
            <a:solidFill>
              <a:schemeClr val="tx2">
                <a:lumMod val="50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6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 </a:t>
            </a:r>
            <a:r>
              <a:rPr lang="pt-PT" sz="1600" b="1" dirty="0">
                <a:solidFill>
                  <a:prstClr val="white"/>
                </a:solidFill>
                <a:effectLst>
                  <a:outerShdw blurRad="38100" dist="38100" dir="2700000" algn="tl">
                    <a:srgbClr val="000000">
                      <a:alpha val="43137"/>
                    </a:srgbClr>
                  </a:outerShdw>
                </a:effectLst>
                <a:latin typeface="Calibri" pitchFamily="34" charset="0"/>
                <a:cs typeface="Calibri" pitchFamily="34" charset="0"/>
              </a:rPr>
              <a:t>Custos e Proveitos</a:t>
            </a:r>
          </a:p>
        </p:txBody>
      </p:sp>
      <p:sp>
        <p:nvSpPr>
          <p:cNvPr id="89" name="Oval 88"/>
          <p:cNvSpPr/>
          <p:nvPr/>
        </p:nvSpPr>
        <p:spPr>
          <a:xfrm>
            <a:off x="3000366" y="2740429"/>
            <a:ext cx="1371601" cy="895350"/>
          </a:xfrm>
          <a:prstGeom prst="ellipse">
            <a:avLst/>
          </a:prstGeom>
          <a:solidFill>
            <a:srgbClr val="F27900"/>
          </a:solidFill>
          <a:ln w="3175"/>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 Pólo  logístico  short-</a:t>
            </a:r>
            <a:r>
              <a:rPr lang="pt-PT" sz="1400" b="1" dirty="0" err="1">
                <a:solidFill>
                  <a:prstClr val="white"/>
                </a:solidFill>
                <a:effectLst>
                  <a:outerShdw blurRad="38100" dist="38100" dir="2700000" algn="tl">
                    <a:srgbClr val="000000">
                      <a:alpha val="43137"/>
                    </a:srgbClr>
                  </a:outerShdw>
                </a:effectLst>
                <a:latin typeface="Calibri" pitchFamily="34" charset="0"/>
                <a:cs typeface="Calibri" pitchFamily="34" charset="0"/>
              </a:rPr>
              <a:t>s</a:t>
            </a:r>
            <a:r>
              <a:rPr lang="pt-PT" sz="1400" b="1" dirty="0" err="1" smtClean="0">
                <a:solidFill>
                  <a:prstClr val="white"/>
                </a:solidFill>
                <a:effectLst>
                  <a:outerShdw blurRad="38100" dist="38100" dir="2700000" algn="tl">
                    <a:srgbClr val="000000">
                      <a:alpha val="43137"/>
                    </a:srgbClr>
                  </a:outerShdw>
                </a:effectLst>
                <a:latin typeface="Calibri" pitchFamily="34" charset="0"/>
                <a:cs typeface="Calibri" pitchFamily="34" charset="0"/>
              </a:rPr>
              <a:t>ea</a:t>
            </a: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 </a:t>
            </a:r>
          </a:p>
        </p:txBody>
      </p:sp>
      <p:sp>
        <p:nvSpPr>
          <p:cNvPr id="90" name="Oval 89"/>
          <p:cNvSpPr/>
          <p:nvPr/>
        </p:nvSpPr>
        <p:spPr>
          <a:xfrm>
            <a:off x="2733690" y="5369342"/>
            <a:ext cx="1666875" cy="847731"/>
          </a:xfrm>
          <a:prstGeom prst="ellipse">
            <a:avLst/>
          </a:prstGeom>
          <a:solidFill>
            <a:schemeClr val="accent2">
              <a:lumMod val="50000"/>
            </a:schemeClr>
          </a:solidFill>
          <a:ln w="3175"/>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Acessos</a:t>
            </a:r>
          </a:p>
          <a:p>
            <a:pPr algn="ctr"/>
            <a:r>
              <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rPr>
              <a:t>m</a:t>
            </a: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arítimos e ferroviários</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sp>
        <p:nvSpPr>
          <p:cNvPr id="91" name="Oval 90"/>
          <p:cNvSpPr/>
          <p:nvPr/>
        </p:nvSpPr>
        <p:spPr>
          <a:xfrm>
            <a:off x="5114915" y="2730905"/>
            <a:ext cx="1323975" cy="914400"/>
          </a:xfrm>
          <a:prstGeom prst="ellipse">
            <a:avLst/>
          </a:prstGeom>
          <a:solidFill>
            <a:srgbClr val="F27900"/>
          </a:solidFill>
          <a:ln w="3175"/>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latin typeface="Calibri" pitchFamily="34" charset="0"/>
                <a:cs typeface="Calibri" pitchFamily="34" charset="0"/>
              </a:rPr>
              <a:t> </a:t>
            </a: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Hub </a:t>
            </a:r>
          </a:p>
          <a:p>
            <a:pPr algn="ctr"/>
            <a:r>
              <a:rPr lang="pt-PT" sz="1400" b="1" dirty="0" err="1" smtClean="0">
                <a:solidFill>
                  <a:prstClr val="white"/>
                </a:solidFill>
                <a:effectLst>
                  <a:outerShdw blurRad="38100" dist="38100" dir="2700000" algn="tl">
                    <a:srgbClr val="000000">
                      <a:alpha val="43137"/>
                    </a:srgbClr>
                  </a:outerShdw>
                </a:effectLst>
                <a:latin typeface="Calibri" pitchFamily="34" charset="0"/>
                <a:cs typeface="Calibri" pitchFamily="34" charset="0"/>
              </a:rPr>
              <a:t>Ro-Ro</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sp>
        <p:nvSpPr>
          <p:cNvPr id="92" name="Oval 91"/>
          <p:cNvSpPr/>
          <p:nvPr/>
        </p:nvSpPr>
        <p:spPr>
          <a:xfrm>
            <a:off x="2143110" y="4145370"/>
            <a:ext cx="1490680" cy="866774"/>
          </a:xfrm>
          <a:prstGeom prst="ellipse">
            <a:avLst/>
          </a:prstGeom>
          <a:solidFill>
            <a:srgbClr val="0070C0"/>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Qualidade, segurança e ambiente</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sp>
        <p:nvSpPr>
          <p:cNvPr id="93" name="Oval 92"/>
          <p:cNvSpPr/>
          <p:nvPr/>
        </p:nvSpPr>
        <p:spPr>
          <a:xfrm>
            <a:off x="4695839" y="5359816"/>
            <a:ext cx="1733550" cy="857256"/>
          </a:xfrm>
          <a:prstGeom prst="ellipse">
            <a:avLst/>
          </a:prstGeom>
          <a:solidFill>
            <a:schemeClr val="accent2">
              <a:lumMod val="50000"/>
            </a:schemeClr>
          </a:solidFill>
          <a:ln w="3175"/>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Adequação </a:t>
            </a:r>
            <a:r>
              <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rPr>
              <a:t>dos Recursos </a:t>
            </a: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Humanos</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94" name="Conexão curva 17"/>
          <p:cNvCxnSpPr>
            <a:endCxn id="89" idx="2"/>
          </p:cNvCxnSpPr>
          <p:nvPr/>
        </p:nvCxnSpPr>
        <p:spPr>
          <a:xfrm rot="16200000" flipV="1">
            <a:off x="2585476" y="3602994"/>
            <a:ext cx="961256" cy="131477"/>
          </a:xfrm>
          <a:prstGeom prst="curvedConnector4">
            <a:avLst>
              <a:gd name="adj1" fmla="val 26714"/>
              <a:gd name="adj2" fmla="val 27387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Conexão curva 94"/>
          <p:cNvCxnSpPr>
            <a:stCxn id="89" idx="0"/>
            <a:endCxn id="88" idx="2"/>
          </p:cNvCxnSpPr>
          <p:nvPr/>
        </p:nvCxnSpPr>
        <p:spPr>
          <a:xfrm rot="5400000" flipH="1" flipV="1">
            <a:off x="3424224" y="2307036"/>
            <a:ext cx="695339" cy="171455"/>
          </a:xfrm>
          <a:prstGeom prst="curvedConnector2">
            <a:avLst/>
          </a:prstGeom>
          <a:ln>
            <a:solidFill>
              <a:schemeClr val="accent3">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 name="Conexão curva 30"/>
          <p:cNvCxnSpPr>
            <a:stCxn id="91" idx="0"/>
            <a:endCxn id="88" idx="6"/>
          </p:cNvCxnSpPr>
          <p:nvPr/>
        </p:nvCxnSpPr>
        <p:spPr>
          <a:xfrm rot="16200000" flipV="1">
            <a:off x="5210161" y="2164163"/>
            <a:ext cx="685814" cy="447668"/>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Conexão curva 96"/>
          <p:cNvCxnSpPr>
            <a:endCxn id="89" idx="4"/>
          </p:cNvCxnSpPr>
          <p:nvPr/>
        </p:nvCxnSpPr>
        <p:spPr>
          <a:xfrm rot="5400000" flipH="1" flipV="1">
            <a:off x="2759851" y="4519235"/>
            <a:ext cx="1809770" cy="42858"/>
          </a:xfrm>
          <a:prstGeom prst="curvedConnector3">
            <a:avLst>
              <a:gd name="adj1" fmla="val 50000"/>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8" name="Conexão curva 97"/>
          <p:cNvCxnSpPr>
            <a:stCxn id="93" idx="0"/>
          </p:cNvCxnSpPr>
          <p:nvPr/>
        </p:nvCxnSpPr>
        <p:spPr>
          <a:xfrm rot="16200000" flipV="1">
            <a:off x="3803167" y="3600370"/>
            <a:ext cx="3003254" cy="515638"/>
          </a:xfrm>
          <a:prstGeom prst="curvedConnector3">
            <a:avLst>
              <a:gd name="adj1" fmla="val 50000"/>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9" name="Conexão curva 85"/>
          <p:cNvCxnSpPr>
            <a:endCxn id="89" idx="6"/>
          </p:cNvCxnSpPr>
          <p:nvPr/>
        </p:nvCxnSpPr>
        <p:spPr>
          <a:xfrm rot="16200000" flipV="1">
            <a:off x="3888580" y="3671491"/>
            <a:ext cx="2143140" cy="1176369"/>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3757613" y="4145373"/>
            <a:ext cx="1600207" cy="866775"/>
          </a:xfrm>
          <a:prstGeom prst="ellipse">
            <a:avLst/>
          </a:prstGeom>
          <a:solidFill>
            <a:srgbClr val="0070C0"/>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 </a:t>
            </a:r>
            <a:r>
              <a:rPr lang="pt-PT" sz="1400" b="1" dirty="0" smtClean="0">
                <a:effectLst>
                  <a:outerShdw blurRad="38100" dist="38100" dir="2700000" algn="tl">
                    <a:srgbClr val="000000">
                      <a:alpha val="43137"/>
                    </a:srgbClr>
                  </a:outerShdw>
                </a:effectLst>
                <a:latin typeface="Calibri" pitchFamily="34" charset="0"/>
                <a:cs typeface="Calibri" pitchFamily="34" charset="0"/>
              </a:rPr>
              <a:t> Articulação com o  Porto de  Lisboa </a:t>
            </a:r>
          </a:p>
        </p:txBody>
      </p:sp>
      <p:cxnSp>
        <p:nvCxnSpPr>
          <p:cNvPr id="101" name="Forma 145"/>
          <p:cNvCxnSpPr>
            <a:endCxn id="91" idx="3"/>
          </p:cNvCxnSpPr>
          <p:nvPr/>
        </p:nvCxnSpPr>
        <p:spPr>
          <a:xfrm flipV="1">
            <a:off x="4572000" y="3511393"/>
            <a:ext cx="736807" cy="648272"/>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2" name="Conexão curva 101"/>
          <p:cNvCxnSpPr>
            <a:endCxn id="89" idx="5"/>
          </p:cNvCxnSpPr>
          <p:nvPr/>
        </p:nvCxnSpPr>
        <p:spPr>
          <a:xfrm rot="16200000" flipV="1">
            <a:off x="4028500" y="3647260"/>
            <a:ext cx="686100" cy="400901"/>
          </a:xfrm>
          <a:prstGeom prst="curvedConnector3">
            <a:avLst>
              <a:gd name="adj1" fmla="val 50000"/>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5572133" y="4145371"/>
            <a:ext cx="1628776" cy="876300"/>
          </a:xfrm>
          <a:prstGeom prst="ellipse">
            <a:avLst/>
          </a:prstGeom>
          <a:solidFill>
            <a:srgbClr val="0070C0"/>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Interação Cidade-Rio</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104" name="Conexão curva 426"/>
          <p:cNvCxnSpPr>
            <a:stCxn id="103" idx="1"/>
          </p:cNvCxnSpPr>
          <p:nvPr/>
        </p:nvCxnSpPr>
        <p:spPr>
          <a:xfrm rot="16200000" flipV="1">
            <a:off x="4587785" y="3050824"/>
            <a:ext cx="916805" cy="1528952"/>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732241" y="2781209"/>
            <a:ext cx="1323975" cy="914400"/>
          </a:xfrm>
          <a:prstGeom prst="ellipse">
            <a:avLst/>
          </a:prstGeom>
          <a:solidFill>
            <a:srgbClr val="F27900"/>
          </a:solidFill>
          <a:ln w="3175"/>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91430" tIns="45715" rIns="91430" bIns="45715"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PT" sz="1400" b="1" dirty="0" smtClean="0">
                <a:solidFill>
                  <a:prstClr val="white"/>
                </a:solidFill>
                <a:effectLst>
                  <a:outerShdw blurRad="38100" dist="38100" dir="2700000" algn="tl">
                    <a:srgbClr val="000000">
                      <a:alpha val="43137"/>
                    </a:srgbClr>
                  </a:outerShdw>
                </a:effectLst>
                <a:latin typeface="Calibri" pitchFamily="34" charset="0"/>
                <a:cs typeface="Calibri" pitchFamily="34" charset="0"/>
              </a:rPr>
              <a:t>Economia do Mar</a:t>
            </a:r>
            <a:endParaRPr lang="pt-PT" sz="1400" b="1" dirty="0">
              <a:solidFill>
                <a:prstClr val="white"/>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22" name="Conexão curva 17"/>
          <p:cNvCxnSpPr/>
          <p:nvPr/>
        </p:nvCxnSpPr>
        <p:spPr>
          <a:xfrm rot="5400000" flipH="1" flipV="1">
            <a:off x="4061304" y="2787848"/>
            <a:ext cx="572074" cy="2286985"/>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xão curva 25"/>
          <p:cNvCxnSpPr>
            <a:endCxn id="21" idx="5"/>
          </p:cNvCxnSpPr>
          <p:nvPr/>
        </p:nvCxnSpPr>
        <p:spPr>
          <a:xfrm rot="5400000" flipH="1" flipV="1">
            <a:off x="6011670" y="4005819"/>
            <a:ext cx="2294773" cy="1406533"/>
          </a:xfrm>
          <a:prstGeom prst="curvedConnector3">
            <a:avLst>
              <a:gd name="adj1" fmla="val 23207"/>
            </a:avLst>
          </a:prstGeom>
          <a:ln>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xão curva 30"/>
          <p:cNvCxnSpPr>
            <a:stCxn id="21" idx="0"/>
          </p:cNvCxnSpPr>
          <p:nvPr/>
        </p:nvCxnSpPr>
        <p:spPr>
          <a:xfrm rot="16200000" flipV="1">
            <a:off x="6055122" y="1442103"/>
            <a:ext cx="720080" cy="1958132"/>
          </a:xfrm>
          <a:prstGeom prst="curvedConnector2">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exão curva 426"/>
          <p:cNvCxnSpPr>
            <a:stCxn id="103" idx="0"/>
            <a:endCxn id="21" idx="4"/>
          </p:cNvCxnSpPr>
          <p:nvPr/>
        </p:nvCxnSpPr>
        <p:spPr>
          <a:xfrm rot="5400000" flipH="1" flipV="1">
            <a:off x="6665494" y="3416638"/>
            <a:ext cx="449763" cy="1007707"/>
          </a:xfrm>
          <a:prstGeom prst="curvedConnector3">
            <a:avLst>
              <a:gd name="adj1" fmla="val 50000"/>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827339" y="0"/>
            <a:ext cx="6316662" cy="1143000"/>
          </a:xfrm>
        </p:spPr>
        <p:txBody>
          <a:bodyPr/>
          <a:lstStyle/>
          <a:p>
            <a:r>
              <a:rPr lang="pt-PT" b="1" dirty="0" smtClean="0">
                <a:latin typeface="Calibri" pitchFamily="34" charset="0"/>
              </a:rPr>
              <a:t>Objetivos Estratégicos</a:t>
            </a:r>
            <a:endParaRPr lang="pt-PT" dirty="0"/>
          </a:p>
        </p:txBody>
      </p:sp>
    </p:spTree>
    <p:extLst>
      <p:ext uri="{BB962C8B-B14F-4D97-AF65-F5344CB8AC3E}">
        <p14:creationId xmlns="" xmlns:p14="http://schemas.microsoft.com/office/powerpoint/2010/main" val="100166078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98526" y="304800"/>
            <a:ext cx="8245475" cy="1431925"/>
          </a:xfrm>
        </p:spPr>
        <p:txBody>
          <a:bodyPr/>
          <a:lstStyle/>
          <a:p>
            <a:r>
              <a:rPr lang="en-US" altLang="zh-CN" sz="4000" dirty="0"/>
              <a:t>Integration in the supply chain</a:t>
            </a:r>
          </a:p>
        </p:txBody>
      </p:sp>
      <p:grpSp>
        <p:nvGrpSpPr>
          <p:cNvPr id="2" name="Group 5"/>
          <p:cNvGrpSpPr>
            <a:grpSpLocks/>
          </p:cNvGrpSpPr>
          <p:nvPr/>
        </p:nvGrpSpPr>
        <p:grpSpPr bwMode="auto">
          <a:xfrm>
            <a:off x="1763689" y="2348880"/>
            <a:ext cx="5695950" cy="1670050"/>
            <a:chOff x="912" y="1008"/>
            <a:chExt cx="3984" cy="912"/>
          </a:xfrm>
        </p:grpSpPr>
        <p:sp>
          <p:nvSpPr>
            <p:cNvPr id="18438" name="AutoShape 6"/>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pt-PT">
                <a:solidFill>
                  <a:srgbClr val="061F5B"/>
                </a:solidFill>
              </a:endParaRPr>
            </a:p>
          </p:txBody>
        </p:sp>
        <p:grpSp>
          <p:nvGrpSpPr>
            <p:cNvPr id="3" name="Group 7"/>
            <p:cNvGrpSpPr>
              <a:grpSpLocks/>
            </p:cNvGrpSpPr>
            <p:nvPr/>
          </p:nvGrpSpPr>
          <p:grpSpPr bwMode="auto">
            <a:xfrm>
              <a:off x="999" y="1092"/>
              <a:ext cx="768" cy="746"/>
              <a:chOff x="999" y="1092"/>
              <a:chExt cx="768" cy="746"/>
            </a:xfrm>
          </p:grpSpPr>
          <p:sp>
            <p:nvSpPr>
              <p:cNvPr id="18440" name="AutoShape 8"/>
              <p:cNvSpPr>
                <a:spLocks noChangeArrowheads="1"/>
              </p:cNvSpPr>
              <p:nvPr/>
            </p:nvSpPr>
            <p:spPr bwMode="gray">
              <a:xfrm>
                <a:off x="999" y="1092"/>
                <a:ext cx="768" cy="746"/>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endParaRPr lang="pt-PT">
                  <a:solidFill>
                    <a:srgbClr val="061F5B"/>
                  </a:solidFill>
                </a:endParaRPr>
              </a:p>
            </p:txBody>
          </p:sp>
          <p:sp>
            <p:nvSpPr>
              <p:cNvPr id="18441" name="Freeform 9"/>
              <p:cNvSpPr>
                <a:spLocks/>
              </p:cNvSpPr>
              <p:nvPr/>
            </p:nvSpPr>
            <p:spPr bwMode="gray">
              <a:xfrm>
                <a:off x="1047" y="1140"/>
                <a:ext cx="383" cy="37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endParaRPr lang="pt-PT">
                  <a:solidFill>
                    <a:srgbClr val="061F5B"/>
                  </a:solidFill>
                </a:endParaRPr>
              </a:p>
            </p:txBody>
          </p:sp>
          <p:sp>
            <p:nvSpPr>
              <p:cNvPr id="18442" name="Text Box 10"/>
              <p:cNvSpPr txBox="1">
                <a:spLocks noChangeArrowheads="1"/>
              </p:cNvSpPr>
              <p:nvPr/>
            </p:nvSpPr>
            <p:spPr bwMode="gray">
              <a:xfrm>
                <a:off x="1231" y="1268"/>
                <a:ext cx="288" cy="319"/>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rgbClr val="FFFFFF"/>
                    </a:solidFill>
                    <a:effectLst>
                      <a:outerShdw blurRad="38100" dist="38100" dir="2700000" algn="tl">
                        <a:srgbClr val="000000"/>
                      </a:outerShdw>
                    </a:effectLst>
                  </a:rPr>
                  <a:t>6</a:t>
                </a:r>
                <a:endParaRPr lang="en-US" altLang="zh-CN" sz="3200" dirty="0">
                  <a:solidFill>
                    <a:srgbClr val="FFFFFF"/>
                  </a:solidFill>
                  <a:effectLst>
                    <a:outerShdw blurRad="38100" dist="38100" dir="2700000" algn="tl">
                      <a:srgbClr val="000000"/>
                    </a:outerShdw>
                  </a:effectLst>
                </a:endParaRPr>
              </a:p>
            </p:txBody>
          </p:sp>
        </p:grpSp>
        <p:sp>
          <p:nvSpPr>
            <p:cNvPr id="18443" name="Text Box 11"/>
            <p:cNvSpPr txBox="1">
              <a:spLocks noChangeArrowheads="1"/>
            </p:cNvSpPr>
            <p:nvPr/>
          </p:nvSpPr>
          <p:spPr bwMode="gray">
            <a:xfrm>
              <a:off x="1869" y="1283"/>
              <a:ext cx="2929" cy="252"/>
            </a:xfrm>
            <a:prstGeom prst="rect">
              <a:avLst/>
            </a:prstGeom>
            <a:noFill/>
            <a:ln w="9525" algn="ctr">
              <a:noFill/>
              <a:miter lim="800000"/>
              <a:headEnd/>
              <a:tailEnd/>
            </a:ln>
            <a:effectLst/>
          </p:spPr>
          <p:txBody>
            <a:bodyPr>
              <a:spAutoFit/>
            </a:bodyPr>
            <a:lstStyle/>
            <a:p>
              <a:pPr eaLnBrk="0" hangingPunct="0"/>
              <a:r>
                <a:rPr lang="en-US" altLang="zh-CN" sz="2400" b="1" dirty="0" smtClean="0">
                  <a:solidFill>
                    <a:srgbClr val="000000"/>
                  </a:solidFill>
                </a:rPr>
                <a:t> </a:t>
              </a:r>
              <a:r>
                <a:rPr lang="pt-PT" altLang="zh-CN" sz="2400" b="1" dirty="0" smtClean="0">
                  <a:solidFill>
                    <a:srgbClr val="061F5B"/>
                  </a:solidFill>
                  <a:effectLst>
                    <a:outerShdw blurRad="38100" dist="38100" dir="2700000" algn="tl">
                      <a:srgbClr val="000000">
                        <a:alpha val="43137"/>
                      </a:srgbClr>
                    </a:outerShdw>
                  </a:effectLst>
                </a:rPr>
                <a:t>Uma visão de futuro</a:t>
              </a:r>
              <a:r>
                <a:rPr lang="pt-PT" sz="2400" b="1" dirty="0" smtClean="0">
                  <a:solidFill>
                    <a:srgbClr val="061F5B"/>
                  </a:solidFill>
                </a:rPr>
                <a:t>;</a:t>
              </a:r>
              <a:endParaRPr lang="en-US" altLang="zh-CN" sz="2400" dirty="0">
                <a:solidFill>
                  <a:srgbClr val="000000"/>
                </a:solidFill>
              </a:endParaRPr>
            </a:p>
          </p:txBody>
        </p:sp>
      </p:gr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83" name="Oval 23"/>
          <p:cNvSpPr>
            <a:spLocks noChangeArrowheads="1"/>
          </p:cNvSpPr>
          <p:nvPr/>
        </p:nvSpPr>
        <p:spPr bwMode="gray">
          <a:xfrm>
            <a:off x="52264" y="2149624"/>
            <a:ext cx="3200400" cy="3200400"/>
          </a:xfrm>
          <a:prstGeom prst="ellipse">
            <a:avLst/>
          </a:prstGeom>
          <a:blipFill>
            <a:blip r:embed="rId4" cstate="print"/>
            <a:stretch>
              <a:fillRect/>
            </a:stretch>
          </a:blip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pPr algn="ctr" eaLnBrk="0" fontAlgn="base" hangingPunct="0">
              <a:spcBef>
                <a:spcPct val="0"/>
              </a:spcBef>
              <a:spcAft>
                <a:spcPct val="0"/>
              </a:spcAft>
            </a:pPr>
            <a:endParaRPr lang="pt-PT">
              <a:solidFill>
                <a:srgbClr val="FFFFFF"/>
              </a:solidFill>
              <a:latin typeface="Arial" charset="0"/>
            </a:endParaRPr>
          </a:p>
        </p:txBody>
      </p:sp>
      <p:sp>
        <p:nvSpPr>
          <p:cNvPr id="168962" name="Rectangle 2"/>
          <p:cNvSpPr>
            <a:spLocks noGrp="1" noChangeArrowheads="1"/>
          </p:cNvSpPr>
          <p:nvPr>
            <p:ph type="title" idx="4294967295"/>
          </p:nvPr>
        </p:nvSpPr>
        <p:spPr>
          <a:xfrm>
            <a:off x="179513" y="228600"/>
            <a:ext cx="8964488" cy="762000"/>
          </a:xfrm>
        </p:spPr>
        <p:txBody>
          <a:bodyPr/>
          <a:lstStyle/>
          <a:p>
            <a:r>
              <a:rPr lang="en-US" dirty="0" err="1" smtClean="0">
                <a:effectLst>
                  <a:outerShdw blurRad="38100" dist="38100" dir="2700000" algn="tl">
                    <a:srgbClr val="000000">
                      <a:alpha val="43137"/>
                    </a:srgbClr>
                  </a:outerShdw>
                </a:effectLst>
              </a:rPr>
              <a:t>Objetivos</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Comuns</a:t>
            </a:r>
            <a:r>
              <a:rPr lang="en-US" dirty="0" smtClean="0">
                <a:effectLst>
                  <a:outerShdw blurRad="38100" dist="38100" dir="2700000" algn="tl">
                    <a:srgbClr val="000000">
                      <a:alpha val="43137"/>
                    </a:srgbClr>
                  </a:outerShdw>
                </a:effectLst>
              </a:rPr>
              <a:t> a </a:t>
            </a:r>
            <a:r>
              <a:rPr lang="en-US" dirty="0" err="1" smtClean="0">
                <a:effectLst>
                  <a:outerShdw blurRad="38100" dist="38100" dir="2700000" algn="tl">
                    <a:srgbClr val="000000">
                      <a:alpha val="43137"/>
                    </a:srgbClr>
                  </a:outerShdw>
                </a:effectLst>
              </a:rPr>
              <a:t>todos</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os</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Portos</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da</a:t>
            </a:r>
            <a:r>
              <a:rPr lang="en-US" dirty="0" smtClean="0">
                <a:effectLst>
                  <a:outerShdw blurRad="38100" dist="38100" dir="2700000" algn="tl">
                    <a:srgbClr val="000000">
                      <a:alpha val="43137"/>
                    </a:srgbClr>
                  </a:outerShdw>
                </a:effectLst>
              </a:rPr>
              <a:t> APLOP</a:t>
            </a:r>
            <a:endParaRPr lang="en-US" dirty="0">
              <a:effectLst>
                <a:outerShdw blurRad="38100" dist="38100" dir="2700000" algn="tl">
                  <a:srgbClr val="000000">
                    <a:alpha val="43137"/>
                  </a:srgbClr>
                </a:outerShdw>
              </a:effectLst>
            </a:endParaRPr>
          </a:p>
        </p:txBody>
      </p:sp>
      <p:sp>
        <p:nvSpPr>
          <p:cNvPr id="168964" name="AutoShape 4"/>
          <p:cNvSpPr>
            <a:spLocks noChangeArrowheads="1"/>
          </p:cNvSpPr>
          <p:nvPr/>
        </p:nvSpPr>
        <p:spPr bwMode="gray">
          <a:xfrm>
            <a:off x="-252535" y="1844825"/>
            <a:ext cx="3833813" cy="3833813"/>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rgbClr val="33CCCC">
                  <a:gamma/>
                  <a:shade val="46275"/>
                  <a:invGamma/>
                  <a:alpha val="0"/>
                </a:srgbClr>
              </a:gs>
              <a:gs pos="100000">
                <a:srgbClr val="33CCCC"/>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0" tIns="45715" rIns="91430" bIns="45715" anchor="ctr"/>
          <a:lstStyle/>
          <a:p>
            <a:pPr algn="ctr" eaLnBrk="0" fontAlgn="base" hangingPunct="0">
              <a:spcBef>
                <a:spcPct val="0"/>
              </a:spcBef>
              <a:spcAft>
                <a:spcPct val="0"/>
              </a:spcAft>
            </a:pPr>
            <a:endParaRPr lang="pt-PT">
              <a:solidFill>
                <a:srgbClr val="FFFFFF"/>
              </a:solidFill>
              <a:latin typeface="Arial" charset="0"/>
            </a:endParaRPr>
          </a:p>
        </p:txBody>
      </p:sp>
      <p:pic>
        <p:nvPicPr>
          <p:cNvPr id="13" name="Perspector Rounded List Items" descr="PERD841.tmp"/>
          <p:cNvPicPr>
            <a:picLocks/>
          </p:cNvPicPr>
          <p:nvPr>
            <p:custDataLst>
              <p:tags r:id="rId1"/>
            </p:custDataLst>
          </p:nvPr>
        </p:nvPicPr>
        <p:blipFill>
          <a:blip r:embed="rId5" cstate="print">
            <a:clrChange>
              <a:clrFrom>
                <a:srgbClr val="FFFFFF"/>
              </a:clrFrom>
              <a:clrTo>
                <a:srgbClr val="FFFFFF">
                  <a:alpha val="0"/>
                </a:srgbClr>
              </a:clrTo>
            </a:clrChange>
          </a:blip>
          <a:stretch>
            <a:fillRect/>
          </a:stretch>
        </p:blipFill>
        <p:spPr>
          <a:xfrm>
            <a:off x="2555777" y="836712"/>
            <a:ext cx="6723741" cy="6021288"/>
          </a:xfrm>
          <a:prstGeom prst="rect">
            <a:avLst/>
          </a:prstGeom>
          <a:solidFill>
            <a:scrgbClr r="0" g="0" b="0">
              <a:alpha val="0"/>
            </a:scrgbClr>
          </a:solidFill>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1+#ppt_w/2"/>
                                          </p:val>
                                        </p:tav>
                                        <p:tav tm="100000">
                                          <p:val>
                                            <p:strVal val="#ppt_x"/>
                                          </p:val>
                                        </p:tav>
                                      </p:tavLst>
                                    </p:anim>
                                    <p:anim calcmode="lin" valueType="num">
                                      <p:cBhvr additive="base">
                                        <p:cTn id="8" dur="2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AutoShape 4"/>
          <p:cNvSpPr>
            <a:spLocks noChangeArrowheads="1"/>
          </p:cNvSpPr>
          <p:nvPr/>
        </p:nvSpPr>
        <p:spPr bwMode="gray">
          <a:xfrm>
            <a:off x="251520" y="1700809"/>
            <a:ext cx="7272808" cy="990600"/>
          </a:xfrm>
          <a:prstGeom prst="roundRect">
            <a:avLst>
              <a:gd name="adj" fmla="val 9106"/>
            </a:avLst>
          </a:prstGeom>
          <a:gradFill rotWithShape="1">
            <a:gsLst>
              <a:gs pos="0">
                <a:srgbClr val="5B84E9">
                  <a:gamma/>
                  <a:shade val="46275"/>
                  <a:invGamma/>
                </a:srgbClr>
              </a:gs>
              <a:gs pos="50000">
                <a:srgbClr val="5B84E9"/>
              </a:gs>
              <a:gs pos="100000">
                <a:srgbClr val="5B84E9">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lIns="91430" tIns="45715" rIns="91430" bIns="45715" anchor="ctr"/>
          <a:lstStyle/>
          <a:p>
            <a:r>
              <a:rPr lang="pt-PT" sz="2800" b="1" i="1" dirty="0" smtClean="0">
                <a:effectLst>
                  <a:outerShdw blurRad="38100" dist="38100" dir="2700000" algn="tl">
                    <a:srgbClr val="000000">
                      <a:alpha val="43137"/>
                    </a:srgbClr>
                  </a:outerShdw>
                </a:effectLst>
              </a:rPr>
              <a:t>Os Portos são fortes indutores de </a:t>
            </a:r>
          </a:p>
          <a:p>
            <a:r>
              <a:rPr lang="pt-PT" sz="2800" b="1" i="1" dirty="0" smtClean="0">
                <a:effectLst>
                  <a:outerShdw blurRad="38100" dist="38100" dir="2700000" algn="tl">
                    <a:srgbClr val="000000">
                      <a:alpha val="43137"/>
                    </a:srgbClr>
                  </a:outerShdw>
                </a:effectLst>
              </a:rPr>
              <a:t>Negócios e de geração de emprego;</a:t>
            </a:r>
          </a:p>
        </p:txBody>
      </p:sp>
      <p:sp>
        <p:nvSpPr>
          <p:cNvPr id="7" name="AutoShape 5"/>
          <p:cNvSpPr>
            <a:spLocks noChangeArrowheads="1"/>
          </p:cNvSpPr>
          <p:nvPr/>
        </p:nvSpPr>
        <p:spPr bwMode="gray">
          <a:xfrm>
            <a:off x="251520" y="3068960"/>
            <a:ext cx="7219528" cy="990600"/>
          </a:xfrm>
          <a:prstGeom prst="roundRect">
            <a:avLst>
              <a:gd name="adj" fmla="val 9106"/>
            </a:avLst>
          </a:prstGeom>
          <a:gradFill rotWithShape="1">
            <a:gsLst>
              <a:gs pos="0">
                <a:srgbClr val="002060"/>
              </a:gs>
              <a:gs pos="50000">
                <a:srgbClr val="57C9ED"/>
              </a:gs>
              <a:gs pos="100000">
                <a:srgbClr val="57C9ED">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lIns="91430" tIns="45715" rIns="91430" bIns="45715" anchor="ctr"/>
          <a:lstStyle/>
          <a:p>
            <a:r>
              <a:rPr lang="pt-PT" sz="2800" b="1" i="1" dirty="0" smtClean="0">
                <a:effectLst>
                  <a:outerShdw blurRad="38100" dist="38100" dir="2700000" algn="tl">
                    <a:srgbClr val="000000">
                      <a:alpha val="43137"/>
                    </a:srgbClr>
                  </a:outerShdw>
                </a:effectLst>
              </a:rPr>
              <a:t>O Congresso é uma oportunidade para </a:t>
            </a:r>
          </a:p>
          <a:p>
            <a:r>
              <a:rPr lang="pt-PT" sz="2800" b="1" i="1" dirty="0" smtClean="0">
                <a:effectLst>
                  <a:outerShdw blurRad="38100" dist="38100" dir="2700000" algn="tl">
                    <a:srgbClr val="000000">
                      <a:alpha val="43137"/>
                    </a:srgbClr>
                  </a:outerShdw>
                </a:effectLst>
              </a:rPr>
              <a:t>sermos agentes de mudança positiva;</a:t>
            </a:r>
            <a:endParaRPr lang="en-US" sz="2800" b="1" i="1" dirty="0" smtClean="0">
              <a:effectLst>
                <a:outerShdw blurRad="38100" dist="38100" dir="2700000" algn="tl">
                  <a:srgbClr val="000000">
                    <a:alpha val="43137"/>
                  </a:srgbClr>
                </a:outerShdw>
              </a:effectLst>
            </a:endParaRPr>
          </a:p>
        </p:txBody>
      </p:sp>
      <p:sp>
        <p:nvSpPr>
          <p:cNvPr id="8" name="AutoShape 6"/>
          <p:cNvSpPr>
            <a:spLocks noChangeArrowheads="1"/>
          </p:cNvSpPr>
          <p:nvPr/>
        </p:nvSpPr>
        <p:spPr bwMode="gray">
          <a:xfrm>
            <a:off x="304800" y="4419601"/>
            <a:ext cx="7219528" cy="990600"/>
          </a:xfrm>
          <a:prstGeom prst="roundRect">
            <a:avLst>
              <a:gd name="adj" fmla="val 9106"/>
            </a:avLst>
          </a:prstGeom>
          <a:gradFill rotWithShape="1">
            <a:gsLst>
              <a:gs pos="0">
                <a:schemeClr val="bg1">
                  <a:lumMod val="50000"/>
                </a:schemeClr>
              </a:gs>
              <a:gs pos="50000">
                <a:srgbClr val="65D7A6"/>
              </a:gs>
              <a:gs pos="100000">
                <a:srgbClr val="65D7A6">
                  <a:gamma/>
                  <a:shade val="46275"/>
                  <a:invGamma/>
                </a:srgbClr>
              </a:gs>
            </a:gsLst>
            <a:lin ang="2700000" scaled="1"/>
          </a:gradFill>
          <a:ln w="25400">
            <a:solidFill>
              <a:srgbClr val="FFFFFF"/>
            </a:solidFill>
            <a:round/>
            <a:headEnd/>
            <a:tailEnd/>
          </a:ln>
          <a:effectLst>
            <a:outerShdw dist="107763" dir="2700000" algn="ctr" rotWithShape="0">
              <a:schemeClr val="bg2">
                <a:alpha val="50000"/>
              </a:schemeClr>
            </a:outerShdw>
          </a:effectLst>
        </p:spPr>
        <p:txBody>
          <a:bodyPr wrap="none" lIns="91430" tIns="45715" rIns="91430" bIns="45715" anchor="ctr"/>
          <a:lstStyle/>
          <a:p>
            <a:endParaRPr lang="pt-PT" sz="1400" b="1" i="1" dirty="0" smtClean="0"/>
          </a:p>
          <a:p>
            <a:r>
              <a:rPr lang="pt-PT" sz="2800" b="1" i="1" dirty="0" smtClean="0">
                <a:effectLst>
                  <a:outerShdw blurRad="38100" dist="38100" dir="2700000" algn="tl">
                    <a:srgbClr val="000000">
                      <a:alpha val="43137"/>
                    </a:srgbClr>
                  </a:outerShdw>
                </a:effectLst>
              </a:rPr>
              <a:t>O setor dos Portos pode moldar as </a:t>
            </a:r>
          </a:p>
          <a:p>
            <a:r>
              <a:rPr lang="pt-PT" sz="2800" b="1" i="1" dirty="0" smtClean="0">
                <a:effectLst>
                  <a:outerShdw blurRad="38100" dist="38100" dir="2700000" algn="tl">
                    <a:srgbClr val="000000">
                      <a:alpha val="43137"/>
                    </a:srgbClr>
                  </a:outerShdw>
                </a:effectLst>
              </a:rPr>
              <a:t>relações no seio da CPLP</a:t>
            </a:r>
            <a:r>
              <a:rPr lang="pt-PT" sz="2800" dirty="0" smtClean="0">
                <a:effectLst>
                  <a:outerShdw blurRad="38100" dist="38100" dir="2700000" algn="tl">
                    <a:srgbClr val="000000">
                      <a:alpha val="43137"/>
                    </a:srgbClr>
                  </a:outerShdw>
                </a:effectLst>
              </a:rPr>
              <a:t>;</a:t>
            </a:r>
          </a:p>
          <a:p>
            <a:endParaRPr lang="en-US" b="1" dirty="0">
              <a:solidFill>
                <a:srgbClr val="FFFFFF"/>
              </a:solidFill>
            </a:endParaRPr>
          </a:p>
        </p:txBody>
      </p:sp>
      <p:sp>
        <p:nvSpPr>
          <p:cNvPr id="9" name="Rectangle 2"/>
          <p:cNvSpPr txBox="1">
            <a:spLocks noChangeArrowheads="1"/>
          </p:cNvSpPr>
          <p:nvPr/>
        </p:nvSpPr>
        <p:spPr bwMode="auto">
          <a:xfrm>
            <a:off x="179513" y="228600"/>
            <a:ext cx="8964488" cy="7620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p>
            <a:pPr fontAlgn="base">
              <a:spcBef>
                <a:spcPct val="0"/>
              </a:spcBef>
              <a:spcAft>
                <a:spcPct val="0"/>
              </a:spcAft>
              <a:buClr>
                <a:srgbClr val="000000"/>
              </a:buClr>
              <a:buSzPct val="100000"/>
            </a:pPr>
            <a:r>
              <a:rPr lang="pt-PT" sz="3200" kern="0" dirty="0" smtClean="0">
                <a:effectLst>
                  <a:outerShdw blurRad="38100" dist="38100" dir="2700000" algn="tl">
                    <a:srgbClr val="000000">
                      <a:alpha val="43137"/>
                    </a:srgbClr>
                  </a:outerShdw>
                </a:effectLst>
                <a:latin typeface="+mj-lt"/>
                <a:ea typeface="+mj-ea"/>
                <a:cs typeface="+mj-cs"/>
              </a:rPr>
              <a:t>A relevância do VII Congresso da APLOP</a:t>
            </a:r>
            <a:endParaRPr lang="pt-PT" sz="3200" kern="0" dirty="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xmlns="" val="38292926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erspector Cube of Cubes" descr="PER2BD.tmp"/>
          <p:cNvPicPr>
            <a:picLocks/>
          </p:cNvPicPr>
          <p:nvPr>
            <p:custDataLst>
              <p:tags r:id="rId1"/>
            </p:custDataLst>
          </p:nvPr>
        </p:nvPicPr>
        <p:blipFill>
          <a:blip r:embed="rId3" cstate="print">
            <a:clrChange>
              <a:clrFrom>
                <a:srgbClr val="FFFFFF"/>
              </a:clrFrom>
              <a:clrTo>
                <a:srgbClr val="FFFFFF">
                  <a:alpha val="0"/>
                </a:srgbClr>
              </a:clrTo>
            </a:clrChange>
            <a:lum/>
          </a:blip>
          <a:stretch>
            <a:fillRect/>
          </a:stretch>
        </p:blipFill>
        <p:spPr>
          <a:xfrm>
            <a:off x="1259632" y="476672"/>
            <a:ext cx="6840759" cy="6381327"/>
          </a:xfrm>
          <a:prstGeom prst="rect">
            <a:avLst/>
          </a:prstGeom>
          <a:solidFill>
            <a:scrgbClr r="0" g="0" b="0">
              <a:alpha val="0"/>
            </a:scrgbClr>
          </a:solidFill>
          <a:effectLst/>
        </p:spPr>
      </p:pic>
    </p:spTree>
    <p:extLst>
      <p:ext uri="{BB962C8B-B14F-4D97-AF65-F5344CB8AC3E}">
        <p14:creationId xmlns:p14="http://schemas.microsoft.com/office/powerpoint/2010/main" xmlns="" val="38292926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88640"/>
            <a:ext cx="7416800" cy="490537"/>
          </a:xfrm>
        </p:spPr>
        <p:txBody>
          <a:bodyPr/>
          <a:lstStyle/>
          <a:p>
            <a:pPr algn="l"/>
            <a:r>
              <a:rPr lang="pt-PT" dirty="0" smtClean="0">
                <a:solidFill>
                  <a:schemeClr val="tx1">
                    <a:lumMod val="50000"/>
                    <a:lumOff val="50000"/>
                  </a:schemeClr>
                </a:solidFill>
                <a:effectLst>
                  <a:outerShdw blurRad="38100" dist="38100" dir="2700000" algn="tl">
                    <a:srgbClr val="000000">
                      <a:alpha val="43137"/>
                    </a:srgbClr>
                  </a:outerShdw>
                </a:effectLst>
              </a:rPr>
              <a:t>Eficiência  do Transporte Marítimo</a:t>
            </a:r>
            <a:endParaRPr lang="pt-PT" dirty="0">
              <a:solidFill>
                <a:schemeClr val="tx1">
                  <a:lumMod val="50000"/>
                  <a:lumOff val="50000"/>
                </a:schemeClr>
              </a:solidFill>
              <a:effectLst>
                <a:outerShdw blurRad="38100" dist="38100" dir="2700000" algn="tl">
                  <a:srgbClr val="000000">
                    <a:alpha val="43137"/>
                  </a:srgbClr>
                </a:outerShdw>
              </a:effectLst>
            </a:endParaRPr>
          </a:p>
        </p:txBody>
      </p:sp>
      <p:sp>
        <p:nvSpPr>
          <p:cNvPr id="3" name="Marcador de Posição de Conteúdo 2"/>
          <p:cNvSpPr>
            <a:spLocks noGrp="1"/>
          </p:cNvSpPr>
          <p:nvPr>
            <p:ph idx="1"/>
          </p:nvPr>
        </p:nvSpPr>
        <p:spPr/>
        <p:txBody>
          <a:bodyPr/>
          <a:lstStyle/>
          <a:p>
            <a:endParaRPr lang="pt-PT" dirty="0"/>
          </a:p>
        </p:txBody>
      </p:sp>
      <p:pic>
        <p:nvPicPr>
          <p:cNvPr id="1282050" name="Picture 2"/>
          <p:cNvPicPr>
            <a:picLocks noChangeAspect="1" noChangeArrowheads="1"/>
          </p:cNvPicPr>
          <p:nvPr/>
        </p:nvPicPr>
        <p:blipFill>
          <a:blip r:embed="rId2" cstate="print"/>
          <a:srcRect/>
          <a:stretch>
            <a:fillRect/>
          </a:stretch>
        </p:blipFill>
        <p:spPr bwMode="auto">
          <a:xfrm>
            <a:off x="5182782" y="476672"/>
            <a:ext cx="3961218" cy="6381328"/>
          </a:xfrm>
          <a:prstGeom prst="rect">
            <a:avLst/>
          </a:prstGeom>
          <a:noFill/>
          <a:ln w="9525">
            <a:noFill/>
            <a:miter lim="800000"/>
            <a:headEnd/>
            <a:tailEnd/>
          </a:ln>
        </p:spPr>
      </p:pic>
      <p:sp>
        <p:nvSpPr>
          <p:cNvPr id="6" name="Rectângulo arredondado 5"/>
          <p:cNvSpPr/>
          <p:nvPr/>
        </p:nvSpPr>
        <p:spPr>
          <a:xfrm>
            <a:off x="5076056" y="980729"/>
            <a:ext cx="4067944" cy="100811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pt-PT">
              <a:solidFill>
                <a:srgbClr val="FFFFFF"/>
              </a:solidFill>
            </a:endParaRPr>
          </a:p>
        </p:txBody>
      </p:sp>
      <p:sp>
        <p:nvSpPr>
          <p:cNvPr id="7" name="AutoShape 4"/>
          <p:cNvSpPr>
            <a:spLocks noChangeArrowheads="1"/>
          </p:cNvSpPr>
          <p:nvPr/>
        </p:nvSpPr>
        <p:spPr bwMode="auto">
          <a:xfrm rot="21173990">
            <a:off x="172766" y="1733774"/>
            <a:ext cx="6266673" cy="5126513"/>
          </a:xfrm>
          <a:prstGeom prst="irregularSeal1">
            <a:avLst/>
          </a:prstGeom>
          <a:solidFill>
            <a:srgbClr val="FFCC66"/>
          </a:solidFill>
          <a:ln w="9525">
            <a:solidFill>
              <a:srgbClr val="5C0000"/>
            </a:solidFill>
            <a:miter lim="800000"/>
            <a:headEnd/>
            <a:tailEnd/>
          </a:ln>
        </p:spPr>
        <p:txBody>
          <a:bodyPr wrap="none" lIns="91430" tIns="45715" rIns="91430" bIns="45715" anchor="ctr"/>
          <a:lstStyle/>
          <a:p>
            <a:pPr algn="ctr"/>
            <a:r>
              <a:rPr lang="pt-PT" sz="2800" b="1" dirty="0" smtClean="0">
                <a:solidFill>
                  <a:srgbClr val="061F5B"/>
                </a:solidFill>
              </a:rPr>
              <a:t>“A Eficiência do Transporte</a:t>
            </a:r>
          </a:p>
          <a:p>
            <a:pPr algn="ctr"/>
            <a:r>
              <a:rPr lang="pt-PT" sz="2800" b="1" dirty="0" smtClean="0">
                <a:solidFill>
                  <a:srgbClr val="061F5B"/>
                </a:solidFill>
              </a:rPr>
              <a:t>afecta o nosso</a:t>
            </a:r>
          </a:p>
          <a:p>
            <a:pPr algn="ctr"/>
            <a:r>
              <a:rPr lang="pt-PT" sz="2800" b="1" dirty="0" smtClean="0">
                <a:solidFill>
                  <a:srgbClr val="061F5B"/>
                </a:solidFill>
              </a:rPr>
              <a:t> Padrão de Vida”</a:t>
            </a:r>
            <a:endParaRPr lang="pt-PT" sz="2800" dirty="0" smtClean="0">
              <a:solidFill>
                <a:srgbClr val="061F5B"/>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4.96762E-6 L -0.00191 0.13645 " pathEditMode="relative" rAng="0" ptsTypes="AA">
                                      <p:cBhvr>
                                        <p:cTn id="6" dur="2000" fill="hold"/>
                                        <p:tgtEl>
                                          <p:spTgt spid="6"/>
                                        </p:tgtEl>
                                        <p:attrNameLst>
                                          <p:attrName>ppt_x</p:attrName>
                                          <p:attrName>ppt_y</p:attrName>
                                        </p:attrNameLst>
                                      </p:cBhvr>
                                      <p:rCtr x="-1" y="6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0191 0.13645 L -0.00191 0.23081 " pathEditMode="relative" rAng="0" ptsTypes="AA">
                                      <p:cBhvr>
                                        <p:cTn id="10" dur="2000" fill="hold"/>
                                        <p:tgtEl>
                                          <p:spTgt spid="6"/>
                                        </p:tgtEl>
                                        <p:attrNameLst>
                                          <p:attrName>ppt_x</p:attrName>
                                          <p:attrName>ppt_y</p:attrName>
                                        </p:attrNameLst>
                                      </p:cBhvr>
                                      <p:rCtr x="0" y="4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00191 0.23081 L -0.00191 0.33303 " pathEditMode="relative" rAng="0" ptsTypes="AA">
                                      <p:cBhvr>
                                        <p:cTn id="14" dur="2000" fill="hold"/>
                                        <p:tgtEl>
                                          <p:spTgt spid="6"/>
                                        </p:tgtEl>
                                        <p:attrNameLst>
                                          <p:attrName>ppt_x</p:attrName>
                                          <p:attrName>ppt_y</p:attrName>
                                        </p:attrNameLst>
                                      </p:cBhvr>
                                      <p:rCtr x="0" y="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00191 0.33303 L -0.00191 0.46161 " pathEditMode="relative" rAng="0" ptsTypes="AA">
                                      <p:cBhvr>
                                        <p:cTn id="18" dur="2000" fill="hold"/>
                                        <p:tgtEl>
                                          <p:spTgt spid="6"/>
                                        </p:tgtEl>
                                        <p:attrNameLst>
                                          <p:attrName>ppt_x</p:attrName>
                                          <p:attrName>ppt_y</p:attrName>
                                        </p:attrNameLst>
                                      </p:cBhvr>
                                      <p:rCtr x="0" y="64"/>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4638"/>
            <a:ext cx="8892479" cy="706090"/>
          </a:xfrm>
        </p:spPr>
        <p:txBody>
          <a:bodyPr>
            <a:normAutofit fontScale="90000"/>
          </a:bodyPr>
          <a:lstStyle/>
          <a:p>
            <a:pPr algn="ctr"/>
            <a:r>
              <a:rPr lang="pt-PT" dirty="0" smtClean="0">
                <a:effectLst>
                  <a:outerShdw blurRad="38100" dist="38100" dir="2700000" algn="tl">
                    <a:srgbClr val="000000">
                      <a:alpha val="43137"/>
                    </a:srgbClr>
                  </a:outerShdw>
                </a:effectLst>
              </a:rPr>
              <a:t>Qual a configuração da CPLP num horizonte próximo ?</a:t>
            </a:r>
            <a:endParaRPr lang="pt-PT" dirty="0">
              <a:effectLst>
                <a:outerShdw blurRad="38100" dist="38100" dir="2700000" algn="tl">
                  <a:srgbClr val="000000">
                    <a:alpha val="43137"/>
                  </a:srgbClr>
                </a:outerShdw>
              </a:effectLst>
            </a:endParaRPr>
          </a:p>
        </p:txBody>
      </p:sp>
      <p:pic>
        <p:nvPicPr>
          <p:cNvPr id="34818" name="Picture 2" descr="Ficheiro:CPLPmap2.png">
            <a:hlinkClick r:id="rId2"/>
          </p:cNvPr>
          <p:cNvPicPr>
            <a:picLocks noChangeAspect="1" noChangeArrowheads="1"/>
          </p:cNvPicPr>
          <p:nvPr/>
        </p:nvPicPr>
        <p:blipFill>
          <a:blip r:embed="rId3" cstate="print"/>
          <a:srcRect/>
          <a:stretch>
            <a:fillRect/>
          </a:stretch>
        </p:blipFill>
        <p:spPr bwMode="auto">
          <a:xfrm>
            <a:off x="0" y="1412776"/>
            <a:ext cx="9341575" cy="511256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pic>
        <p:nvPicPr>
          <p:cNvPr id="677890" name="Picture 2"/>
          <p:cNvPicPr>
            <a:picLocks noChangeAspect="1" noChangeArrowheads="1"/>
          </p:cNvPicPr>
          <p:nvPr/>
        </p:nvPicPr>
        <p:blipFill>
          <a:blip r:embed="rId3" cstate="print"/>
          <a:srcRect/>
          <a:stretch>
            <a:fillRect/>
          </a:stretch>
        </p:blipFill>
        <p:spPr bwMode="auto">
          <a:xfrm>
            <a:off x="-641862" y="0"/>
            <a:ext cx="10316495" cy="6858000"/>
          </a:xfrm>
          <a:prstGeom prst="rect">
            <a:avLst/>
          </a:prstGeom>
          <a:noFill/>
          <a:ln w="9525">
            <a:noFill/>
            <a:miter lim="800000"/>
            <a:headEnd/>
            <a:tailEnd/>
          </a:ln>
        </p:spPr>
      </p:pic>
      <p:sp>
        <p:nvSpPr>
          <p:cNvPr id="4" name="CaixaDeTexto 3"/>
          <p:cNvSpPr txBox="1"/>
          <p:nvPr/>
        </p:nvSpPr>
        <p:spPr>
          <a:xfrm>
            <a:off x="0" y="476673"/>
            <a:ext cx="4608512" cy="2031325"/>
          </a:xfrm>
          <a:prstGeom prst="rect">
            <a:avLst/>
          </a:prstGeom>
          <a:solidFill>
            <a:schemeClr val="bg1">
              <a:alpha val="75000"/>
            </a:schemeClr>
          </a:solidFill>
        </p:spPr>
        <p:txBody>
          <a:bodyPr wrap="square" lIns="91430" tIns="45715" rIns="91430" bIns="45715" rtlCol="0">
            <a:spAutoFit/>
          </a:bodyPr>
          <a:lstStyle/>
          <a:p>
            <a:r>
              <a:rPr lang="pt-PT" u="sng" dirty="0" smtClean="0">
                <a:effectLst>
                  <a:outerShdw blurRad="38100" dist="38100" dir="2700000" algn="tl">
                    <a:srgbClr val="000000">
                      <a:alpha val="43137"/>
                    </a:srgbClr>
                  </a:outerShdw>
                </a:effectLst>
              </a:rPr>
              <a:t>Um mapa geopolítico instável obriga a:</a:t>
            </a:r>
          </a:p>
          <a:p>
            <a:pPr>
              <a:lnSpc>
                <a:spcPct val="150000"/>
              </a:lnSpc>
            </a:pPr>
            <a:r>
              <a:rPr lang="pt-PT" dirty="0" smtClean="0">
                <a:effectLst>
                  <a:outerShdw blurRad="38100" dist="38100" dir="2700000" algn="tl">
                    <a:srgbClr val="000000">
                      <a:alpha val="43137"/>
                    </a:srgbClr>
                  </a:outerShdw>
                </a:effectLst>
              </a:rPr>
              <a:t>1º Mais empenho na formação de alianças     </a:t>
            </a:r>
          </a:p>
          <a:p>
            <a:pPr>
              <a:lnSpc>
                <a:spcPct val="150000"/>
              </a:lnSpc>
            </a:pPr>
            <a:r>
              <a:rPr lang="pt-PT" dirty="0" smtClean="0">
                <a:effectLst>
                  <a:outerShdw blurRad="38100" dist="38100" dir="2700000" algn="tl">
                    <a:srgbClr val="000000">
                      <a:alpha val="43137"/>
                    </a:srgbClr>
                  </a:outerShdw>
                </a:effectLst>
              </a:rPr>
              <a:t>    comerciais;</a:t>
            </a:r>
          </a:p>
          <a:p>
            <a:pPr>
              <a:lnSpc>
                <a:spcPct val="150000"/>
              </a:lnSpc>
            </a:pPr>
            <a:r>
              <a:rPr lang="pt-PT" dirty="0" smtClean="0">
                <a:effectLst>
                  <a:outerShdw blurRad="38100" dist="38100" dir="2700000" algn="tl">
                    <a:srgbClr val="000000">
                      <a:alpha val="43137"/>
                    </a:srgbClr>
                  </a:outerShdw>
                </a:effectLst>
              </a:rPr>
              <a:t>2º Maior Adaptabilidade;</a:t>
            </a:r>
          </a:p>
          <a:p>
            <a:pPr>
              <a:lnSpc>
                <a:spcPct val="150000"/>
              </a:lnSpc>
            </a:pPr>
            <a:r>
              <a:rPr lang="pt-PT" dirty="0" smtClean="0">
                <a:effectLst>
                  <a:outerShdw blurRad="38100" dist="38100" dir="2700000" algn="tl">
                    <a:srgbClr val="000000">
                      <a:alpha val="43137"/>
                    </a:srgbClr>
                  </a:outerShdw>
                </a:effectLst>
              </a:rPr>
              <a:t>3º Maior Segurança;</a:t>
            </a:r>
            <a:endParaRPr lang="pt-PT"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pt-PT" i="1" dirty="0" smtClean="0">
                <a:solidFill>
                  <a:srgbClr val="FFC000"/>
                </a:solidFill>
                <a:effectLst>
                  <a:outerShdw blurRad="38100" dist="38100" dir="2700000" algn="tl">
                    <a:srgbClr val="000000">
                      <a:alpha val="43137"/>
                    </a:srgbClr>
                  </a:outerShdw>
                </a:effectLst>
              </a:rPr>
              <a:t>Desafios de futuro</a:t>
            </a:r>
            <a:endParaRPr lang="pt-PT" dirty="0">
              <a:solidFill>
                <a:srgbClr val="FFC000"/>
              </a:solidFill>
            </a:endParaRPr>
          </a:p>
        </p:txBody>
      </p:sp>
      <p:pic>
        <p:nvPicPr>
          <p:cNvPr id="8" name="Perspector Rounded List Items" descr="PER1716.tmp"/>
          <p:cNvPicPr>
            <a:picLocks/>
          </p:cNvPicPr>
          <p:nvPr>
            <p:custDataLst>
              <p:tags r:id="rId1"/>
            </p:custDataLst>
          </p:nvPr>
        </p:nvPicPr>
        <p:blipFill>
          <a:blip r:embed="rId3" cstate="print">
            <a:clrChange>
              <a:clrFrom>
                <a:srgbClr val="FFFFFF"/>
              </a:clrFrom>
              <a:clrTo>
                <a:srgbClr val="FFFFFF">
                  <a:alpha val="0"/>
                </a:srgbClr>
              </a:clrTo>
            </a:clrChange>
          </a:blip>
          <a:stretch>
            <a:fillRect/>
          </a:stretch>
        </p:blipFill>
        <p:spPr>
          <a:xfrm>
            <a:off x="1619673" y="1700808"/>
            <a:ext cx="5519011" cy="5001604"/>
          </a:xfrm>
          <a:prstGeom prst="rect">
            <a:avLst/>
          </a:prstGeom>
          <a:solidFill>
            <a:scrgbClr r="0" g="0" b="0">
              <a:alpha val="0"/>
            </a:scrgbClr>
          </a:solidFill>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6485" name="Rectangle 5">
            <a:hlinkClick r:id="rId2" action="ppaction://hlinksldjump"/>
          </p:cNvPr>
          <p:cNvSpPr>
            <a:spLocks noChangeArrowheads="1"/>
          </p:cNvSpPr>
          <p:nvPr/>
        </p:nvSpPr>
        <p:spPr bwMode="auto">
          <a:xfrm>
            <a:off x="0" y="762000"/>
            <a:ext cx="5486400" cy="457200"/>
          </a:xfrm>
          <a:prstGeom prst="rect">
            <a:avLst/>
          </a:prstGeom>
          <a:gradFill rotWithShape="0">
            <a:gsLst>
              <a:gs pos="0">
                <a:srgbClr val="FFFFEB"/>
              </a:gs>
              <a:gs pos="100000">
                <a:srgbClr val="008000">
                  <a:alpha val="50195"/>
                </a:srgbClr>
              </a:gs>
            </a:gsLst>
            <a:lin ang="0" scaled="1"/>
          </a:gradFill>
          <a:ln w="9525">
            <a:noFill/>
            <a:miter lim="800000"/>
            <a:headEnd/>
            <a:tailEnd/>
          </a:ln>
          <a:effectLst>
            <a:outerShdw dist="53882" dir="2700000" algn="ctr" rotWithShape="0">
              <a:schemeClr val="hlink"/>
            </a:outerShdw>
          </a:effectLst>
        </p:spPr>
        <p:txBody>
          <a:bodyPr wrap="none" lIns="35996" tIns="35996" rIns="35996" bIns="35996" anchor="ctr"/>
          <a:lstStyle/>
          <a:p>
            <a:pPr algn="r">
              <a:lnSpc>
                <a:spcPct val="90000"/>
              </a:lnSpc>
              <a:defRPr/>
            </a:pPr>
            <a:endParaRPr lang="pt-BR" b="1">
              <a:solidFill>
                <a:prstClr val="black"/>
              </a:solidFill>
              <a:latin typeface="Tahoma" charset="0"/>
            </a:endParaRPr>
          </a:p>
        </p:txBody>
      </p:sp>
      <p:pic>
        <p:nvPicPr>
          <p:cNvPr id="29700" name="Picture 6" descr="C:\Documents and Settings\carlos.pinho\Meus documentos\Indicadores\Imagens\Organização PP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4083" y="1470370"/>
            <a:ext cx="8364382" cy="512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7" name="Rectangle 7"/>
          <p:cNvSpPr>
            <a:spLocks noChangeArrowheads="1"/>
          </p:cNvSpPr>
          <p:nvPr/>
        </p:nvSpPr>
        <p:spPr bwMode="auto">
          <a:xfrm>
            <a:off x="914400" y="871539"/>
            <a:ext cx="3400290" cy="369332"/>
          </a:xfrm>
          <a:prstGeom prst="rect">
            <a:avLst/>
          </a:prstGeom>
          <a:noFill/>
          <a:ln w="9525">
            <a:noFill/>
            <a:miter lim="800000"/>
            <a:headEnd/>
            <a:tailEnd/>
          </a:ln>
          <a:effectLst>
            <a:outerShdw dist="35921" dir="2700000" algn="ctr" rotWithShape="0">
              <a:schemeClr val="hlink"/>
            </a:outerShdw>
          </a:effectLst>
        </p:spPr>
        <p:txBody>
          <a:bodyPr wrap="none" lIns="91430" tIns="45715" rIns="91430" bIns="45715">
            <a:spAutoFit/>
          </a:bodyPr>
          <a:lstStyle/>
          <a:p>
            <a:pPr>
              <a:buFont typeface="Times New Roman" charset="0"/>
              <a:buNone/>
              <a:defRPr/>
            </a:pPr>
            <a:r>
              <a:rPr lang="pt-BR" b="1" dirty="0">
                <a:solidFill>
                  <a:prstClr val="black"/>
                </a:solidFill>
                <a:latin typeface="Tahoma" charset="0"/>
              </a:rPr>
              <a:t>Dimensões do </a:t>
            </a:r>
            <a:r>
              <a:rPr lang="pt-BR" b="1" dirty="0" smtClean="0">
                <a:solidFill>
                  <a:prstClr val="black"/>
                </a:solidFill>
                <a:latin typeface="Tahoma" charset="0"/>
              </a:rPr>
              <a:t>Planeamento</a:t>
            </a:r>
            <a:endParaRPr lang="pt-BR" b="1" dirty="0">
              <a:solidFill>
                <a:prstClr val="black"/>
              </a:solidFill>
              <a:latin typeface="Tahoma" charset="0"/>
            </a:endParaRPr>
          </a:p>
        </p:txBody>
      </p:sp>
      <p:pic>
        <p:nvPicPr>
          <p:cNvPr id="5" name="Imagem 4" descr="untitled.png"/>
          <p:cNvPicPr>
            <a:picLocks noChangeAspect="1"/>
          </p:cNvPicPr>
          <p:nvPr/>
        </p:nvPicPr>
        <p:blipFill>
          <a:blip r:embed="rId4" cstate="print"/>
          <a:stretch>
            <a:fillRect/>
          </a:stretch>
        </p:blipFill>
        <p:spPr>
          <a:xfrm>
            <a:off x="7668344" y="0"/>
            <a:ext cx="1475656" cy="910511"/>
          </a:xfrm>
          <a:prstGeom prst="rect">
            <a:avLst/>
          </a:prstGeom>
        </p:spPr>
      </p:pic>
    </p:spTree>
    <p:extLst>
      <p:ext uri="{BB962C8B-B14F-4D97-AF65-F5344CB8AC3E}">
        <p14:creationId xmlns:p14="http://schemas.microsoft.com/office/powerpoint/2010/main" xmlns="" val="38292926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idx="4294967295"/>
          </p:nvPr>
        </p:nvSpPr>
        <p:spPr>
          <a:xfrm>
            <a:off x="1763688" y="1412776"/>
            <a:ext cx="7092950" cy="1143000"/>
          </a:xfrm>
        </p:spPr>
        <p:txBody>
          <a:bodyPr/>
          <a:lstStyle/>
          <a:p>
            <a:pPr algn="l"/>
            <a:r>
              <a:rPr lang="pt-BR" sz="4800" dirty="0" smtClean="0">
                <a:solidFill>
                  <a:srgbClr val="FFC000"/>
                </a:solidFill>
                <a:effectLst>
                  <a:outerShdw blurRad="38100" dist="38100" dir="2700000" algn="tl">
                    <a:srgbClr val="000000"/>
                  </a:outerShdw>
                </a:effectLst>
                <a:latin typeface="Futura Md BT" pitchFamily="34" charset="0"/>
              </a:rPr>
              <a:t>Análise de Contexto</a:t>
            </a:r>
            <a:r>
              <a:rPr lang="pt-BR" sz="4800" dirty="0" smtClean="0">
                <a:solidFill>
                  <a:srgbClr val="CC0000"/>
                </a:solidFill>
                <a:effectLst>
                  <a:outerShdw blurRad="38100" dist="38100" dir="2700000" algn="tl">
                    <a:srgbClr val="000000"/>
                  </a:outerShdw>
                </a:effectLst>
                <a:latin typeface="Futura Md BT" pitchFamily="34" charset="0"/>
              </a:rPr>
              <a:t/>
            </a:r>
            <a:br>
              <a:rPr lang="pt-BR" sz="4800" dirty="0" smtClean="0">
                <a:solidFill>
                  <a:srgbClr val="CC0000"/>
                </a:solidFill>
                <a:effectLst>
                  <a:outerShdw blurRad="38100" dist="38100" dir="2700000" algn="tl">
                    <a:srgbClr val="000000"/>
                  </a:outerShdw>
                </a:effectLst>
                <a:latin typeface="Futura Md BT" pitchFamily="34" charset="0"/>
              </a:rPr>
            </a:br>
            <a:r>
              <a:rPr lang="en-US" sz="4800" dirty="0" smtClean="0"/>
              <a:t/>
            </a:r>
            <a:br>
              <a:rPr lang="en-US" sz="4800" dirty="0" smtClean="0"/>
            </a:br>
            <a:r>
              <a:rPr lang="pt-PT" sz="4800" dirty="0" smtClean="0">
                <a:solidFill>
                  <a:schemeClr val="tx2"/>
                </a:solidFill>
                <a:effectLst>
                  <a:outerShdw blurRad="38100" dist="38100" dir="2700000" algn="tl">
                    <a:srgbClr val="000000">
                      <a:alpha val="43137"/>
                    </a:srgbClr>
                  </a:outerShdw>
                </a:effectLst>
              </a:rPr>
              <a:t> </a:t>
            </a:r>
          </a:p>
        </p:txBody>
      </p:sp>
      <p:pic>
        <p:nvPicPr>
          <p:cNvPr id="5" name="Perspector Hanging Tags" descr="PERC48F.tmp"/>
          <p:cNvPicPr>
            <a:picLocks/>
          </p:cNvPicPr>
          <p:nvPr>
            <p:custDataLst>
              <p:tags r:id="rId1"/>
            </p:custDataLst>
          </p:nvPr>
        </p:nvPicPr>
        <p:blipFill>
          <a:blip r:embed="rId4" cstate="print">
            <a:clrChange>
              <a:clrFrom>
                <a:srgbClr val="FFFFFF"/>
              </a:clrFrom>
              <a:clrTo>
                <a:srgbClr val="FFFFFF">
                  <a:alpha val="0"/>
                </a:srgbClr>
              </a:clrTo>
            </a:clrChange>
            <a:lum/>
          </a:blip>
          <a:stretch>
            <a:fillRect/>
          </a:stretch>
        </p:blipFill>
        <p:spPr>
          <a:xfrm rot="3808764">
            <a:off x="1790557" y="1650109"/>
            <a:ext cx="7292257" cy="5025375"/>
          </a:xfrm>
          <a:prstGeom prst="rect">
            <a:avLst/>
          </a:prstGeom>
          <a:solidFill>
            <a:scrgbClr r="0" g="0" b="0">
              <a:alpha val="0"/>
            </a:scrgbClr>
          </a:solidFill>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latin typeface="Verdana" pitchFamily="34" charset="0"/>
              </a:rPr>
              <a:t>Conclusões:</a:t>
            </a:r>
            <a:br>
              <a:rPr lang="pt-BR" dirty="0" smtClean="0">
                <a:latin typeface="Verdana" pitchFamily="34" charset="0"/>
              </a:rPr>
            </a:br>
            <a:endParaRPr lang="en-US" dirty="0"/>
          </a:p>
        </p:txBody>
      </p:sp>
      <p:pic>
        <p:nvPicPr>
          <p:cNvPr id="6" name="Perspector Sphere Bullet Points" descr="PERBCE7.tmp"/>
          <p:cNvPicPr>
            <a:picLocks/>
          </p:cNvPicPr>
          <p:nvPr>
            <p:custDataLst>
              <p:tags r:id="rId1"/>
            </p:custDataLst>
          </p:nvPr>
        </p:nvPicPr>
        <p:blipFill>
          <a:blip r:embed="rId3" cstate="print">
            <a:clrChange>
              <a:clrFrom>
                <a:srgbClr val="FFFFFF"/>
              </a:clrFrom>
              <a:clrTo>
                <a:srgbClr val="FFFFFF">
                  <a:alpha val="0"/>
                </a:srgbClr>
              </a:clrTo>
            </a:clrChange>
            <a:lum/>
          </a:blip>
          <a:stretch>
            <a:fillRect/>
          </a:stretch>
        </p:blipFill>
        <p:spPr>
          <a:xfrm>
            <a:off x="539550" y="1144565"/>
            <a:ext cx="8064897" cy="5713434"/>
          </a:xfrm>
          <a:prstGeom prst="rect">
            <a:avLst/>
          </a:prstGeom>
          <a:solidFill>
            <a:scrgbClr r="0" g="0" b="0">
              <a:alpha val="0"/>
            </a:scrgbClr>
          </a:solidFill>
          <a:effectLst/>
        </p:spPr>
      </p:pic>
    </p:spTree>
    <p:extLst>
      <p:ext uri="{BB962C8B-B14F-4D97-AF65-F5344CB8AC3E}">
        <p14:creationId xmlns:p14="http://schemas.microsoft.com/office/powerpoint/2010/main" xmlns="" val="21959427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Imagem 5" descr="Logotipo do Porto de Setubal.gif"/>
          <p:cNvPicPr>
            <a:picLocks noChangeAspect="1"/>
          </p:cNvPicPr>
          <p:nvPr/>
        </p:nvPicPr>
        <p:blipFill>
          <a:blip r:embed="rId3" cstate="screen"/>
          <a:srcRect/>
          <a:stretch>
            <a:fillRect/>
          </a:stretch>
        </p:blipFill>
        <p:spPr bwMode="auto">
          <a:xfrm>
            <a:off x="8143868" y="0"/>
            <a:ext cx="1000132" cy="533404"/>
          </a:xfrm>
          <a:prstGeom prst="rect">
            <a:avLst/>
          </a:prstGeom>
          <a:noFill/>
          <a:ln w="9525">
            <a:noFill/>
            <a:miter lim="800000"/>
            <a:headEnd/>
            <a:tailEnd/>
          </a:ln>
          <a:scene3d>
            <a:camera prst="orthographicFront"/>
            <a:lightRig rig="threePt" dir="t"/>
          </a:scene3d>
          <a:sp3d>
            <a:bevelT/>
          </a:sp3d>
        </p:spPr>
      </p:pic>
      <p:sp>
        <p:nvSpPr>
          <p:cNvPr id="7" name="CaixaDeTexto 6"/>
          <p:cNvSpPr txBox="1"/>
          <p:nvPr/>
        </p:nvSpPr>
        <p:spPr>
          <a:xfrm>
            <a:off x="3203849" y="6457891"/>
            <a:ext cx="6156176" cy="400099"/>
          </a:xfrm>
          <a:prstGeom prst="rect">
            <a:avLst/>
          </a:prstGeom>
          <a:noFill/>
        </p:spPr>
        <p:txBody>
          <a:bodyPr wrap="square" lIns="91430" tIns="45715" rIns="91430" bIns="45715" rtlCol="0">
            <a:spAutoFit/>
          </a:bodyPr>
          <a:lstStyle/>
          <a:p>
            <a:pPr fontAlgn="base">
              <a:spcBef>
                <a:spcPct val="0"/>
              </a:spcBef>
              <a:spcAft>
                <a:spcPct val="0"/>
              </a:spcAft>
            </a:pPr>
            <a:r>
              <a:rPr lang="en-US" sz="2000" dirty="0" smtClean="0">
                <a:solidFill>
                  <a:srgbClr val="FFFFFF"/>
                </a:solidFill>
                <a:latin typeface="Agency FB" pitchFamily="34" charset="0"/>
              </a:rPr>
              <a:t>VII </a:t>
            </a:r>
            <a:r>
              <a:rPr lang="en-US" sz="2000" dirty="0" err="1" smtClean="0">
                <a:solidFill>
                  <a:srgbClr val="FFFFFF"/>
                </a:solidFill>
                <a:latin typeface="Agency FB" pitchFamily="34" charset="0"/>
              </a:rPr>
              <a:t>Congresso</a:t>
            </a:r>
            <a:r>
              <a:rPr lang="en-US" sz="2000" dirty="0" smtClean="0">
                <a:solidFill>
                  <a:srgbClr val="FFFFFF"/>
                </a:solidFill>
                <a:latin typeface="Agency FB" pitchFamily="34" charset="0"/>
              </a:rPr>
              <a:t> </a:t>
            </a:r>
            <a:r>
              <a:rPr lang="en-US" sz="2000" dirty="0" err="1" smtClean="0">
                <a:solidFill>
                  <a:srgbClr val="FFFFFF"/>
                </a:solidFill>
                <a:latin typeface="Agency FB" pitchFamily="34" charset="0"/>
              </a:rPr>
              <a:t>da</a:t>
            </a:r>
            <a:r>
              <a:rPr lang="en-US" sz="2000" dirty="0" smtClean="0">
                <a:solidFill>
                  <a:srgbClr val="FFFFFF"/>
                </a:solidFill>
                <a:latin typeface="Agency FB" pitchFamily="34" charset="0"/>
              </a:rPr>
              <a:t> APLOP-</a:t>
            </a:r>
            <a:r>
              <a:rPr lang="pt-PT" sz="2000" dirty="0" smtClean="0">
                <a:solidFill>
                  <a:srgbClr val="FFFFFF"/>
                </a:solidFill>
                <a:latin typeface="Agency FB" pitchFamily="34" charset="0"/>
              </a:rPr>
              <a:t>Lobito </a:t>
            </a:r>
            <a:r>
              <a:rPr lang="pt-PT" sz="1400" dirty="0" smtClean="0">
                <a:solidFill>
                  <a:srgbClr val="FFFFFF"/>
                </a:solidFill>
              </a:rPr>
              <a:t>17 e 18 de outubro de 2013 </a:t>
            </a:r>
            <a:endParaRPr lang="pt-PT" sz="1400" dirty="0">
              <a:solidFill>
                <a:srgbClr val="FFFFFF"/>
              </a:solidFill>
            </a:endParaRPr>
          </a:p>
        </p:txBody>
      </p:sp>
      <p:pic>
        <p:nvPicPr>
          <p:cNvPr id="2053" name="Picture 5" descr="Angola"/>
          <p:cNvPicPr>
            <a:picLocks noChangeAspect="1" noChangeArrowheads="1"/>
          </p:cNvPicPr>
          <p:nvPr/>
        </p:nvPicPr>
        <p:blipFill>
          <a:blip r:embed="rId4" cstate="print"/>
          <a:srcRect/>
          <a:stretch>
            <a:fillRect/>
          </a:stretch>
        </p:blipFill>
        <p:spPr bwMode="auto">
          <a:xfrm>
            <a:off x="8388424" y="6354283"/>
            <a:ext cx="755576" cy="503717"/>
          </a:xfrm>
          <a:prstGeom prst="rect">
            <a:avLst/>
          </a:prstGeom>
        </p:spPr>
        <p:style>
          <a:lnRef idx="0">
            <a:schemeClr val="accent3"/>
          </a:lnRef>
          <a:fillRef idx="3">
            <a:schemeClr val="accent3"/>
          </a:fillRef>
          <a:effectRef idx="3">
            <a:schemeClr val="accent3"/>
          </a:effectRef>
          <a:fontRef idx="minor">
            <a:schemeClr val="lt1"/>
          </a:fontRef>
        </p:style>
      </p:pic>
      <p:pic>
        <p:nvPicPr>
          <p:cNvPr id="10" name="Perspector Spokes" descr="PERAE14.tmp"/>
          <p:cNvPicPr>
            <a:picLocks/>
          </p:cNvPicPr>
          <p:nvPr>
            <p:custDataLst>
              <p:tags r:id="rId1"/>
            </p:custDataLst>
          </p:nvPr>
        </p:nvPicPr>
        <p:blipFill>
          <a:blip r:embed="rId5" cstate="print">
            <a:lum/>
          </a:blip>
          <a:stretch>
            <a:fillRect/>
          </a:stretch>
        </p:blipFill>
        <p:spPr>
          <a:xfrm>
            <a:off x="179513" y="188641"/>
            <a:ext cx="8579555" cy="6025443"/>
          </a:xfrm>
          <a:prstGeom prst="rect">
            <a:avLst/>
          </a:prstGeom>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Imagem 5" descr="Logotipo do Porto de Setubal.gif"/>
          <p:cNvPicPr>
            <a:picLocks noChangeAspect="1"/>
          </p:cNvPicPr>
          <p:nvPr/>
        </p:nvPicPr>
        <p:blipFill>
          <a:blip r:embed="rId3" cstate="screen"/>
          <a:srcRect/>
          <a:stretch>
            <a:fillRect/>
          </a:stretch>
        </p:blipFill>
        <p:spPr bwMode="auto">
          <a:xfrm>
            <a:off x="8143868" y="0"/>
            <a:ext cx="1000132" cy="533404"/>
          </a:xfrm>
          <a:prstGeom prst="rect">
            <a:avLst/>
          </a:prstGeom>
          <a:noFill/>
          <a:ln w="9525">
            <a:noFill/>
            <a:miter lim="800000"/>
            <a:headEnd/>
            <a:tailEnd/>
          </a:ln>
          <a:scene3d>
            <a:camera prst="orthographicFront"/>
            <a:lightRig rig="threePt" dir="t"/>
          </a:scene3d>
          <a:sp3d>
            <a:bevelT/>
          </a:sp3d>
        </p:spPr>
      </p:pic>
      <p:sp>
        <p:nvSpPr>
          <p:cNvPr id="7" name="CaixaDeTexto 6"/>
          <p:cNvSpPr txBox="1"/>
          <p:nvPr/>
        </p:nvSpPr>
        <p:spPr>
          <a:xfrm>
            <a:off x="3203849" y="6457891"/>
            <a:ext cx="6156176" cy="400099"/>
          </a:xfrm>
          <a:prstGeom prst="rect">
            <a:avLst/>
          </a:prstGeom>
          <a:noFill/>
        </p:spPr>
        <p:txBody>
          <a:bodyPr wrap="square" lIns="91430" tIns="45715" rIns="91430" bIns="45715" rtlCol="0">
            <a:spAutoFit/>
          </a:bodyPr>
          <a:lstStyle/>
          <a:p>
            <a:pPr fontAlgn="base">
              <a:spcBef>
                <a:spcPct val="0"/>
              </a:spcBef>
              <a:spcAft>
                <a:spcPct val="0"/>
              </a:spcAft>
            </a:pPr>
            <a:r>
              <a:rPr lang="en-US" sz="2000" dirty="0" smtClean="0">
                <a:solidFill>
                  <a:srgbClr val="FFFFFF"/>
                </a:solidFill>
                <a:latin typeface="Agency FB" pitchFamily="34" charset="0"/>
              </a:rPr>
              <a:t>VII </a:t>
            </a:r>
            <a:r>
              <a:rPr lang="en-US" sz="2000" dirty="0" err="1" smtClean="0">
                <a:solidFill>
                  <a:srgbClr val="FFFFFF"/>
                </a:solidFill>
                <a:latin typeface="Agency FB" pitchFamily="34" charset="0"/>
              </a:rPr>
              <a:t>Congresso</a:t>
            </a:r>
            <a:r>
              <a:rPr lang="en-US" sz="2000" dirty="0" smtClean="0">
                <a:solidFill>
                  <a:srgbClr val="FFFFFF"/>
                </a:solidFill>
                <a:latin typeface="Agency FB" pitchFamily="34" charset="0"/>
              </a:rPr>
              <a:t> </a:t>
            </a:r>
            <a:r>
              <a:rPr lang="en-US" sz="2000" dirty="0" err="1" smtClean="0">
                <a:solidFill>
                  <a:srgbClr val="FFFFFF"/>
                </a:solidFill>
                <a:latin typeface="Agency FB" pitchFamily="34" charset="0"/>
              </a:rPr>
              <a:t>da</a:t>
            </a:r>
            <a:r>
              <a:rPr lang="en-US" sz="2000" dirty="0" smtClean="0">
                <a:solidFill>
                  <a:srgbClr val="FFFFFF"/>
                </a:solidFill>
                <a:latin typeface="Agency FB" pitchFamily="34" charset="0"/>
              </a:rPr>
              <a:t> APLOP-</a:t>
            </a:r>
            <a:r>
              <a:rPr lang="pt-PT" sz="2000" dirty="0" smtClean="0">
                <a:solidFill>
                  <a:srgbClr val="FFFFFF"/>
                </a:solidFill>
                <a:latin typeface="Agency FB" pitchFamily="34" charset="0"/>
              </a:rPr>
              <a:t>Lobito </a:t>
            </a:r>
            <a:r>
              <a:rPr lang="pt-PT" sz="1400" dirty="0" smtClean="0">
                <a:solidFill>
                  <a:srgbClr val="FFFFFF"/>
                </a:solidFill>
              </a:rPr>
              <a:t>17 e 18 de outubro de 2013 </a:t>
            </a:r>
            <a:endParaRPr lang="pt-PT" sz="1400" dirty="0">
              <a:solidFill>
                <a:srgbClr val="FFFFFF"/>
              </a:solidFill>
            </a:endParaRPr>
          </a:p>
        </p:txBody>
      </p:sp>
      <p:pic>
        <p:nvPicPr>
          <p:cNvPr id="2053" name="Picture 5" descr="Angola"/>
          <p:cNvPicPr>
            <a:picLocks noChangeAspect="1" noChangeArrowheads="1"/>
          </p:cNvPicPr>
          <p:nvPr/>
        </p:nvPicPr>
        <p:blipFill>
          <a:blip r:embed="rId4" cstate="print"/>
          <a:srcRect/>
          <a:stretch>
            <a:fillRect/>
          </a:stretch>
        </p:blipFill>
        <p:spPr bwMode="auto">
          <a:xfrm>
            <a:off x="8388424" y="6354283"/>
            <a:ext cx="755576" cy="503717"/>
          </a:xfrm>
          <a:prstGeom prst="rect">
            <a:avLst/>
          </a:prstGeom>
        </p:spPr>
        <p:style>
          <a:lnRef idx="0">
            <a:schemeClr val="accent3"/>
          </a:lnRef>
          <a:fillRef idx="3">
            <a:schemeClr val="accent3"/>
          </a:fillRef>
          <a:effectRef idx="3">
            <a:schemeClr val="accent3"/>
          </a:effectRef>
          <a:fontRef idx="minor">
            <a:schemeClr val="lt1"/>
          </a:fontRef>
        </p:style>
      </p:pic>
      <p:pic>
        <p:nvPicPr>
          <p:cNvPr id="10" name="Perspector Spokes" descr="PERE1AC.tmp"/>
          <p:cNvPicPr>
            <a:picLocks/>
          </p:cNvPicPr>
          <p:nvPr>
            <p:custDataLst>
              <p:tags r:id="rId1"/>
            </p:custDataLst>
          </p:nvPr>
        </p:nvPicPr>
        <p:blipFill>
          <a:blip r:embed="rId5" cstate="print">
            <a:clrChange>
              <a:clrFrom>
                <a:srgbClr val="FFFFFF"/>
              </a:clrFrom>
              <a:clrTo>
                <a:srgbClr val="FFFFFF">
                  <a:alpha val="0"/>
                </a:srgbClr>
              </a:clrTo>
            </a:clrChange>
            <a:lum/>
          </a:blip>
          <a:stretch>
            <a:fillRect/>
          </a:stretch>
        </p:blipFill>
        <p:spPr>
          <a:xfrm>
            <a:off x="179513" y="188641"/>
            <a:ext cx="8579555" cy="6025443"/>
          </a:xfrm>
          <a:prstGeom prst="rect">
            <a:avLst/>
          </a:prstGeom>
          <a:solidFill>
            <a:scrgbClr r="0" g="0" b="0">
              <a:alpha val="0"/>
            </a:scrgbClr>
          </a:solidFill>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subTitle" idx="1"/>
          </p:nvPr>
        </p:nvSpPr>
        <p:spPr>
          <a:xfrm>
            <a:off x="467545" y="2132856"/>
            <a:ext cx="8280920" cy="1944216"/>
          </a:xfrm>
          <a:ln/>
        </p:spPr>
        <p:txBody>
          <a:bodyPr/>
          <a:lstStyle/>
          <a:p>
            <a:pPr algn="l">
              <a:lnSpc>
                <a:spcPct val="80000"/>
              </a:lnSpc>
            </a:pPr>
            <a:r>
              <a:rPr lang="en-US" sz="2800" dirty="0" smtClean="0">
                <a:solidFill>
                  <a:srgbClr val="FFFF00"/>
                </a:solidFill>
                <a:effectLst>
                  <a:outerShdw blurRad="38100" dist="38100" dir="2700000" algn="tl">
                    <a:srgbClr val="000000">
                      <a:alpha val="43137"/>
                    </a:srgbClr>
                  </a:outerShdw>
                </a:effectLst>
              </a:rPr>
              <a:t>Pedro Ponte </a:t>
            </a:r>
          </a:p>
          <a:p>
            <a:pPr algn="l">
              <a:lnSpc>
                <a:spcPct val="80000"/>
              </a:lnSpc>
            </a:pPr>
            <a:endParaRPr lang="en-US" sz="2800" dirty="0" smtClean="0">
              <a:solidFill>
                <a:srgbClr val="FFFF00"/>
              </a:solidFill>
              <a:effectLst>
                <a:outerShdw blurRad="38100" dist="38100" dir="2700000" algn="tl">
                  <a:srgbClr val="000000">
                    <a:alpha val="43137"/>
                  </a:srgbClr>
                </a:outerShdw>
              </a:effectLst>
            </a:endParaRPr>
          </a:p>
          <a:p>
            <a:pPr algn="l">
              <a:lnSpc>
                <a:spcPct val="80000"/>
              </a:lnSpc>
            </a:pPr>
            <a:r>
              <a:rPr lang="pt-PT" sz="2400" dirty="0" smtClean="0">
                <a:solidFill>
                  <a:srgbClr val="FFFF00"/>
                </a:solidFill>
                <a:effectLst>
                  <a:outerShdw blurRad="38100" dist="38100" dir="2700000" algn="tl">
                    <a:srgbClr val="000000">
                      <a:alpha val="43137"/>
                    </a:srgbClr>
                  </a:outerShdw>
                </a:effectLst>
              </a:rPr>
              <a:t>Administração</a:t>
            </a:r>
            <a:r>
              <a:rPr lang="en-US" sz="2400" dirty="0" smtClean="0">
                <a:solidFill>
                  <a:srgbClr val="FFFF00"/>
                </a:solidFill>
                <a:effectLst>
                  <a:outerShdw blurRad="38100" dist="38100" dir="2700000" algn="tl">
                    <a:srgbClr val="000000">
                      <a:alpha val="43137"/>
                    </a:srgbClr>
                  </a:outerShdw>
                </a:effectLst>
              </a:rPr>
              <a:t> dos </a:t>
            </a:r>
            <a:r>
              <a:rPr lang="pt-PT" sz="2400" dirty="0" smtClean="0">
                <a:solidFill>
                  <a:srgbClr val="FFFF00"/>
                </a:solidFill>
                <a:effectLst>
                  <a:outerShdw blurRad="38100" dist="38100" dir="2700000" algn="tl">
                    <a:srgbClr val="000000">
                      <a:alpha val="43137"/>
                    </a:srgbClr>
                  </a:outerShdw>
                </a:effectLst>
              </a:rPr>
              <a:t>Portos </a:t>
            </a:r>
            <a:r>
              <a:rPr lang="en-US" sz="2400" dirty="0" smtClean="0">
                <a:solidFill>
                  <a:srgbClr val="FFFF00"/>
                </a:solidFill>
                <a:effectLst>
                  <a:outerShdw blurRad="38100" dist="38100" dir="2700000" algn="tl">
                    <a:srgbClr val="000000">
                      <a:alpha val="43137"/>
                    </a:srgbClr>
                  </a:outerShdw>
                </a:effectLst>
              </a:rPr>
              <a:t>de Setúbal e </a:t>
            </a:r>
            <a:r>
              <a:rPr lang="pt-PT" sz="2400" dirty="0" smtClean="0">
                <a:solidFill>
                  <a:srgbClr val="FFFF00"/>
                </a:solidFill>
                <a:effectLst>
                  <a:outerShdw blurRad="38100" dist="38100" dir="2700000" algn="tl">
                    <a:srgbClr val="000000">
                      <a:alpha val="43137"/>
                    </a:srgbClr>
                  </a:outerShdw>
                </a:effectLst>
              </a:rPr>
              <a:t>Sesimbra</a:t>
            </a:r>
            <a:r>
              <a:rPr lang="en-US" sz="2400" dirty="0" smtClean="0">
                <a:solidFill>
                  <a:srgbClr val="FFFF00"/>
                </a:solidFill>
                <a:effectLst>
                  <a:outerShdw blurRad="38100" dist="38100" dir="2700000" algn="tl">
                    <a:srgbClr val="000000">
                      <a:alpha val="43137"/>
                    </a:srgbClr>
                  </a:outerShdw>
                </a:effectLst>
              </a:rPr>
              <a:t>, S.A.</a:t>
            </a:r>
          </a:p>
          <a:p>
            <a:pPr algn="l">
              <a:lnSpc>
                <a:spcPct val="80000"/>
              </a:lnSpc>
            </a:pPr>
            <a:r>
              <a:rPr lang="pt-PT" sz="1600" dirty="0" smtClean="0">
                <a:solidFill>
                  <a:srgbClr val="FFFF00"/>
                </a:solidFill>
                <a:effectLst>
                  <a:outerShdw blurRad="38100" dist="38100" dir="2700000" algn="tl">
                    <a:srgbClr val="000000">
                      <a:alpha val="43137"/>
                    </a:srgbClr>
                  </a:outerShdw>
                </a:effectLst>
              </a:rPr>
              <a:t>Praça da República 2904-508 Setúbal Portugal</a:t>
            </a:r>
          </a:p>
          <a:p>
            <a:pPr algn="l">
              <a:lnSpc>
                <a:spcPct val="80000"/>
              </a:lnSpc>
            </a:pPr>
            <a:r>
              <a:rPr lang="en-US" sz="1800" dirty="0" smtClean="0">
                <a:solidFill>
                  <a:srgbClr val="FFFF00"/>
                </a:solidFill>
                <a:effectLst>
                  <a:outerShdw blurRad="38100" dist="38100" dir="2700000" algn="tl">
                    <a:srgbClr val="000000">
                      <a:alpha val="43137"/>
                    </a:srgbClr>
                  </a:outerShdw>
                </a:effectLst>
              </a:rPr>
              <a:t>E-mail: pponte@portodesetubal.pt</a:t>
            </a:r>
          </a:p>
          <a:p>
            <a:pPr algn="l">
              <a:lnSpc>
                <a:spcPct val="80000"/>
              </a:lnSpc>
            </a:pPr>
            <a:r>
              <a:rPr lang="en-US" sz="1800" dirty="0" err="1" smtClean="0">
                <a:solidFill>
                  <a:srgbClr val="FFFF00"/>
                </a:solidFill>
                <a:effectLst>
                  <a:outerShdw blurRad="38100" dist="38100" dir="2700000" algn="tl">
                    <a:srgbClr val="000000">
                      <a:alpha val="43137"/>
                    </a:srgbClr>
                  </a:outerShdw>
                </a:effectLst>
              </a:rPr>
              <a:t>Tlm</a:t>
            </a:r>
            <a:r>
              <a:rPr lang="en-US" sz="1800" dirty="0" smtClean="0">
                <a:solidFill>
                  <a:srgbClr val="FFFF00"/>
                </a:solidFill>
                <a:effectLst>
                  <a:outerShdw blurRad="38100" dist="38100" dir="2700000" algn="tl">
                    <a:srgbClr val="000000">
                      <a:alpha val="43137"/>
                    </a:srgbClr>
                  </a:outerShdw>
                </a:effectLst>
              </a:rPr>
              <a:t>: +351 968 576 760</a:t>
            </a:r>
          </a:p>
          <a:p>
            <a:pPr algn="l">
              <a:lnSpc>
                <a:spcPct val="80000"/>
              </a:lnSpc>
            </a:pPr>
            <a:r>
              <a:rPr lang="en-US" sz="1800" dirty="0" err="1" smtClean="0">
                <a:solidFill>
                  <a:srgbClr val="FFFF00"/>
                </a:solidFill>
                <a:effectLst>
                  <a:outerShdw blurRad="38100" dist="38100" dir="2700000" algn="tl">
                    <a:srgbClr val="000000">
                      <a:alpha val="43137"/>
                    </a:srgbClr>
                  </a:outerShdw>
                </a:effectLst>
              </a:rPr>
              <a:t>Telf</a:t>
            </a:r>
            <a:r>
              <a:rPr lang="en-US" sz="1800" dirty="0" smtClean="0">
                <a:solidFill>
                  <a:srgbClr val="FFFF00"/>
                </a:solidFill>
                <a:effectLst>
                  <a:outerShdw blurRad="38100" dist="38100" dir="2700000" algn="tl">
                    <a:srgbClr val="000000">
                      <a:alpha val="43137"/>
                    </a:srgbClr>
                  </a:outerShdw>
                </a:effectLst>
              </a:rPr>
              <a:t>: +351 265 529 950</a:t>
            </a:r>
          </a:p>
          <a:p>
            <a:pPr algn="l">
              <a:lnSpc>
                <a:spcPct val="80000"/>
              </a:lnSpc>
            </a:pPr>
            <a:endParaRPr lang="en-US" sz="1400" dirty="0" smtClean="0">
              <a:solidFill>
                <a:srgbClr val="FFFF00"/>
              </a:solidFill>
            </a:endParaRPr>
          </a:p>
          <a:p>
            <a:pPr>
              <a:lnSpc>
                <a:spcPct val="80000"/>
              </a:lnSpc>
            </a:pPr>
            <a:endParaRPr lang="en-US" sz="1400" dirty="0" smtClean="0">
              <a:solidFill>
                <a:srgbClr val="FFFF00"/>
              </a:solidFill>
              <a:effectLst>
                <a:outerShdw blurRad="38100" dist="38100" dir="2700000" algn="tl">
                  <a:srgbClr val="000000">
                    <a:alpha val="43137"/>
                  </a:srgbClr>
                </a:outerShdw>
              </a:effectLst>
            </a:endParaRPr>
          </a:p>
        </p:txBody>
      </p:sp>
      <p:sp>
        <p:nvSpPr>
          <p:cNvPr id="86021" name="WordArt 5"/>
          <p:cNvSpPr>
            <a:spLocks noChangeArrowheads="1" noChangeShapeType="1" noTextEdit="1"/>
          </p:cNvSpPr>
          <p:nvPr/>
        </p:nvSpPr>
        <p:spPr bwMode="gray">
          <a:xfrm>
            <a:off x="2195736" y="620689"/>
            <a:ext cx="4319835" cy="647700"/>
          </a:xfrm>
          <a:prstGeom prst="rect">
            <a:avLst/>
          </a:prstGeom>
        </p:spPr>
        <p:txBody>
          <a:bodyPr wrap="none" lIns="91430" tIns="45715" rIns="91430" bIns="45715" fromWordArt="1">
            <a:prstTxWarp prst="textDeflate">
              <a:avLst>
                <a:gd name="adj" fmla="val 0"/>
              </a:avLst>
            </a:prstTxWarp>
          </a:bodyPr>
          <a:lstStyle/>
          <a:p>
            <a:pPr algn="ctr" fontAlgn="base">
              <a:spcBef>
                <a:spcPct val="0"/>
              </a:spcBef>
              <a:spcAft>
                <a:spcPct val="0"/>
              </a:spcAft>
            </a:pPr>
            <a:r>
              <a:rPr lang="pt-PT" sz="3600" b="1" kern="10" dirty="0" smtClean="0">
                <a:ln w="19050">
                  <a:solidFill>
                    <a:srgbClr val="FFFFFF"/>
                  </a:solidFill>
                  <a:round/>
                  <a:headEnd/>
                  <a:tailEnd/>
                </a:ln>
                <a:gradFill rotWithShape="1">
                  <a:gsLst>
                    <a:gs pos="0">
                      <a:srgbClr val="FFFFFF"/>
                    </a:gs>
                    <a:gs pos="100000">
                      <a:srgbClr val="0074BF"/>
                    </a:gs>
                  </a:gsLst>
                  <a:lin ang="0" scaled="1"/>
                </a:gradFill>
                <a:effectLst>
                  <a:outerShdw dist="63500" dir="2212194" algn="ctr" rotWithShape="0">
                    <a:srgbClr val="868686">
                      <a:alpha val="50000"/>
                    </a:srgbClr>
                  </a:outerShdw>
                </a:effectLst>
                <a:cs typeface="Arial"/>
              </a:rPr>
              <a:t>Obrigado pela Vossa atenção </a:t>
            </a:r>
            <a:r>
              <a:rPr lang="pt-PT" sz="3600" b="1" kern="10" dirty="0">
                <a:ln w="19050">
                  <a:solidFill>
                    <a:srgbClr val="FFFFFF"/>
                  </a:solidFill>
                  <a:round/>
                  <a:headEnd/>
                  <a:tailEnd/>
                </a:ln>
                <a:gradFill rotWithShape="1">
                  <a:gsLst>
                    <a:gs pos="0">
                      <a:srgbClr val="FFFFFF"/>
                    </a:gs>
                    <a:gs pos="100000">
                      <a:srgbClr val="0074BF"/>
                    </a:gs>
                  </a:gsLst>
                  <a:lin ang="0" scaled="1"/>
                </a:gradFill>
                <a:effectLst>
                  <a:outerShdw dist="63500" dir="2212194" algn="ctr" rotWithShape="0">
                    <a:srgbClr val="868686">
                      <a:alpha val="50000"/>
                    </a:srgbClr>
                  </a:outerShdw>
                </a:effectLst>
                <a:cs typeface="Arial"/>
              </a:rPr>
              <a:t>!</a:t>
            </a:r>
          </a:p>
        </p:txBody>
      </p:sp>
      <p:pic>
        <p:nvPicPr>
          <p:cNvPr id="5" name="Imagem 4" descr="Logotipo do Porto de Setubal.gif"/>
          <p:cNvPicPr>
            <a:picLocks noChangeAspect="1"/>
          </p:cNvPicPr>
          <p:nvPr/>
        </p:nvPicPr>
        <p:blipFill>
          <a:blip r:embed="rId2" cstate="screen"/>
          <a:srcRect/>
          <a:stretch>
            <a:fillRect/>
          </a:stretch>
        </p:blipFill>
        <p:spPr bwMode="auto">
          <a:xfrm>
            <a:off x="7710181" y="0"/>
            <a:ext cx="1433819" cy="764704"/>
          </a:xfrm>
          <a:prstGeom prst="rect">
            <a:avLst/>
          </a:prstGeom>
          <a:noFill/>
          <a:ln w="9525">
            <a:noFill/>
            <a:miter lim="800000"/>
            <a:headEnd/>
            <a:tailEnd/>
          </a:ln>
          <a:scene3d>
            <a:camera prst="orthographicFront"/>
            <a:lightRig rig="threePt" dir="t"/>
          </a:scene3d>
          <a:sp3d>
            <a:bevelT/>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name="PerspectorDataSlide">
    <p:spTree>
      <p:nvGrpSpPr>
        <p:cNvPr id="1" name=""/>
        <p:cNvGrpSpPr/>
        <p:nvPr/>
      </p:nvGrpSpPr>
      <p:grpSpPr>
        <a:xfrm>
          <a:off x="0" y="0"/>
          <a:ext cx="0" cy="0"/>
          <a:chOff x="0" y="0"/>
          <a:chExt cx="0" cy="0"/>
        </a:xfrm>
      </p:grpSpPr>
      <p:pic>
        <p:nvPicPr>
          <p:cNvPr id="15" name="Imagem 14" descr="PER155.tmp"/>
          <p:cNvPicPr>
            <a:picLocks/>
          </p:cNvPicPr>
          <p:nvPr>
            <p:custDataLst>
              <p:tags r:id="rId1"/>
            </p:custDataLst>
          </p:nvPr>
        </p:nvPicPr>
        <p:blipFill>
          <a:blip r:embed="rId15" cstate="print"/>
          <a:stretch>
            <a:fillRect/>
          </a:stretch>
        </p:blipFill>
        <p:spPr>
          <a:xfrm>
            <a:off x="0" y="-1"/>
            <a:ext cx="4943475" cy="4629150"/>
          </a:xfrm>
          <a:prstGeom prst="rect">
            <a:avLst/>
          </a:prstGeom>
          <a:effectLst/>
        </p:spPr>
      </p:pic>
      <p:pic>
        <p:nvPicPr>
          <p:cNvPr id="14" name="Imagem 13" descr="PER4702.tmp"/>
          <p:cNvPicPr>
            <a:picLocks/>
          </p:cNvPicPr>
          <p:nvPr>
            <p:custDataLst>
              <p:tags r:id="rId2"/>
            </p:custDataLst>
          </p:nvPr>
        </p:nvPicPr>
        <p:blipFill>
          <a:blip r:embed="rId16" cstate="print"/>
          <a:stretch>
            <a:fillRect/>
          </a:stretch>
        </p:blipFill>
        <p:spPr>
          <a:xfrm>
            <a:off x="-1" y="0"/>
            <a:ext cx="2286000" cy="1714500"/>
          </a:xfrm>
          <a:prstGeom prst="rect">
            <a:avLst/>
          </a:prstGeom>
          <a:effectLst/>
        </p:spPr>
      </p:pic>
      <p:pic>
        <p:nvPicPr>
          <p:cNvPr id="13" name="Imagem 12" descr="PER4166.tmp"/>
          <p:cNvPicPr>
            <a:picLocks/>
          </p:cNvPicPr>
          <p:nvPr>
            <p:custDataLst>
              <p:tags r:id="rId3"/>
            </p:custDataLst>
          </p:nvPr>
        </p:nvPicPr>
        <p:blipFill>
          <a:blip r:embed="rId17" cstate="print"/>
          <a:stretch>
            <a:fillRect/>
          </a:stretch>
        </p:blipFill>
        <p:spPr>
          <a:xfrm>
            <a:off x="-1" y="0"/>
            <a:ext cx="1619476" cy="571580"/>
          </a:xfrm>
          <a:prstGeom prst="rect">
            <a:avLst/>
          </a:prstGeom>
          <a:effectLst/>
        </p:spPr>
      </p:pic>
      <p:pic>
        <p:nvPicPr>
          <p:cNvPr id="12" name="Imagem 11" descr="PER3F81.tmp"/>
          <p:cNvPicPr>
            <a:picLocks/>
          </p:cNvPicPr>
          <p:nvPr>
            <p:custDataLst>
              <p:tags r:id="rId4"/>
            </p:custDataLst>
          </p:nvPr>
        </p:nvPicPr>
        <p:blipFill>
          <a:blip r:embed="rId18" cstate="print"/>
          <a:stretch>
            <a:fillRect/>
          </a:stretch>
        </p:blipFill>
        <p:spPr>
          <a:xfrm>
            <a:off x="1" y="1"/>
            <a:ext cx="3048695" cy="2286521"/>
          </a:xfrm>
          <a:prstGeom prst="rect">
            <a:avLst/>
          </a:prstGeom>
          <a:effectLst/>
        </p:spPr>
      </p:pic>
      <p:pic>
        <p:nvPicPr>
          <p:cNvPr id="11" name="Imagem 10" descr="PER3DFA.tmp"/>
          <p:cNvPicPr>
            <a:picLocks/>
          </p:cNvPicPr>
          <p:nvPr>
            <p:custDataLst>
              <p:tags r:id="rId5"/>
            </p:custDataLst>
          </p:nvPr>
        </p:nvPicPr>
        <p:blipFill>
          <a:blip r:embed="rId19" cstate="print"/>
          <a:stretch>
            <a:fillRect/>
          </a:stretch>
        </p:blipFill>
        <p:spPr>
          <a:xfrm>
            <a:off x="0" y="0"/>
            <a:ext cx="1619250" cy="914400"/>
          </a:xfrm>
          <a:prstGeom prst="rect">
            <a:avLst/>
          </a:prstGeom>
          <a:effectLst/>
        </p:spPr>
      </p:pic>
      <p:pic>
        <p:nvPicPr>
          <p:cNvPr id="10" name="Imagem 9" descr="PER35C5.tmp"/>
          <p:cNvPicPr>
            <a:picLocks/>
          </p:cNvPicPr>
          <p:nvPr>
            <p:custDataLst>
              <p:tags r:id="rId6"/>
            </p:custDataLst>
          </p:nvPr>
        </p:nvPicPr>
        <p:blipFill>
          <a:blip r:embed="rId20" cstate="print"/>
          <a:stretch>
            <a:fillRect/>
          </a:stretch>
        </p:blipFill>
        <p:spPr>
          <a:xfrm>
            <a:off x="-1" y="0"/>
            <a:ext cx="2857500" cy="4457700"/>
          </a:xfrm>
          <a:prstGeom prst="rect">
            <a:avLst/>
          </a:prstGeom>
          <a:effectLst/>
        </p:spPr>
      </p:pic>
      <p:pic>
        <p:nvPicPr>
          <p:cNvPr id="9" name="Imagem 8" descr="PER340F.tmp"/>
          <p:cNvPicPr>
            <a:picLocks/>
          </p:cNvPicPr>
          <p:nvPr>
            <p:custDataLst>
              <p:tags r:id="rId7"/>
            </p:custDataLst>
          </p:nvPr>
        </p:nvPicPr>
        <p:blipFill>
          <a:blip r:embed="rId21" cstate="print"/>
          <a:stretch>
            <a:fillRect/>
          </a:stretch>
        </p:blipFill>
        <p:spPr>
          <a:xfrm>
            <a:off x="-1" y="1"/>
            <a:ext cx="2159492" cy="1981651"/>
          </a:xfrm>
          <a:prstGeom prst="rect">
            <a:avLst/>
          </a:prstGeom>
          <a:effectLst/>
        </p:spPr>
      </p:pic>
      <p:pic>
        <p:nvPicPr>
          <p:cNvPr id="8" name="Imagem 7" descr="PER3269.tmp"/>
          <p:cNvPicPr>
            <a:picLocks/>
          </p:cNvPicPr>
          <p:nvPr>
            <p:custDataLst>
              <p:tags r:id="rId8"/>
            </p:custDataLst>
          </p:nvPr>
        </p:nvPicPr>
        <p:blipFill>
          <a:blip r:embed="rId22" cstate="print"/>
          <a:stretch>
            <a:fillRect/>
          </a:stretch>
        </p:blipFill>
        <p:spPr>
          <a:xfrm>
            <a:off x="-1" y="-1"/>
            <a:ext cx="1809750" cy="2114550"/>
          </a:xfrm>
          <a:prstGeom prst="rect">
            <a:avLst/>
          </a:prstGeom>
          <a:effectLst/>
        </p:spPr>
      </p:pic>
      <p:pic>
        <p:nvPicPr>
          <p:cNvPr id="7" name="Imagem 6" descr="PER6CC0.tmp"/>
          <p:cNvPicPr>
            <a:picLocks/>
          </p:cNvPicPr>
          <p:nvPr>
            <p:custDataLst>
              <p:tags r:id="rId9"/>
            </p:custDataLst>
          </p:nvPr>
        </p:nvPicPr>
        <p:blipFill>
          <a:blip r:embed="rId23" cstate="print"/>
          <a:stretch>
            <a:fillRect/>
          </a:stretch>
        </p:blipFill>
        <p:spPr>
          <a:xfrm>
            <a:off x="1" y="-1"/>
            <a:ext cx="4763165" cy="3172268"/>
          </a:xfrm>
          <a:prstGeom prst="rect">
            <a:avLst/>
          </a:prstGeom>
          <a:effectLst/>
        </p:spPr>
      </p:pic>
      <p:pic>
        <p:nvPicPr>
          <p:cNvPr id="6" name="Imagem 5" descr="PER9D0F.tmp"/>
          <p:cNvPicPr>
            <a:picLocks/>
          </p:cNvPicPr>
          <p:nvPr>
            <p:custDataLst>
              <p:tags r:id="rId10"/>
            </p:custDataLst>
          </p:nvPr>
        </p:nvPicPr>
        <p:blipFill>
          <a:blip r:embed="rId24" cstate="print"/>
          <a:stretch>
            <a:fillRect/>
          </a:stretch>
        </p:blipFill>
        <p:spPr>
          <a:xfrm>
            <a:off x="-1" y="1"/>
            <a:ext cx="2743200" cy="1666875"/>
          </a:xfrm>
          <a:prstGeom prst="rect">
            <a:avLst/>
          </a:prstGeom>
          <a:effectLst/>
        </p:spPr>
      </p:pic>
      <p:pic>
        <p:nvPicPr>
          <p:cNvPr id="5" name="Imagem 4" descr="PER828C.tmp"/>
          <p:cNvPicPr>
            <a:picLocks/>
          </p:cNvPicPr>
          <p:nvPr>
            <p:custDataLst>
              <p:tags r:id="rId11"/>
            </p:custDataLst>
          </p:nvPr>
        </p:nvPicPr>
        <p:blipFill>
          <a:blip r:embed="rId23" cstate="print"/>
          <a:stretch>
            <a:fillRect/>
          </a:stretch>
        </p:blipFill>
        <p:spPr>
          <a:xfrm>
            <a:off x="1" y="-1"/>
            <a:ext cx="4763165" cy="3172268"/>
          </a:xfrm>
          <a:prstGeom prst="rect">
            <a:avLst/>
          </a:prstGeom>
          <a:effectLst/>
        </p:spPr>
      </p:pic>
      <p:pic>
        <p:nvPicPr>
          <p:cNvPr id="4" name="Imagem 3" descr="PER57B1.tmp"/>
          <p:cNvPicPr>
            <a:picLocks/>
          </p:cNvPicPr>
          <p:nvPr>
            <p:custDataLst>
              <p:tags r:id="rId12"/>
            </p:custDataLst>
          </p:nvPr>
        </p:nvPicPr>
        <p:blipFill>
          <a:blip r:embed="rId24" cstate="print"/>
          <a:stretch>
            <a:fillRect/>
          </a:stretch>
        </p:blipFill>
        <p:spPr>
          <a:xfrm>
            <a:off x="-1" y="1"/>
            <a:ext cx="2743200" cy="1666875"/>
          </a:xfrm>
          <a:prstGeom prst="rect">
            <a:avLst/>
          </a:prstGeom>
          <a:effectLst/>
        </p:spPr>
      </p:pic>
      <p:pic>
        <p:nvPicPr>
          <p:cNvPr id="3" name="Imagem 2" descr="PERB10E.tmp"/>
          <p:cNvPicPr>
            <a:picLocks/>
          </p:cNvPicPr>
          <p:nvPr>
            <p:custDataLst>
              <p:tags r:id="rId13"/>
            </p:custDataLst>
          </p:nvPr>
        </p:nvPicPr>
        <p:blipFill>
          <a:blip r:embed="rId23" cstate="print"/>
          <a:stretch>
            <a:fillRect/>
          </a:stretch>
        </p:blipFill>
        <p:spPr>
          <a:xfrm>
            <a:off x="1" y="-1"/>
            <a:ext cx="4763165" cy="3172268"/>
          </a:xfrm>
          <a:prstGeom prst="rect">
            <a:avLst/>
          </a:prstGeom>
          <a:effectLst/>
        </p:spPr>
      </p:pic>
      <p:sp>
        <p:nvSpPr>
          <p:cNvPr id="2" name="CaixaDeTexto 1"/>
          <p:cNvSpPr txBox="1"/>
          <p:nvPr/>
        </p:nvSpPr>
        <p:spPr>
          <a:xfrm>
            <a:off x="0" y="0"/>
            <a:ext cx="9144000" cy="6858000"/>
          </a:xfrm>
          <a:prstGeom prst="rect">
            <a:avLst/>
          </a:prstGeom>
          <a:solidFill>
            <a:srgbClr val="FFFFFF">
              <a:alpha val="90000"/>
            </a:srgbClr>
          </a:solidFill>
        </p:spPr>
        <p:txBody>
          <a:bodyPr vert="horz" lIns="91430" tIns="45715" rIns="91430" bIns="45715" rtlCol="0">
            <a:noAutofit/>
          </a:bodyPr>
          <a:lstStyle/>
          <a:p>
            <a:r>
              <a:rPr lang="en-US" sz="2000" b="1" dirty="0" err="1" smtClean="0">
                <a:solidFill>
                  <a:srgbClr val="000000"/>
                </a:solidFill>
                <a:latin typeface="Courier New"/>
              </a:rPr>
              <a:t>Perspector</a:t>
            </a:r>
            <a:r>
              <a:rPr lang="en-US" sz="2000" b="1" dirty="0" smtClean="0">
                <a:solidFill>
                  <a:srgbClr val="000000"/>
                </a:solidFill>
                <a:latin typeface="Courier New"/>
              </a:rPr>
              <a:t> Data Slide - DO NOT EDIT</a:t>
            </a:r>
          </a:p>
          <a:p>
            <a:endParaRPr lang="en-US" sz="2000" dirty="0" smtClean="0">
              <a:solidFill>
                <a:srgbClr val="000000"/>
              </a:solidFill>
              <a:latin typeface="Courier New"/>
            </a:endParaRPr>
          </a:p>
          <a:p>
            <a:r>
              <a:rPr lang="en-US" sz="2000" dirty="0" smtClean="0">
                <a:solidFill>
                  <a:srgbClr val="000000"/>
                </a:solidFill>
                <a:latin typeface="Courier New"/>
              </a:rPr>
              <a:t>This slide holds any pictures that are used by 3D images created with </a:t>
            </a:r>
            <a:r>
              <a:rPr lang="en-US" sz="2000" dirty="0" err="1" smtClean="0">
                <a:solidFill>
                  <a:srgbClr val="000000"/>
                </a:solidFill>
                <a:latin typeface="Courier New"/>
              </a:rPr>
              <a:t>Perspector</a:t>
            </a:r>
            <a:r>
              <a:rPr lang="en-US" sz="2000" dirty="0" smtClean="0">
                <a:solidFill>
                  <a:srgbClr val="000000"/>
                </a:solidFill>
                <a:latin typeface="Courier New"/>
              </a:rPr>
              <a:t>.</a:t>
            </a:r>
          </a:p>
          <a:p>
            <a:endParaRPr lang="en-US" sz="2000" dirty="0" smtClean="0">
              <a:solidFill>
                <a:srgbClr val="000000"/>
              </a:solidFill>
              <a:latin typeface="Courier New"/>
            </a:endParaRPr>
          </a:p>
          <a:p>
            <a:r>
              <a:rPr lang="en-US" sz="2000" dirty="0" smtClean="0">
                <a:solidFill>
                  <a:srgbClr val="000000"/>
                </a:solidFill>
                <a:latin typeface="Courier New"/>
              </a:rPr>
              <a:t>The slide will not be displayed when the presentation is viewed as a slide show.</a:t>
            </a:r>
          </a:p>
          <a:p>
            <a:endParaRPr lang="en-US" sz="2000" dirty="0" smtClean="0">
              <a:solidFill>
                <a:srgbClr val="000000"/>
              </a:solidFill>
              <a:latin typeface="Courier New"/>
            </a:endParaRPr>
          </a:p>
          <a:p>
            <a:r>
              <a:rPr lang="en-US" sz="2000" dirty="0" smtClean="0">
                <a:solidFill>
                  <a:srgbClr val="000000"/>
                </a:solidFill>
                <a:latin typeface="Courier New"/>
              </a:rPr>
              <a:t>If you want to send the presentation to someone else for them to watch, you can delete this slide in the copy that you send (but keep your original presentation for future editing).</a:t>
            </a:r>
            <a:endParaRPr lang="pt-PT" sz="2000" dirty="0">
              <a:solidFill>
                <a:srgbClr val="000000"/>
              </a:solidFill>
              <a:latin typeface="Courier New"/>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bwMode="auto">
          <a:xfrm>
            <a:off x="251520" y="0"/>
            <a:ext cx="5466928" cy="718666"/>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fontAlgn="base">
              <a:spcBef>
                <a:spcPct val="0"/>
              </a:spcBef>
              <a:spcAft>
                <a:spcPct val="0"/>
              </a:spcAft>
              <a:buClr>
                <a:srgbClr val="000000"/>
              </a:buClr>
              <a:buSzPct val="100000"/>
              <a:defRPr/>
            </a:pPr>
            <a:r>
              <a:rPr lang="pt-PT" sz="3600" kern="0" dirty="0" smtClean="0">
                <a:solidFill>
                  <a:srgbClr val="FF0000"/>
                </a:solidFill>
                <a:effectLst>
                  <a:outerShdw blurRad="38100" dist="38100" dir="2700000" algn="tl">
                    <a:srgbClr val="000000">
                      <a:alpha val="43137"/>
                    </a:srgbClr>
                  </a:outerShdw>
                </a:effectLst>
              </a:rPr>
              <a:t>Introdução</a:t>
            </a:r>
            <a:r>
              <a:rPr lang="pt-PT" sz="3600" kern="0" dirty="0" smtClean="0">
                <a:solidFill>
                  <a:srgbClr val="FFFFFF"/>
                </a:solidFill>
              </a:rPr>
              <a:t> </a:t>
            </a:r>
            <a:endParaRPr lang="pt-PT" sz="3600" kern="0" dirty="0">
              <a:solidFill>
                <a:srgbClr val="FFFFFF"/>
              </a:solidFill>
            </a:endParaRPr>
          </a:p>
        </p:txBody>
      </p:sp>
      <p:sp>
        <p:nvSpPr>
          <p:cNvPr id="5" name="Text Box 6" descr="stena_vision"/>
          <p:cNvSpPr txBox="1">
            <a:spLocks noChangeArrowheads="1"/>
          </p:cNvSpPr>
          <p:nvPr/>
        </p:nvSpPr>
        <p:spPr bwMode="auto">
          <a:xfrm>
            <a:off x="0" y="3645025"/>
            <a:ext cx="2771800" cy="1084008"/>
          </a:xfrm>
          <a:prstGeom prst="rect">
            <a:avLst/>
          </a:prstGeom>
          <a:noFill/>
          <a:ln w="9525">
            <a:noFill/>
            <a:miter lim="800000"/>
            <a:headEnd/>
            <a:tailEnd/>
          </a:ln>
          <a:effectLst/>
        </p:spPr>
        <p:txBody>
          <a:bodyPr wrap="square" lIns="92065" tIns="46034" rIns="92065" bIns="46034">
            <a:spAutoFit/>
          </a:bodyPr>
          <a:lstStyle/>
          <a:p>
            <a:pPr marL="342865" indent="-342865" algn="ctr">
              <a:lnSpc>
                <a:spcPct val="90000"/>
              </a:lnSpc>
              <a:spcBef>
                <a:spcPct val="50000"/>
              </a:spcBef>
              <a:buClr>
                <a:srgbClr val="000000"/>
              </a:buClr>
              <a:buSzPct val="80000"/>
            </a:pPr>
            <a:r>
              <a:rPr lang="en-GB" sz="2800" b="1" dirty="0" err="1" smtClean="0">
                <a:solidFill>
                  <a:srgbClr val="FF0000"/>
                </a:solidFill>
                <a:effectLst>
                  <a:outerShdw blurRad="38100" dist="38100" dir="2700000" algn="tl">
                    <a:srgbClr val="000000"/>
                  </a:outerShdw>
                </a:effectLst>
                <a:cs typeface="Times New Roman" pitchFamily="18" charset="0"/>
              </a:rPr>
              <a:t>Instalação</a:t>
            </a:r>
            <a:endParaRPr lang="en-GB" sz="2800" b="1" dirty="0" smtClean="0">
              <a:solidFill>
                <a:srgbClr val="FF0000"/>
              </a:solidFill>
              <a:effectLst>
                <a:outerShdw blurRad="38100" dist="38100" dir="2700000" algn="tl">
                  <a:srgbClr val="000000"/>
                </a:outerShdw>
              </a:effectLst>
              <a:cs typeface="Times New Roman" pitchFamily="18" charset="0"/>
            </a:endParaRPr>
          </a:p>
          <a:p>
            <a:pPr marL="342865" indent="-342865" algn="ctr">
              <a:lnSpc>
                <a:spcPct val="90000"/>
              </a:lnSpc>
              <a:spcBef>
                <a:spcPct val="50000"/>
              </a:spcBef>
              <a:buClr>
                <a:srgbClr val="000000"/>
              </a:buClr>
              <a:buSzPct val="80000"/>
            </a:pPr>
            <a:r>
              <a:rPr lang="en-GB" sz="2800" b="1" dirty="0" smtClean="0">
                <a:solidFill>
                  <a:srgbClr val="FF0000"/>
                </a:solidFill>
                <a:effectLst>
                  <a:outerShdw blurRad="38100" dist="38100" dir="2700000" algn="tl">
                    <a:srgbClr val="000000"/>
                  </a:outerShdw>
                </a:effectLst>
                <a:cs typeface="Times New Roman" pitchFamily="18" charset="0"/>
              </a:rPr>
              <a:t> </a:t>
            </a:r>
            <a:r>
              <a:rPr lang="en-GB" sz="2800" b="1" dirty="0" err="1" smtClean="0">
                <a:solidFill>
                  <a:srgbClr val="FF0000"/>
                </a:solidFill>
                <a:effectLst>
                  <a:outerShdw blurRad="38100" dist="38100" dir="2700000" algn="tl">
                    <a:srgbClr val="000000"/>
                  </a:outerShdw>
                </a:effectLst>
                <a:cs typeface="Times New Roman" pitchFamily="18" charset="0"/>
              </a:rPr>
              <a:t>Portuária</a:t>
            </a:r>
            <a:endParaRPr lang="en-GB" sz="2800" b="1" dirty="0">
              <a:solidFill>
                <a:srgbClr val="FF0000"/>
              </a:solidFill>
              <a:effectLst>
                <a:outerShdw blurRad="38100" dist="38100" dir="2700000" algn="tl">
                  <a:srgbClr val="000000"/>
                </a:outerShdw>
              </a:effectLst>
              <a:cs typeface="Times New Roman" pitchFamily="18" charset="0"/>
            </a:endParaRPr>
          </a:p>
        </p:txBody>
      </p:sp>
      <p:pic>
        <p:nvPicPr>
          <p:cNvPr id="6" name="Picture 9" descr="TerminalRORO"/>
          <p:cNvPicPr>
            <a:picLocks noChangeAspect="1" noChangeArrowheads="1"/>
          </p:cNvPicPr>
          <p:nvPr/>
        </p:nvPicPr>
        <p:blipFill>
          <a:blip r:embed="rId3" cstate="print"/>
          <a:srcRect/>
          <a:stretch>
            <a:fillRect/>
          </a:stretch>
        </p:blipFill>
        <p:spPr bwMode="auto">
          <a:xfrm>
            <a:off x="719386" y="4862586"/>
            <a:ext cx="1295400" cy="1171575"/>
          </a:xfrm>
          <a:prstGeom prst="rect">
            <a:avLst/>
          </a:prstGeom>
          <a:noFill/>
        </p:spPr>
      </p:pic>
      <p:pic>
        <p:nvPicPr>
          <p:cNvPr id="7" name="Picture 11" descr="DistritoSetubal"/>
          <p:cNvPicPr>
            <a:picLocks noChangeAspect="1" noChangeArrowheads="1"/>
          </p:cNvPicPr>
          <p:nvPr/>
        </p:nvPicPr>
        <p:blipFill>
          <a:blip r:embed="rId4" cstate="print"/>
          <a:srcRect/>
          <a:stretch>
            <a:fillRect/>
          </a:stretch>
        </p:blipFill>
        <p:spPr bwMode="auto">
          <a:xfrm>
            <a:off x="2915816" y="38100"/>
            <a:ext cx="7543800" cy="6819901"/>
          </a:xfrm>
          <a:prstGeom prst="rect">
            <a:avLst/>
          </a:prstGeom>
          <a:noFill/>
        </p:spPr>
      </p:pic>
      <p:pic>
        <p:nvPicPr>
          <p:cNvPr id="8" name="Picture 10" descr="PortoSetubal"/>
          <p:cNvPicPr>
            <a:picLocks noChangeAspect="1" noChangeArrowheads="1"/>
          </p:cNvPicPr>
          <p:nvPr/>
        </p:nvPicPr>
        <p:blipFill>
          <a:blip r:embed="rId5" cstate="print"/>
          <a:srcRect/>
          <a:stretch>
            <a:fillRect/>
          </a:stretch>
        </p:blipFill>
        <p:spPr bwMode="auto">
          <a:xfrm>
            <a:off x="2232273" y="3062361"/>
            <a:ext cx="2736850" cy="2474912"/>
          </a:xfrm>
          <a:prstGeom prst="rect">
            <a:avLst/>
          </a:prstGeom>
          <a:noFill/>
        </p:spPr>
      </p:pic>
      <p:sp>
        <p:nvSpPr>
          <p:cNvPr id="9" name="AutoShape 12"/>
          <p:cNvSpPr>
            <a:spLocks noChangeArrowheads="1"/>
          </p:cNvSpPr>
          <p:nvPr/>
        </p:nvSpPr>
        <p:spPr bwMode="auto">
          <a:xfrm rot="-1532471">
            <a:off x="1800473" y="4430787"/>
            <a:ext cx="792162" cy="574675"/>
          </a:xfrm>
          <a:prstGeom prst="rightArrow">
            <a:avLst>
              <a:gd name="adj1" fmla="val 50000"/>
              <a:gd name="adj2" fmla="val 34461"/>
            </a:avLst>
          </a:prstGeom>
          <a:solidFill>
            <a:srgbClr val="FF0000"/>
          </a:solidFill>
          <a:ln w="9525">
            <a:solidFill>
              <a:srgbClr val="000000"/>
            </a:solidFill>
            <a:miter lim="800000"/>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0" name="AutoShape 13"/>
          <p:cNvSpPr>
            <a:spLocks noChangeArrowheads="1"/>
          </p:cNvSpPr>
          <p:nvPr/>
        </p:nvSpPr>
        <p:spPr bwMode="auto">
          <a:xfrm rot="-1532471">
            <a:off x="4608761" y="2630562"/>
            <a:ext cx="792163" cy="574675"/>
          </a:xfrm>
          <a:prstGeom prst="rightArrow">
            <a:avLst>
              <a:gd name="adj1" fmla="val 50000"/>
              <a:gd name="adj2" fmla="val 34461"/>
            </a:avLst>
          </a:prstGeom>
          <a:solidFill>
            <a:srgbClr val="FF0000"/>
          </a:solidFill>
          <a:ln w="9525">
            <a:solidFill>
              <a:srgbClr val="000000"/>
            </a:solidFill>
            <a:miter lim="800000"/>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1" name="Oval 14"/>
          <p:cNvSpPr>
            <a:spLocks noChangeArrowheads="1"/>
          </p:cNvSpPr>
          <p:nvPr/>
        </p:nvSpPr>
        <p:spPr bwMode="auto">
          <a:xfrm>
            <a:off x="792411" y="4934024"/>
            <a:ext cx="1295400" cy="1081088"/>
          </a:xfrm>
          <a:prstGeom prst="ellipse">
            <a:avLst/>
          </a:prstGeom>
          <a:noFill/>
          <a:ln w="15875">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2" name="Oval 15"/>
          <p:cNvSpPr>
            <a:spLocks noChangeArrowheads="1"/>
          </p:cNvSpPr>
          <p:nvPr/>
        </p:nvSpPr>
        <p:spPr bwMode="auto">
          <a:xfrm>
            <a:off x="2232274" y="3133798"/>
            <a:ext cx="2663825" cy="1657350"/>
          </a:xfrm>
          <a:prstGeom prst="ellipse">
            <a:avLst/>
          </a:prstGeom>
          <a:noFill/>
          <a:ln w="38100">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3" name="Oval 16"/>
          <p:cNvSpPr>
            <a:spLocks noChangeArrowheads="1"/>
          </p:cNvSpPr>
          <p:nvPr/>
        </p:nvSpPr>
        <p:spPr bwMode="auto">
          <a:xfrm>
            <a:off x="4896098" y="425524"/>
            <a:ext cx="4500562" cy="5445125"/>
          </a:xfrm>
          <a:prstGeom prst="ellipse">
            <a:avLst/>
          </a:prstGeom>
          <a:noFill/>
          <a:ln w="50800">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4" name="Oval 17"/>
          <p:cNvSpPr>
            <a:spLocks noChangeArrowheads="1"/>
          </p:cNvSpPr>
          <p:nvPr/>
        </p:nvSpPr>
        <p:spPr bwMode="auto">
          <a:xfrm>
            <a:off x="3384799" y="3567187"/>
            <a:ext cx="73025" cy="71437"/>
          </a:xfrm>
          <a:prstGeom prst="ellipse">
            <a:avLst/>
          </a:prstGeom>
          <a:solidFill>
            <a:srgbClr val="FF0000">
              <a:alpha val="47000"/>
            </a:srgbClr>
          </a:solidFill>
          <a:ln w="9525">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5" name="Oval 18"/>
          <p:cNvSpPr>
            <a:spLocks noChangeArrowheads="1"/>
          </p:cNvSpPr>
          <p:nvPr/>
        </p:nvSpPr>
        <p:spPr bwMode="auto">
          <a:xfrm>
            <a:off x="5327899" y="2054298"/>
            <a:ext cx="865187" cy="647700"/>
          </a:xfrm>
          <a:prstGeom prst="ellipse">
            <a:avLst/>
          </a:prstGeom>
          <a:noFill/>
          <a:ln w="41275">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16" name="Text Box 5" descr="stena_vision"/>
          <p:cNvSpPr txBox="1">
            <a:spLocks noChangeArrowheads="1"/>
          </p:cNvSpPr>
          <p:nvPr/>
        </p:nvSpPr>
        <p:spPr bwMode="auto">
          <a:xfrm>
            <a:off x="2303710" y="2630562"/>
            <a:ext cx="2159000" cy="482471"/>
          </a:xfrm>
          <a:prstGeom prst="rect">
            <a:avLst/>
          </a:prstGeom>
          <a:noFill/>
          <a:ln w="9525">
            <a:noFill/>
            <a:miter lim="800000"/>
            <a:headEnd/>
            <a:tailEnd/>
          </a:ln>
          <a:effectLst/>
        </p:spPr>
        <p:txBody>
          <a:bodyPr lIns="92065" tIns="46034" rIns="92065" bIns="46034">
            <a:spAutoFit/>
          </a:bodyPr>
          <a:lstStyle/>
          <a:p>
            <a:pPr marL="342865" indent="-342865" algn="ctr">
              <a:lnSpc>
                <a:spcPct val="90000"/>
              </a:lnSpc>
              <a:spcBef>
                <a:spcPct val="50000"/>
              </a:spcBef>
              <a:buClr>
                <a:srgbClr val="000000"/>
              </a:buClr>
              <a:buSzPct val="80000"/>
            </a:pPr>
            <a:r>
              <a:rPr lang="en-GB" sz="2800" b="1" dirty="0" smtClean="0">
                <a:solidFill>
                  <a:srgbClr val="FF0000"/>
                </a:solidFill>
                <a:effectLst>
                  <a:outerShdw blurRad="38100" dist="38100" dir="2700000" algn="tl">
                    <a:srgbClr val="000000"/>
                  </a:outerShdw>
                </a:effectLst>
                <a:cs typeface="Times New Roman" pitchFamily="18" charset="0"/>
              </a:rPr>
              <a:t>Porto</a:t>
            </a:r>
            <a:endParaRPr lang="en-GB" sz="2800" b="1" dirty="0">
              <a:solidFill>
                <a:srgbClr val="FF0000"/>
              </a:solidFill>
              <a:effectLst>
                <a:outerShdw blurRad="38100" dist="38100" dir="2700000" algn="tl">
                  <a:srgbClr val="000000"/>
                </a:outerShdw>
              </a:effectLst>
              <a:cs typeface="Times New Roman" pitchFamily="18" charset="0"/>
            </a:endParaRPr>
          </a:p>
        </p:txBody>
      </p:sp>
      <p:sp>
        <p:nvSpPr>
          <p:cNvPr id="17" name="Text Box 21" descr="stena_vision"/>
          <p:cNvSpPr txBox="1">
            <a:spLocks noChangeArrowheads="1"/>
          </p:cNvSpPr>
          <p:nvPr/>
        </p:nvSpPr>
        <p:spPr bwMode="auto">
          <a:xfrm>
            <a:off x="5400924" y="830337"/>
            <a:ext cx="3455987" cy="482471"/>
          </a:xfrm>
          <a:prstGeom prst="rect">
            <a:avLst/>
          </a:prstGeom>
          <a:noFill/>
          <a:ln w="9525">
            <a:noFill/>
            <a:miter lim="800000"/>
            <a:headEnd/>
            <a:tailEnd/>
          </a:ln>
          <a:effectLst/>
        </p:spPr>
        <p:txBody>
          <a:bodyPr lIns="92065" tIns="46034" rIns="92065" bIns="46034">
            <a:spAutoFit/>
          </a:bodyPr>
          <a:lstStyle/>
          <a:p>
            <a:pPr marL="342865" indent="-342865" algn="ctr">
              <a:lnSpc>
                <a:spcPct val="90000"/>
              </a:lnSpc>
              <a:spcBef>
                <a:spcPct val="50000"/>
              </a:spcBef>
              <a:buClr>
                <a:srgbClr val="000000"/>
              </a:buClr>
              <a:buSzPct val="80000"/>
            </a:pPr>
            <a:r>
              <a:rPr lang="pt-PT" sz="2800" b="1" dirty="0" smtClean="0">
                <a:solidFill>
                  <a:srgbClr val="FF0000"/>
                </a:solidFill>
                <a:effectLst>
                  <a:outerShdw blurRad="38100" dist="38100" dir="2700000" algn="tl">
                    <a:srgbClr val="000000"/>
                  </a:outerShdw>
                </a:effectLst>
                <a:cs typeface="Times New Roman" pitchFamily="18" charset="0"/>
              </a:rPr>
              <a:t>Cadeia Logística</a:t>
            </a:r>
            <a:endParaRPr lang="en-US" sz="2800" b="1" dirty="0">
              <a:solidFill>
                <a:srgbClr val="FF0000"/>
              </a:solidFill>
              <a:effectLst>
                <a:outerShdw blurRad="38100" dist="38100" dir="2700000" algn="tl">
                  <a:srgbClr val="000000"/>
                </a:outerShdw>
              </a:effectLst>
              <a:cs typeface="Times New Roman" pitchFamily="18" charset="0"/>
            </a:endParaRPr>
          </a:p>
        </p:txBody>
      </p:sp>
      <p:sp>
        <p:nvSpPr>
          <p:cNvPr id="18" name="CaixaDeTexto 17"/>
          <p:cNvSpPr txBox="1"/>
          <p:nvPr/>
        </p:nvSpPr>
        <p:spPr>
          <a:xfrm>
            <a:off x="179512" y="6237312"/>
            <a:ext cx="2592288" cy="923330"/>
          </a:xfrm>
          <a:prstGeom prst="rect">
            <a:avLst/>
          </a:prstGeom>
          <a:noFill/>
        </p:spPr>
        <p:txBody>
          <a:bodyPr wrap="square" lIns="91430" tIns="45715" rIns="91430" bIns="45715" rtlCol="0">
            <a:spAutoFit/>
          </a:bodyPr>
          <a:lstStyle/>
          <a:p>
            <a:pPr algn="ctr"/>
            <a:r>
              <a:rPr lang="pt-PT" b="1" dirty="0" smtClean="0">
                <a:solidFill>
                  <a:srgbClr val="FF0000"/>
                </a:solidFill>
                <a:effectLst>
                  <a:outerShdw blurRad="38100" dist="38100" dir="2700000" algn="tl">
                    <a:srgbClr val="000000">
                      <a:alpha val="43137"/>
                    </a:srgbClr>
                  </a:outerShdw>
                </a:effectLst>
                <a:latin typeface="Verdana" pitchFamily="34" charset="0"/>
              </a:rPr>
              <a:t>ISPS 2004</a:t>
            </a:r>
          </a:p>
          <a:p>
            <a:pPr algn="ctr"/>
            <a:r>
              <a:rPr lang="pt-PT" b="1" dirty="0" smtClean="0">
                <a:solidFill>
                  <a:srgbClr val="FF0000"/>
                </a:solidFill>
                <a:effectLst>
                  <a:outerShdw blurRad="38100" dist="38100" dir="2700000" algn="tl">
                    <a:srgbClr val="000000">
                      <a:alpha val="43137"/>
                    </a:srgbClr>
                  </a:outerShdw>
                </a:effectLst>
                <a:latin typeface="Verdana" pitchFamily="34" charset="0"/>
              </a:rPr>
              <a:t>REG. CE 725/2004</a:t>
            </a:r>
          </a:p>
          <a:p>
            <a:pPr algn="ctr"/>
            <a:endParaRPr lang="pt-PT" b="1" dirty="0" smtClean="0">
              <a:solidFill>
                <a:srgbClr val="FF0000"/>
              </a:solidFill>
              <a:effectLst>
                <a:outerShdw blurRad="38100" dist="38100" dir="2700000" algn="tl">
                  <a:srgbClr val="000000">
                    <a:alpha val="43137"/>
                  </a:srgbClr>
                </a:outerShdw>
              </a:effectLst>
              <a:latin typeface="Verdana" pitchFamily="34" charset="0"/>
            </a:endParaRPr>
          </a:p>
        </p:txBody>
      </p:sp>
      <p:sp>
        <p:nvSpPr>
          <p:cNvPr id="19" name="CaixaDeTexto 18"/>
          <p:cNvSpPr txBox="1"/>
          <p:nvPr/>
        </p:nvSpPr>
        <p:spPr>
          <a:xfrm>
            <a:off x="2592288" y="5726732"/>
            <a:ext cx="2376264" cy="646321"/>
          </a:xfrm>
          <a:prstGeom prst="rect">
            <a:avLst/>
          </a:prstGeom>
          <a:noFill/>
        </p:spPr>
        <p:txBody>
          <a:bodyPr wrap="square" lIns="91430" tIns="45715" rIns="91430" bIns="45715" rtlCol="0">
            <a:spAutoFit/>
          </a:bodyPr>
          <a:lstStyle/>
          <a:p>
            <a:pPr algn="ctr"/>
            <a:r>
              <a:rPr lang="pt-PT" b="1" dirty="0" smtClean="0">
                <a:solidFill>
                  <a:srgbClr val="FF0000"/>
                </a:solidFill>
                <a:effectLst>
                  <a:outerShdw blurRad="38100" dist="38100" dir="2700000" algn="tl">
                    <a:srgbClr val="000000">
                      <a:alpha val="43137"/>
                    </a:srgbClr>
                  </a:outerShdw>
                </a:effectLst>
                <a:latin typeface="Verdana" pitchFamily="34" charset="0"/>
              </a:rPr>
              <a:t>DIR. CE 65/2005</a:t>
            </a:r>
          </a:p>
          <a:p>
            <a:pPr algn="ctr"/>
            <a:r>
              <a:rPr lang="pt-PT" b="1" dirty="0" smtClean="0">
                <a:solidFill>
                  <a:srgbClr val="FF0000"/>
                </a:solidFill>
                <a:effectLst>
                  <a:outerShdw blurRad="38100" dist="38100" dir="2700000" algn="tl">
                    <a:srgbClr val="000000">
                      <a:alpha val="43137"/>
                    </a:srgbClr>
                  </a:outerShdw>
                </a:effectLst>
                <a:latin typeface="Verdana" pitchFamily="34" charset="0"/>
              </a:rPr>
              <a:t>DL 226/2006</a:t>
            </a:r>
          </a:p>
        </p:txBody>
      </p:sp>
      <p:sp>
        <p:nvSpPr>
          <p:cNvPr id="20" name="CaixaDeTexto 19"/>
          <p:cNvSpPr txBox="1"/>
          <p:nvPr/>
        </p:nvSpPr>
        <p:spPr>
          <a:xfrm>
            <a:off x="5148064" y="5719228"/>
            <a:ext cx="4968552" cy="1169541"/>
          </a:xfrm>
          <a:prstGeom prst="rect">
            <a:avLst/>
          </a:prstGeom>
          <a:solidFill>
            <a:schemeClr val="bg1">
              <a:alpha val="64000"/>
            </a:schemeClr>
          </a:solidFill>
        </p:spPr>
        <p:txBody>
          <a:bodyPr wrap="square" lIns="91430" tIns="45715" rIns="91430" bIns="45715" rtlCol="0">
            <a:spAutoFit/>
          </a:bodyPr>
          <a:lstStyle/>
          <a:p>
            <a:r>
              <a:rPr lang="pt-PT" b="1" dirty="0" smtClean="0">
                <a:solidFill>
                  <a:srgbClr val="FF0000"/>
                </a:solidFill>
                <a:effectLst>
                  <a:outerShdw blurRad="38100" dist="38100" dir="2700000" algn="tl">
                    <a:srgbClr val="000000">
                      <a:alpha val="43137"/>
                    </a:srgbClr>
                  </a:outerShdw>
                </a:effectLst>
                <a:latin typeface="Verdana" pitchFamily="34" charset="0"/>
              </a:rPr>
              <a:t>WCO SAFE Framework 2007</a:t>
            </a:r>
          </a:p>
          <a:p>
            <a:r>
              <a:rPr lang="pt-PT" b="1" dirty="0" smtClean="0">
                <a:solidFill>
                  <a:srgbClr val="FF0000"/>
                </a:solidFill>
                <a:effectLst>
                  <a:outerShdw blurRad="38100" dist="38100" dir="2700000" algn="tl">
                    <a:srgbClr val="000000">
                      <a:alpha val="43137"/>
                    </a:srgbClr>
                  </a:outerShdw>
                </a:effectLst>
                <a:latin typeface="Verdana" pitchFamily="34" charset="0"/>
              </a:rPr>
              <a:t>C-TPAT</a:t>
            </a:r>
          </a:p>
          <a:p>
            <a:r>
              <a:rPr lang="en-US" sz="1600" b="1" dirty="0" smtClean="0">
                <a:solidFill>
                  <a:srgbClr val="FF0000"/>
                </a:solidFill>
                <a:effectLst>
                  <a:outerShdw blurRad="38100" dist="38100" dir="2700000" algn="tl">
                    <a:srgbClr val="000000">
                      <a:alpha val="43137"/>
                    </a:srgbClr>
                  </a:outerShdw>
                </a:effectLst>
                <a:latin typeface="Verdana" pitchFamily="34" charset="0"/>
              </a:rPr>
              <a:t>REG. CE 450/2008 Modernized </a:t>
            </a:r>
          </a:p>
          <a:p>
            <a:r>
              <a:rPr lang="en-US" sz="1600" b="1" dirty="0" smtClean="0">
                <a:solidFill>
                  <a:srgbClr val="FF0000"/>
                </a:solidFill>
                <a:effectLst>
                  <a:outerShdw blurRad="38100" dist="38100" dir="2700000" algn="tl">
                    <a:srgbClr val="000000">
                      <a:alpha val="43137"/>
                    </a:srgbClr>
                  </a:outerShdw>
                </a:effectLst>
                <a:latin typeface="Verdana" pitchFamily="34" charset="0"/>
              </a:rPr>
              <a:t>Customs Code</a:t>
            </a:r>
            <a:endParaRPr lang="pt-PT" sz="1600" b="1" dirty="0" smtClean="0">
              <a:solidFill>
                <a:srgbClr val="FF0000"/>
              </a:solidFill>
              <a:effectLst>
                <a:outerShdw blurRad="38100" dist="38100" dir="2700000" algn="tl">
                  <a:srgbClr val="000000">
                    <a:alpha val="43137"/>
                  </a:srgbClr>
                </a:outerShdw>
              </a:effectLst>
              <a:latin typeface="Verdana" pitchFamily="34" charset="0"/>
            </a:endParaRPr>
          </a:p>
        </p:txBody>
      </p:sp>
      <p:pic>
        <p:nvPicPr>
          <p:cNvPr id="410628" name="Picture 4" descr="http://t2.gstatic.com/images?q=tbn:ANd9GcRajivTKXOsFXAgwV0MZa8fNkQvVMFidt_TQWkRwlKr7oEHb1Ifvw"/>
          <p:cNvPicPr>
            <a:picLocks noChangeAspect="1" noChangeArrowheads="1"/>
          </p:cNvPicPr>
          <p:nvPr/>
        </p:nvPicPr>
        <p:blipFill>
          <a:blip r:embed="rId6" cstate="print"/>
          <a:srcRect/>
          <a:stretch>
            <a:fillRect/>
          </a:stretch>
        </p:blipFill>
        <p:spPr bwMode="auto">
          <a:xfrm>
            <a:off x="539552" y="1124745"/>
            <a:ext cx="1512168" cy="1090021"/>
          </a:xfrm>
          <a:prstGeom prst="rect">
            <a:avLst/>
          </a:prstGeom>
          <a:noFill/>
        </p:spPr>
      </p:pic>
      <p:sp>
        <p:nvSpPr>
          <p:cNvPr id="21" name="Text Box 6" descr="stena_vision"/>
          <p:cNvSpPr txBox="1">
            <a:spLocks noChangeArrowheads="1"/>
          </p:cNvSpPr>
          <p:nvPr/>
        </p:nvSpPr>
        <p:spPr bwMode="auto">
          <a:xfrm>
            <a:off x="0" y="692696"/>
            <a:ext cx="2520950" cy="480766"/>
          </a:xfrm>
          <a:prstGeom prst="rect">
            <a:avLst/>
          </a:prstGeom>
          <a:noFill/>
          <a:ln w="9525">
            <a:noFill/>
            <a:miter lim="800000"/>
            <a:headEnd/>
            <a:tailEnd/>
          </a:ln>
          <a:effectLst/>
        </p:spPr>
        <p:txBody>
          <a:bodyPr lIns="92065" tIns="46034" rIns="92065" bIns="46034">
            <a:spAutoFit/>
          </a:bodyPr>
          <a:lstStyle/>
          <a:p>
            <a:pPr marL="342865" indent="-342865" algn="ctr">
              <a:lnSpc>
                <a:spcPct val="90000"/>
              </a:lnSpc>
              <a:spcBef>
                <a:spcPct val="50000"/>
              </a:spcBef>
              <a:buClr>
                <a:srgbClr val="000000"/>
              </a:buClr>
              <a:buSzPct val="80000"/>
            </a:pPr>
            <a:r>
              <a:rPr lang="en-GB" sz="2800" b="1" dirty="0" smtClean="0">
                <a:solidFill>
                  <a:srgbClr val="FF0000"/>
                </a:solidFill>
                <a:effectLst>
                  <a:outerShdw blurRad="38100" dist="38100" dir="2700000" algn="tl">
                    <a:srgbClr val="000000"/>
                  </a:outerShdw>
                </a:effectLst>
                <a:cs typeface="Times New Roman" pitchFamily="18" charset="0"/>
              </a:rPr>
              <a:t>Shipping</a:t>
            </a:r>
            <a:r>
              <a:rPr lang="pt-PT" sz="2800" b="1" dirty="0" smtClean="0">
                <a:solidFill>
                  <a:srgbClr val="FF0000"/>
                </a:solidFill>
                <a:effectLst>
                  <a:outerShdw blurRad="38100" dist="38100" dir="2700000" algn="tl">
                    <a:srgbClr val="000000"/>
                  </a:outerShdw>
                </a:effectLst>
                <a:cs typeface="Times New Roman" pitchFamily="18" charset="0"/>
              </a:rPr>
              <a:t> </a:t>
            </a:r>
            <a:endParaRPr lang="en-US" sz="2800" b="1" dirty="0">
              <a:solidFill>
                <a:srgbClr val="FF0000"/>
              </a:solidFill>
              <a:effectLst>
                <a:outerShdw blurRad="38100" dist="38100" dir="2700000" algn="tl">
                  <a:srgbClr val="000000"/>
                </a:outerShdw>
              </a:effectLst>
              <a:cs typeface="Times New Roman" pitchFamily="18" charset="0"/>
            </a:endParaRPr>
          </a:p>
        </p:txBody>
      </p:sp>
      <p:sp>
        <p:nvSpPr>
          <p:cNvPr id="22" name="CaixaDeTexto 21"/>
          <p:cNvSpPr txBox="1"/>
          <p:nvPr/>
        </p:nvSpPr>
        <p:spPr>
          <a:xfrm>
            <a:off x="0" y="2204865"/>
            <a:ext cx="2592288" cy="646331"/>
          </a:xfrm>
          <a:prstGeom prst="rect">
            <a:avLst/>
          </a:prstGeom>
          <a:noFill/>
        </p:spPr>
        <p:txBody>
          <a:bodyPr wrap="square" lIns="91430" tIns="45715" rIns="91430" bIns="45715" rtlCol="0">
            <a:spAutoFit/>
          </a:bodyPr>
          <a:lstStyle/>
          <a:p>
            <a:pPr algn="ctr"/>
            <a:r>
              <a:rPr lang="pt-PT" b="1" dirty="0" smtClean="0">
                <a:solidFill>
                  <a:srgbClr val="FF0000"/>
                </a:solidFill>
                <a:effectLst>
                  <a:outerShdw blurRad="38100" dist="38100" dir="2700000" algn="tl">
                    <a:srgbClr val="000000">
                      <a:alpha val="43137"/>
                    </a:srgbClr>
                  </a:outerShdw>
                </a:effectLst>
                <a:latin typeface="Verdana" pitchFamily="34" charset="0"/>
              </a:rPr>
              <a:t>(SUA) 1992</a:t>
            </a:r>
          </a:p>
          <a:p>
            <a:pPr algn="ctr"/>
            <a:endParaRPr lang="pt-PT" b="1" dirty="0" smtClean="0">
              <a:solidFill>
                <a:srgbClr val="FF0000"/>
              </a:solidFill>
              <a:effectLst>
                <a:outerShdw blurRad="38100" dist="38100" dir="2700000" algn="tl">
                  <a:srgbClr val="000000">
                    <a:alpha val="43137"/>
                  </a:srgbClr>
                </a:outerShdw>
              </a:effectLst>
              <a:latin typeface="Verdana" pitchFamily="34" charset="0"/>
            </a:endParaRPr>
          </a:p>
        </p:txBody>
      </p:sp>
      <p:sp>
        <p:nvSpPr>
          <p:cNvPr id="23" name="AutoShape 12"/>
          <p:cNvSpPr>
            <a:spLocks noChangeArrowheads="1"/>
          </p:cNvSpPr>
          <p:nvPr/>
        </p:nvSpPr>
        <p:spPr bwMode="auto">
          <a:xfrm rot="5400000">
            <a:off x="862856" y="2745657"/>
            <a:ext cx="792162" cy="574675"/>
          </a:xfrm>
          <a:prstGeom prst="rightArrow">
            <a:avLst>
              <a:gd name="adj1" fmla="val 50000"/>
              <a:gd name="adj2" fmla="val 34461"/>
            </a:avLst>
          </a:prstGeom>
          <a:solidFill>
            <a:srgbClr val="FF0000"/>
          </a:solidFill>
          <a:ln w="9525">
            <a:solidFill>
              <a:srgbClr val="000000"/>
            </a:solidFill>
            <a:miter lim="800000"/>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24" name="Oval 14"/>
          <p:cNvSpPr>
            <a:spLocks noChangeArrowheads="1"/>
          </p:cNvSpPr>
          <p:nvPr/>
        </p:nvSpPr>
        <p:spPr bwMode="auto">
          <a:xfrm>
            <a:off x="539552" y="1052736"/>
            <a:ext cx="1583432" cy="1152128"/>
          </a:xfrm>
          <a:prstGeom prst="ellipse">
            <a:avLst/>
          </a:prstGeom>
          <a:noFill/>
          <a:ln w="9525">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
        <p:nvSpPr>
          <p:cNvPr id="25" name="Oval 14"/>
          <p:cNvSpPr>
            <a:spLocks noChangeArrowheads="1"/>
          </p:cNvSpPr>
          <p:nvPr/>
        </p:nvSpPr>
        <p:spPr bwMode="auto">
          <a:xfrm rot="1762447" flipH="1" flipV="1">
            <a:off x="1051030" y="5663544"/>
            <a:ext cx="144016" cy="45719"/>
          </a:xfrm>
          <a:prstGeom prst="ellipse">
            <a:avLst/>
          </a:prstGeom>
          <a:solidFill>
            <a:srgbClr val="FF0000"/>
          </a:solidFill>
          <a:ln w="9525">
            <a:solidFill>
              <a:srgbClr val="FF0000"/>
            </a:solidFill>
            <a:round/>
            <a:headEnd/>
            <a:tailEnd/>
          </a:ln>
          <a:effectLst/>
        </p:spPr>
        <p:txBody>
          <a:bodyPr wrap="none" lIns="92065" tIns="46034" rIns="92065" bIns="46034" anchor="ctr"/>
          <a:lstStyle/>
          <a:p>
            <a:pPr algn="ctr">
              <a:lnSpc>
                <a:spcPct val="90000"/>
              </a:lnSpc>
              <a:spcBef>
                <a:spcPct val="20000"/>
              </a:spcBef>
              <a:buClr>
                <a:srgbClr val="000000"/>
              </a:buClr>
              <a:buSzPct val="80000"/>
              <a:buFont typeface="Wingdings" pitchFamily="2" charset="2"/>
              <a:buChar char="l"/>
            </a:pPr>
            <a:endParaRPr lang="pt-PT" sz="2800" b="1" dirty="0">
              <a:solidFill>
                <a:srgbClr val="FFFFFF"/>
              </a:solidFill>
              <a:effectLst>
                <a:outerShdw blurRad="38100" dist="38100" dir="2700000" algn="tl">
                  <a:srgbClr val="000000">
                    <a:alpha val="43137"/>
                  </a:srgbClr>
                </a:outerShdw>
              </a:effectLs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410628"/>
                                        </p:tgtEl>
                                        <p:attrNameLst>
                                          <p:attrName>style.visibility</p:attrName>
                                        </p:attrNameLst>
                                      </p:cBhvr>
                                      <p:to>
                                        <p:strVal val="visible"/>
                                      </p:to>
                                    </p:set>
                                    <p:animEffect transition="in" filter="slide(fromBottom)">
                                      <p:cBhvr>
                                        <p:cTn id="11" dur="500"/>
                                        <p:tgtEl>
                                          <p:spTgt spid="41062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2" presetClass="entr" presetSubtype="4"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ppt_x"/>
                                          </p:val>
                                        </p:tav>
                                        <p:tav tm="100000">
                                          <p:val>
                                            <p:strVal val="#ppt_x"/>
                                          </p:val>
                                        </p:tav>
                                      </p:tavLst>
                                    </p:anim>
                                    <p:anim calcmode="lin" valueType="num">
                                      <p:cBhvr additive="base">
                                        <p:cTn id="73" dur="500" fill="hold"/>
                                        <p:tgtEl>
                                          <p:spTgt spid="20"/>
                                        </p:tgtEl>
                                        <p:attrNameLst>
                                          <p:attrName>ppt_y</p:attrName>
                                        </p:attrNameLst>
                                      </p:cBhvr>
                                      <p:tavLst>
                                        <p:tav tm="0">
                                          <p:val>
                                            <p:strVal val="1+#ppt_h/2"/>
                                          </p:val>
                                        </p:tav>
                                        <p:tav tm="100000">
                                          <p:val>
                                            <p:strVal val="#ppt_y"/>
                                          </p:val>
                                        </p:tav>
                                      </p:tavLst>
                                    </p:anim>
                                  </p:childTnLst>
                                </p:cTn>
                              </p:par>
                              <p:par>
                                <p:cTn id="74" presetID="1"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0" grpId="0" animBg="1"/>
      <p:bldP spid="11" grpId="0" animBg="1"/>
      <p:bldP spid="12" grpId="0" animBg="1"/>
      <p:bldP spid="12" grpId="1" animBg="1"/>
      <p:bldP spid="13" grpId="0" animBg="1"/>
      <p:bldP spid="14" grpId="0" animBg="1"/>
      <p:bldP spid="15" grpId="0" animBg="1"/>
      <p:bldP spid="16" grpId="0"/>
      <p:bldP spid="17" grpId="0"/>
      <p:bldP spid="18" grpId="0"/>
      <p:bldP spid="19" grpId="0"/>
      <p:bldP spid="20" grpId="0" animBg="1"/>
      <p:bldP spid="21" grpId="0"/>
      <p:bldP spid="22" grpId="0"/>
      <p:bldP spid="23" grpId="0" animBg="1"/>
      <p:bldP spid="23" grpId="1"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8" name="Picture 4" descr="http://www.cargolaw.com/images/disaster2007.Napoli14.GIF"/>
          <p:cNvPicPr>
            <a:picLocks noChangeAspect="1" noChangeArrowheads="1"/>
          </p:cNvPicPr>
          <p:nvPr/>
        </p:nvPicPr>
        <p:blipFill>
          <a:blip r:embed="rId3" cstate="print"/>
          <a:srcRect/>
          <a:stretch>
            <a:fillRect/>
          </a:stretch>
        </p:blipFill>
        <p:spPr bwMode="auto">
          <a:xfrm>
            <a:off x="3923928" y="0"/>
            <a:ext cx="5580112" cy="3720075"/>
          </a:xfrm>
          <a:prstGeom prst="rect">
            <a:avLst/>
          </a:prstGeom>
          <a:noFill/>
        </p:spPr>
      </p:pic>
      <p:pic>
        <p:nvPicPr>
          <p:cNvPr id="216066" name="Picture 2"/>
          <p:cNvPicPr>
            <a:picLocks noChangeAspect="1" noChangeArrowheads="1"/>
          </p:cNvPicPr>
          <p:nvPr/>
        </p:nvPicPr>
        <p:blipFill>
          <a:blip r:embed="rId4" cstate="print"/>
          <a:srcRect/>
          <a:stretch>
            <a:fillRect/>
          </a:stretch>
        </p:blipFill>
        <p:spPr bwMode="auto">
          <a:xfrm>
            <a:off x="1" y="0"/>
            <a:ext cx="5534025" cy="3733800"/>
          </a:xfrm>
          <a:prstGeom prst="rect">
            <a:avLst/>
          </a:prstGeom>
          <a:noFill/>
          <a:ln w="9525">
            <a:noFill/>
            <a:miter lim="800000"/>
            <a:headEnd/>
            <a:tailEnd/>
          </a:ln>
        </p:spPr>
      </p:pic>
      <p:sp>
        <p:nvSpPr>
          <p:cNvPr id="2" name="Título 1"/>
          <p:cNvSpPr>
            <a:spLocks noGrp="1"/>
          </p:cNvSpPr>
          <p:nvPr>
            <p:ph type="title"/>
          </p:nvPr>
        </p:nvSpPr>
        <p:spPr>
          <a:xfrm>
            <a:off x="1835696" y="1"/>
            <a:ext cx="2016795" cy="490537"/>
          </a:xfrm>
        </p:spPr>
        <p:txBody>
          <a:bodyPr/>
          <a:lstStyle/>
          <a:p>
            <a:r>
              <a:rPr lang="pt-PT" dirty="0" smtClean="0">
                <a:solidFill>
                  <a:srgbClr val="FF0000"/>
                </a:solidFill>
                <a:effectLst>
                  <a:outerShdw blurRad="38100" dist="38100" dir="2700000" algn="tl">
                    <a:srgbClr val="000000">
                      <a:alpha val="43137"/>
                    </a:srgbClr>
                  </a:outerShdw>
                </a:effectLst>
              </a:rPr>
              <a:t>MV NAPOLI</a:t>
            </a:r>
            <a:endParaRPr lang="pt-PT" dirty="0">
              <a:solidFill>
                <a:srgbClr val="FF0000"/>
              </a:solidFill>
              <a:effectLst>
                <a:outerShdw blurRad="38100" dist="38100" dir="2700000" algn="tl">
                  <a:srgbClr val="000000">
                    <a:alpha val="43137"/>
                  </a:srgbClr>
                </a:outerShdw>
              </a:effectLst>
            </a:endParaRPr>
          </a:p>
        </p:txBody>
      </p:sp>
      <p:sp>
        <p:nvSpPr>
          <p:cNvPr id="7" name="Rectângulo 6"/>
          <p:cNvSpPr/>
          <p:nvPr/>
        </p:nvSpPr>
        <p:spPr>
          <a:xfrm>
            <a:off x="3893865" y="260648"/>
            <a:ext cx="5250135" cy="369322"/>
          </a:xfrm>
          <a:prstGeom prst="rect">
            <a:avLst/>
          </a:prstGeom>
        </p:spPr>
        <p:txBody>
          <a:bodyPr wrap="none" lIns="91430" tIns="45715" rIns="91430" bIns="45715">
            <a:spAutoFit/>
          </a:bodyPr>
          <a:lstStyle/>
          <a:p>
            <a:r>
              <a:rPr lang="pt-PT" b="1" dirty="0" smtClean="0">
                <a:solidFill>
                  <a:srgbClr val="061F5B"/>
                </a:solidFill>
              </a:rPr>
              <a:t>17 Janeiro, 2007 - 200 Contentores borda fora </a:t>
            </a:r>
            <a:endParaRPr lang="pt-PT" dirty="0">
              <a:solidFill>
                <a:srgbClr val="061F5B"/>
              </a:solidFill>
            </a:endParaRPr>
          </a:p>
        </p:txBody>
      </p:sp>
      <p:pic>
        <p:nvPicPr>
          <p:cNvPr id="216070" name="Picture 6" descr="http://www.spxdaily.com/images-lg/new-zealand-rena-oil-spill-ship-aground-afp-lg.jpg"/>
          <p:cNvPicPr>
            <a:picLocks noChangeAspect="1" noChangeArrowheads="1"/>
          </p:cNvPicPr>
          <p:nvPr/>
        </p:nvPicPr>
        <p:blipFill>
          <a:blip r:embed="rId5" cstate="print"/>
          <a:srcRect/>
          <a:stretch>
            <a:fillRect/>
          </a:stretch>
        </p:blipFill>
        <p:spPr bwMode="auto">
          <a:xfrm>
            <a:off x="179513" y="3573017"/>
            <a:ext cx="3600400" cy="3000333"/>
          </a:xfrm>
          <a:prstGeom prst="rect">
            <a:avLst/>
          </a:prstGeom>
          <a:noFill/>
        </p:spPr>
      </p:pic>
      <p:pic>
        <p:nvPicPr>
          <p:cNvPr id="216074" name="Picture 10" descr="http://www.tapeka.com/images/Rena%20cargo.jpg"/>
          <p:cNvPicPr>
            <a:picLocks noChangeAspect="1" noChangeArrowheads="1"/>
          </p:cNvPicPr>
          <p:nvPr/>
        </p:nvPicPr>
        <p:blipFill>
          <a:blip r:embed="rId6" cstate="print"/>
          <a:srcRect/>
          <a:stretch>
            <a:fillRect/>
          </a:stretch>
        </p:blipFill>
        <p:spPr bwMode="auto">
          <a:xfrm>
            <a:off x="3923929" y="3429001"/>
            <a:ext cx="5705475" cy="3810000"/>
          </a:xfrm>
          <a:prstGeom prst="rect">
            <a:avLst/>
          </a:prstGeom>
          <a:noFill/>
        </p:spPr>
      </p:pic>
      <p:pic>
        <p:nvPicPr>
          <p:cNvPr id="216072" name="Picture 8" descr="http://file2.stuff.co.nz/1318830117/822/5800822.jpg"/>
          <p:cNvPicPr>
            <a:picLocks noChangeAspect="1" noChangeArrowheads="1"/>
          </p:cNvPicPr>
          <p:nvPr/>
        </p:nvPicPr>
        <p:blipFill>
          <a:blip r:embed="rId7" cstate="print"/>
          <a:srcRect/>
          <a:stretch>
            <a:fillRect/>
          </a:stretch>
        </p:blipFill>
        <p:spPr bwMode="auto">
          <a:xfrm>
            <a:off x="-540568" y="3429000"/>
            <a:ext cx="6096000" cy="3429001"/>
          </a:xfrm>
          <a:prstGeom prst="rect">
            <a:avLst/>
          </a:prstGeom>
          <a:noFill/>
        </p:spPr>
      </p:pic>
      <p:sp>
        <p:nvSpPr>
          <p:cNvPr id="11" name="Título 1"/>
          <p:cNvSpPr txBox="1">
            <a:spLocks/>
          </p:cNvSpPr>
          <p:nvPr/>
        </p:nvSpPr>
        <p:spPr bwMode="auto">
          <a:xfrm>
            <a:off x="1" y="3501009"/>
            <a:ext cx="2016795" cy="490537"/>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algn="r" fontAlgn="base">
              <a:spcBef>
                <a:spcPct val="0"/>
              </a:spcBef>
              <a:spcAft>
                <a:spcPct val="0"/>
              </a:spcAft>
              <a:defRPr/>
            </a:pPr>
            <a:r>
              <a:rPr lang="pt-PT" sz="2400" kern="0" dirty="0" smtClean="0">
                <a:solidFill>
                  <a:srgbClr val="FF0000"/>
                </a:solidFill>
                <a:effectLst>
                  <a:outerShdw blurRad="38100" dist="38100" dir="2700000" algn="tl">
                    <a:srgbClr val="000000">
                      <a:alpha val="43137"/>
                    </a:srgbClr>
                  </a:outerShdw>
                </a:effectLst>
              </a:rPr>
              <a:t>MV RENA</a:t>
            </a:r>
            <a:endParaRPr lang="pt-PT" sz="2400" kern="0" dirty="0">
              <a:solidFill>
                <a:srgbClr val="FF0000"/>
              </a:solidFill>
              <a:effectLst>
                <a:outerShdw blurRad="38100" dist="38100" dir="2700000" algn="tl">
                  <a:srgbClr val="000000">
                    <a:alpha val="43137"/>
                  </a:srgbClr>
                </a:outerShdw>
              </a:effectLst>
            </a:endParaRPr>
          </a:p>
        </p:txBody>
      </p:sp>
      <p:sp>
        <p:nvSpPr>
          <p:cNvPr id="12" name="CaixaDeTexto 11"/>
          <p:cNvSpPr txBox="1"/>
          <p:nvPr/>
        </p:nvSpPr>
        <p:spPr>
          <a:xfrm>
            <a:off x="4535488" y="3645024"/>
            <a:ext cx="4861048" cy="369322"/>
          </a:xfrm>
          <a:prstGeom prst="rect">
            <a:avLst/>
          </a:prstGeom>
          <a:noFill/>
        </p:spPr>
        <p:txBody>
          <a:bodyPr wrap="square" lIns="91430" tIns="45715" rIns="91430" bIns="45715" rtlCol="0">
            <a:spAutoFit/>
          </a:bodyPr>
          <a:lstStyle/>
          <a:p>
            <a:r>
              <a:rPr lang="pt-PT" b="1" dirty="0" smtClean="0">
                <a:solidFill>
                  <a:srgbClr val="061F5B"/>
                </a:solidFill>
              </a:rPr>
              <a:t>5 Maio, 2011 – 88 Contentores borda fora  </a:t>
            </a:r>
          </a:p>
        </p:txBody>
      </p:sp>
      <p:sp>
        <p:nvSpPr>
          <p:cNvPr id="13" name="Rectângulo 12"/>
          <p:cNvSpPr/>
          <p:nvPr/>
        </p:nvSpPr>
        <p:spPr>
          <a:xfrm rot="332535">
            <a:off x="7324375" y="586889"/>
            <a:ext cx="2376263" cy="1938992"/>
          </a:xfrm>
          <a:prstGeom prst="rect">
            <a:avLst/>
          </a:prstGeom>
          <a:noFill/>
        </p:spPr>
        <p:txBody>
          <a:bodyPr wrap="square" lIns="91430" tIns="45715" rIns="91430" bIns="45715">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PT" sz="12000" b="1" dirty="0" smtClean="0">
                <a:ln w="11430"/>
                <a:solidFill>
                  <a:srgbClr val="FF0000"/>
                </a:solidFill>
              </a:rPr>
              <a:t>?</a:t>
            </a:r>
            <a:endParaRPr lang="pt-PT" sz="12000" b="1" dirty="0">
              <a:ln w="11430"/>
              <a:solidFill>
                <a:srgbClr val="FF0000"/>
              </a:solidFill>
            </a:endParaRPr>
          </a:p>
        </p:txBody>
      </p:sp>
      <p:sp>
        <p:nvSpPr>
          <p:cNvPr id="14" name="Rectângulo 13"/>
          <p:cNvSpPr/>
          <p:nvPr/>
        </p:nvSpPr>
        <p:spPr>
          <a:xfrm>
            <a:off x="1611170" y="2780928"/>
            <a:ext cx="7532831" cy="923330"/>
          </a:xfrm>
          <a:prstGeom prst="rect">
            <a:avLst/>
          </a:prstGeom>
          <a:noFill/>
        </p:spPr>
        <p:txBody>
          <a:bodyPr wrap="none" lIns="91430" tIns="45715" rIns="91430" bIns="45715">
            <a:spAutoFit/>
          </a:bodyPr>
          <a:lstStyle/>
          <a:p>
            <a:pPr algn="ctr"/>
            <a:r>
              <a:rPr lang="pt-PT" sz="5400" b="1" dirty="0" smtClean="0">
                <a:ln w="12700">
                  <a:solidFill>
                    <a:srgbClr val="FFFFFF">
                      <a:satMod val="155000"/>
                    </a:srgbClr>
                  </a:solidFill>
                  <a:prstDash val="solid"/>
                </a:ln>
                <a:solidFill>
                  <a:srgbClr val="FF0000"/>
                </a:solidFill>
                <a:effectLst>
                  <a:outerShdw blurRad="41275" dist="20320" dir="1800000" algn="tl" rotWithShape="0">
                    <a:srgbClr val="000000">
                      <a:alpha val="40000"/>
                    </a:srgbClr>
                  </a:outerShdw>
                </a:effectLst>
              </a:rPr>
              <a:t>Falta de transparência</a:t>
            </a:r>
            <a:endParaRPr lang="pt-PT" sz="5400" b="1" dirty="0">
              <a:ln w="12700">
                <a:solidFill>
                  <a:srgbClr val="FFFFFF">
                    <a:satMod val="155000"/>
                  </a:srgb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trips(down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60649"/>
            <a:ext cx="7416800" cy="490537"/>
          </a:xfrm>
        </p:spPr>
        <p:txBody>
          <a:bodyPr/>
          <a:lstStyle/>
          <a:p>
            <a:r>
              <a:rPr lang="pt-PT" dirty="0" smtClean="0">
                <a:solidFill>
                  <a:srgbClr val="FF0000"/>
                </a:solidFill>
                <a:effectLst>
                  <a:outerShdw blurRad="38100" dist="38100" dir="2700000" algn="tl">
                    <a:srgbClr val="000000">
                      <a:alpha val="43137"/>
                    </a:srgbClr>
                  </a:outerShdw>
                </a:effectLst>
              </a:rPr>
              <a:t>As consequências da falta de informação </a:t>
            </a:r>
            <a:endParaRPr lang="pt-PT" dirty="0">
              <a:solidFill>
                <a:srgbClr val="FF0000"/>
              </a:solidFill>
              <a:effectLst>
                <a:outerShdw blurRad="38100" dist="38100" dir="2700000" algn="tl">
                  <a:srgbClr val="000000">
                    <a:alpha val="43137"/>
                  </a:srgbClr>
                </a:outerShdw>
              </a:effectLst>
            </a:endParaRPr>
          </a:p>
        </p:txBody>
      </p:sp>
      <p:pic>
        <p:nvPicPr>
          <p:cNvPr id="242690" name="Picture 2" descr="http://1.bp.blogspot.com/-Ts65xCxsFnc/Tketn238-lI/AAAAAAAAG6g/9dL0GRwnudI/s1600/terminal%2Bde%2Bcontentores%2Bde%2BAlc%25C3%25A2ntara.jpg"/>
          <p:cNvPicPr>
            <a:picLocks noChangeAspect="1" noChangeArrowheads="1"/>
          </p:cNvPicPr>
          <p:nvPr/>
        </p:nvPicPr>
        <p:blipFill>
          <a:blip r:embed="rId3" cstate="print"/>
          <a:srcRect/>
          <a:stretch>
            <a:fillRect/>
          </a:stretch>
        </p:blipFill>
        <p:spPr bwMode="auto">
          <a:xfrm>
            <a:off x="0" y="836712"/>
            <a:ext cx="3647772" cy="2376264"/>
          </a:xfrm>
          <a:prstGeom prst="rect">
            <a:avLst/>
          </a:prstGeom>
          <a:noFill/>
        </p:spPr>
      </p:pic>
      <p:pic>
        <p:nvPicPr>
          <p:cNvPr id="242692" name="Picture 4" descr="http://portosdeportugal.pt/admin/artigos/uploads/Cma-Cgm-C_-Colomb-568258g.jpg"/>
          <p:cNvPicPr>
            <a:picLocks noChangeAspect="1" noChangeArrowheads="1"/>
          </p:cNvPicPr>
          <p:nvPr/>
        </p:nvPicPr>
        <p:blipFill>
          <a:blip r:embed="rId4" cstate="print"/>
          <a:srcRect/>
          <a:stretch>
            <a:fillRect/>
          </a:stretch>
        </p:blipFill>
        <p:spPr bwMode="auto">
          <a:xfrm>
            <a:off x="4572000" y="3212977"/>
            <a:ext cx="4572000" cy="3043511"/>
          </a:xfrm>
          <a:prstGeom prst="rect">
            <a:avLst/>
          </a:prstGeom>
          <a:noFill/>
        </p:spPr>
      </p:pic>
      <p:pic>
        <p:nvPicPr>
          <p:cNvPr id="242693" name="Picture 5" descr="G:\3D_man\3D Character (45).jpg"/>
          <p:cNvPicPr>
            <a:picLocks noChangeAspect="1" noChangeArrowheads="1"/>
          </p:cNvPicPr>
          <p:nvPr/>
        </p:nvPicPr>
        <p:blipFill>
          <a:blip r:embed="rId5" cstate="print"/>
          <a:srcRect/>
          <a:stretch>
            <a:fillRect/>
          </a:stretch>
        </p:blipFill>
        <p:spPr bwMode="auto">
          <a:xfrm rot="10279079" flipH="1" flipV="1">
            <a:off x="3281539" y="1737493"/>
            <a:ext cx="1527034" cy="1145277"/>
          </a:xfrm>
          <a:prstGeom prst="rect">
            <a:avLst/>
          </a:prstGeom>
          <a:noFill/>
        </p:spPr>
      </p:pic>
      <p:pic>
        <p:nvPicPr>
          <p:cNvPr id="242694" name="Picture 6" descr="G:\3D_man\3D Character (3).jpg"/>
          <p:cNvPicPr>
            <a:picLocks noChangeAspect="1" noChangeArrowheads="1"/>
          </p:cNvPicPr>
          <p:nvPr/>
        </p:nvPicPr>
        <p:blipFill>
          <a:blip r:embed="rId6" cstate="print"/>
          <a:srcRect/>
          <a:stretch>
            <a:fillRect/>
          </a:stretch>
        </p:blipFill>
        <p:spPr bwMode="auto">
          <a:xfrm rot="648152">
            <a:off x="3216836" y="5205664"/>
            <a:ext cx="1383761" cy="1037821"/>
          </a:xfrm>
          <a:prstGeom prst="rect">
            <a:avLst/>
          </a:prstGeom>
          <a:noFill/>
        </p:spPr>
      </p:pic>
      <p:sp>
        <p:nvSpPr>
          <p:cNvPr id="10" name="CaixaDeTexto 9"/>
          <p:cNvSpPr txBox="1"/>
          <p:nvPr/>
        </p:nvSpPr>
        <p:spPr>
          <a:xfrm rot="20648465">
            <a:off x="-193252" y="2838007"/>
            <a:ext cx="9445522" cy="954097"/>
          </a:xfrm>
          <a:prstGeom prst="rect">
            <a:avLst/>
          </a:prstGeom>
          <a:noFill/>
        </p:spPr>
        <p:txBody>
          <a:bodyPr wrap="square" lIns="91430" tIns="45715" rIns="91430" bIns="45715" rtlCol="0">
            <a:spAutoFit/>
          </a:bodyPr>
          <a:lstStyle/>
          <a:p>
            <a:pPr algn="ctr"/>
            <a:r>
              <a:rPr lang="pt-PT" sz="2800" dirty="0" smtClean="0">
                <a:solidFill>
                  <a:srgbClr val="061F5B"/>
                </a:solidFill>
                <a:effectLst>
                  <a:outerShdw blurRad="38100" dist="38100" dir="2700000" algn="tl">
                    <a:srgbClr val="000000">
                      <a:alpha val="43137"/>
                    </a:srgbClr>
                  </a:outerShdw>
                </a:effectLst>
              </a:rPr>
              <a:t>Falta de informação credível gera  </a:t>
            </a:r>
          </a:p>
          <a:p>
            <a:r>
              <a:rPr lang="pt-PT" sz="2800" dirty="0" smtClean="0">
                <a:solidFill>
                  <a:srgbClr val="FF0000"/>
                </a:solidFill>
                <a:effectLst>
                  <a:outerShdw blurRad="38100" dist="38100" dir="2700000" algn="tl">
                    <a:srgbClr val="000000">
                      <a:alpha val="43137"/>
                    </a:srgbClr>
                  </a:outerShdw>
                </a:effectLst>
              </a:rPr>
              <a:t>Mais custo </a:t>
            </a:r>
            <a:r>
              <a:rPr lang="pt-PT" sz="2800" dirty="0" smtClean="0">
                <a:solidFill>
                  <a:srgbClr val="061F5B"/>
                </a:solidFill>
                <a:effectLst>
                  <a:outerShdw blurRad="38100" dist="38100" dir="2700000" algn="tl">
                    <a:srgbClr val="000000">
                      <a:alpha val="43137"/>
                    </a:srgbClr>
                  </a:outerShdw>
                </a:effectLst>
              </a:rPr>
              <a:t>+ </a:t>
            </a:r>
            <a:r>
              <a:rPr lang="pt-PT" sz="2800" dirty="0" smtClean="0">
                <a:solidFill>
                  <a:srgbClr val="FF0000"/>
                </a:solidFill>
                <a:effectLst>
                  <a:outerShdw blurRad="38100" dist="38100" dir="2700000" algn="tl">
                    <a:srgbClr val="000000">
                      <a:alpha val="43137"/>
                    </a:srgbClr>
                  </a:outerShdw>
                </a:effectLst>
              </a:rPr>
              <a:t>Mais tempo </a:t>
            </a:r>
            <a:r>
              <a:rPr lang="pt-PT" sz="2800" dirty="0" smtClean="0">
                <a:solidFill>
                  <a:srgbClr val="061F5B"/>
                </a:solidFill>
                <a:effectLst>
                  <a:outerShdw blurRad="38100" dist="38100" dir="2700000" algn="tl">
                    <a:srgbClr val="000000">
                      <a:alpha val="43137"/>
                    </a:srgbClr>
                  </a:outerShdw>
                </a:effectLst>
              </a:rPr>
              <a:t>+ </a:t>
            </a:r>
            <a:r>
              <a:rPr lang="pt-PT" sz="2800" dirty="0" smtClean="0">
                <a:solidFill>
                  <a:srgbClr val="FF0000"/>
                </a:solidFill>
                <a:effectLst>
                  <a:outerShdw blurRad="38100" dist="38100" dir="2700000" algn="tl">
                    <a:srgbClr val="000000">
                      <a:alpha val="43137"/>
                    </a:srgbClr>
                  </a:outerShdw>
                </a:effectLst>
              </a:rPr>
              <a:t>Mais erros </a:t>
            </a:r>
            <a:r>
              <a:rPr lang="pt-PT" sz="2800" dirty="0" smtClean="0">
                <a:solidFill>
                  <a:srgbClr val="061F5B"/>
                </a:solidFill>
                <a:effectLst>
                  <a:outerShdw blurRad="38100" dist="38100" dir="2700000" algn="tl">
                    <a:srgbClr val="000000">
                      <a:alpha val="43137"/>
                    </a:srgbClr>
                  </a:outerShdw>
                </a:effectLst>
              </a:rPr>
              <a:t>= </a:t>
            </a:r>
            <a:r>
              <a:rPr lang="pt-PT" sz="2800" dirty="0" smtClean="0">
                <a:solidFill>
                  <a:srgbClr val="FF0000"/>
                </a:solidFill>
                <a:effectLst>
                  <a:outerShdw blurRad="38100" dist="38100" dir="2700000" algn="tl">
                    <a:srgbClr val="000000">
                      <a:alpha val="43137"/>
                    </a:srgbClr>
                  </a:outerShdw>
                </a:effectLst>
              </a:rPr>
              <a:t>Maior ineficiência </a:t>
            </a:r>
            <a:endParaRPr lang="pt-PT" sz="2800" dirty="0">
              <a:solidFill>
                <a:srgbClr val="FF0000"/>
              </a:solidFill>
              <a:effectLst>
                <a:outerShdw blurRad="38100" dist="38100" dir="2700000" algn="tl">
                  <a:srgbClr val="000000">
                    <a:alpha val="43137"/>
                  </a:srgbClr>
                </a:outerShdw>
              </a:effectLst>
            </a:endParaRPr>
          </a:p>
        </p:txBody>
      </p:sp>
      <p:sp>
        <p:nvSpPr>
          <p:cNvPr id="8" name="CaixaDeTexto 7"/>
          <p:cNvSpPr txBox="1"/>
          <p:nvPr/>
        </p:nvSpPr>
        <p:spPr>
          <a:xfrm>
            <a:off x="2267744" y="836712"/>
            <a:ext cx="4680520" cy="707886"/>
          </a:xfrm>
          <a:prstGeom prst="rect">
            <a:avLst/>
          </a:prstGeom>
          <a:solidFill>
            <a:schemeClr val="bg1"/>
          </a:solidFill>
        </p:spPr>
        <p:txBody>
          <a:bodyPr wrap="square" lIns="91430" tIns="45715" rIns="91430" bIns="45715" rtlCol="0">
            <a:spAutoFit/>
          </a:bodyPr>
          <a:lstStyle/>
          <a:p>
            <a:pPr algn="ctr"/>
            <a:r>
              <a:rPr lang="pt-PT" sz="4000" dirty="0" smtClean="0">
                <a:solidFill>
                  <a:srgbClr val="FF0000"/>
                </a:solidFill>
                <a:effectLst>
                  <a:outerShdw blurRad="38100" dist="38100" dir="2700000" algn="tl">
                    <a:srgbClr val="000000">
                      <a:alpha val="43137"/>
                    </a:srgbClr>
                  </a:outerShdw>
                </a:effectLst>
              </a:rPr>
              <a:t>Falta de confiança </a:t>
            </a:r>
            <a:endParaRPr lang="pt-PT" sz="4000" dirty="0">
              <a:solidFill>
                <a:srgbClr val="FF0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 calcmode="lin" valueType="num">
                                      <p:cBhvr additive="base">
                                        <p:cTn id="7" dur="500" fill="hold"/>
                                        <p:tgtEl>
                                          <p:spTgt spid="242693"/>
                                        </p:tgtEl>
                                        <p:attrNameLst>
                                          <p:attrName>ppt_x</p:attrName>
                                        </p:attrNameLst>
                                      </p:cBhvr>
                                      <p:tavLst>
                                        <p:tav tm="0">
                                          <p:val>
                                            <p:strVal val="#ppt_x"/>
                                          </p:val>
                                        </p:tav>
                                        <p:tav tm="100000">
                                          <p:val>
                                            <p:strVal val="#ppt_x"/>
                                          </p:val>
                                        </p:tav>
                                      </p:tavLst>
                                    </p:anim>
                                    <p:anim calcmode="lin" valueType="num">
                                      <p:cBhvr additive="base">
                                        <p:cTn id="8" dur="500" fill="hold"/>
                                        <p:tgtEl>
                                          <p:spTgt spid="24269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2694"/>
                                        </p:tgtEl>
                                        <p:attrNameLst>
                                          <p:attrName>style.visibility</p:attrName>
                                        </p:attrNameLst>
                                      </p:cBhvr>
                                      <p:to>
                                        <p:strVal val="visible"/>
                                      </p:to>
                                    </p:set>
                                    <p:anim calcmode="lin" valueType="num">
                                      <p:cBhvr additive="base">
                                        <p:cTn id="11" dur="500" fill="hold"/>
                                        <p:tgtEl>
                                          <p:spTgt spid="242694"/>
                                        </p:tgtEl>
                                        <p:attrNameLst>
                                          <p:attrName>ppt_x</p:attrName>
                                        </p:attrNameLst>
                                      </p:cBhvr>
                                      <p:tavLst>
                                        <p:tav tm="0">
                                          <p:val>
                                            <p:strVal val="#ppt_x"/>
                                          </p:val>
                                        </p:tav>
                                        <p:tav tm="100000">
                                          <p:val>
                                            <p:strVal val="#ppt_x"/>
                                          </p:val>
                                        </p:tav>
                                      </p:tavLst>
                                    </p:anim>
                                    <p:anim calcmode="lin" valueType="num">
                                      <p:cBhvr additive="base">
                                        <p:cTn id="12" dur="500" fill="hold"/>
                                        <p:tgtEl>
                                          <p:spTgt spid="2426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pt-PT" dirty="0" smtClean="0">
                <a:solidFill>
                  <a:srgbClr val="FFC000"/>
                </a:solidFill>
                <a:effectLst>
                  <a:outerShdw blurRad="38100" dist="38100" dir="2700000" algn="tl">
                    <a:srgbClr val="000000">
                      <a:alpha val="43137"/>
                    </a:srgbClr>
                  </a:outerShdw>
                </a:effectLst>
              </a:rPr>
              <a:t>+ Verificações</a:t>
            </a:r>
            <a:r>
              <a:rPr lang="pt-PT" dirty="0" smtClean="0"/>
              <a:t> </a:t>
            </a:r>
            <a:r>
              <a:rPr lang="pt-PT" dirty="0" smtClean="0">
                <a:solidFill>
                  <a:srgbClr val="FFC000"/>
                </a:solidFill>
                <a:effectLst>
                  <a:outerShdw blurRad="38100" dist="38100" dir="2700000" algn="tl">
                    <a:srgbClr val="000000">
                      <a:alpha val="43137"/>
                    </a:srgbClr>
                  </a:outerShdw>
                </a:effectLst>
              </a:rPr>
              <a:t>adicionais     + Custos  </a:t>
            </a:r>
            <a:endParaRPr lang="pt-PT" dirty="0">
              <a:solidFill>
                <a:srgbClr val="FFC000"/>
              </a:solidFill>
              <a:effectLst>
                <a:outerShdw blurRad="38100" dist="38100" dir="2700000" algn="tl">
                  <a:srgbClr val="000000">
                    <a:alpha val="43137"/>
                  </a:srgbClr>
                </a:outerShdw>
              </a:effectLst>
            </a:endParaRPr>
          </a:p>
        </p:txBody>
      </p:sp>
      <p:pic>
        <p:nvPicPr>
          <p:cNvPr id="363522" name="Picture 2"/>
          <p:cNvPicPr>
            <a:picLocks noChangeAspect="1" noChangeArrowheads="1"/>
          </p:cNvPicPr>
          <p:nvPr/>
        </p:nvPicPr>
        <p:blipFill>
          <a:blip r:embed="rId3" cstate="print"/>
          <a:srcRect/>
          <a:stretch>
            <a:fillRect/>
          </a:stretch>
        </p:blipFill>
        <p:spPr bwMode="auto">
          <a:xfrm>
            <a:off x="251520" y="836712"/>
            <a:ext cx="5303837" cy="5668963"/>
          </a:xfrm>
          <a:prstGeom prst="rect">
            <a:avLst/>
          </a:prstGeom>
          <a:noFill/>
          <a:ln w="9525">
            <a:noFill/>
            <a:miter lim="800000"/>
            <a:headEnd/>
            <a:tailEnd/>
          </a:ln>
        </p:spPr>
      </p:pic>
      <p:sp>
        <p:nvSpPr>
          <p:cNvPr id="5" name="CaixaDeTexto 4"/>
          <p:cNvSpPr txBox="1"/>
          <p:nvPr/>
        </p:nvSpPr>
        <p:spPr>
          <a:xfrm>
            <a:off x="5364088" y="908720"/>
            <a:ext cx="3491880" cy="1754326"/>
          </a:xfrm>
          <a:prstGeom prst="rect">
            <a:avLst/>
          </a:prstGeom>
          <a:noFill/>
          <a:ln w="15875" cmpd="sng">
            <a:solidFill>
              <a:schemeClr val="tx1"/>
            </a:solidFill>
          </a:ln>
        </p:spPr>
        <p:txBody>
          <a:bodyPr wrap="square" rtlCol="0">
            <a:spAutoFit/>
          </a:bodyPr>
          <a:lstStyle/>
          <a:p>
            <a:endParaRPr lang="en-US" dirty="0" smtClean="0"/>
          </a:p>
          <a:p>
            <a:r>
              <a:rPr lang="pt-PT" dirty="0" smtClean="0">
                <a:effectLst>
                  <a:outerShdw blurRad="38100" dist="38100" dir="2700000" algn="tl">
                    <a:srgbClr val="000000">
                      <a:alpha val="43137"/>
                    </a:srgbClr>
                  </a:outerShdw>
                </a:effectLst>
              </a:rPr>
              <a:t>Os pesos mal declarados representam riscos adicionais para os estivadores, tripulantes, condutores, publico em geral e para o ambiente</a:t>
            </a:r>
            <a:r>
              <a:rPr lang="en-US" dirty="0" smtClean="0">
                <a:effectLst>
                  <a:outerShdw blurRad="38100" dist="38100" dir="2700000" algn="tl">
                    <a:srgbClr val="000000">
                      <a:alpha val="43137"/>
                    </a:srgbClr>
                  </a:outerShdw>
                </a:effectLst>
              </a:rPr>
              <a:t>.</a:t>
            </a:r>
            <a:endParaRPr lang="pt-PT" dirty="0">
              <a:effectLst>
                <a:outerShdw blurRad="38100" dist="38100" dir="2700000" algn="tl">
                  <a:srgbClr val="000000">
                    <a:alpha val="43137"/>
                  </a:srgbClr>
                </a:outerShdw>
              </a:effectLst>
            </a:endParaRPr>
          </a:p>
        </p:txBody>
      </p:sp>
      <p:sp>
        <p:nvSpPr>
          <p:cNvPr id="6" name="Rectângulo 5"/>
          <p:cNvSpPr/>
          <p:nvPr/>
        </p:nvSpPr>
        <p:spPr>
          <a:xfrm>
            <a:off x="170793" y="2967335"/>
            <a:ext cx="880241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Mandatório</a:t>
            </a:r>
            <a:r>
              <a:rPr lang="pt-PT"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em Maio 2016 </a:t>
            </a:r>
            <a:endParaRPr lang="pt-P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Seta para a direita 6"/>
          <p:cNvSpPr/>
          <p:nvPr/>
        </p:nvSpPr>
        <p:spPr>
          <a:xfrm>
            <a:off x="5292080" y="332656"/>
            <a:ext cx="216024"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63524" name="Picture 4" descr="http://1.bp.blogspot.com/-Zvlfk1owOv4/UcS0vd86tgI/AAAAAAAALtY/xUGVbN-cX5c/s400/5102227836_2d20934b7d_m.jpg">
            <a:hlinkClick r:id="rId4"/>
          </p:cNvPr>
          <p:cNvPicPr>
            <a:picLocks noChangeAspect="1" noChangeArrowheads="1"/>
          </p:cNvPicPr>
          <p:nvPr/>
        </p:nvPicPr>
        <p:blipFill>
          <a:blip r:embed="rId5" cstate="print"/>
          <a:srcRect/>
          <a:stretch>
            <a:fillRect/>
          </a:stretch>
        </p:blipFill>
        <p:spPr bwMode="auto">
          <a:xfrm>
            <a:off x="5436096" y="3767590"/>
            <a:ext cx="3707904" cy="2780929"/>
          </a:xfrm>
          <a:prstGeom prst="rect">
            <a:avLst/>
          </a:prstGeom>
          <a:noFill/>
        </p:spPr>
      </p:pic>
      <p:sp>
        <p:nvSpPr>
          <p:cNvPr id="9" name="Oval 8"/>
          <p:cNvSpPr/>
          <p:nvPr/>
        </p:nvSpPr>
        <p:spPr>
          <a:xfrm>
            <a:off x="251520" y="1772816"/>
            <a:ext cx="1080120" cy="5040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3522"/>
                                        </p:tgtEl>
                                        <p:attrNameLst>
                                          <p:attrName>style.visibility</p:attrName>
                                        </p:attrNameLst>
                                      </p:cBhvr>
                                      <p:to>
                                        <p:strVal val="visible"/>
                                      </p:to>
                                    </p:set>
                                    <p:anim calcmode="lin" valueType="num">
                                      <p:cBhvr additive="base">
                                        <p:cTn id="7" dur="500" fill="hold"/>
                                        <p:tgtEl>
                                          <p:spTgt spid="363522"/>
                                        </p:tgtEl>
                                        <p:attrNameLst>
                                          <p:attrName>ppt_x</p:attrName>
                                        </p:attrNameLst>
                                      </p:cBhvr>
                                      <p:tavLst>
                                        <p:tav tm="0">
                                          <p:val>
                                            <p:strVal val="#ppt_x"/>
                                          </p:val>
                                        </p:tav>
                                        <p:tav tm="100000">
                                          <p:val>
                                            <p:strVal val="#ppt_x"/>
                                          </p:val>
                                        </p:tav>
                                      </p:tavLst>
                                    </p:anim>
                                    <p:anim calcmode="lin" valueType="num">
                                      <p:cBhvr additive="base">
                                        <p:cTn id="8" dur="500" fill="hold"/>
                                        <p:tgtEl>
                                          <p:spTgt spid="363522"/>
                                        </p:tgtEl>
                                        <p:attrNameLst>
                                          <p:attrName>ppt_y</p:attrName>
                                        </p:attrNameLst>
                                      </p:cBhvr>
                                      <p:tavLst>
                                        <p:tav tm="0">
                                          <p:val>
                                            <p:strVal val="1+#ppt_h/2"/>
                                          </p:val>
                                        </p:tav>
                                        <p:tav tm="100000">
                                          <p:val>
                                            <p:strVal val="#ppt_y"/>
                                          </p:val>
                                        </p:tav>
                                      </p:tavLst>
                                    </p:anim>
                                  </p:childTnLst>
                                </p:cTn>
                              </p:par>
                              <p:par>
                                <p:cTn id="9" presetID="18" presetClass="entr" presetSubtype="1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000" fill="hold"/>
                                        <p:tgtEl>
                                          <p:spTgt spid="6"/>
                                        </p:tgtEl>
                                        <p:attrNameLst>
                                          <p:attrName>ppt_x</p:attrName>
                                        </p:attrNameLst>
                                      </p:cBhvr>
                                      <p:tavLst>
                                        <p:tav tm="0">
                                          <p:val>
                                            <p:strVal val="1+#ppt_w/2"/>
                                          </p:val>
                                        </p:tav>
                                        <p:tav tm="100000">
                                          <p:val>
                                            <p:strVal val="#ppt_x"/>
                                          </p:val>
                                        </p:tav>
                                      </p:tavLst>
                                    </p:anim>
                                    <p:anim calcmode="lin" valueType="num">
                                      <p:cBhvr additive="base">
                                        <p:cTn id="2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3524"/>
                                        </p:tgtEl>
                                        <p:attrNameLst>
                                          <p:attrName>style.visibility</p:attrName>
                                        </p:attrNameLst>
                                      </p:cBhvr>
                                      <p:to>
                                        <p:strVal val="visible"/>
                                      </p:to>
                                    </p:set>
                                    <p:anim calcmode="lin" valueType="num">
                                      <p:cBhvr additive="base">
                                        <p:cTn id="31" dur="500" fill="hold"/>
                                        <p:tgtEl>
                                          <p:spTgt spid="363524"/>
                                        </p:tgtEl>
                                        <p:attrNameLst>
                                          <p:attrName>ppt_x</p:attrName>
                                        </p:attrNameLst>
                                      </p:cBhvr>
                                      <p:tavLst>
                                        <p:tav tm="0">
                                          <p:val>
                                            <p:strVal val="#ppt_x"/>
                                          </p:val>
                                        </p:tav>
                                        <p:tav tm="100000">
                                          <p:val>
                                            <p:strVal val="#ppt_x"/>
                                          </p:val>
                                        </p:tav>
                                      </p:tavLst>
                                    </p:anim>
                                    <p:anim calcmode="lin" valueType="num">
                                      <p:cBhvr additive="base">
                                        <p:cTn id="32" dur="500" fill="hold"/>
                                        <p:tgtEl>
                                          <p:spTgt spid="363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54.6249618530273&quot; frameTop=&quot;42.8749618530273&quot; scaleX=&quot;1.41389262617583&quot; scaleY=&quot;1.41375281890418&quot; frameWidth=&quot;610.624877929688&quot; frameHeight=&quot;454.874969482422&quot; frameOrientationIsPortrait=&quot;0&quot; light1Strength=&quot;0.3&quot; light1Direction=&quot;-1.500000,-0.400000,1.000000&quot; light2Strength=&quot;0&quot; light3Strength=&quot;0&quot; light4Strength=&quot;0&quot; lightDirectionX=&quot;-1.5&quot; containsPicture=&quot;1&quot;&gt;&lt;Camera/&gt;&lt;BaseCamera/&gt;&lt;DefaultTextFormat&gt;{\rtf1\ansi\ansicpg1252\deff0{\fonttbl{\f0\fnil\fcharset0 Calibri;}}&#10;{\colortbl ;\red0\green0\blue0;}&#10;\viewkind4\uc1\pard\cf1\lang1033\f0\fs64\par&#10;}&#10;&lt;/DefaultTextFormat&gt;&lt;DefaultShapeProperties&gt;&lt;Fill color=&quot;#33cccc&quot;/&gt;&lt;Line/&gt;&lt;Font color=&quot;#000000&quot;/&gt;&lt;/DefaultShapeProperties&gt;&lt;Group id=&quot;20&quot; primaryItem=&quot;19&quot; isCurrentlyGrouped=&quot;0&quot;/&gt;&lt;Shape id=&quot;21&quot; type=&quot;Rectangle&quot;&gt;&lt;Position position=&quot;-87.059998,43.470024,55.069950&quot; size=&quot;141.200012,141.779999,99.859993&quot; rotation=&quot;-7.018240,-78.944490,14.968858&quot; location=&quot;-87.059998,53.969784,44.828613&quot; rotationMatrix=&quot;0.927854,0.368945,0.054468,-0.125301,0.170836,0.977300,0.351265,-0.913616,0.204740&quot; center=&quot;-1.978636,1.226586,-23.746105&quot; rightOffset=&quot;1.488784,-0.201051,0.563620&quot; topOffset=&quot;0.599676,0.596596,-1.371212&quot; farOffset=&quot;0.026588,-1.044473,-0.442808&quot;/&gt;&lt;DisplayProperties&gt;&lt;Fill color=&quot;#ff9900&quot;/&gt;&lt;Line width=&quot;3&quot; color=&quot;#ff0000&quot;/&gt;&lt;Font color=&quot;#000000&quot;/&gt;&lt;/DisplayProperties&gt;&lt;Text&gt;{\rtf1\ansi\ansicpg1252\deff0{\fonttbl{\f0\fswiss\fprq2\fcharset0 Arial;}}&#10;{\colortbl ;\red0\green0\blue0;}&#10;\viewkind4\uc1\pard\qc\cf1\lang1033\f0\fs56 Qualidade\par&#10;}&lt;/Text&gt;&lt;/Shape&gt;&lt;Shape id=&quot;22&quot; type=&quot;Rectangle&quot;&gt;&lt;Position position=&quot;96.309998,62.159996,128.860062&quot; size=&quot;139.410004,141.199997,99.859993&quot; rotation=&quot;-7.018079,-78.944614,14.969083&quot; location=&quot;96.309998,87.593163,113.120361&quot; rotationMatrix=&quot;0.927853,0.368946,0.054469,-0.125301,0.170834,0.977300,0.351266,-0.913616,0.204738&quot; center=&quot;2.188864,1.990754,-25.298189&quot; rightOffset=&quot;1.469910,-0.198502,0.556477&quot; topOffset=&quot;0.597225,0.594151,-1.365603&quot; farOffset=&quot;0.026587,-1.044474,-0.442806&quot;/&gt;&lt;DisplayProperties&gt;&lt;Fill color=&quot;#00ff00&quot;/&gt;&lt;Line width=&quot;1.5&quot; color=&quot;#ff6820&quot;/&gt;&lt;Font color=&quot;#000000&quot;/&gt;&lt;/DisplayProperties&gt;&lt;Text&gt;{\rtf1\ansi\ansicpg1252\deff0{\fonttbl{\f0\fswiss\fprq2\fcharset0 Arial;}}&#10;{\colortbl ;\red0\green0\blue0;}&#10;\viewkind4\uc1\pard\qc\cf1\lang1033\f0\fs56 Ambiente\fs72\par&#10;}&lt;/Text&gt;&lt;/Shape&gt;&lt;Shape id=&quot;24&quot; type=&quot;Rectangle&quot;&gt;&lt;Position position=&quot;-35.012074,69.380959,182.254745&quot; size=&quot;141.199677,141.200211,99.856308&quot; rotation=&quot;-7.018010,-78.944604,14.969083&quot; location=&quot;-35.012074,105.757706,163.846924&quot; rotationMatrix=&quot;0.927854,0.368945,0.054469,-0.125301,0.170834,0.977300,0.351265,-0.913617,0.204738&quot; center=&quot;-0.795729,2.403584,-26.451067&quot; rightOffset=&quot;1.488780,-0.201050,0.563619&quot; topOffset=&quot;0.597224,0.594153,-1.365606&quot; farOffset=&quot;0.026586,-1.044435,-0.442790&quot;/&gt;&lt;DisplayProperties&gt;&lt;Fill color=&quot;#ff0000&quot;/&gt;&lt;Line width=&quot;1.5&quot; color=&quot;#000000&quot;/&gt;&lt;Font color=&quot;#000000&quot;/&gt;&lt;/DisplayProperties&gt;&lt;Text&gt;{\rtf1\ansi\ansicpg1252\deff0{\fonttbl{\f0\fswiss\fprq2\fcharset0 Arial;}}&#10;{\colortbl ;\red0\green0\blue0;}&#10;\viewkind4\uc1\pard\qc\cf1\lang1033\f0\fs53 Coopera\'e7\'e3o\par&#10;}&lt;/Text&gt;&lt;/Shape&gt;&lt;Shape id=&quot;25&quot; pictureWrap=&quot;1&quot; type=&quot;Rectangle&quot;&gt;&lt;Position position=&quot;7.495400,-51.963120,113.867149&quot; size=&quot;283.081696,111.218544,283.082642&quot; rotation=&quot;-22.256764,10.675612,2.889002&quot; location=&quot;7.495400,-27.153286,122.182617&quot; rotationMatrix=&quot;0.927856,0.054468,-0.368940,-0.125298,0.977301,-0.170832,0.351260,0.204735,0.913619&quot; center=&quot;0.170350,-0.617120,-25.504150&quot; rightOffset=&quot;2.984761,-0.403064,1.129947&quot; topOffset=&quot;-0.029611,1.163278,0.493170&quot; farOffset=&quot;1.197318,1.191171,-2.737819&quot;/&gt;&lt;DisplayProperties&gt;&lt;Fill color=&quot;#ffffff&quot;/&gt;&lt;Line width=&quot;1.5&quot; color=&quot;#000000&quot;/&gt;&lt;Font color=&quot;#ff0000&quot;/&gt;&lt;/DisplayProperties&gt;&lt;Text&gt;{\rtf1\ansi\ansicpg1252\deff0{\fonttbl{\f0\fswiss\fprq2\fcharset0 Arial;}}&#10;{\colortbl ;\red255\green0\blue0;}&#10;\viewkind4\uc1\pard\qc\cf1\lang1033\f0\fs56 Refor\'e7o da competitividade dos Portos da CPLP\par&#10;}&lt;/Text&gt;&lt;/Shape&gt;&lt;Shape id=&quot;26&quot; pictureID=&quot;Bandeira_CPLP_svg_2&quot; pictureWrap=&quot;1&quot; type=&quot;Rectangle&quot;&gt;&lt;Position position=&quot;6.227846,3.037344,101.323570&quot; size=&quot;282.498016,277.699097,0.794791&quot; rotation=&quot;-7.018174,-78.944523,14.968540&quot; location=&quot;6.227846,24.037325,98.477905&quot; rotationMatrix=&quot;0.927856,0.368939,0.054467,-0.125298,0.170836,0.977300,0.351259,-0.913619,0.204739&quot; center=&quot;0.141542,0.546303,-24.965406&quot; rightOffset=&quot;2.978609,-0.402233,1.127614&quot; topOffset=&quot;1.174544,1.168530,-2.685749&quot; farOffset=&quot;0.000212,-0.008313,-0.003524&quot;/&gt;&lt;DisplayProperties&gt;&lt;Fill color=&quot;#6b6b6b&quot;/&gt;&lt;Line width=&quot;1.5&quot; color=&quot;#000000&quot;/&gt;&lt;Font color=&quot;#000000&quot;/&gt;&lt;/DisplayProperties&gt;&lt;Text&gt;{\rtf1\ansi\ansicpg1252\deff0{\fonttbl{\f0\fswiss\fprq2\fcharset0 Tahoma;}}&#10;{\colortbl ;\red0\green0\blue0;}&#10;\viewkind4\uc1\pard\cf1\lang1033\b\f0\fs96 &#10;\par }&lt;/Text&gt;&lt;/Shape&gt;&lt;/Scene&gt;&lt;/Perspector&gt;&#10;"/>
  <p:tag name="PERSPECTOR-QUALITYLEVEL" val="3"/>
  <p:tag name="PERSPECTOR-TYPE" val="BMP"/>
</p:tagLst>
</file>

<file path=ppt/tags/tag11.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54.6250381469727&quot; frameTop=&quot;42.8750381469727&quot; scaleX=&quot;1.41389276750181&quot; scaleY=&quot;1.41375281890418&quot; frameWidth=&quot;610.624938964844&quot; frameHeight=&quot;454.874969482422&quot; frameOrientationIsPortrait=&quot;0&quot; light1Strength=&quot;0.3&quot; light1Direction=&quot;-1.500000,-0.400000,1.000000&quot; light2Strength=&quot;0&quot; light3Strength=&quot;0&quot; light4Strength=&quot;0&quot; lightDirectionX=&quot;-1.5&quot;&gt;&lt;Camera/&gt;&lt;BaseCamera/&gt;&lt;DefaultTextFormat&gt;{\rtf1\ansi\ansicpg1252\deff0{\fonttbl{\f0\fnil\fcharset0 Calibri;}}&#10;{\colortbl ;\red0\green0\blue0;}&#10;\viewkind4\uc1\pard\cf1\lang1033\f0\fs64\par&#10;}&#10;&lt;/DefaultTextFormat&gt;&lt;DefaultShapeProperties&gt;&lt;Fill color=&quot;#33cccc&quot;/&gt;&lt;Line/&gt;&lt;Font color=&quot;#000000&quot;/&gt;&lt;/DefaultShapeProperties&gt;&lt;Shape id=&quot;13&quot; lastGroup=&quot;20&quot; pictureWrap=&quot;1&quot; type=&quot;Rectangle&quot;&gt;&lt;Position position=&quot;42.849533,37.012150,-3.264007&quot; size=&quot;141.328644,102.250511,134.057892&quot; rotation=&quot;-22.257645,10.675853,2.889070&quot; location=&quot;42.849533,35.524719,-10.887939&quot; rotationMatrix=&quot;0.927850,0.054468,-0.368954,-0.125302,0.977300,-0.170835,0.351274,0.204740,0.913613&quot; center=&quot;0.973853,0.807380,-22.479820&quot; rightOffset=&quot;1.490134,-0.201236,0.564148&quot; topOffset=&quot;-0.027227,1.069476,0.453407&quot; farOffset=&quot;0.567029,0.564100,-1.296523&quot;/&gt;&lt;DisplayProperties&gt;&lt;Fill color=&quot;#0066ff&quot;/&gt;&lt;Line width=&quot;6&quot; color=&quot;#ffff00&quot;/&gt;&lt;Font color=&quot;#ff0000&quot;/&gt;&lt;Shine shininess=&quot;60&quot;/&gt;&lt;/DisplayProperties&gt;&lt;Text&gt;{\rtf1\ansi\ansicpg1252\deff0{\fonttbl{\f0\fswiss\fprq2\fcharset0 Arial;}}&#10;{\colortbl ;\red255\green0\blue0;}&#10;\viewkind4\uc1\pard\qc\cf1\lang1033\f0\fs48 Seguran\'e7a\par&#10;}&#10;&lt;/Text&gt;&lt;/Shape&gt;&lt;Group id=&quot;20&quot; primaryItem=&quot;19&quot; isCurrentlyGrouped=&quot;0&quot;/&gt;&lt;Shape id=&quot;21&quot; type=&quot;Rectangle&quot;&gt;&lt;Position position=&quot;-87.063637,43.474976,55.072250&quot; size=&quot;141.199951,141.783951,99.855743&quot; rotation=&quot;-7.018235,-78.944494,14.968871&quot; location=&quot;-87.063637,53.975105,44.829834&quot; rotationMatrix=&quot;0.927854,0.368945,0.054468,-0.125301,0.170836,0.977300,0.351265,-0.913616,0.204740&quot; center=&quot;-1.978719,1.226707,-23.746132&quot; rightOffset=&quot;1.488783,-0.201050,0.563620&quot; topOffset=&quot;0.599694,0.596612,-1.371250&quot; farOffset=&quot;0.026587,-1.044428,-0.442789&quot;/&gt;&lt;DisplayProperties&gt;&lt;Fill color=&quot;#ff9900&quot;/&gt;&lt;Line width=&quot;3&quot; color=&quot;#ff0000&quot;/&gt;&lt;Font color=&quot;#000000&quot;/&gt;&lt;/DisplayProperties&gt;&lt;Text&gt;{\rtf1\ansi\ansicpg1252\deff0{\fonttbl{\f0\fswiss\fprq2\fcharset0 Arial;}}&#10;{\colortbl ;\red0\green0\blue0;}&#10;\viewkind4\uc1\pard\qc\cf1\lang1033\f0\fs56 Qualidade\fs72\par&#10;}&#10;&lt;/Text&gt;&lt;/Shape&gt;&lt;Shape id=&quot;22&quot; type=&quot;Rectangle&quot;&gt;&lt;Position position=&quot;96.307152,62.161213,128.857574&quot; size=&quot;139.405289,141.200562,99.856522&quot; rotation=&quot;-7.018078,-78.944611,14.969083&quot; location=&quot;96.307152,87.593834,113.117676&quot; rotationMatrix=&quot;0.927853,0.368946,0.054469,-0.125301,0.170834,0.977300,0.351266,-0.913616,0.204738&quot; center=&quot;2.188799,1.990769,-25.298128&quot; rightOffset=&quot;1.469860,-0.198496,0.556458&quot; topOffset=&quot;0.597228,0.594154,-1.365608&quot; farOffset=&quot;0.026586,-1.044437,-0.442791&quot;/&gt;&lt;DisplayProperties&gt;&lt;Fill color=&quot;#00ff00&quot;/&gt;&lt;Line width=&quot;1.5&quot; color=&quot;#00005e&quot;/&gt;&lt;Font color=&quot;#000000&quot;/&gt;&lt;/DisplayProperties&gt;&lt;Text&gt;{\rtf1\ansi\ansicpg1252\deff0{\fonttbl{\f0\fswiss\fprq2\fcharset0 Arial;}}&#10;{\colortbl ;\red0\green0\blue0;}&#10;\viewkind4\uc1\pard\qc\cf1\lang1033\f0\fs56 Ambiente\fs72\par&#10;}&#10;&lt;/Text&gt;&lt;/Shape&gt;&lt;Shape id=&quot;24&quot; type=&quot;Rectangle&quot;&gt;&lt;Position position=&quot;-35.012074,69.380951,182.254745&quot; size=&quot;141.199707,141.200272,99.856308&quot; rotation=&quot;-7.018010,-78.944602,14.969083&quot; location=&quot;-35.012074,105.757698,163.846924&quot; rotationMatrix=&quot;0.927854,0.368945,0.054469,-0.125301,0.170834,0.977300,0.351265,-0.913617,0.204738&quot; center=&quot;-0.795729,2.403584,-26.451067&quot; rightOffset=&quot;1.488781,-0.201050,0.563619&quot; topOffset=&quot;0.597225,0.594153,-1.365606&quot; farOffset=&quot;0.026586,-1.044435,-0.442790&quot;/&gt;&lt;DisplayProperties&gt;&lt;Fill color=&quot;#ff0000&quot;/&gt;&lt;Line width=&quot;1.5&quot; color=&quot;#000000&quot;/&gt;&lt;Font color=&quot;#000000&quot;/&gt;&lt;/DisplayProperties&gt;&lt;Text&gt;{\rtf1\ansi\ansicpg1252\deff0{\fonttbl{\f0\fswiss\fprq2\fcharset0 Arial;}}&#10;{\colortbl ;\red0\green0\blue0;}&#10;\viewkind4\uc1\pard\qc\cf1\lang1033\f0\fs53 Coopera\'e7\'e3o\fs72\par&#10;}&#10;&lt;/Text&gt;&lt;/Shape&gt;&lt;Shape id=&quot;25&quot; pictureWrap=&quot;1&quot; type=&quot;Rectangle&quot;&gt;&lt;Position position=&quot;7.495400,-51.963116,113.867149&quot; size=&quot;283.081787,111.218575,283.082642&quot; rotation=&quot;-22.256768,10.675616,2.889002&quot; location=&quot;7.495400,-27.153282,122.182617&quot; rotationMatrix=&quot;0.927856,0.054468,-0.368940,-0.125298,0.977301,-0.170832,0.351261,0.204735,0.913619&quot; center=&quot;0.170350,-0.617120,-25.504150&quot; rightOffset=&quot;2.984762,-0.403063,1.129948&quot; topOffset=&quot;-0.029611,1.163279,0.493170&quot; farOffset=&quot;1.197320,1.191170,-2.737819&quot;/&gt;&lt;DisplayProperties&gt;&lt;Fill color=&quot;#ffffff&quot;/&gt;&lt;Line width=&quot;1.5&quot; color=&quot;#000000&quot;/&gt;&lt;Font color=&quot;#ff0000&quot;/&gt;&lt;/DisplayProperties&gt;&lt;Text&gt;{\rtf1\ansi\ansicpg1252\deff0{\fonttbl{\f0\fswiss\fprq2\fcharset0 Arial;}}&#10;{\colortbl ;\red255\green0\blue0;}&#10;\viewkind4\uc1\pard\qc\cf1\lang1033\f0\fs56 Refor\'e7o da competitividade dos Portos da CPLP\par&#10;}&#10;&lt;/Text&gt;&lt;/Shape&gt;&lt;Shape id=&quot;26&quot; pictureWrap=&quot;1&quot; type=&quot;Rectangle&quot;&gt;&lt;Position position=&quot;6.227846,3.037344,101.323570&quot; size=&quot;282.497955,277.699158,0.794791&quot; rotation=&quot;-7.018172,-78.944514,14.968540&quot; location=&quot;6.227846,24.037325,98.477905&quot; rotationMatrix=&quot;0.927856,0.368939,0.054467,-0.125298,0.170836,0.977300,0.351259,-0.913619,0.204739&quot; center=&quot;0.141542,0.546303,-24.965406&quot; rightOffset=&quot;2.978608,-0.402233,1.127613&quot; topOffset=&quot;1.174544,1.168531,-2.685749&quot; farOffset=&quot;0.000212,-0.008313,-0.003524&quot;/&gt;&lt;DisplayProperties&gt;&lt;Fill color=&quot;#6b6b6b&quot;/&gt;&lt;Line width=&quot;1.5&quot; color=&quot;#000000&quot;/&gt;&lt;Font color=&quot;#000000&quot;/&gt;&lt;/DisplayProperties&gt;&lt;Text&gt;{\rtf1\ansi\ansicpg1252\deff0{\fonttbl{\f0\fswiss\fprq2\fcharset0 Tahoma;}}&#10;{\colortbl ;\red0\green0\blue0;}&#10;\viewkind4\uc1\pard\cf1\lang1033\b\f0\fs96 &#10;\par }&lt;/Text&gt;&lt;/Shape&gt;&lt;/Scene&gt;&lt;/Perspector&gt;&#10;"/>
  <p:tag name="PERSPECTOR-QUALITYLEVEL" val="3"/>
  <p:tag name="PERSPECTOR-TYPE" val="BMP"/>
</p:tagLst>
</file>

<file path=ppt/tags/tag12.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42.484489440918&quot; frameTop=&quot;111.242202758789&quot; scaleX=&quot;1.67718051215574&quot; scaleY=&quot;1.42758636618896&quot; frameWidth=&quot;601.011657714844&quot; frameHeight=&quot;428.757781982422&quot; frameOrientationIsPortrait=&quot;0&quot; light1Strength=&quot;0.3&quot; light1Direction=&quot;-1.500000,-0.400000,1.000000&quot; light2Strength=&quot;0&quot; light3Strength=&quot;0&quot; light4Strength=&quot;0&quot; lightDirectionX=&quot;-1.5&quot;&gt;&lt;Camera modelViewMatrix=&quot;1.000000,0.000000,0.000000,0.000000,0.000000,1.000000,0.000000,0.000000,0.000000,0.000000,1.000000,0.000000,-0.619842,3.038231,0.000000,1.000000&quot;/&gt;&lt;BaseCamera modelViewMatrix=&quot;1.000000,0.000000,0.000000,0.000000,0.000000,1.000000,0.000000,0.000000,0.000000,0.000000,1.000000,0.000000,-0.619842,3.038231,0.000000,1.000000&quot;/&gt;&lt;DefaultTextFormat&gt;{\rtf1\ansi\ansicpg1252\deff0\deflang1033{\fonttbl{\f0\fnil\fcharset0 Calibri;}}&#10;{\colortbl ;\red0\green0\blue0;}&#10;\viewkind4\uc1\pard\cf1\f0\fs64\par&#10;}&#10;&lt;/DefaultTextFormat&gt;&lt;Group id=&quot;11&quot; primaryItem=&quot;2&quot; isCurrentlyGrouped=&quot;0&quot;/&gt;&lt;Group id=&quot;37&quot; primaryItem=&quot;29&quot; isCurrentlyGrouped=&quot;0&quot;/&gt;&lt;Shape id=&quot;49&quot; parentGroup=&quot;109&quot; lastGroup=&quot;109&quot; type=&quot;Box&quot;&gt;&lt;Position position=&quot;55.892021,-19.115347,-0.000312&quot; size=&quot;260.000000,39.999981,9.999949&quot; rotation=&quot;0.000075,-0.000238,-0.000000&quot; location=&quot;55.892021,-18.697695,3.973999&quot; rotationMatrix=&quot;1.000000,-0.000000,0.000001,0.000000,1.000000,0.000004,-0.000001,-0.000004,1.000000&quot; center=&quot;1.270273,-0.424948,-22.817591&quot; rightOffset=&quot;2.954545,0.000001,-0.000004&quot; topOffset=&quot;-0.000000,0.444613,0.094503&quot; farOffset=&quot;-0.000000,0.023626,-0.111153&quot;/&gt;&lt;DisplayProperties ensureTextContrast=&quot;1&quot;&gt;&lt;Fill color=&quot;#7c5fd2&quot; colorSchemeIndex=&quot;5&quot;/&gt;&lt;Line/&gt;&lt;Font color=&quot;#ffffff&quot; colorSchemeIndex=&quot;2&quot;/&gt;&lt;/DisplayProperties&gt;&lt;Text&gt;{\rtf1\ansi\ansicpg1252\deff0{\fonttbl{\f0\fswiss\fprq2\fcharset0 Arial;}}&#10;{\colortbl ;\red255\green255\blue255;}&#10;\viewkind4\uc1\pard\cf1\lang1033\f0\fs44 Modelo de refer\'eancia \fs41 JUP/JUL no espa\'e7o da CPLP\fs48\par&#10;}&lt;/Text&gt;&lt;/Shape&gt;&lt;Shape id=&quot;108&quot; seq=&quot;1&quot; parentGroup=&quot;109&quot; lastGroup=&quot;109&quot; type=&quot;Sphere&quot;&gt;&lt;Position position=&quot;-96.337921,-19.115370,-0.000317&quot; size=&quot;30.246811,30.246803,30.246811&quot; rotation=&quot;0.000000,0.000094,0.000000&quot; location=&quot;-96.337921,-18.697718,3.973999&quot; rotationMatrix=&quot;1.000000,0.000000,0.000000,0.000000,1.000000,-0.000002,0.000000,0.000002,1.000000&quot; center=&quot;-2.189498,-0.424948,-22.817591&quot; rightOffset=&quot;0.343714,0.000000,0.000000&quot; topOffset=&quot;0.000000,0.336203,0.071463&quot; farOffset=&quot;0.000000,0.071463,-0.336203&quot;/&gt;&lt;DisplayProperties ensureTextContrast=&quot;1&quot;&gt;&lt;Fill color=&quot;#7c5fd2&quot; colorSchemeIndex=&quot;5&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109&quot; primaryItem=&quot;108&quot; isCurrentlyGrouped=&quot;1&quot; parentGroup=&quot;110&quot; lastGroup=&quot;110&quot;/&gt;&lt;List id=&quot;110&quot; primaryItem=&quot;109&quot; isCurrentlyGrouped=&quot;1&quot; isVertical=&quot;1&quot; gap=&quot;0.000000,8.000000,0.000000&quot; sizeIncrease=&quot;0.000000,0.000000,0.000000&quot; itemRotation=&quot;0.000000,0.000000,0.000000&quot; fixedItem=&quot;1&quot;/&gt;&lt;Shape id=&quot;186&quot; parentGroup=&quot;188&quot; lastGroup=&quot;188&quot; type=&quot;Box&quot;&gt;&lt;Position position=&quot;55.892021,-259.115662,-0.000009&quot; size=&quot;260.000000,39.999989,9.999937&quot; rotation=&quot;0.000076,-0.000246,-0.000000&quot; location=&quot;55.892021,-253.453369,53.873169&quot; rotationMatrix=&quot;1.000000,-0.000000,0.000001,0.000000,1.000000,0.000004,-0.000001,-0.000004,1.000000&quot; center=&quot;1.270273,-5.760304,-23.951662&quot; rightOffset=&quot;2.954545,0.000001,-0.000004&quot; topOffset=&quot;-0.000000,0.444613,0.094503&quot; farOffset=&quot;-0.000000,0.023626,-0.111153&quot;/&gt;&lt;DisplayProperties ensureTextContrast=&quot;1&quot;&gt;&lt;Fill color=&quot;#5ea7d3&quot; colorSchemeIndex=&quot;6&quot;/&gt;&lt;Line/&gt;&lt;Font color=&quot;#ffffff&quot; colorSchemeIndex=&quot;2&quot;/&gt;&lt;/DisplayProperties&gt;&lt;Text&gt;{\rtf1\ansi\ansicpg1252\deff0{\fonttbl{\f0\fswiss\fprq2\fcharset0 Arial;}}&#10;{\colortbl ;\red255\green255\blue255;}&#10;\viewkind4\uc1\pard\cf1\lang1033\f0\fs48 Rede de comunidades portu\'e1rias da CPLP\par&#10;}&lt;/Text&gt;&lt;/Shape&gt;&lt;Shape id=&quot;187&quot; seq=&quot;1&quot; parentGroup=&quot;188&quot; lastGroup=&quot;188&quot; type=&quot;Sphere&quot;&gt;&lt;Position position=&quot;-96.337921,-259.115723,-0.000021&quot; size=&quot;30.246811,30.246803,30.246811&quot; rotation=&quot;0.000000,0.000094,0.000000&quot; location=&quot;-96.337921,-253.453430,53.873169&quot; rotationMatrix=&quot;1.000000,0.000000,0.000000,0.000000,1.000000,-0.000002,0.000000,0.000002,1.000000&quot; center=&quot;-2.189498,-5.760305,-23.951662&quot; rightOffset=&quot;0.343714,0.000000,0.000000&quot; topOffset=&quot;0.000000,0.336203,0.071463&quot; farOffset=&quot;0.000000,0.071463,-0.336203&quot;/&gt;&lt;DisplayProperties ensureTextContrast=&quot;1&quot;&gt;&lt;Fill color=&quot;#5ea7d3&quot; colorSchemeIndex=&quot;6&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188&quot; seq=&quot;5&quot; primaryItem=&quot;187&quot; isCurrentlyGrouped=&quot;1&quot; parentGroup=&quot;110&quot; lastGroup=&quot;110&quot;/&gt;&lt;Shape id=&quot;189&quot; parentGroup=&quot;191&quot; lastGroup=&quot;191&quot; type=&quot;Box&quot;&gt;&lt;Position position=&quot;55.892021,-67.115402,-0.000286&quot; size=&quot;260.000000,39.999981,9.999949&quot; rotation=&quot;0.000074,-0.000238,0.000000&quot; location=&quot;55.892021,-65.648827,13.953796&quot; rotationMatrix=&quot;1.000000,-0.000000,0.000001,0.000000,1.000000,0.000004,-0.000001,-0.000004,1.000000&quot; center=&quot;1.270273,-1.492019,-23.044405&quot; rightOffset=&quot;2.954545,0.000001,-0.000004&quot; topOffset=&quot;-0.000000,0.444613,0.094503&quot; farOffset=&quot;-0.000000,0.023626,-0.111153&quot;/&gt;&lt;DisplayProperties ensureTextContrast=&quot;1&quot;&gt;&lt;Fill color=&quot;#766dd2&quot; colorBlendFactor=&quot;0.2&quot; color1=&quot;#5ea7d3&quot; colorSchemeIndex1=&quot;6&quot; color2=&quot;#7c5fd2&quot; colorSchemeIndex2=&quot;5&quot;/&gt;&lt;Line/&gt;&lt;Font color=&quot;#ffffff&quot; colorSchemeIndex=&quot;2&quot;/&gt;&lt;/DisplayProperties&gt;&lt;Text&gt;{\rtf1\ansi\ansicpg1252\deff0{\fonttbl{\f0\fswiss\fprq2\fcharset0 Arial;}}&#10;{\colortbl ;\red255\green255\blue255;}&#10;\viewkind4\uc1\pard\cf1\lang1033\f0\fs44 JUP\'b4s ligadas em rede  \fs48\par&#10;}&#10;&lt;/Text&gt;&lt;/Shape&gt;&lt;Shape id=&quot;190&quot; seq=&quot;1&quot; parentGroup=&quot;191&quot; lastGroup=&quot;191&quot; type=&quot;Sphere&quot;&gt;&lt;Position position=&quot;-96.337921,-67.115440,-0.000294&quot; size=&quot;30.246811,30.246803,30.246811&quot; rotation=&quot;0.000000,0.000094,0.000000&quot; location=&quot;-96.337921,-65.648865,13.953796&quot; rotationMatrix=&quot;1.000000,0.000000,0.000000,0.000000,1.000000,-0.000002,0.000000,0.000002,1.000000&quot; center=&quot;-2.189498,-1.492020,-23.044405&quot; rightOffset=&quot;0.343714,0.000000,0.000000&quot; topOffset=&quot;0.000000,0.336203,0.071463&quot; farOffset=&quot;0.000000,0.071463,-0.336203&quot;/&gt;&lt;DisplayProperties ensureTextContrast=&quot;1&quot;&gt;&lt;Fill color=&quot;#766dd2&quot; colorBlendFactor=&quot;0.2&quot; color1=&quot;#5ea7d3&quot; colorSchemeIndex1=&quot;6&quot; color2=&quot;#7c5fd2&quot; colorSchemeIndex2=&quot;5&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191&quot; seq=&quot;1&quot; primaryItem=&quot;190&quot; isCurrentlyGrouped=&quot;1&quot; parentGroup=&quot;110&quot; lastGroup=&quot;110&quot;/&gt;&lt;Shape id=&quot;192&quot; parentGroup=&quot;194&quot; lastGroup=&quot;194&quot; type=&quot;Box&quot;&gt;&lt;Position position=&quot;55.892021,-115.115463,-0.000200&quot; size=&quot;260.000000,39.999989,9.999949&quot; rotation=&quot;0.000074,-0.000245,-0.000000&quot; location=&quot;55.892021,-112.599953,23.933655&quot; rotationMatrix=&quot;1.000000,-0.000000,0.000001,0.000000,1.000000,0.000004,-0.000001,-0.000004,1.000000&quot; center=&quot;1.270273,-2.559090,-23.271219&quot; rightOffset=&quot;2.954545,0.000001,-0.000004&quot; topOffset=&quot;-0.000000,0.444613,0.094503&quot; farOffset=&quot;-0.000000,0.023626,-0.111153&quot;/&gt;&lt;DisplayProperties ensureTextContrast=&quot;1&quot;&gt;&lt;Fill color=&quot;#707bd2&quot; colorBlendFactor=&quot;0.4&quot; color1=&quot;#5ea7d3&quot; colorSchemeIndex1=&quot;6&quot; color2=&quot;#7c5fd2&quot; colorSchemeIndex2=&quot;5&quot;/&gt;&lt;Line/&gt;&lt;Font color=&quot;#ffffff&quot; colorSchemeIndex=&quot;2&quot;/&gt;&lt;/DisplayProperties&gt;&lt;Text&gt;{\rtf1\ansi\ansicpg1252\deff0{\fonttbl{\f0\fswiss\fprq2\fcharset0 Arial;}}&#10;{\colortbl ;\red255\green255\blue255;}&#10;\viewkind4\uc1\pard\cf1\lang1033\f0\fs48 Algoritmos de risco &amp;amp; BI (CPLP_investe)\par&#10;}&#10;&lt;/Text&gt;&lt;/Shape&gt;&lt;Shape id=&quot;193&quot; seq=&quot;1&quot; parentGroup=&quot;194&quot; lastGroup=&quot;194&quot; type=&quot;Sphere&quot;&gt;&lt;Position position=&quot;-96.337921,-115.115463,-0.000200&quot; size=&quot;30.246811,30.246803,30.246811&quot; rotation=&quot;0.000000,0.000094,0.000000&quot; location=&quot;-96.337921,-112.599953,23.933655&quot; rotationMatrix=&quot;1.000000,0.000000,0.000000,0.000000,1.000000,-0.000002,0.000000,0.000002,1.000000&quot; center=&quot;-2.189498,-2.559090,-23.271219&quot; rightOffset=&quot;0.343714,0.000000,0.000000&quot; topOffset=&quot;0.000000,0.336203,0.071463&quot; farOffset=&quot;0.000000,0.071463,-0.336203&quot;/&gt;&lt;DisplayProperties ensureTextContrast=&quot;1&quot;&gt;&lt;Fill color=&quot;#707bd2&quot; colorBlendFactor=&quot;0.4&quot; color1=&quot;#5ea7d3&quot; colorSchemeIndex1=&quot;6&quot; color2=&quot;#7c5fd2&quot; colorSchemeIndex2=&quot;5&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194&quot; seq=&quot;2&quot; primaryItem=&quot;193&quot; isCurrentlyGrouped=&quot;1&quot; parentGroup=&quot;110&quot; lastGroup=&quot;110&quot;/&gt;&lt;Shape id=&quot;195&quot; parentGroup=&quot;197&quot; lastGroup=&quot;197&quot; type=&quot;Box&quot;&gt;&lt;Position position=&quot;55.892021,-163.115555,-0.000181&quot; size=&quot;260.000000,39.999989,9.999949&quot; rotation=&quot;0.000074,-0.000245,-0.000000&quot; location=&quot;55.892021,-159.551117,33.913452&quot; rotationMatrix=&quot;1.000000,-0.000000,0.000001,0.000000,1.000000,0.000004,-0.000001,-0.000004,1.000000&quot; center=&quot;1.270273,-3.626162,-23.498034&quot; rightOffset=&quot;2.954545,0.000001,-0.000004&quot; topOffset=&quot;-0.000000,0.444613,0.094503&quot; farOffset=&quot;-0.000000,0.023626,-0.111153&quot;/&gt;&lt;DisplayProperties ensureTextContrast=&quot;1&quot;&gt;&lt;Fill color=&quot;#6a8ad2&quot; colorBlendFactor=&quot;0.6&quot; color1=&quot;#5ea7d3&quot; colorSchemeIndex1=&quot;6&quot; color2=&quot;#7c5fd2&quot; colorSchemeIndex2=&quot;5&quot;/&gt;&lt;Line/&gt;&lt;Font color=&quot;#ffffff&quot; colorSchemeIndex=&quot;2&quot;/&gt;&lt;/DisplayProperties&gt;&lt;Text&gt;{\rtf1\ansi\ansicpg1252\deff0{\fonttbl{\f0\fswiss\fprq2\fcharset0 Arial;}}&#10;{\colortbl ;\red255\green255\blue255;}&#10;\viewkind4\uc1\pard\cf1\lang1033\f0\fs36 Harmoniza\'e7\'e3o de procedimentos fiscais e aduaneiros \par&#10;}&lt;/Text&gt;&lt;/Shape&gt;&lt;Shape id=&quot;196&quot; seq=&quot;1&quot; parentGroup=&quot;197&quot; lastGroup=&quot;197&quot; type=&quot;Sphere&quot;&gt;&lt;Position position=&quot;-96.337921,-163.115601,-0.000191&quot; size=&quot;30.246811,30.246803,30.246811&quot; rotation=&quot;0.000000,0.000094,0.000000&quot; location=&quot;-96.337921,-159.551163,33.913452&quot; rotationMatrix=&quot;1.000000,0.000000,0.000000,0.000000,1.000000,-0.000002,0.000000,0.000002,1.000000&quot; center=&quot;-2.189498,-3.626163,-23.498034&quot; rightOffset=&quot;0.343714,0.000000,0.000000&quot; topOffset=&quot;0.000000,0.336203,0.071463&quot; farOffset=&quot;0.000000,0.071463,-0.336203&quot;/&gt;&lt;DisplayProperties ensureTextContrast=&quot;1&quot;&gt;&lt;Fill color=&quot;#6a8ad2&quot; colorBlendFactor=&quot;0.6&quot; color1=&quot;#5ea7d3&quot; colorSchemeIndex1=&quot;6&quot; color2=&quot;#7c5fd2&quot; colorSchemeIndex2=&quot;5&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197&quot; seq=&quot;3&quot; primaryItem=&quot;196&quot; isCurrentlyGrouped=&quot;1&quot; parentGroup=&quot;110&quot; lastGroup=&quot;110&quot;/&gt;&lt;Shape id=&quot;198&quot; parentGroup=&quot;200&quot; lastGroup=&quot;200&quot; type=&quot;Box&quot;&gt;&lt;Position position=&quot;55.892021,-211.115646,-0.000101&quot; size=&quot;260.000000,39.999989,9.999949&quot; rotation=&quot;0.000074,-0.000245,-0.000000&quot; location=&quot;55.892021,-206.502274,43.893311&quot; rotationMatrix=&quot;1.000000,-0.000000,0.000001,0.000000,1.000000,0.000004,-0.000001,-0.000004,1.000000&quot; center=&quot;1.270273,-4.693233,-23.724848&quot; rightOffset=&quot;2.954545,0.000001,-0.000004&quot; topOffset=&quot;-0.000000,0.444613,0.094503&quot; farOffset=&quot;-0.000000,0.023626,-0.111153&quot;/&gt;&lt;DisplayProperties ensureTextContrast=&quot;1&quot;&gt;&lt;Fill color=&quot;#6498d2&quot; colorBlendFactor=&quot;0.8&quot; color1=&quot;#5ea7d3&quot; colorSchemeIndex1=&quot;6&quot; color2=&quot;#7c5fd2&quot; colorSchemeIndex2=&quot;5&quot;/&gt;&lt;Line/&gt;&lt;Font color=&quot;#ffffff&quot; colorSchemeIndex=&quot;2&quot;/&gt;&lt;/DisplayProperties&gt;&lt;Text&gt;{\rtf1\ansi\ansicpg1252\deff0{\fonttbl{\f0\fswiss\fprq2\fcharset0 Arial;}}&#10;{\colortbl ;\red255\green255\blue255;}&#10;\viewkind4\uc1\pard\cf1\lang1033\f0\fs44 M\'e9tricas de desempenho dos processos\fs48\par&#10;}&lt;/Text&gt;&lt;/Shape&gt;&lt;Shape id=&quot;199&quot; seq=&quot;1&quot; parentGroup=&quot;200&quot; lastGroup=&quot;200&quot; type=&quot;Sphere&quot;&gt;&lt;Position position=&quot;-96.337921,-211.115662,-0.000104&quot; size=&quot;30.246811,30.246803,30.246811&quot; rotation=&quot;0.000000,0.000094,0.000000&quot; location=&quot;-96.337921,-206.502289,43.893311&quot; rotationMatrix=&quot;1.000000,0.000000,0.000000,0.000000,1.000000,-0.000002,0.000000,0.000002,1.000000&quot; center=&quot;-2.189498,-4.693234,-23.724848&quot; rightOffset=&quot;0.343714,0.000000,0.000000&quot; topOffset=&quot;0.000000,0.336203,0.071463&quot; farOffset=&quot;0.000000,0.071463,-0.336203&quot;/&gt;&lt;DisplayProperties ensureTextContrast=&quot;1&quot;&gt;&lt;Fill color=&quot;#6498d2&quot; colorBlendFactor=&quot;0.8&quot; color1=&quot;#5ea7d3&quot; colorSchemeIndex1=&quot;6&quot; color2=&quot;#7c5fd2&quot; colorSchemeIndex2=&quot;5&quot;/&gt;&lt;Line/&gt;&lt;Font color=&quot;#ffffff&quot; colorSchemeIndex=&quot;2&quot;/&gt;&lt;Shine shininess=&quot;60&quot;/&gt;&lt;/DisplayProperties&gt;&lt;Text&gt;{\rtf1\ansi\ansicpg1252\deff0\deflang1033{\fonttbl{\f0\fswiss\fprq2\fcharset0 Arial;}}&#10;{\colortbl ;\red255\green255\blue255;}&#10;\viewkind4\uc1\pard\cf1\f0\fs48\par&#10;}&lt;/Text&gt;&lt;/Shape&gt;&lt;Group id=&quot;200&quot; seq=&quot;4&quot; primaryItem=&quot;199&quot; isCurrentlyGrouped=&quot;1&quot; parentGroup=&quot;110&quot; lastGroup=&quot;110&quot;/&gt;&lt;/Scene&gt;&lt;/Perspector&gt;&#10;"/>
  <p:tag name="PERSPECTOR-QUALITYLEVEL" val="3"/>
  <p:tag name="PERSPECTOR-TYPE" val="BMP"/>
</p:tagLst>
</file>

<file path=ppt/tags/tag13.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630.107543945313&quot; frameTop=&quot;94.6236572265625&quot; scaleX=&quot;1.20619369793873&quot; scaleY=&quot;1.20654231767655&quot; frameWidth=&quot;438.709686279297&quot; frameHeight=&quot;396.774200439453&quot; frameOrientationIsPortrait=&quot;0&quot; light1Strength=&quot;0.3&quot; light1Direction=&quot;0.000000,-0.400000,1.000000&quot; light2Strength=&quot;0&quot; light3Strength=&quot;0&quot; light4Strength=&quot;0&quot;&gt;&lt;Camera modelViewMatrix=&quot;1.000000,0.000000,0.000000,0.000000,0.000000,1.000000,0.000000,0.000000,0.000000,0.000000,1.000000,0.000000,-0.585722,3.180068,0.000000,1.000000&quot;/&gt;&lt;BaseCamera modelViewMatrix=&quot;1.000000,0.000000,0.000000,0.000000,0.000000,1.000000,0.000000,0.000000,0.000000,0.000000,1.000000,0.000000,-0.585722,3.180068,0.000000,1.000000&quot;/&gt;&lt;DefaultTextFormat&gt;{\rtf1\ansi\ansicpg1252\deff0{\fonttbl{\f0\fnil\fcharset0 Calibri;}}&#10;{\colortbl ;\red0\green0\blue0;}&#10;\viewkind4\uc1\pard\qc\cf1\lang1033\f0\fs64\par&#10;}&#10;&lt;/DefaultTextFormat&gt;&lt;Group id=&quot;11&quot; primaryItem=&quot;2&quot; isCurrentlyGrouped=&quot;0&quot;/&gt;&lt;Group id=&quot;37&quot; primaryItem=&quot;29&quot; isCurrentlyGrouped=&quot;0&quot;/&gt;&lt;Shape id=&quot;49&quot; seq=&quot;1&quot; parentGroup=&quot;170&quot; lastGroup=&quot;170&quot; type=&quot;RoundedRectangle&quot;&gt;&lt;Position position=&quot;38.248062,-17.834940,1.617850&quot; size=&quot;326.590515,45.310226,9.026621&quot; rotation=&quot;26.146102,0.000043,0.000000&quot; location=&quot;38.248062,-17.108833,5.290588&quot; rotationMatrix=&quot;0.897673,-0.091618,0.431032,0.091618,0.995577,0.020809,-0.431032,0.020811,0.902097&quot; center=&quot;0.869274,-0.388837,-22.847513&quot; rightOffset=&quot;3.331496,0.340020,-1.599671&quot; topOffset=&quot;0.000000,0.503637,0.107052&quot; farOffset=&quot;-0.045201,0.019144,-0.090067&quot;/&gt;&lt;DisplayProperties ensureTextContrast=&quot;1&quot;&gt;&lt;Fill color=&quot;#d7ebff&quot;/&gt;&lt;Line/&gt;&lt;Font color=&quot;#000000&quot;/&gt;&lt;/DisplayProperties&gt;&lt;Text&gt;{\rtf1\ansi\ansicpg1252\deff0{\fonttbl{\f0\fswiss\fprq2\fcharset0 Arial;}}&#10;{\colortbl ;\red0\green0\blue0;}&#10;\viewkind4\uc1\pard\qc\cf1\lang1033\f0\fs52 Aumentar o volume de trocas comerciais \par&#10;}&#10;&lt;/Text&gt;&lt;Detail id=&quot;0&quot; h=&quot;0.166666666666667&quot;/&gt;&lt;/Shape&gt;&lt;List id=&quot;119&quot; primaryItem=&quot;118&quot; isCurrentlyGrouped=&quot;0&quot; isVertical=&quot;1&quot; gap=&quot;0.000000,5.000000,0.000000&quot; sizeIncrease=&quot;0.000000,0.000000,0.000000&quot; itemRotation=&quot;0.000000,0.000000,0.000000&quot; fixedItem=&quot;1&quot;/&gt;&lt;List id=&quot;141&quot; primaryItem=&quot;140&quot; isCurrentlyGrouped=&quot;0&quot; isVertical=&quot;1&quot; gap=&quot;0.000000,8.000000,0.000000&quot; sizeIncrease=&quot;0.000000,0.000000,0.000000&quot; itemRotation=&quot;0.000000,0.000000,0.000000&quot; fixedItem=&quot;1&quot;/&gt;&lt;Shape id=&quot;169&quot; parentGroup=&quot;170&quot; lastGroup=&quot;170&quot; type=&quot;RoundedRectangle&quot;&gt;&lt;Position position=&quot;34.332684,-17.834890,9.593727&quot; size=&quot;337.356689,54.156712,9.026810&quot; rotation=&quot;26.146050,-0.000008,0.000000&quot; location=&quot;34.332684,-15.450507,13.092163&quot; rotationMatrix=&quot;0.897674,-0.091618,0.431031,0.091618,0.995577,0.020810,-0.431031,0.020810,0.902097&quot; center=&quot;0.780288,-0.351148,-23.024822&quot; rightOffset=&quot;3.441321,0.351229,-1.652401&quot; topOffset=&quot;-0.000000,0.601969,0.127952&quot; farOffset=&quot;-0.045202,0.019145,-0.090069&quot;/&gt;&lt;DisplayProperties ensureTextContrast=&quot;1&quot;&gt;&lt;Fill color=&quot;#0080ff&quot;/&gt;&lt;Line/&gt;&lt;Font color=&quot;#000000&quot;/&gt;&lt;/DisplayProperties&gt;&lt;Text&gt;{\rtf1\ansi\ansicpg1252\deff0{\fonttbl{\f0\fswiss\fprq2\fcharset0 Arial;}}&#10;{\colortbl ;\red0\green0\blue0;}&#10;\viewkind4\uc1\pard\qc\cf1\lang1033\f0\fs52\par&#10;}&#10;&lt;/Text&gt;&lt;Detail id=&quot;0&quot; h=&quot;0.166666666666667&quot;/&gt;&lt;/Shape&gt;&lt;Group id=&quot;170&quot; primaryItem=&quot;49&quot; isCurrentlyGrouped=&quot;1&quot; parentGroup=&quot;171&quot; lastGroup=&quot;171&quot;/&gt;&lt;List id=&quot;171&quot; primaryItem=&quot;170&quot; isCurrentlyGrouped=&quot;1&quot; isVertical=&quot;1&quot; gap=&quot;0.000000,5.000000,0.000000&quot; sizeIncrease=&quot;0.000000,0.000000,0.000000&quot; itemRotation=&quot;0.000000,0.000000,0.000000&quot; fixedItem=&quot;1&quot;/&gt;&lt;Shape id=&quot;181&quot; parentGroup=&quot;183&quot; lastGroup=&quot;183&quot; type=&quot;RoundedRectangle&quot;&gt;&lt;Position position=&quot;34.332687,-76.993393,9.593789&quot; size=&quot;337.356567,54.156712,9.026806&quot; rotation=&quot;26.146064,-0.000008,0.000000&quot; location=&quot;34.332687,-73.316238,25.391968&quot; rotationMatrix=&quot;0.897674,-0.091619,0.431032,0.091618,0.995577,0.020810,-0.431032,0.020810,0.902097&quot; center=&quot;0.780288,-1.666278,-23.304363&quot; rightOffset=&quot;3.441319,0.351229,-1.652401&quot; topOffset=&quot;-0.000000,0.601969,0.127952&quot; farOffset=&quot;-0.045202,0.019145,-0.090069&quot;/&gt;&lt;DisplayProperties ensureTextContrast=&quot;1&quot;&gt;&lt;Fill color=&quot;#0080ff&quot; colorBlendFactor=&quot;0.25&quot; color1=&quot;#0080ff&quot; color2=&quot;#0080ff&quot;/&gt;&lt;Line/&gt;&lt;Font color=&quot;#000000&quot;/&gt;&lt;/DisplayProperties&gt;&lt;Text&gt;{\rtf1\ansi\ansicpg1252\deff0{\fonttbl{\f0\fswiss\fprq2\fcharset0 Arial;}}&#10;{\colortbl ;\red0\green0\blue0;}&#10;\viewkind4\uc1\pard\qc\cf1\lang1033\f0\fs52\par&#10;}&#10;&lt;/Text&gt;&lt;Detail id=&quot;0&quot; h=&quot;0.166666666666667&quot;/&gt;&lt;/Shape&gt;&lt;Shape id=&quot;182&quot; seq=&quot;1&quot; parentGroup=&quot;183&quot; lastGroup=&quot;183&quot; type=&quot;RoundedRectangle&quot;&gt;&lt;Position position=&quot;38.248066,-76.993423,1.617915&quot; size=&quot;326.590393,45.310226,9.026628&quot; rotation=&quot;26.146115,0.000043,0.000000&quot; location=&quot;38.248066,-74.974548,17.590393&quot; rotationMatrix=&quot;0.897673,-0.091619,0.431032,0.091619,0.995577,0.020809,-0.431032,0.020811,0.902097&quot; center=&quot;0.869274,-1.703967,-23.127054&quot; rightOffset=&quot;3.331494,0.340021,-1.599671&quot; topOffset=&quot;0.000000,0.503637,0.107052&quot; farOffset=&quot;-0.045201,0.019144,-0.090067&quot;/&gt;&lt;DisplayProperties ensureTextContrast=&quot;1&quot;&gt;&lt;Fill color=&quot;#a1d0ff&quot; colorBlendFactor=&quot;0.25&quot; color1=&quot;#0080ff&quot; color2=&quot;#d7ebff&quot;/&gt;&lt;Line/&gt;&lt;Font color=&quot;#000000&quot;/&gt;&lt;/DisplayProperties&gt;&lt;Text&gt;{\rtf1\ansi\ansicpg1252\deff0{\fonttbl{\f0\fswiss\fprq2\fcharset0 Arial;}}&#10;{\colortbl ;\red0\green0\blue0;}&#10;\viewkind4\uc1\pard\qc\cf1\lang1033\f0\fs52 Aumentar a efici\'eancia dos processos do Porto\par&#10;}&#10;&lt;/Text&gt;&lt;Detail id=&quot;0&quot; h=&quot;0.166666666666667&quot;/&gt;&lt;/Shape&gt;&lt;Group id=&quot;183&quot; seq=&quot;1&quot; primaryItem=&quot;182&quot; isCurrentlyGrouped=&quot;1&quot; parentGroup=&quot;171&quot; lastGroup=&quot;171&quot;/&gt;&lt;Shape id=&quot;184&quot; parentGroup=&quot;186&quot; lastGroup=&quot;186&quot; type=&quot;RoundedRectangle&quot;&gt;&lt;Position position=&quot;34.332699,-136.151855,9.593734&quot; size=&quot;337.356567,54.156712,9.026806&quot; rotation=&quot;26.146064,-0.000008,0.000000&quot; location=&quot;34.332699,-131.181961,37.691650&quot; rotationMatrix=&quot;0.897674,-0.091619,0.431032,0.091618,0.995577,0.020810,-0.431032,0.020810,0.902097&quot; center=&quot;0.780289,-2.981408,-23.583900&quot; rightOffset=&quot;3.441319,0.351229,-1.652401&quot; topOffset=&quot;-0.000000,0.601969,0.127952&quot; farOffset=&quot;-0.045202,0.019145,-0.090069&quot;/&gt;&lt;DisplayProperties ensureTextContrast=&quot;1&quot;&gt;&lt;Fill color=&quot;#0080ff&quot; colorBlendFactor=&quot;0.5&quot; color1=&quot;#0080ff&quot; color2=&quot;#0080ff&quot;/&gt;&lt;Line/&gt;&lt;Font color=&quot;#000000&quot;/&gt;&lt;/DisplayProperties&gt;&lt;Text&gt;{\rtf1\ansi\ansicpg1252\deff0{\fonttbl{\f0\fswiss\fprq2\fcharset0 Arial;}}&#10;{\colortbl ;\red0\green0\blue0;}&#10;\viewkind4\uc1\pard\qc\cf1\lang1033\f0\fs52\par&#10;}&#10;&lt;/Text&gt;&lt;Detail id=&quot;0&quot; h=&quot;0.166666666666667&quot;/&gt;&lt;/Shape&gt;&lt;Shape id=&quot;185&quot; seq=&quot;1&quot; parentGroup=&quot;186&quot; lastGroup=&quot;186&quot; type=&quot;RoundedRectangle&quot;&gt;&lt;Position position=&quot;38.248074,-136.151917,1.617917&quot; size=&quot;326.590393,45.310226,9.026628&quot; rotation=&quot;26.146115,0.000043,0.000000&quot; location=&quot;38.248074,-132.840286,29.890137&quot; rotationMatrix=&quot;0.897673,-0.091619,0.431032,0.091619,0.995577,0.020809,-0.431032,0.020811,0.902097&quot; center=&quot;0.869274,-3.019097,-23.406593&quot; rightOffset=&quot;3.331494,0.340021,-1.599671&quot; topOffset=&quot;0.000000,0.503637,0.107052&quot; farOffset=&quot;-0.045201,0.019144,-0.090067&quot;/&gt;&lt;DisplayProperties ensureTextContrast=&quot;1&quot;&gt;&lt;Fill color=&quot;#6bb5ff&quot; colorBlendFactor=&quot;0.5&quot; color1=&quot;#0080ff&quot; color2=&quot;#d7ebff&quot;/&gt;&lt;Line/&gt;&lt;Font color=&quot;#000000&quot;/&gt;&lt;/DisplayProperties&gt;&lt;Text&gt;{\rtf1\ansi\ansicpg1252\deff0{\fonttbl{\f0\fswiss\fprq2\fcharset0 Arial;}}&#10;{\colortbl ;\red0\green0\blue0;}&#10;\viewkind4\uc1\pard\qc\cf1\lang1033\f0\fs52 Melhorar a qualidade do produto portu\'e1rio\par&#10;}&#10;&lt;/Text&gt;&lt;Detail id=&quot;0&quot; h=&quot;0.166666666666667&quot;/&gt;&lt;/Shape&gt;&lt;Group id=&quot;186&quot; seq=&quot;2&quot; primaryItem=&quot;185&quot; isCurrentlyGrouped=&quot;1&quot; parentGroup=&quot;171&quot; lastGroup=&quot;171&quot;/&gt;&lt;Shape id=&quot;187&quot; parentGroup=&quot;189&quot; lastGroup=&quot;189&quot; type=&quot;RoundedRectangle&quot;&gt;&lt;Position position=&quot;34.332706,-195.310410,9.593785&quot; size=&quot;337.356628,54.156712,9.026804&quot; rotation=&quot;26.146045,-0.000008,-0.000000&quot; location=&quot;34.332706,-189.047745,49.991455&quot; rotationMatrix=&quot;0.897674,-0.091619,0.431031,0.091618,0.995577,0.020810,-0.431031,0.020810,0.902097&quot; center=&quot;0.780289,-4.296540,-23.863441&quot; rightOffset=&quot;3.441320,0.351229,-1.652401&quot; topOffset=&quot;-0.000000,0.601969,0.127952&quot; farOffset=&quot;-0.045202,0.019145,-0.090069&quot;/&gt;&lt;DisplayProperties ensureTextContrast=&quot;1&quot;&gt;&lt;Fill color=&quot;#0080ff&quot; colorBlendFactor=&quot;0.75&quot; color1=&quot;#0080ff&quot; color2=&quot;#0080ff&quot;/&gt;&lt;Line/&gt;&lt;Font color=&quot;#000000&quot;/&gt;&lt;/DisplayProperties&gt;&lt;Text&gt;{\rtf1\ansi\ansicpg1252\deff0{\fonttbl{\f0\fswiss\fprq2\fcharset0 Arial;}}&#10;{\colortbl ;\red0\green0\blue0;}&#10;\viewkind4\uc1\pard\qc\cf1\lang1033\f0\fs52\par&#10;}&#10;&lt;/Text&gt;&lt;Detail id=&quot;0&quot; h=&quot;0.166666666666667&quot;/&gt;&lt;/Shape&gt;&lt;Shape id=&quot;188&quot; seq=&quot;1&quot; parentGroup=&quot;189&quot; lastGroup=&quot;189&quot; type=&quot;RoundedRectangle&quot;&gt;&lt;Position position=&quot;38.248085,-195.310471,1.617968&quot; size=&quot;326.590424,45.310226,9.026628&quot; rotation=&quot;26.146115,0.000018,-0.000000&quot; location=&quot;38.248085,-190.706070,42.189941&quot; rotationMatrix=&quot;0.897673,-0.091619,0.431032,0.091619,0.995577,0.020810,-0.431032,0.020810,0.902097&quot; center=&quot;0.869275,-4.334229,-23.686134&quot; rightOffset=&quot;3.331494,0.340021,-1.599671&quot; topOffset=&quot;0.000000,0.503637,0.107052&quot; farOffset=&quot;-0.045201,0.019144,-0.090067&quot;/&gt;&lt;DisplayProperties ensureTextContrast=&quot;1&quot;&gt;&lt;Fill color=&quot;#359aff&quot; colorBlendFactor=&quot;0.75&quot; color1=&quot;#0080ff&quot; color2=&quot;#d7ebff&quot;/&gt;&lt;Line/&gt;&lt;Font color=&quot;#000000&quot;/&gt;&lt;/DisplayProperties&gt;&lt;Text&gt;{\rtf1\ansi\ansicpg1252\deff0{\fonttbl{\f0\fswiss\fprq2\fcharset0 Arial;}}&#10;{\colortbl ;\red0\green0\blue0;}&#10;\viewkind4\uc1\pard\qc\cf1\lang1033\f0\fs52 Melhorar a intera\'e7\'e3o Porto-Cidade\par&#10;}&#10;&lt;/Text&gt;&lt;Detail id=&quot;0&quot; h=&quot;0.166666666666667&quot;/&gt;&lt;/Shape&gt;&lt;Group id=&quot;189&quot; seq=&quot;3&quot; primaryItem=&quot;188&quot; isCurrentlyGrouped=&quot;1&quot; parentGroup=&quot;171&quot; lastGroup=&quot;171&quot;/&gt;&lt;Shape id=&quot;190&quot; parentGroup=&quot;192&quot; lastGroup=&quot;192&quot; type=&quot;RoundedRectangle&quot;&gt;&lt;Position position=&quot;34.332714,-254.468887,9.593852&quot; size=&quot;337.356628,54.156712,9.026814&quot; rotation=&quot;26.146045,-0.000008,-0.000000&quot; location=&quot;34.332714,-246.913452,62.291260&quot; rotationMatrix=&quot;0.897674,-0.091619,0.431031,0.091618,0.995577,0.020810,-0.431031,0.020810,0.902097&quot; center=&quot;0.780289,-5.611670,-24.142982&quot; rightOffset=&quot;3.441320,0.351229,-1.652401&quot; topOffset=&quot;-0.000000,0.601969,0.127952&quot; farOffset=&quot;-0.045202,0.019145,-0.090069&quot;/&gt;&lt;DisplayProperties ensureTextContrast=&quot;1&quot;&gt;&lt;Fill color=&quot;#0080ff&quot;/&gt;&lt;Line/&gt;&lt;Font color=&quot;#000000&quot;/&gt;&lt;/DisplayProperties&gt;&lt;Text&gt;{\rtf1\ansi\ansicpg1252\deff0{\fonttbl{\f0\fswiss\fprq2\fcharset0 Arial;}}&#10;{\colortbl ;\red0\green0\blue0;}&#10;\viewkind4\uc1\pard\qc\cf1\lang1033\f0\fs52\par&#10;}&#10;&lt;/Text&gt;&lt;Detail id=&quot;0&quot; h=&quot;0.166666666666667&quot;/&gt;&lt;/Shape&gt;&lt;Shape id=&quot;191&quot; seq=&quot;1&quot; parentGroup=&quot;192&quot; lastGroup=&quot;192&quot; type=&quot;RoundedRectangle&quot;&gt;&lt;Position position=&quot;38.248093,-254.468948,1.618035&quot; size=&quot;326.590424,45.310226,9.026617&quot; rotation=&quot;26.146115,0.000018,-0.000000&quot; location=&quot;38.248093,-248.571777,54.489746&quot; rotationMatrix=&quot;0.897673,-0.091619,0.431032,0.091619,0.995577,0.020810,-0.431032,0.020810,0.902097&quot; center=&quot;0.869275,-5.649359,-23.965675&quot; rightOffset=&quot;3.331494,0.340021,-1.599671&quot; topOffset=&quot;0.000000,0.503637,0.107052&quot; farOffset=&quot;-0.045201,0.019144,-0.090067&quot;/&gt;&lt;DisplayProperties ensureTextContrast=&quot;1&quot;&gt;&lt;Fill color=&quot;#0080ff&quot;/&gt;&lt;Line/&gt;&lt;Font color=&quot;#000000&quot;/&gt;&lt;/DisplayProperties&gt;&lt;Text&gt;{\rtf1\ansi\ansicpg1252\deff0{\fonttbl{\f0\fswiss\fprq2\fcharset0 Arial;}}&#10;{\colortbl ;\red0\green0\blue0;}&#10;\viewkind4\uc1\pard\qc\cf1\lang1033\f0\fs52 Elevados padr\'f5es de seguran\'e7a e ambiente \par&#10;}&#10;&lt;/Text&gt;&lt;Detail id=&quot;0&quot; h=&quot;0.166666666666667&quot;/&gt;&lt;/Shape&gt;&lt;Group id=&quot;192&quot; seq=&quot;4&quot; primaryItem=&quot;191&quot; isCurrentlyGrouped=&quot;1&quot; parentGroup=&quot;171&quot; lastGroup=&quot;171&quot;/&gt;&lt;/Scene&gt;&lt;/Perspector&gt;&#10;"/>
  <p:tag name="PERSPECTOR-QUALITYLEVEL" val="3"/>
  <p:tag name="PERSPECTOR-TYPE" val="BMP"/>
</p:tagLst>
</file>

<file path=ppt/tags/tag14.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99.1837005615234&quot; frameTop=&quot;37.5332298278809&quot; scaleX=&quot;1.49403327221903&quot; scaleY=&quot;1.53496476377068&quot; frameWidth=&quot;538.642517089844&quot; frameHeight=&quot;502.466766357422&quot; frameOrientationIsPortrait=&quot;0&quot; light1Strength=&quot;0.3&quot; light1Direction=&quot;0.000000,-0.400000,1.000000&quot; light2Strength=&quot;0&quot; light3Strength=&quot;0&quot; light4Strength=&quot;0&quot; containsPicture=&quot;1&quot;&gt;&lt;Camera modelViewMatrix=&quot;1.000000,0.000000,0.000000,0.000000,0.000000,1.000000,0.000000,0.000000,0.000000,0.000000,1.000000,0.000000,0.590825,0.056699,0.000000,1.000000&quot;/&gt;&lt;BaseCamera modelViewMatrix=&quot;1.000000,0.000000,0.000000,0.000000,0.000000,1.000000,0.000000,0.000000,0.000000,0.000000,1.000000,0.000000,0.590825,0.056699,0.000000,1.000000&quot;/&gt;&lt;DefaultTextFormat&gt;{\rtf1\ansi\ansicpg1252\deff0\deflang2070{\fonttbl{\f0\fnil\fcharset0 Calibri;}}&#10;{\colortbl ;\red0\green0\blue0;}&#10;\viewkind4\uc1\pard\cf1\f0\fs64\par&#10;}&#10;&lt;/DefaultTextFormat&gt;&lt;Group id=&quot;164&quot; primaryItem=&quot;162&quot; isCurrentlyGrouped=&quot;0&quot;/&gt;&lt;Shape id=&quot;167&quot; parentGroup=&quot;173&quot; lastGroup=&quot;173&quot; type=&quot;Cube3D&quot;&gt;&lt;Position position=&quot;-110.549591,11.446140,-9.522830&quot; size=&quot;74.433571,74.433456,74.433617&quot; rotation=&quot;21.614100,-0.000129,-0.000000&quot; location=&quot;-110.549591,9.216106,-11.694519&quot; rotationMatrix=&quot;0.929686,-0.076586,0.360304,0.076585,0.996961,0.014302,-0.360304,0.014298,0.932725&quot; center=&quot;-2.512491,0.209457,-22.461489&quot; rightOffset=&quot;0.786362,0.064778,-0.304758&quot; topOffset=&quot;-0.000001,0.827352,0.175857&quot; farOffset=&quot;-0.311567,0.163492,-0.769179&quot;/&gt;&lt;DisplayProperties&gt;&lt;Fill color=&quot;#6fb7ff&quot;/&gt;&lt;Line/&gt;&lt;Font color=&quot;#000000&quot;/&gt;&lt;/DisplayProperties&gt;&lt;Text&gt;&lt;/Text&gt;&lt;/Shape&gt;&lt;Shape id=&quot;170&quot; parentGroup=&quot;173&quot; lastGroup=&quot;173&quot; type=&quot;Cube3D&quot;&gt;&lt;Position position=&quot;-34.735229,11.446091,20.515591&quot; size=&quot;74.433464,74.433426,74.433548&quot; rotation=&quot;21.613982,-0.000076,0.000000&quot; location=&quot;-34.735229,15.461397,17.687500&quot; rotationMatrix=&quot;0.929687,-0.076585,0.360302,0.076584,0.996961,0.014301,-0.360302,0.014298,0.932726&quot; center=&quot;-0.789437,0.351395,-23.129261&quot; rightOffset=&quot;0.786361,0.064778,-0.304756&quot; topOffset=&quot;-0.000000,0.827351,0.175858&quot; farOffset=&quot;-0.311565,0.163493,-0.769179&quot;/&gt;&lt;DisplayProperties&gt;&lt;Fill color=&quot;#6fb7ff&quot;/&gt;&lt;Line/&gt;&lt;Font color=&quot;#000000&quot;/&gt;&lt;/DisplayProperties&gt;&lt;Text&gt;&lt;/Text&gt;&lt;/Shape&gt;&lt;Shape id=&quot;172&quot; parentGroup=&quot;173&quot; lastGroup=&quot;173&quot; type=&quot;Cube3D&quot;&gt;&lt;Position position=&quot;41.761051,11.446053,50.824139&quot; size=&quot;74.433548,74.433456,74.433548&quot; rotation=&quot;21.613788,-0.000098,0.000000&quot; location=&quot;41.761051,21.762861,47.333740&quot; rotationMatrix=&quot;0.929688,-0.076585,0.360299,0.076584,0.996961,0.014301,-0.360299,0.014298,0.932727&quot; center=&quot;0.949115,0.494610,-23.803040&quot; rightOffset=&quot;0.786363,0.064777,-0.304754&quot; topOffset=&quot;-0.000001,0.827352,0.175858&quot; farOffset=&quot;-0.311562,0.163493,-0.769180&quot;/&gt;&lt;DisplayProperties&gt;&lt;Fill color=&quot;#6fb7ff&quot;/&gt;&lt;Line/&gt;&lt;Font color=&quot;#000000&quot;/&gt;&lt;/DisplayProperties&gt;&lt;Text&gt;&lt;/Text&gt;&lt;/Shape&gt;&lt;Group id=&quot;173&quot; primaryItem=&quot;167&quot; isCurrentlyGrouped=&quot;1&quot; parentGroup=&quot;190&quot; lastGroup=&quot;190&quot;/&gt;&lt;Shape id=&quot;178&quot; parentGroup=&quot;181&quot; lastGroup=&quot;181&quot; type=&quot;Cube3D&quot;&gt;&lt;Position position=&quot;-110.064125,90.925407,-10.748081&quot; size=&quot;74.433502,74.433449,74.433578&quot; rotation=&quot;21.613986,-0.000080,-0.000000&quot; location=&quot;-110.064125,86.703812,-29.417664&quot; rotationMatrix=&quot;0.929687,-0.076585,0.360302,0.076585,0.996960,0.014301,-0.360302,0.014298,0.932726&quot; center=&quot;-2.501457,1.970541,-22.058689&quot; rightOffset=&quot;0.786362,0.064778,-0.304756&quot; topOffset=&quot;-0.000000,0.827351,0.175858&quot; farOffset=&quot;-0.311565,0.163493,-0.769179&quot;/&gt;&lt;DisplayProperties&gt;&lt;Fill color=&quot;#9fcfff&quot;/&gt;&lt;Line/&gt;&lt;Font color=&quot;#000000&quot;/&gt;&lt;/DisplayProperties&gt;&lt;Text&gt;&lt;/Text&gt;&lt;/Shape&gt;&lt;Shape id=&quot;179&quot; parentGroup=&quot;181&quot; lastGroup=&quot;181&quot; type=&quot;Cube3D&quot;&gt;&lt;Position position=&quot;-34.249763,90.925293,19.290516&quot; size=&quot;74.433456,74.433456,74.433487&quot; rotation=&quot;21.613834,-0.000099,-0.000000&quot; location=&quot;-34.249763,92.949081,-0.035461&quot; rotationMatrix=&quot;0.929688,-0.076585,0.360300,0.076584,0.996961,0.014301,-0.360300,0.014298,0.932727&quot; center=&quot;-0.778404,2.112479,-22.726467&quot; rightOffset=&quot;0.786362,0.064777,-0.304754&quot; topOffset=&quot;-0.000001,0.827352,0.175858&quot; farOffset=&quot;-0.311563,0.163493,-0.769179&quot;/&gt;&lt;DisplayProperties&gt;&lt;Fill color=&quot;#9fcfff&quot;/&gt;&lt;Line/&gt;&lt;Font color=&quot;#000000&quot;/&gt;&lt;/DisplayProperties&gt;&lt;Text&gt;&lt;/Text&gt;&lt;/Shape&gt;&lt;Shape id=&quot;180&quot; parentGroup=&quot;181&quot; lastGroup=&quot;181&quot; type=&quot;Cube3D&quot;&gt;&lt;Position position=&quot;42.246544,90.925301,49.598885&quot; size=&quot;74.433685,74.433563,74.433533&quot; rotation=&quot;21.614031,-0.000135,-0.000000&quot; location=&quot;42.246544,99.250549,29.610596&quot; rotationMatrix=&quot;0.929686,-0.076586,0.360303,0.076585,0.996961,0.014302,-0.360303,0.014297,0.932726&quot; center=&quot;0.960149,2.255694,-23.400240&quot; rightOffset=&quot;0.786363,0.064778,-0.304758&quot; topOffset=&quot;-0.000001,0.827353,0.175857&quot; farOffset=&quot;-0.311565,0.163492,-0.769178&quot;/&gt;&lt;DisplayProperties&gt;&lt;Fill color=&quot;#9fcfff&quot;/&gt;&lt;Line/&gt;&lt;Font color=&quot;#000000&quot;/&gt;&lt;/DisplayProperties&gt;&lt;Text&gt;&lt;/Text&gt;&lt;/Shape&gt;&lt;Group id=&quot;181&quot; primaryItem=&quot;178&quot; isCurrentlyGrouped=&quot;1&quot; parentGroup=&quot;190&quot; lastGroup=&quot;190&quot;/&gt;&lt;Shape id=&quot;186&quot; parentGroup=&quot;189&quot; lastGroup=&quot;189&quot; type=&quot;Cube3D&quot;&gt;&lt;Position position=&quot;-110.064064,-70.748222,-10.748399&quot; size=&quot;74.433533,74.433701,74.433640&quot; rotation=&quot;21.613939,-0.000085,-0.000000&quot; location=&quot;-110.064064,-71.436920,4.195862&quot; rotationMatrix=&quot;0.929687,-0.076585,0.360301,0.076584,0.996961,0.014301,-0.360301,0.014298,0.932726&quot; center=&quot;-2.501456,-1.623566,-22.822634&quot; rightOffset=&quot;0.786362,0.064778,-0.304756&quot; topOffset=&quot;-0.000000,0.827354,0.175858&quot; farOffset=&quot;-0.311565,0.163493,-0.769180&quot;/&gt;&lt;DisplayProperties&gt;&lt;Fill color=&quot;#3399ff&quot;/&gt;&lt;Line/&gt;&lt;Font color=&quot;#000000&quot;/&gt;&lt;/DisplayProperties&gt;&lt;Text&gt;&lt;/Text&gt;&lt;/Shape&gt;&lt;Shape id=&quot;187&quot; parentGroup=&quot;189&quot; lastGroup=&quot;189&quot; type=&quot;Cube3D&quot;&gt;&lt;Position position=&quot;-34.249714,-70.748306,19.290140&quot; size=&quot;74.433517,74.433479,74.433563&quot; rotation=&quot;21.613970,-0.000076,0.000000&quot; location=&quot;-34.249714,-65.191635,33.578003&quot; rotationMatrix=&quot;0.929687,-0.076585,0.360302,0.076584,0.996961,0.014301,-0.360302,0.014298,0.932726&quot; center=&quot;-0.778403,-1.481628,-23.490410&quot; rightOffset=&quot;0.786362,0.064778,-0.304756&quot; topOffset=&quot;-0.000000,0.827352,0.175858&quot; farOffset=&quot;-0.311565,0.163493,-0.769179&quot;/&gt;&lt;DisplayProperties&gt;&lt;Fill color=&quot;#3399ff&quot;/&gt;&lt;Line/&gt;&lt;Font color=&quot;#000000&quot;/&gt;&lt;/DisplayProperties&gt;&lt;Text&gt;&lt;/Text&gt;&lt;/Shape&gt;&lt;Shape id=&quot;188&quot; parentGroup=&quot;189&quot; lastGroup=&quot;189&quot; type=&quot;Cube3D&quot;&gt;&lt;Position position=&quot;42.246593,-70.748299,49.598572&quot; size=&quot;74.433502,74.433449,74.433578&quot; rotation=&quot;21.613986,-0.000080,-0.000000&quot; location=&quot;42.246593,-58.890156,63.224121&quot; rotationMatrix=&quot;0.929687,-0.076585,0.360302,0.076585,0.996960,0.014301,-0.360302,0.014298,0.932726&quot; center=&quot;0.960150,-1.338413,-24.164185&quot; rightOffset=&quot;0.786362,0.064778,-0.304756&quot; topOffset=&quot;-0.000000,0.827351,0.175858&quot; farOffset=&quot;-0.311565,0.163493,-0.769179&quot;/&gt;&lt;DisplayProperties&gt;&lt;Fill color=&quot;#3399ff&quot;/&gt;&lt;Line/&gt;&lt;Font color=&quot;#000000&quot;/&gt;&lt;/DisplayProperties&gt;&lt;Text&gt;&lt;/Text&gt;&lt;/Shape&gt;&lt;Group id=&quot;189&quot; primaryItem=&quot;186&quot; isCurrentlyGrouped=&quot;1&quot; parentGroup=&quot;190&quot; lastGroup=&quot;190&quot;/&gt;&lt;Group id=&quot;190&quot; primaryItem=&quot;189&quot; isCurrentlyGrouped=&quot;1&quot; parentGroup=&quot;243&quot; lastGroup=&quot;243&quot;/&gt;&lt;Shape id=&quot;204&quot; parentGroup=&quot;207&quot; lastGroup=&quot;207&quot; pictureID=&quot;LOGO-CE-CPLP-copy&quot; type=&quot;Cube3D&quot;&gt;&lt;Position position=&quot;-80.839897,11.446209,-84.507607&quot; size=&quot;74.433502,74.433449,74.433563&quot; rotation=&quot;21.613986,-0.000079,0.000000&quot; location=&quot;-80.839897,-6.374038,-85.040710&quot; rotationMatrix=&quot;0.929687,-0.076585,0.360302,0.076585,0.996960,0.014301,-0.360302,0.014298,0.932726&quot; center=&quot;-1.837270,-0.144864,-20.794529&quot; rightOffset=&quot;0.786362,0.064778,-0.304756&quot; topOffset=&quot;-0.000000,0.827351,0.175858&quot; farOffset=&quot;-0.311565,0.163493,-0.769179&quot;/&gt;&lt;DisplayProperties&gt;&lt;Fill color=&quot;#9fcfff&quot;/&gt;&lt;Line/&gt;&lt;Font color=&quot;#000000&quot;/&gt;&lt;/DisplayProperties&gt;&lt;Text&gt;&lt;/Text&gt;&lt;/Shape&gt;&lt;Shape id=&quot;205&quot; parentGroup=&quot;207&quot; lastGroup=&quot;207&quot; pictureID=&quot;Bandeira_CPLP_svg_3&quot; type=&quot;Cube3D&quot;&gt;&lt;Position position=&quot;-5.025537,11.446157,-54.469185&quot; size=&quot;74.433548,74.433418,74.433510&quot; rotation=&quot;21.613853,-0.000088,0.000000&quot; location=&quot;-5.025537,-0.128749,-55.658691&quot; rotationMatrix=&quot;0.929687,-0.076585,0.360300,0.076584,0.996961,0.014301,-0.360300,0.014298,0.932727&quot; center=&quot;-0.114217,-0.002926,-21.462303&quot; rightOffset=&quot;0.786363,0.064778,-0.304755&quot; topOffset=&quot;-0.000000,0.827351,0.175858&quot; farOffset=&quot;-0.311563,0.163493,-0.769179&quot;/&gt;&lt;DisplayProperties&gt;&lt;Fill color=&quot;#9fcfff&quot;/&gt;&lt;Line/&gt;&lt;Font color=&quot;#000000&quot;/&gt;&lt;/DisplayProperties&gt;&lt;Text&gt;&lt;/Text&gt;&lt;/Shape&gt;&lt;Shape id=&quot;206&quot; parentGroup=&quot;207&quot; lastGroup=&quot;207&quot; pictureID=&quot;1-LogoODM&quot; type=&quot;Cube3D&quot;&gt;&lt;Position position=&quot;71.470779,11.446111,-24.160578&quot; size=&quot;74.433350,74.433228,74.433395&quot; rotation=&quot;21.613628,-0.000108,-0.000000&quot; location=&quot;71.470779,6.172719,-26.012390&quot; rotationMatrix=&quot;0.929689,-0.076584,0.360296,0.076583,0.996961,0.014301,-0.360296,0.014297,0.932728&quot; center=&quot;1.624336,0.140289,-22.136082&quot; rightOffset=&quot;0.786362,0.064777,-0.304751&quot; topOffset=&quot;-0.000001,0.827349,0.175857&quot; farOffset=&quot;-0.311559,0.163492,-0.769179&quot;/&gt;&lt;DisplayProperties&gt;&lt;Fill color=&quot;#9fcfff&quot;/&gt;&lt;Line/&gt;&lt;Font color=&quot;#000000&quot;/&gt;&lt;/DisplayProperties&gt;&lt;Text&gt;&lt;/Text&gt;&lt;/Shape&gt;&lt;Group id=&quot;207&quot; primaryItem=&quot;204&quot; isCurrentlyGrouped=&quot;1&quot; parentGroup=&quot;216&quot; lastGroup=&quot;216&quot;/&gt;&lt;Shape id=&quot;208&quot; parentGroup=&quot;211&quot; lastGroup=&quot;211&quot; pictureID=&quot;imagesCADEBBTB_2&quot; type=&quot;Cube3D&quot;&gt;&lt;Position position=&quot;-80.354385,90.925407,-85.732750&quot; size=&quot;74.433540,74.433365,74.433479&quot; rotation=&quot;21.613854,-0.000084,-0.000000&quot; location=&quot;-80.354385,71.113625,-102.763733&quot; rotationMatrix=&quot;0.929687,-0.076585,0.360300,0.076584,0.996961,0.014301,-0.360300,0.014298,0.932727&quot; center=&quot;-1.826236,1.616219,-20.391733&quot; rightOffset=&quot;0.786363,0.064778,-0.304755&quot; topOffset=&quot;-0.000000,0.827350,0.175858&quot; farOffset=&quot;-0.311563,0.163493,-0.769179&quot;/&gt;&lt;DisplayProperties&gt;&lt;Fill color=&quot;#bbddff&quot;/&gt;&lt;Line/&gt;&lt;Font color=&quot;#000000&quot;/&gt;&lt;/DisplayProperties&gt;&lt;Text&gt;&lt;/Text&gt;&lt;/Shape&gt;&lt;Shape id=&quot;209&quot; parentGroup=&quot;211&quot; lastGroup=&quot;211&quot; pictureID=&quot;CPLP_green projet&quot; type=&quot;Cube3D&quot;&gt;&lt;Position position=&quot;-4.540025,90.925400,-55.694443&quot; size=&quot;74.433479,74.433388,74.433533&quot; rotation=&quot;21.613852,0.000033,0.000000&quot; location=&quot;-4.540025,77.358932,-73.381836&quot; rotationMatrix=&quot;0.929687,-0.076584,0.360300,0.076584,0.996961,0.014299,-0.360300,0.014300,0.932727&quot; center=&quot;-0.103182,1.758158,-21.059504&quot; rightOffset=&quot;0.786362,0.064778,-0.304754&quot; topOffset=&quot;0.000000,0.827350,0.175859&quot; farOffset=&quot;-0.311563,0.163494,-0.769179&quot;/&gt;&lt;DisplayProperties&gt;&lt;Fill color=&quot;#bbddff&quot;/&gt;&lt;Line/&gt;&lt;Font color=&quot;#000000&quot;/&gt;&lt;/DisplayProperties&gt;&lt;Text&gt;&lt;/Text&gt;&lt;/Shape&gt;&lt;Shape id=&quot;210&quot; parentGroup=&quot;211&quot; lastGroup=&quot;211&quot; pictureID=&quot;logo legis palop&quot; type=&quot;Cube3D&quot;&gt;&lt;Position position=&quot;71.956276,90.925339,-25.385899&quot; size=&quot;74.433395,74.433334,74.433464&quot; rotation=&quot;21.613849,-0.000089,0.000000&quot; location=&quot;71.956276,83.660378,-43.735596&quot; rotationMatrix=&quot;0.929688,-0.076585,0.360300,0.076584,0.996961,0.014301,-0.360300,0.014298,0.932727&quot; center=&quot;1.635370,1.901372,-21.733282&quot; rightOffset=&quot;0.786361,0.064777,-0.304754&quot; topOffset=&quot;-0.000000,0.827350,0.175857&quot; farOffset=&quot;-0.311563,0.163493,-0.769178&quot;/&gt;&lt;DisplayProperties&gt;&lt;Fill color=&quot;#bbddff&quot;/&gt;&lt;Line/&gt;&lt;Font color=&quot;#000000&quot;/&gt;&lt;/DisplayProperties&gt;&lt;Text&gt;&lt;/Text&gt;&lt;/Shape&gt;&lt;Group id=&quot;211&quot; primaryItem=&quot;208&quot; isCurrentlyGrouped=&quot;1&quot; parentGroup=&quot;216&quot; lastGroup=&quot;216&quot;/&gt;&lt;Shape id=&quot;212&quot; parentGroup=&quot;215&quot; lastGroup=&quot;215&quot; pictureID=&quot;getimage&quot; type=&quot;Cube3D&quot;&gt;&lt;Position position=&quot;-80.354347,-70.748116,-85.733109&quot; size=&quot;74.433556,74.433571,74.433517&quot; rotation=&quot;21.613875,-0.000101,0.000000&quot; location=&quot;-80.354347,-87.027016,-69.150269&quot; rotationMatrix=&quot;0.929687,-0.076585,0.360300,0.076584,0.996961,0.014301,-0.360300,0.014298,0.932727&quot; center=&quot;-1.826235,-1.977887,-21.155676&quot; rightOffset=&quot;0.786363,0.064778,-0.304755&quot; topOffset=&quot;-0.000001,0.827353,0.175858&quot; farOffset=&quot;-0.311563,0.163492,-0.769179&quot;/&gt;&lt;DisplayProperties&gt;&lt;Fill color=&quot;#6fb7ff&quot;/&gt;&lt;Line/&gt;&lt;Font color=&quot;#000000&quot;/&gt;&lt;/DisplayProperties&gt;&lt;Text&gt;&lt;/Text&gt;&lt;/Shape&gt;&lt;Shape id=&quot;213&quot; parentGroup=&quot;215&quot; lastGroup=&quot;215&quot; pictureID=&quot;médicos&quot; type=&quot;Cube3D&quot;&gt;&lt;Position position=&quot;-4.539975,-70.748108,-55.694798&quot; size=&quot;74.433517,74.433464,74.433578&quot; rotation=&quot;21.613978,-0.000135,-0.000000&quot; location=&quot;-4.539975,-80.781693,-39.768372&quot; rotationMatrix=&quot;0.929687,-0.076585,0.360302,0.076584,0.996961,0.014302,-0.360302,0.014297,0.932726&quot; center=&quot;-0.103181,-1.835948,-21.823446&quot; rightOffset=&quot;0.786362,0.064778,-0.304756&quot; topOffset=&quot;-0.000001,0.827352,0.175857&quot; farOffset=&quot;-0.311565,0.163492,-0.769179&quot;/&gt;&lt;DisplayProperties&gt;&lt;Fill color=&quot;#6fb7ff&quot;/&gt;&lt;Line/&gt;&lt;Font color=&quot;#000000&quot;/&gt;&lt;/DisplayProperties&gt;&lt;Text&gt;{\rtf1\ansi\ansicpg1252\deff0\deflang2070{\fonttbl{\f0\fnil\fcharset0 Calibri;}}&#10;{\colortbl ;\red0\green0\blue0;}&#10;\viewkind4\uc1\pard\qc\cf1\f0\fs64\par&#10;}&lt;/Text&gt;&lt;/Shape&gt;&lt;Shape id=&quot;214&quot; parentGroup=&quot;215&quot; lastGroup=&quot;215&quot; pictureID=&quot;uccla-290x236&quot; type=&quot;Cube3D&quot;&gt;&lt;Position position=&quot;71.956360,-70.748146,-25.386312&quot; size=&quot;74.433456,74.433266,74.433281&quot; rotation=&quot;21.614021,-0.000088,-0.000000&quot; location=&quot;71.956360,-74.480240,-10.122192&quot; rotationMatrix=&quot;0.929686,-0.076585,0.360303,0.076585,0.996961,0.014301,-0.360303,0.014298,0.932726&quot; center=&quot;1.635372,-1.692733,-22.497223&quot; rightOffset=&quot;0.786361,0.064778,-0.304757&quot; topOffset=&quot;-0.000000,0.827349,0.175857&quot; farOffset=&quot;-0.311564,0.163492,-0.769176&quot;/&gt;&lt;DisplayProperties&gt;&lt;Fill color=&quot;#6fb7ff&quot;/&gt;&lt;Line/&gt;&lt;Font color=&quot;#000000&quot;/&gt;&lt;/DisplayProperties&gt;&lt;Text&gt;&lt;/Text&gt;&lt;/Shape&gt;&lt;Group id=&quot;215&quot; primaryItem=&quot;212&quot; isCurrentlyGrouped=&quot;1&quot; parentGroup=&quot;216&quot; lastGroup=&quot;216&quot;/&gt;&lt;Group id=&quot;216&quot; primaryItem=&quot;207&quot; isCurrentlyGrouped=&quot;1&quot; parentGroup=&quot;243&quot; lastGroup=&quot;243&quot;/&gt;&lt;Shape id=&quot;230&quot; parentGroup=&quot;233&quot; lastGroup=&quot;233&quot; type=&quot;Cube3D&quot;&gt;&lt;Position position=&quot;-140.724670,11.446095,66.636360&quot; size=&quot;74.433731,74.433556,74.433601&quot; rotation=&quot;21.614047,-0.000252,-0.000000&quot; location=&quot;-140.724670,25.050447,62.800415&quot; rotationMatrix=&quot;0.929686,-0.076587,0.360303,0.076585,0.996960,0.014304,-0.360303,0.014296,0.932726&quot; center=&quot;-3.198288,0.569328,-24.154554&quot; rightOffset=&quot;0.786364,0.064778,-0.304758&quot; topOffset=&quot;-0.000001,0.827353,0.175856&quot; farOffset=&quot;-0.311566,0.163490,-0.769179&quot;/&gt;&lt;DisplayProperties&gt;&lt;Fill color=&quot;#3399ff&quot;/&gt;&lt;Line/&gt;&lt;Font color=&quot;#000000&quot;/&gt;&lt;/DisplayProperties&gt;&lt;Text&gt;&lt;/Text&gt;&lt;/Shape&gt;&lt;Shape id=&quot;231&quot; parentGroup=&quot;233&quot; lastGroup=&quot;233&quot; type=&quot;Cube3D&quot;&gt;&lt;Position position=&quot;-64.910233,11.446044,96.674843&quot; size=&quot;74.433479,74.433350,74.433517&quot; rotation=&quot;21.613673,-0.000100,-0.000000&quot; location=&quot;-64.910233,31.295750,92.182495&quot; rotationMatrix=&quot;0.929689,-0.076584,0.360297,0.076583,0.996961,0.014301,-0.360297,0.014297,0.932728&quot; center=&quot;-1.475233,0.711267,-24.822329&quot; rightOffset=&quot;0.786363,0.064777,-0.304752&quot; topOffset=&quot;-0.000001,0.827350,0.175857&quot; farOffset=&quot;-0.311560,0.163493,-0.769180&quot;/&gt;&lt;DisplayProperties&gt;&lt;Fill color=&quot;#3399ff&quot;/&gt;&lt;Line/&gt;&lt;Font color=&quot;#000000&quot;/&gt;&lt;/DisplayProperties&gt;&lt;Text&gt;&lt;/Text&gt;&lt;/Shape&gt;&lt;Shape id=&quot;232&quot; parentGroup=&quot;233&quot; lastGroup=&quot;233&quot; type=&quot;Cube3D&quot;&gt;&lt;Position position=&quot;11.586047,11.446049,126.983147&quot; size=&quot;74.433701,74.433556,74.433563&quot; rotation=&quot;21.614215,-0.000121,0.000000&quot; location=&quot;11.586047,37.597206,121.828491&quot; rotationMatrix=&quot;0.929685,-0.076586,0.360306,0.076586,0.996960,0.014302,-0.360306,0.014298,0.932725&quot; center=&quot;0.263319,0.854482,-25.496101&quot; rightOffset=&quot;0.786363,0.064779,-0.304760&quot; topOffset=&quot;-0.000001,0.827353,0.175858&quot; farOffset=&quot;-0.311568,0.163492,-0.769178&quot;/&gt;&lt;DisplayProperties&gt;&lt;Fill color=&quot;#3399ff&quot;/&gt;&lt;Line/&gt;&lt;Font color=&quot;#000000&quot;/&gt;&lt;/DisplayProperties&gt;&lt;Text&gt;&lt;/Text&gt;&lt;/Shape&gt;&lt;Group id=&quot;233&quot; primaryItem=&quot;230&quot; isCurrentlyGrouped=&quot;1&quot; parentGroup=&quot;242&quot; lastGroup=&quot;242&quot;/&gt;&lt;Shape id=&quot;234&quot; parentGroup=&quot;237&quot; lastGroup=&quot;237&quot; type=&quot;Cube3D&quot;&gt;&lt;Position position=&quot;-140.239075,90.925316,65.410973&quot; size=&quot;74.433578,74.433495,74.433647&quot; rotation=&quot;21.614100,-0.000069,0.000000&quot; location=&quot;-140.239075,102.538086,45.077148&quot; rotationMatrix=&quot;0.929686,-0.076585,0.360304,0.076585,0.996961,0.014301,-0.360304,0.014299,0.932725&quot; center=&quot;-3.187252,2.330411,-23.751753&quot; rightOffset=&quot;0.786362,0.064778,-0.304758&quot; topOffset=&quot;-0.000000,0.827352,0.175858&quot; farOffset=&quot;-0.311567,0.163493,-0.769179&quot;/&gt;&lt;DisplayProperties&gt;&lt;Fill color=&quot;#6fb7ff&quot;/&gt;&lt;Line/&gt;&lt;Font color=&quot;#000000&quot;/&gt;&lt;/DisplayProperties&gt;&lt;Text&gt;&lt;/Text&gt;&lt;/Shape&gt;&lt;Shape id=&quot;235&quot; parentGroup=&quot;237&quot; lastGroup=&quot;237&quot; type=&quot;Cube3D&quot;&gt;&lt;Position position=&quot;-64.424667,90.925255,95.449455&quot; size=&quot;74.433533,74.433548,74.433464&quot; rotation=&quot;21.613872,-0.000097,0.000000&quot; location=&quot;-64.424667,108.783371,74.459229&quot; rotationMatrix=&quot;0.929687,-0.076585,0.360300,0.076584,0.996961,0.014301,-0.360300,0.014298,0.932727&quot; center=&quot;-1.464197,2.472349,-24.419527&quot; rightOffset=&quot;0.786363,0.064778,-0.304755&quot; topOffset=&quot;-0.000001,0.827352,0.175858&quot; farOffset=&quot;-0.311563,0.163492,-0.769178&quot;/&gt;&lt;DisplayProperties&gt;&lt;Fill color=&quot;#6fb7ff&quot;/&gt;&lt;Line/&gt;&lt;Font color=&quot;#000000&quot;/&gt;&lt;/DisplayProperties&gt;&lt;Text&gt;&lt;/Text&gt;&lt;/Shape&gt;&lt;Shape id=&quot;236&quot; parentGroup=&quot;237&quot; lastGroup=&quot;237&quot; type=&quot;Cube3D&quot;&gt;&lt;Position position=&quot;12.071590,90.925217,125.758003&quot; size=&quot;74.433395,74.433365,74.433464&quot; rotation=&quot;21.613849,-0.000088,0.000000&quot; location=&quot;12.071590,115.084839,104.105469&quot; rotationMatrix=&quot;0.929688,-0.076585,0.360300,0.076584,0.996961,0.014301,-0.360300,0.014298,0.932727&quot; center=&quot;0.274354,2.615565,-25.093306&quot; rightOffset=&quot;0.786361,0.064777,-0.304754&quot; topOffset=&quot;-0.000000,0.827350,0.175858&quot; farOffset=&quot;-0.311563,0.163493,-0.769178&quot;/&gt;&lt;DisplayProperties&gt;&lt;Fill color=&quot;#6fb7ff&quot;/&gt;&lt;Line/&gt;&lt;Font color=&quot;#000000&quot;/&gt;&lt;/DisplayProperties&gt;&lt;Text&gt;&lt;/Text&gt;&lt;/Shape&gt;&lt;Group id=&quot;237&quot; primaryItem=&quot;234&quot; isCurrentlyGrouped=&quot;1&quot; parentGroup=&quot;242&quot; lastGroup=&quot;242&quot;/&gt;&lt;Shape id=&quot;238&quot; parentGroup=&quot;241&quot; lastGroup=&quot;241&quot; type=&quot;Cube3D&quot;&gt;&lt;Position position=&quot;-140.239090,-70.748253,65.410919&quot; size=&quot;74.433517,74.433594,74.433601&quot; rotation=&quot;21.613810,-0.000099,0.000000&quot; location=&quot;-140.239090,-55.602539,78.690918&quot; rotationMatrix=&quot;0.929688,-0.076585,0.360299,0.076584,0.996961,0.014301,-0.360299,0.014298,0.932727&quot; center=&quot;-3.187252,-1.263694,-24.515703&quot; rightOffset=&quot;0.786363,0.064777,-0.304754&quot; topOffset=&quot;-0.000001,0.827353,0.175858&quot; farOffset=&quot;-0.311563,0.163493,-0.769180&quot;/&gt;&lt;DisplayProperties&gt;&lt;Fill color=&quot;#007cf9&quot;/&gt;&lt;Line/&gt;&lt;Font color=&quot;#000000&quot;/&gt;&lt;/DisplayProperties&gt;&lt;Text&gt;&lt;/Text&gt;&lt;/Shape&gt;&lt;Shape id=&quot;239&quot; parentGroup=&quot;241&quot; lastGroup=&quot;241&quot; type=&quot;Cube3D&quot;&gt;&lt;Position position=&quot;-64.424667,-70.748238,95.449165&quot; size=&quot;74.433556,74.433449,74.433632&quot; rotation=&quot;21.613918,-0.000083,0.000000&quot; location=&quot;-64.424667,-49.357224,108.072754&quot; rotationMatrix=&quot;0.929687,-0.076585,0.360301,0.076584,0.996961,0.014301,-0.360301,0.014298,0.932727&quot; center=&quot;-1.464197,-1.121755,-25.183472&quot; rightOffset=&quot;0.786363,0.064778,-0.304756&quot; topOffset=&quot;-0.000000,0.827351,0.175858&quot; farOffset=&quot;-0.311564,0.163493,-0.769180&quot;/&gt;&lt;DisplayProperties&gt;&lt;Fill color=&quot;#007cf9&quot;/&gt;&lt;Line/&gt;&lt;Font color=&quot;#000000&quot;/&gt;&lt;/DisplayProperties&gt;&lt;Text&gt;&lt;/Text&gt;&lt;/Shape&gt;&lt;Shape id=&quot;240&quot; parentGroup=&quot;241&quot; lastGroup=&quot;241&quot; type=&quot;Cube3D&quot;&gt;&lt;Position position=&quot;12.071596,-70.748283,125.757835&quot; size=&quot;74.433472,74.433327,74.433311&quot; rotation=&quot;21.613720,-0.000098,0.000000&quot; location=&quot;12.071596,-43.055740,137.719116&quot; rotationMatrix=&quot;0.929688,-0.076584,0.360298,0.076583,0.996961,0.014301,-0.360298,0.014297,0.932728&quot; center=&quot;0.274354,-0.978540,-25.857252&quot; rightOffset=&quot;0.786363,0.064777,-0.304753&quot; topOffset=&quot;-0.000001,0.827350,0.175857&quot; farOffset=&quot;-0.311560,0.163492,-0.769178&quot;/&gt;&lt;DisplayProperties&gt;&lt;Fill color=&quot;#007cf9&quot;/&gt;&lt;Line/&gt;&lt;Font color=&quot;#000000&quot;/&gt;&lt;/DisplayProperties&gt;&lt;Text&gt;&lt;/Text&gt;&lt;/Shape&gt;&lt;Group id=&quot;241&quot; primaryItem=&quot;238&quot; isCurrentlyGrouped=&quot;1&quot; parentGroup=&quot;242&quot; lastGroup=&quot;242&quot;/&gt;&lt;Group id=&quot;242&quot; primaryItem=&quot;237&quot; isCurrentlyGrouped=&quot;1&quot; parentGroup=&quot;243&quot; lastGroup=&quot;243&quot;/&gt;&lt;Group id=&quot;243&quot; primaryItem=&quot;190&quot; isCurrentlyGrouped=&quot;1&quot;/&gt;&lt;/Scene&gt;&lt;/Perspector&gt;&#10;"/>
  <p:tag name="PERSPECTOR-QUALITYLEVEL" val="3"/>
  <p:tag name="PERSPECTOR-TYPE" val="BMP"/>
</p:tagLst>
</file>

<file path=ppt/tags/tag15.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140.740707397461&quot; frameTop=&quot;71.6048812866211&quot; scaleX=&quot;1.20619361323365&quot; scaleY=&quot;1.20654213068716&quot; frameWidth=&quot;434.56787109375&quot; frameHeight=&quot;393.827087402344&quot; frameOrientationIsPortrait=&quot;0&quot; light1Strength=&quot;0.3&quot; light1Direction=&quot;0.000000,-0.400000,1.000000&quot; light2Strength=&quot;0&quot; light3Strength=&quot;0&quot; light4Strength=&quot;0&quot;&gt;&lt;Camera modelViewMatrix=&quot;1.000000,0.000000,0.000000,0.000000,0.000000,1.000000,0.000000,0.000000,0.000000,0.000000,1.000000,0.000000,-0.585722,3.180068,0.000000,1.000000&quot;/&gt;&lt;BaseCamera modelViewMatrix=&quot;1.000000,0.000000,0.000000,0.000000,0.000000,1.000000,0.000000,0.000000,0.000000,0.000000,1.000000,0.000000,-0.585722,3.180068,0.000000,1.000000&quot;/&gt;&lt;DefaultTextFormat&gt;{\rtf1\ansi\ansicpg1252\deff0{\fonttbl{\f0\fnil\fcharset0 Arial;}}&#10;{\colortbl ;\red0\green0\blue0;}&#10;\viewkind4\uc1\pard\qc\cf1\lang1033\fs64 Cyberterrorismo\par&#10;}&#10;&lt;/DefaultTextFormat&gt;&lt;Group id=&quot;11&quot; primaryItem=&quot;2&quot; isCurrentlyGrouped=&quot;0&quot;/&gt;&lt;Group id=&quot;37&quot; primaryItem=&quot;29&quot; isCurrentlyGrouped=&quot;0&quot;/&gt;&lt;Shape id=&quot;49&quot; seq=&quot;1&quot; parentGroup=&quot;170&quot; lastGroup=&quot;170&quot; type=&quot;RoundedRectangle&quot;&gt;&lt;Position position=&quot;38.248062,-17.834940,1.617850&quot; size=&quot;326.590485,45.310226,9.026621&quot; rotation=&quot;26.146102,0.000042,0.000000&quot; location=&quot;38.248062,-17.108833,5.290588&quot; rotationMatrix=&quot;0.897673,-0.091618,0.431032,0.091618,0.995577,0.020809,-0.431032,0.020811,0.902097&quot; center=&quot;0.869274,-0.388837,-22.847513&quot; rightOffset=&quot;3.331495,0.340020,-1.599670&quot; topOffset=&quot;0.000000,0.503637,0.107052&quot; farOffset=&quot;-0.045201,0.019144,-0.090067&quot;/&gt;&lt;DisplayProperties ensureTextContrast=&quot;1&quot;&gt;&lt;Fill color=&quot;#d7ebff&quot;/&gt;&lt;Line/&gt;&lt;Font color=&quot;#000000&quot;/&gt;&lt;/DisplayProperties&gt;&lt;Text&gt;{\rtf1\ansi\ansicpg1252\deff0{\fonttbl{\f0\fswiss\fprq2\fcharset0 Arial;}}&#10;{\colortbl ;\red0\green0\blue0;}&#10;\viewkind4\uc1\pard\qc\cf1\lang1033\f0\fs52 Cyberterrorismo\par&#10;}&lt;/Text&gt;&lt;Detail id=&quot;0&quot; h=&quot;0.166666666666667&quot;/&gt;&lt;/Shape&gt;&lt;List id=&quot;119&quot; primaryItem=&quot;118&quot; isCurrentlyGrouped=&quot;0&quot; isVertical=&quot;1&quot; gap=&quot;0.000000,5.000000,0.000000&quot; sizeIncrease=&quot;0.000000,0.000000,0.000000&quot; itemRotation=&quot;0.000000,0.000000,0.000000&quot; fixedItem=&quot;1&quot;/&gt;&lt;List id=&quot;141&quot; primaryItem=&quot;140&quot; isCurrentlyGrouped=&quot;0&quot; isVertical=&quot;1&quot; gap=&quot;0.000000,8.000000,0.000000&quot; sizeIncrease=&quot;0.000000,0.000000,0.000000&quot; itemRotation=&quot;0.000000,0.000000,0.000000&quot; fixedItem=&quot;1&quot;/&gt;&lt;Shape id=&quot;169&quot; parentGroup=&quot;170&quot; lastGroup=&quot;170&quot; type=&quot;RoundedRectangle&quot;&gt;&lt;Position position=&quot;34.332684,-17.834890,9.593727&quot; size=&quot;337.356689,54.156712,9.026810&quot; rotation=&quot;26.146050,-0.000008,0.000000&quot; location=&quot;34.332684,-15.450507,13.092163&quot; rotationMatrix=&quot;0.897674,-0.091618,0.431031,0.091618,0.995577,0.020810,-0.431031,0.020810,0.902097&quot; center=&quot;0.780288,-0.351148,-23.024822&quot; rightOffset=&quot;3.441321,0.351229,-1.652401&quot; topOffset=&quot;-0.000000,0.601969,0.127952&quot; farOffset=&quot;-0.045202,0.019145,-0.090069&quot;/&gt;&lt;DisplayProperties ensureTextContrast=&quot;1&quot;&gt;&lt;Fill color=&quot;#0080ff&quot;/&gt;&lt;Line/&gt;&lt;Font color=&quot;#000000&quot;/&gt;&lt;/DisplayProperties&gt;&lt;Text&gt;{\rtf1\ansi\ansicpg1252\deff0{\fonttbl{\f0\fswiss\fprq2\fcharset0 Arial;}}&#10;{\colortbl ;\red0\green0\blue0;}&#10;\viewkind4\uc1\pard\qc\cf1\lang1033\f0\fs52\par&#10;}&lt;/Text&gt;&lt;Detail id=&quot;0&quot; h=&quot;0.166666666666667&quot;/&gt;&lt;/Shape&gt;&lt;Group id=&quot;170&quot; primaryItem=&quot;49&quot; isCurrentlyGrouped=&quot;1&quot; parentGroup=&quot;171&quot; lastGroup=&quot;171&quot;/&gt;&lt;List id=&quot;171&quot; primaryItem=&quot;170&quot; isCurrentlyGrouped=&quot;1&quot; isVertical=&quot;1&quot; gap=&quot;0.000000,5.000000,0.000000&quot; sizeIncrease=&quot;0.000000,0.000000,0.000000&quot; itemRotation=&quot;0.000000,0.000000,0.000000&quot; fixedItem=&quot;1&quot;/&gt;&lt;Shape id=&quot;181&quot; parentGroup=&quot;183&quot; lastGroup=&quot;183&quot; type=&quot;RoundedRectangle&quot;&gt;&lt;Position position=&quot;34.332687,-76.993401,9.593787&quot; size=&quot;337.356567,54.156712,9.026806&quot; rotation=&quot;26.146064,-0.000008,0.000000&quot; location=&quot;34.332687,-73.316246,25.391968&quot; rotationMatrix=&quot;0.897674,-0.091619,0.431032,0.091618,0.995577,0.020810,-0.431032,0.020810,0.902097&quot; center=&quot;0.780288,-1.666278,-23.304363&quot; rightOffset=&quot;3.441319,0.351229,-1.652401&quot; topOffset=&quot;-0.000000,0.601969,0.127952&quot; farOffset=&quot;-0.045202,0.019145,-0.090069&quot;/&gt;&lt;DisplayProperties ensureTextContrast=&quot;1&quot;&gt;&lt;Fill color=&quot;#0080ff&quot; colorBlendFactor=&quot;0.25&quot; color1=&quot;#0080ff&quot; color2=&quot;#0080ff&quot;/&gt;&lt;Line/&gt;&lt;Font color=&quot;#000000&quot;/&gt;&lt;/DisplayProperties&gt;&lt;Text&gt;{\rtf1\ansi\ansicpg1252\deff0{\fonttbl{\f0\fswiss\fprq2\fcharset0 Arial;}}&#10;{\colortbl ;\red0\green0\blue0;}&#10;\viewkind4\uc1\pard\qc\cf1\lang1033\f0\fs52\par&#10;}&lt;/Text&gt;&lt;Detail id=&quot;0&quot; h=&quot;0.166666666666667&quot;/&gt;&lt;/Shape&gt;&lt;Shape id=&quot;182&quot; seq=&quot;1&quot; parentGroup=&quot;183&quot; lastGroup=&quot;183&quot; type=&quot;RoundedRectangle&quot;&gt;&lt;Position position=&quot;38.248066,-76.993423,1.617915&quot; size=&quot;326.590363,45.310226,9.026628&quot; rotation=&quot;26.146115,0.000043,0.000000&quot; location=&quot;38.248066,-74.974548,17.590393&quot; rotationMatrix=&quot;0.897673,-0.091619,0.431032,0.091619,0.995577,0.020809,-0.431032,0.020811,0.902097&quot; center=&quot;0.869274,-1.703967,-23.127054&quot; rightOffset=&quot;3.331493,0.340020,-1.599671&quot; topOffset=&quot;0.000000,0.503637,0.107052&quot; farOffset=&quot;-0.045201,0.019144,-0.090067&quot;/&gt;&lt;DisplayProperties ensureTextContrast=&quot;1&quot;&gt;&lt;Fill color=&quot;#a1d0ff&quot; colorBlendFactor=&quot;0.25&quot; color1=&quot;#0080ff&quot; color2=&quot;#d7ebff&quot;/&gt;&lt;Line/&gt;&lt;Font color=&quot;#000000&quot;/&gt;&lt;/DisplayProperties&gt;&lt;Text&gt;{\rtf1\ansi\ansicpg1252\deff0{\fonttbl{\f0\fswiss\fprq2\fcharset0 Arial;}}&#10;{\colortbl ;\red0\green0\blue0;}&#10;\viewkind4\uc1\pard\qc\cf1\lang1033\f0\fs52 Bioterrorismo\par&#10;}&lt;/Text&gt;&lt;Detail id=&quot;0&quot; h=&quot;0.166666666666667&quot;/&gt;&lt;/Shape&gt;&lt;Group id=&quot;183&quot; seq=&quot;1&quot; primaryItem=&quot;182&quot; isCurrentlyGrouped=&quot;1&quot; parentGroup=&quot;171&quot; lastGroup=&quot;171&quot;/&gt;&lt;Shape id=&quot;184&quot; parentGroup=&quot;186&quot; lastGroup=&quot;186&quot; type=&quot;RoundedRectangle&quot;&gt;&lt;Position position=&quot;34.332699,-136.151855,9.593734&quot; size=&quot;337.356567,54.156712,9.026806&quot; rotation=&quot;26.146064,-0.000008,0.000000&quot; location=&quot;34.332699,-131.181961,37.691650&quot; rotationMatrix=&quot;0.897674,-0.091619,0.431032,0.091618,0.995577,0.020810,-0.431032,0.020810,0.902097&quot; center=&quot;0.780289,-2.981408,-23.583900&quot; rightOffset=&quot;3.441319,0.351229,-1.652401&quot; topOffset=&quot;-0.000000,0.601969,0.127952&quot; farOffset=&quot;-0.045202,0.019145,-0.090069&quot;/&gt;&lt;DisplayProperties ensureTextContrast=&quot;1&quot;&gt;&lt;Fill color=&quot;#0080ff&quot; colorBlendFactor=&quot;0.5&quot; color1=&quot;#0080ff&quot; color2=&quot;#0080ff&quot;/&gt;&lt;Line/&gt;&lt;Font color=&quot;#000000&quot;/&gt;&lt;/DisplayProperties&gt;&lt;Text&gt;{\rtf1\ansi\ansicpg1252\deff0{\fonttbl{\f0\fswiss\fprq2\fcharset0 Arial;}}&#10;{\colortbl ;\red0\green0\blue0;}&#10;\viewkind4\uc1\pard\qc\cf1\lang1033\f0\fs52\par&#10;}&lt;/Text&gt;&lt;Detail id=&quot;0&quot; h=&quot;0.166666666666667&quot;/&gt;&lt;/Shape&gt;&lt;Shape id=&quot;185&quot; seq=&quot;1&quot; parentGroup=&quot;186&quot; lastGroup=&quot;186&quot; type=&quot;RoundedRectangle&quot;&gt;&lt;Position position=&quot;38.248074,-136.151917,1.617917&quot; size=&quot;326.590363,45.310226,9.026628&quot; rotation=&quot;26.146115,0.000043,0.000000&quot; location=&quot;38.248074,-132.840286,29.890137&quot; rotationMatrix=&quot;0.897673,-0.091619,0.431032,0.091619,0.995577,0.020809,-0.431032,0.020811,0.902097&quot; center=&quot;0.869274,-3.019097,-23.406593&quot; rightOffset=&quot;3.331493,0.340020,-1.599671&quot; topOffset=&quot;0.000000,0.503637,0.107052&quot; farOffset=&quot;-0.045201,0.019144,-0.090067&quot;/&gt;&lt;DisplayProperties ensureTextContrast=&quot;1&quot;&gt;&lt;Fill color=&quot;#6bb5ff&quot; colorBlendFactor=&quot;0.5&quot; color1=&quot;#0080ff&quot; color2=&quot;#d7ebff&quot;/&gt;&lt;Line/&gt;&lt;Font color=&quot;#000000&quot;/&gt;&lt;/DisplayProperties&gt;&lt;Text&gt;{\rtf1\ansi\ansicpg1252\deff0{\fonttbl{\f0\fswiss\fprq2\fcharset0 Arial;}}&#10;{\colortbl ;\red0\green0\blue0;}&#10;\viewkind4\uc1\pard\qc\cf1\lang1033\f0\fs52 Novas formas de Pirataria\par&#10;}&lt;/Text&gt;&lt;Detail id=&quot;0&quot; h=&quot;0.166666666666667&quot;/&gt;&lt;/Shape&gt;&lt;Group id=&quot;186&quot; seq=&quot;2&quot; primaryItem=&quot;185&quot; isCurrentlyGrouped=&quot;1&quot; parentGroup=&quot;171&quot; lastGroup=&quot;171&quot;/&gt;&lt;Shape id=&quot;187&quot; parentGroup=&quot;189&quot; lastGroup=&quot;189&quot; type=&quot;RoundedRectangle&quot;&gt;&lt;Position position=&quot;34.332706,-195.310410,9.593785&quot; size=&quot;337.356659,54.156712,9.026805&quot; rotation=&quot;26.146048,-0.000008,0.000000&quot; location=&quot;34.332706,-189.047745,49.991455&quot; rotationMatrix=&quot;0.897674,-0.091619,0.431031,0.091618,0.995577,0.020810,-0.431031,0.020810,0.902097&quot; center=&quot;0.780289,-4.296540,-23.863441&quot; rightOffset=&quot;3.441320,0.351229,-1.652401&quot; topOffset=&quot;-0.000000,0.601969,0.127952&quot; farOffset=&quot;-0.045202,0.019145,-0.090069&quot;/&gt;&lt;DisplayProperties ensureTextContrast=&quot;1&quot;&gt;&lt;Fill color=&quot;#0080ff&quot; colorBlendFactor=&quot;0.75&quot; color1=&quot;#0080ff&quot; color2=&quot;#0080ff&quot;/&gt;&lt;Line/&gt;&lt;Font color=&quot;#000000&quot;/&gt;&lt;/DisplayProperties&gt;&lt;Text&gt;{\rtf1\ansi\ansicpg1252\deff0{\fonttbl{\f0\fswiss\fprq2\fcharset0 Arial;}}&#10;{\colortbl ;\red0\green0\blue0;}&#10;\viewkind4\uc1\pard\qc\cf1\lang1033\f0\fs52\par&#10;}&lt;/Text&gt;&lt;Detail id=&quot;0&quot; h=&quot;0.166666666666667&quot;/&gt;&lt;/Shape&gt;&lt;Shape id=&quot;188&quot; seq=&quot;1&quot; parentGroup=&quot;189&quot; lastGroup=&quot;189&quot; type=&quot;RoundedRectangle&quot;&gt;&lt;Position position=&quot;38.248085,-195.310471,1.617968&quot; size=&quot;326.590393,45.310223,9.026626&quot; rotation=&quot;26.146112,0.000019,-0.000000&quot; location=&quot;38.248085,-190.706070,42.189941&quot; rotationMatrix=&quot;0.897673,-0.091618,0.431032,0.091618,0.995577,0.020810,-0.431032,0.020810,0.902097&quot; center=&quot;0.869275,-4.334229,-23.686134&quot; rightOffset=&quot;3.331494,0.340020,-1.599671&quot; topOffset=&quot;0.000000,0.503637,0.107052&quot; farOffset=&quot;-0.045201,0.019144,-0.090067&quot;/&gt;&lt;DisplayProperties ensureTextContrast=&quot;1&quot;&gt;&lt;Fill color=&quot;#359aff&quot; colorBlendFactor=&quot;0.75&quot; color1=&quot;#0080ff&quot; color2=&quot;#d7ebff&quot;/&gt;&lt;Line/&gt;&lt;Font color=&quot;#000000&quot;/&gt;&lt;/DisplayProperties&gt;&lt;Text&gt;{\rtf1\ansi\ansicpg1252\deff0{\fonttbl{\f0\fswiss\fprq2\fcharset0 Arial;}}&#10;{\colortbl ;\red0\green0\blue0;}&#10;\viewkind4\uc1\pard\qc\cf1\lang1033\f0\fs52 Instabilidade Geopol\'edtica\par&#10;}&#10;&lt;/Text&gt;&lt;Detail id=&quot;0&quot; h=&quot;0.166666666666667&quot;/&gt;&lt;/Shape&gt;&lt;Group id=&quot;189&quot; seq=&quot;3&quot; primaryItem=&quot;188&quot; isCurrentlyGrouped=&quot;1&quot; parentGroup=&quot;171&quot; lastGroup=&quot;171&quot;/&gt;&lt;Shape id=&quot;190&quot; parentGroup=&quot;192&quot; lastGroup=&quot;192&quot; type=&quot;RoundedRectangle&quot;&gt;&lt;Position position=&quot;34.332714,-254.468887,9.593852&quot; size=&quot;337.356659,54.156712,9.026815&quot; rotation=&quot;26.146048,-0.000008,0.000000&quot; location=&quot;34.332714,-246.913452,62.291260&quot; rotationMatrix=&quot;0.897674,-0.091619,0.431031,0.091618,0.995577,0.020810,-0.431031,0.020810,0.902097&quot; center=&quot;0.780289,-5.611670,-24.142982&quot; rightOffset=&quot;3.441320,0.351229,-1.652401&quot; topOffset=&quot;-0.000000,0.601969,0.127952&quot; farOffset=&quot;-0.045202,0.019145,-0.090069&quot;/&gt;&lt;DisplayProperties ensureTextContrast=&quot;1&quot;&gt;&lt;Fill color=&quot;#0080ff&quot;/&gt;&lt;Line/&gt;&lt;Font color=&quot;#000000&quot;/&gt;&lt;/DisplayProperties&gt;&lt;Text&gt;{\rtf1\ansi\ansicpg1252\deff0{\fonttbl{\f0\fswiss\fprq2\fcharset0 Arial;}}&#10;{\colortbl ;\red0\green0\blue0;}&#10;\viewkind4\uc1\pard\qc\cf1\lang1033\f0\fs52\par&#10;}&lt;/Text&gt;&lt;Detail id=&quot;0&quot; h=&quot;0.166666666666667&quot;/&gt;&lt;/Shape&gt;&lt;Shape id=&quot;191&quot; seq=&quot;1&quot; parentGroup=&quot;192&quot; lastGroup=&quot;192&quot; type=&quot;RoundedRectangle&quot;&gt;&lt;Position position=&quot;38.248093,-254.468948,1.618035&quot; size=&quot;326.590393,45.310223,9.026615&quot; rotation=&quot;26.146112,0.000019,-0.000000&quot; location=&quot;38.248093,-248.571777,54.489746&quot; rotationMatrix=&quot;0.897673,-0.091618,0.431032,0.091618,0.995577,0.020810,-0.431032,0.020810,0.902097&quot; center=&quot;0.869275,-5.649359,-23.965675&quot; rightOffset=&quot;3.331494,0.340020,-1.599671&quot; topOffset=&quot;0.000000,0.503637,0.107052&quot; farOffset=&quot;-0.045201,0.019144,-0.090067&quot;/&gt;&lt;DisplayProperties ensureTextContrast=&quot;1&quot;&gt;&lt;Fill color=&quot;#0080ff&quot;/&gt;&lt;Line/&gt;&lt;Font color=&quot;#000000&quot;/&gt;&lt;/DisplayProperties&gt;&lt;Text&gt;{\rtf1\ansi\ansicpg1252\deff0{\fonttbl{\f0\fswiss\fprq2\fcharset0 Arial;}}&#10;{\colortbl ;\red0\green0\blue0;}&#10;\viewkind4\uc1\pard\qc\cf1\lang1033\f0\fs52 Escassez, procura &amp;gt; oferta\par&#10;}&lt;/Text&gt;&lt;Detail id=&quot;0&quot; h=&quot;0.166666666666667&quot;/&gt;&lt;/Shape&gt;&lt;Group id=&quot;192&quot; seq=&quot;4&quot; primaryItem=&quot;191&quot; isCurrentlyGrouped=&quot;1&quot; parentGroup=&quot;171&quot; lastGroup=&quot;171&quot;/&gt;&lt;/Scene&gt;&lt;/Perspector&gt;&#10;"/>
  <p:tag name="PERSPECTOR-QUALITYLEVEL" val="3"/>
  <p:tag name="PERSPECTOR-TYPE" val="BMP"/>
</p:tagLst>
</file>

<file path=ppt/tags/tag16.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140.988662719727&quot; frameTop=&quot;129.929763793945&quot; scaleX=&quot;1.20617035940678&quot; scaleY=&quot;1.20641678353207&quot; frameWidth=&quot;574.193481445313&quot; frameHeight=&quot;395.698822021484&quot; frameOrientationIsPortrait=&quot;0&quot; light1Strength=&quot;0.3&quot; light1Direction=&quot;0.000000,1.000000,1.000000&quot; light2Strength=&quot;0&quot; light3Strength=&quot;0&quot; light4Strength=&quot;0&quot; lightDirectionY=&quot;1&quot;&gt;&lt;Camera modelViewMatrix=&quot;1.000000,0.000000,0.000000,0.000000,0.000000,1.000000,0.000000,0.000000,0.000000,0.000000,1.000000,0.000000,-0.585722,3.280327,0.000000,1.000000&quot;/&gt;&lt;BaseCamera modelViewMatrix=&quot;1.000000,0.000000,0.000000,0.000000,0.000000,1.000000,0.000000,0.000000,0.000000,0.000000,1.000000,0.000000,-0.585722,3.280327,0.000000,1.000000&quot;/&gt;&lt;DefaultTextFormat&gt;{\rtf1\ansi\ansicpg1252\deff0\deflang1033{\fonttbl{\f0\fnil\fcharset0 Calibri;}}&#10;{\colortbl ;\red0\green0\blue0;}&#10;\viewkind4\uc1\pard\qc\cf1\f0\fs64 Sustentabilidade e resili\'eancia\par&#10;}&#10;&lt;/DefaultTextFormat&gt;&lt;Group id=&quot;11&quot; primaryItem=&quot;2&quot; isCurrentlyGrouped=&quot;0&quot;/&gt;&lt;Group id=&quot;37&quot; primaryItem=&quot;29&quot; isCurrentlyGrouped=&quot;0&quot;/&gt;&lt;List id=&quot;119&quot; primaryItem=&quot;118&quot; isCurrentlyGrouped=&quot;0&quot; isVertical=&quot;1&quot; gap=&quot;0.000000,5.000000,0.000000&quot; sizeIncrease=&quot;0.000000,0.000000,0.000000&quot; itemRotation=&quot;0.000000,0.000000,0.000000&quot; fixedItem=&quot;1&quot;/&gt;&lt;List id=&quot;141&quot; primaryItem=&quot;140&quot; isCurrentlyGrouped=&quot;0&quot; isVertical=&quot;1&quot; gap=&quot;0.000000,8.000000,0.000000&quot; sizeIncrease=&quot;0.000000,0.000000,0.000000&quot; itemRotation=&quot;0.000000,0.000000,0.000000&quot; fixedItem=&quot;1&quot;/&gt;&lt;List id=&quot;197&quot; primaryItem=&quot;196&quot; isCurrentlyGrouped=&quot;0&quot; isVertical=&quot;1&quot; gap=&quot;0.000000,7.000000,0.000000&quot; sizeIncrease=&quot;0.000000,0.000000,0.000000&quot; itemRotation=&quot;0.000000,0.000000,0.000000&quot; fixedItem=&quot;1&quot;/&gt;&lt;Shape id=&quot;274&quot; seq=&quot;2&quot; parentGroup=&quot;329&quot; lastGroup=&quot;329&quot; type=&quot;Donut3D&quot;&gt;&lt;Position position=&quot;-80.081505,-33.159435,-26.094217&quot; size=&quot;60.000042,60.000107,14.999619&quot; rotation=&quot;-269.999891,0.000040,89.999846&quot; location=&quot;-80.081505,-37.860115,-18.629761&quot; rotationMatrix=&quot;-0.000001,-0.207913,0.978147,-0.978147,0.203371,0.043228,-0.207914,-0.956772,-0.203370&quot; center=&quot;-1.820034,-0.860457,-22.303869&quot; rightOffset=&quot;-0.000000,-0.666919,-0.141760&quot; topOffset=&quot;-0.000001,0.141760,-0.666920&quot; farOffset=&quot;-0.170450,0.000000,0.000000&quot;/&gt;&lt;DisplayProperties ensureTextContrast=&quot;1&quot;&gt;&lt;Fill color=&quot;#d7ebff&quot;/&gt;&lt;Line/&gt;&lt;Font color=&quot;#000000&quot; colorSchemeIndex=&quot;2&quot;/&gt;&lt;Shine shininess=&quot;30&quot;/&gt;&lt;/DisplayProperties&gt;&lt;Text&gt;{\rtf1\ansi\ansicpg1252\deff0\deflang1033{\fonttbl{\f0\fnil\fcharset0 Arial;}}&#10;&#10;{\colortbl ;\red0\green0\blue0;}&#10;&#10;\viewkind4\uc1\pard\cf1\fs52\par&#10;&#10;}&lt;/Text&gt;&lt;Detail id=&quot;0&quot; h=&quot;0.17281028491012&quot; v=&quot;0.5&quot;/&gt;&lt;/Shape&gt;&lt;Shape id=&quot;276&quot; seq=&quot;1&quot; parentGroup=&quot;329&quot; lastGroup=&quot;329&quot; type=&quot;HorizontalCylinder&quot;&gt;&lt;Position position=&quot;-80.081520,-33.159435,-26.094217&quot; size=&quot;59.999996,29.999998,30.000000&quot; rotation=&quot;0.000000,-0.000004,0.000000&quot; location=&quot;-80.081520,-37.860115,-18.629761&quot; rotationMatrix=&quot;1.000000,0.000000,0.000000,0.000000,1.000000,0.000000,0.000000,-0.000000,1.000000&quot; center=&quot;-1.820035,-0.860457,-22.303869&quot; rightOffset=&quot;0.681818,0.000000,0.000000&quot; topOffset=&quot;0.000000,0.333459,0.070879&quot; farOffset=&quot;0.000000,0.070879,-0.333459&quot;/&gt;&lt;DisplayProperties ensureTextContrast=&quot;1&quot;&gt;&lt;Fill color=&quot;#999999&quot;/&gt;&lt;Line/&gt;&lt;Font color=&quot;#000000&quot; colorSchemeIndex=&quot;2&quot;/&gt;&lt;Shine shininess=&quot;30&quot;/&gt;&lt;/DisplayProperties&gt;&lt;Text&gt;{\rtf1\ansi\ansicpg1252\deff0\deflang1033{\fonttbl{\f0\fnil\fcharset0 Arial;}}&#10;&#10;{\colortbl ;\red0\green0\blue0;}&#10;&#10;\viewkind4\uc1\pard\cf1\fs52\par&#10;&#10;}&lt;/Text&gt;&lt;/Shape&gt;&lt;Shape id=&quot;278&quot; parentGroup=&quot;329&quot; lastGroup=&quot;329&quot; type=&quot;RoundedRectangle&quot;&gt;&lt;Position position=&quot;-129.981384,-164.352554,-26.093941&quot; size=&quot;251.294098,44.350323,14.999937&quot; rotation=&quot;0.000028,0.000074,-63.851242&quot; location=&quot;-129.981384,-166.186295,8.647095&quot; rotationMatrix=&quot;0.440703,-0.878037,-0.186632,0.878037,0.464880,-0.113745,0.186633,-0.113742,0.975823&quot; center=&quot;-2.954122,-3.776961,-22.923798&quot; rightOffset=&quot;1.258479,2.507335,0.532953&quot; topOffset=&quot;-0.452400,0.217252,0.046179&quot; farOffset=&quot;-0.000000,0.035440,-0.166729&quot;/&gt;&lt;DisplayProperties ensureTextContrast=&quot;1&quot;&gt;&lt;Fill color=&quot;#d7ebff&quot;/&gt;&lt;Line/&gt;&lt;Font color=&quot;#000000&quot; colorSchemeIndex=&quot;2&quot;/&gt;&lt;/DisplayProperties&gt;&lt;Text&gt;{\rtf1\ansi\ansicpg1252\deff0\deflang1033{\fonttbl{\f0\fswiss\fprq2\fcharset0 Arial;}{\f1\fnil\fcharset0 Arial;}}&#10;{\colortbl ;\red0\green0\blue0;}&#10;\viewkind4\uc1\pard\qc\cf1\f0\fs44 Sustentabilidade e resili\'eancia\f1\fs52\par&#10;}&lt;/Text&gt;&lt;Detail id=&quot;0&quot; h=&quot;0.166666666666667&quot;/&gt;&lt;/Shape&gt;&lt;Group id=&quot;326&quot; seq=&quot;1&quot; primaryItem=&quot;323&quot; isCurrentlyGrouped=&quot;0&quot; lastGroup=&quot;327&quot;/&gt;&lt;Group id=&quot;327&quot; primaryItem=&quot;326&quot; isCurrentlyGrouped=&quot;0&quot;/&gt;&lt;Group id=&quot;329&quot; primaryItem=&quot;276&quot; isCurrentlyGrouped=&quot;1&quot; parentGroup=&quot;330&quot; lastGroup=&quot;330&quot;/&gt;&lt;List id=&quot;330&quot; primaryItem=&quot;329&quot; isCurrentlyGrouped=&quot;1&quot; isHorizontal=&quot;1&quot; gap=&quot;-98.000000,0.000000,0.000000&quot; sizeIncrease=&quot;0.000000,0.000000,0.000000&quot; itemRotation=&quot;0.000000,0.000000,0.000000&quot; fixedItem=&quot;1&quot;/&gt;&lt;Shape id=&quot;331&quot; parentGroup=&quot;334&quot; lastGroup=&quot;334&quot; type=&quot;RoundedRectangle&quot;&gt;&lt;Position position=&quot;-72.802849,-164.352554,-26.093941&quot; size=&quot;251.294067,44.350323,14.999937&quot; rotation=&quot;0.000028,0.000074,-63.851241&quot; location=&quot;-72.802849,-166.186295,8.647095&quot; rotationMatrix=&quot;0.440703,-0.878037,-0.186632,0.878037,0.464880,-0.113745,0.186633,-0.113742,0.975823&quot; center=&quot;-1.654610,-3.776961,-22.923798&quot; rightOffset=&quot;1.258479,2.507334,0.532953&quot; topOffset=&quot;-0.452400,0.217252,0.046179&quot; farOffset=&quot;-0.000000,0.035440,-0.166729&quot;/&gt;&lt;DisplayProperties ensureTextContrast=&quot;1&quot;&gt;&lt;Fill color=&quot;#acd5ff&quot; colorBlendFactor=&quot;0.2&quot; color1=&quot;#0080ff&quot; color2=&quot;#d7ebff&quot;/&gt;&lt;Line/&gt;&lt;Font color=&quot;#000000&quot; colorBlendFactor=&quot;0.2&quot; color1=&quot;#000000&quot; colorSchemeIndex1=&quot;2&quot; color2=&quot;#000000&quot; colorSchemeIndex2=&quot;2&quot;/&gt;&lt;/DisplayProperties&gt;&lt;Text&gt;{\rtf1\ansi\ansicpg1252\deff0\deflang1033{\fonttbl{\f0\fswiss\fprq2\fcharset0 Arial;}{\f1\fnil\fcharset0 Arial;}}&#10;{\colortbl ;\red0\green0\blue0;}&#10;\viewkind4\uc1\pard\qc\cf1\f0\fs44 Plataformas e cadeias log\'edsticas integradas\f1\fs52\par&#10;}&#10;&lt;/Text&gt;&lt;Detail id=&quot;0&quot; h=&quot;0.166666666666667&quot;/&gt;&lt;/Shape&gt;&lt;Shape id=&quot;332&quot; seq=&quot;1&quot; parentGroup=&quot;334&quot; lastGroup=&quot;334&quot; type=&quot;HorizontalCylinder&quot;&gt;&lt;Position position=&quot;-22.903004,-33.159435,-26.094217&quot; size=&quot;59.999985,29.999998,29.999998&quot; rotation=&quot;0.000000,-0.000003,0.000000&quot; location=&quot;-22.903004,-37.860115,-18.629761&quot; rotationMatrix=&quot;1.000000,0.000000,0.000000,0.000000,1.000000,0.000000,0.000000,-0.000000,1.000000&quot; center=&quot;-0.520523,-0.860457,-22.303869&quot; rightOffset=&quot;0.681818,0.000000,0.000000&quot; topOffset=&quot;0.000000,0.333459,0.070879&quot; farOffset=&quot;0.000000,0.070879,-0.333459&quot;/&gt;&lt;DisplayProperties ensureTextContrast=&quot;1&quot;&gt;&lt;Fill color=&quot;#999999&quot; colorBlendFactor=&quot;0.2&quot; color1=&quot;#999999&quot; color2=&quot;#999999&quot;/&gt;&lt;Line/&gt;&lt;Font color=&quot;#000000&quot; colorBlendFactor=&quot;0.2&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Shape&gt;&lt;Shape id=&quot;333&quot; seq=&quot;2&quot; parentGroup=&quot;334&quot; lastGroup=&quot;334&quot; type=&quot;Donut3D&quot;&gt;&lt;Position position=&quot;-22.902985,-33.159435,-26.094217&quot; size=&quot;60.000042,60.000107,14.999598&quot; rotation=&quot;-269.999891,0.000040,89.999846&quot; location=&quot;-22.902985,-37.860115,-18.629761&quot; rotationMatrix=&quot;-0.000001,-0.207913,0.978147,-0.978147,0.203371,0.043228,-0.207914,-0.956772,-0.203370&quot; center=&quot;-0.520522,-0.860457,-22.303869&quot; rightOffset=&quot;-0.000000,-0.666919,-0.141760&quot; topOffset=&quot;-0.000001,0.141760,-0.666920&quot; farOffset=&quot;-0.170450,0.000000,0.000000&quot;/&gt;&lt;DisplayProperties ensureTextContrast=&quot;1&quot;&gt;&lt;Fill color=&quot;#acd5ff&quot; colorBlendFactor=&quot;0.2&quot; color1=&quot;#0080ff&quot; color2=&quot;#d7ebff&quot;/&gt;&lt;Line/&gt;&lt;Font color=&quot;#000000&quot; colorBlendFactor=&quot;0.2&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Detail id=&quot;0&quot; h=&quot;0.17281028491012&quot; v=&quot;0.5&quot;/&gt;&lt;/Shape&gt;&lt;Group id=&quot;334&quot; seq=&quot;1&quot; primaryItem=&quot;332&quot; isCurrentlyGrouped=&quot;1&quot; parentGroup=&quot;330&quot; lastGroup=&quot;330&quot;/&gt;&lt;Shape id=&quot;335&quot; parentGroup=&quot;338&quot; lastGroup=&quot;338&quot; type=&quot;RoundedRectangle&quot;&gt;&lt;Position position=&quot;-15.624365,-164.352554,-26.093941&quot; size=&quot;251.294113,44.350327,14.999934&quot; rotation=&quot;0.000021,0.000064,-63.851258&quot; location=&quot;-15.624365,-166.186295,8.647095&quot; rotationMatrix=&quot;0.440703,-0.878037,-0.186632,0.878037,0.464880,-0.113744,0.186633,-0.113742,0.975823&quot; center=&quot;-0.355099,-3.776961,-22.923798&quot; rightOffset=&quot;1.258478,2.507335,0.532953&quot; topOffset=&quot;-0.452400,0.217252,0.046179&quot; farOffset=&quot;-0.000000,0.035440,-0.166729&quot;/&gt;&lt;DisplayProperties ensureTextContrast=&quot;1&quot;&gt;&lt;Fill color=&quot;#81c0ff&quot; colorBlendFactor=&quot;0.4&quot; color1=&quot;#0080ff&quot; color2=&quot;#d7ebff&quot;/&gt;&lt;Line/&gt;&lt;Font color=&quot;#000000&quot; colorBlendFactor=&quot;0.4&quot; color1=&quot;#000000&quot; colorSchemeIndex1=&quot;2&quot; color2=&quot;#000000&quot; colorSchemeIndex2=&quot;2&quot;/&gt;&lt;/DisplayProperties&gt;&lt;Text&gt;{\rtf1\ansi\ansicpg1252\deff0\deflang1033{\fonttbl{\f0\fswiss\fprq2\fcharset0 Arial;}{\f1\fnil\fcharset0 Arial;}}&#10;{\colortbl ;\red0\green0\blue0;}&#10;\viewkind4\uc1\pard\qc\cf1\f0\fs44 Aumento da carga contentorizada\f1\fs52\par&#10;}&lt;/Text&gt;&lt;Detail id=&quot;0&quot; h=&quot;0.166666666666667&quot;/&gt;&lt;/Shape&gt;&lt;Shape id=&quot;336&quot; seq=&quot;1&quot; parentGroup=&quot;338&quot; lastGroup=&quot;338&quot; type=&quot;HorizontalCylinder&quot;&gt;&lt;Position position=&quot;34.275444,-33.159435,-26.094217&quot; size=&quot;60.000027,29.999998,29.999998&quot; rotation=&quot;0.000000,-0.000003,0.000000&quot; location=&quot;34.275444,-37.860115,-18.629761&quot; rotationMatrix=&quot;1.000000,0.000000,0.000000,0.000000,1.000000,0.000000,0.000000,-0.000000,1.000000&quot; center=&quot;0.778987,-0.860457,-22.303869&quot; rightOffset=&quot;0.681818,0.000000,0.000000&quot; topOffset=&quot;0.000000,0.333459,0.070879&quot; farOffset=&quot;0.000000,0.070879,-0.333459&quot;/&gt;&lt;DisplayProperties ensureTextContrast=&quot;1&quot;&gt;&lt;Fill color=&quot;#999999&quot; colorBlendFactor=&quot;0.4&quot; color1=&quot;#999999&quot; color2=&quot;#999999&quot;/&gt;&lt;Line/&gt;&lt;Font color=&quot;#000000&quot; colorBlendFactor=&quot;0.4&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Shape&gt;&lt;Shape id=&quot;337&quot; seq=&quot;2&quot; parentGroup=&quot;338&quot; lastGroup=&quot;338&quot; type=&quot;Donut3D&quot;&gt;&lt;Position position=&quot;34.275490,-33.159435,-26.094217&quot; size=&quot;60.000042,60.000107,14.999619&quot; rotation=&quot;-269.999891,0.000040,89.999846&quot; location=&quot;34.275490,-37.860115,-18.629761&quot; rotationMatrix=&quot;-0.000001,-0.207913,0.978147,-0.978147,0.203371,0.043228,-0.207914,-0.956772,-0.203370&quot; center=&quot;0.778988,-0.860457,-22.303869&quot; rightOffset=&quot;-0.000000,-0.666919,-0.141760&quot; topOffset=&quot;-0.000001,0.141760,-0.666920&quot; farOffset=&quot;-0.170450,0.000000,0.000000&quot;/&gt;&lt;DisplayProperties ensureTextContrast=&quot;1&quot;&gt;&lt;Fill color=&quot;#81c0ff&quot; colorBlendFactor=&quot;0.4&quot; color1=&quot;#0080ff&quot; color2=&quot;#d7ebff&quot;/&gt;&lt;Line/&gt;&lt;Font color=&quot;#000000&quot; colorBlendFactor=&quot;0.4&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Detail id=&quot;0&quot; h=&quot;0.17281028491012&quot; v=&quot;0.5&quot;/&gt;&lt;/Shape&gt;&lt;Group id=&quot;338&quot; seq=&quot;3&quot; primaryItem=&quot;336&quot; isCurrentlyGrouped=&quot;1&quot; parentGroup=&quot;330&quot; lastGroup=&quot;330&quot;/&gt;&lt;Shape id=&quot;339&quot; parentGroup=&quot;342&quot; lastGroup=&quot;342&quot; type=&quot;RoundedRectangle&quot;&gt;&lt;Position position=&quot;98.732597,-164.352554,-26.093941&quot; size=&quot;251.294174,44.350353,14.999934&quot; rotation=&quot;0.000015,0.000065,-63.851244&quot; location=&quot;98.732597,-166.186295,8.647095&quot; rotationMatrix=&quot;0.440703,-0.878037,-0.186632,0.878037,0.464880,-0.113744,0.186633,-0.113743,0.975823&quot; center=&quot;2.243923,-3.776961,-22.923798&quot; rightOffset=&quot;1.258479,2.507336,0.532953&quot; topOffset=&quot;-0.452400,0.217253,0.046179&quot; farOffset=&quot;-0.000000,0.035440,-0.166729&quot;/&gt;&lt;DisplayProperties ensureTextContrast=&quot;1&quot;&gt;&lt;Fill color=&quot;#2a95ff&quot; colorBlendFactor=&quot;0.8&quot; color1=&quot;#0080ff&quot; color2=&quot;#d7ebff&quot;/&gt;&lt;Line/&gt;&lt;Font color=&quot;#000000&quot; colorBlendFactor=&quot;0.8&quot; color1=&quot;#000000&quot; colorSchemeIndex1=&quot;2&quot; color2=&quot;#000000&quot; colorSchemeIndex2=&quot;2&quot;/&gt;&lt;/DisplayProperties&gt;&lt;Text&gt;{\rtf1\ansi\ansicpg1252\deff0\deflang1033{\fonttbl{\f0\fswiss\fprq2\fcharset0 Arial;}{\f1\fnil\fcharset0 Arial;}}&#10;{\colortbl ;\red0\green0\blue0;}&#10;\viewkind4\uc1\pard\qc\cf1\f0\fs44 Crescente dimens\'e3o dos Navios\f1\fs52\par&#10;}&lt;/Text&gt;&lt;Detail id=&quot;0&quot; h=&quot;0.166666666666667&quot;/&gt;&lt;/Shape&gt;&lt;Shape id=&quot;340&quot; seq=&quot;1&quot; parentGroup=&quot;342&quot; lastGroup=&quot;342&quot; type=&quot;HorizontalCylinder&quot;&gt;&lt;Position position=&quot;148.632431,-33.159416,-26.094213&quot; size=&quot;59.999985,29.999998,29.999998&quot; rotation=&quot;0.000000,-0.000003,0.000000&quot; location=&quot;148.632431,-37.860096,-18.629761&quot; rotationMatrix=&quot;1.000000,0.000000,0.000000,0.000000,1.000000,0.000000,0.000000,-0.000000,1.000000&quot; center=&quot;3.378010,-0.860457,-22.303869&quot; rightOffset=&quot;0.681818,0.000000,0.000000&quot; topOffset=&quot;0.000000,0.333459,0.070879&quot; farOffset=&quot;0.000000,0.070879,-0.333459&quot;/&gt;&lt;DisplayProperties ensureTextContrast=&quot;1&quot;&gt;&lt;Fill color=&quot;#999999&quot; colorBlendFactor=&quot;0.8&quot; color1=&quot;#999999&quot; color2=&quot;#999999&quot;/&gt;&lt;Line/&gt;&lt;Font color=&quot;#000000&quot; colorBlendFactor=&quot;0.8&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Shape&gt;&lt;Shape id=&quot;341&quot; seq=&quot;2&quot; parentGroup=&quot;342&quot; lastGroup=&quot;342&quot; type=&quot;Donut3D&quot;&gt;&lt;Position position=&quot;148.632431,-33.159416,-26.094213&quot; size=&quot;60.000042,60.000107,14.999577&quot; rotation=&quot;-269.999919,0.000040,89.999846&quot; location=&quot;148.632431,-37.860096,-18.629761&quot; rotationMatrix=&quot;-0.000001,-0.207913,0.978147,-0.978147,0.203371,0.043227,-0.207914,-0.956772,-0.203370&quot; center=&quot;3.378010,-0.860457,-22.303869&quot; rightOffset=&quot;-0.000000,-0.666919,-0.141760&quot; topOffset=&quot;-0.000001,0.141760,-0.666920&quot; farOffset=&quot;-0.170450,0.000000,0.000000&quot;/&gt;&lt;DisplayProperties ensureTextContrast=&quot;1&quot;&gt;&lt;Fill color=&quot;#2a95ff&quot; colorBlendFactor=&quot;0.8&quot; color1=&quot;#0080ff&quot; color2=&quot;#d7ebff&quot;/&gt;&lt;Line/&gt;&lt;Font color=&quot;#000000&quot; colorBlendFactor=&quot;0.8&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Detail id=&quot;0&quot; h=&quot;0.17281028491012&quot; v=&quot;0.5&quot;/&gt;&lt;/Shape&gt;&lt;Group id=&quot;342&quot; seq=&quot;5&quot; primaryItem=&quot;340&quot; isCurrentlyGrouped=&quot;1&quot; parentGroup=&quot;330&quot; lastGroup=&quot;330&quot;/&gt;&lt;Shape id=&quot;343&quot; parentGroup=&quot;346&quot; lastGroup=&quot;346&quot; type=&quot;RoundedRectangle&quot;&gt;&lt;Position position=&quot;155.911102,-164.352554,-26.093941&quot; size=&quot;251.294174,44.350353,14.999934&quot; rotation=&quot;0.000015,0.000065,-63.851244&quot; location=&quot;155.911102,-166.186295,8.647095&quot; rotationMatrix=&quot;0.440703,-0.878037,-0.186632,0.878037,0.464880,-0.113744,0.186633,-0.113743,0.975823&quot; center=&quot;3.543434,-3.776961,-22.923798&quot; rightOffset=&quot;1.258479,2.507336,0.532953&quot; topOffset=&quot;-0.452400,0.217253,0.046179&quot; farOffset=&quot;-0.000000,0.035440,-0.166729&quot;/&gt;&lt;DisplayProperties ensureTextContrast=&quot;1&quot;&gt;&lt;Fill color=&quot;#0080ff&quot;/&gt;&lt;Line/&gt;&lt;Font color=&quot;#000000&quot; colorSchemeIndex=&quot;2&quot;/&gt;&lt;/DisplayProperties&gt;&lt;Text&gt;{\rtf1\ansi\ansicpg1252\deff0\deflang1033{\fonttbl{\f0\fswiss\fprq2\fcharset0 Arial;}{\f1\fnil\fcharset0 Arial;}}&#10;{\colortbl ;\red0\green0\blue0;}&#10;\viewkind4\uc1\pard\qc\cf1\f0\fs44 Necessidade de trocas comerciais\f1\fs52\par&#10;}&lt;/Text&gt;&lt;Detail id=&quot;0&quot; h=&quot;0.166666666666667&quot;/&gt;&lt;/Shape&gt;&lt;Shape id=&quot;344&quot; seq=&quot;1&quot; parentGroup=&quot;346&quot; lastGroup=&quot;346&quot; type=&quot;HorizontalCylinder&quot;&gt;&lt;Position position=&quot;205.810959,-33.159416,-26.094213&quot; size=&quot;59.999985,29.999998,29.999998&quot; rotation=&quot;0.000000,-0.000003,0.000000&quot; location=&quot;205.810959,-37.860096,-18.629761&quot; rotationMatrix=&quot;1.000000,0.000000,0.000000,0.000000,1.000000,0.000000,0.000000,-0.000000,1.000000&quot; center=&quot;4.677522,-0.860457,-22.303869&quot; rightOffset=&quot;0.681818,0.000000,0.000000&quot; topOffset=&quot;0.000000,0.333459,0.070879&quot; farOffset=&quot;0.000000,0.070879,-0.333459&quot;/&gt;&lt;DisplayProperties ensureTextContrast=&quot;1&quot;&gt;&lt;Fill color=&quot;#999999&quot;/&gt;&lt;Line/&gt;&lt;Font color=&quot;#000000&quot; colorSchemeIndex=&quot;2&quot;/&gt;&lt;Shine shininess=&quot;30&quot;/&gt;&lt;/DisplayProperties&gt;&lt;Text&gt;{\rtf1\ansi\ansicpg1252\deff0\deflang1033{\fonttbl{\f0\fnil\fcharset0 Arial;}}&#10;&#10;{\colortbl ;\red0\green0\blue0;}&#10;&#10;\viewkind4\uc1\pard\cf1\fs52\par&#10;&#10;}&lt;/Text&gt;&lt;/Shape&gt;&lt;Shape id=&quot;345&quot; seq=&quot;2&quot; parentGroup=&quot;346&quot; lastGroup=&quot;346&quot; type=&quot;Donut3D&quot;&gt;&lt;Position position=&quot;205.810959,-33.159416,-26.094213&quot; size=&quot;60.000042,60.000107,14.999577&quot; rotation=&quot;-269.999891,0.000040,89.999846&quot; location=&quot;205.810959,-37.860096,-18.629761&quot; rotationMatrix=&quot;-0.000001,-0.207913,0.978147,-0.978147,0.203371,0.043228,-0.207914,-0.956772,-0.203370&quot; center=&quot;4.677522,-0.860457,-22.303869&quot; rightOffset=&quot;-0.000000,-0.666919,-0.141760&quot; topOffset=&quot;-0.000001,0.141760,-0.666920&quot; farOffset=&quot;-0.170450,0.000000,0.000000&quot;/&gt;&lt;DisplayProperties ensureTextContrast=&quot;1&quot;&gt;&lt;Fill color=&quot;#0080ff&quot;/&gt;&lt;Line/&gt;&lt;Font color=&quot;#000000&quot; colorSchemeIndex=&quot;2&quot;/&gt;&lt;Shine shininess=&quot;30&quot;/&gt;&lt;/DisplayProperties&gt;&lt;Text&gt;{\rtf1\ansi\ansicpg1252\deff0\deflang1033{\fonttbl{\f0\fnil\fcharset0 Arial;}}&#10;&#10;{\colortbl ;\red0\green0\blue0;}&#10;&#10;\viewkind4\uc1\pard\cf1\fs52\par&#10;&#10;}&lt;/Text&gt;&lt;Detail id=&quot;0&quot; h=&quot;0.17281028491012&quot; v=&quot;0.5&quot;/&gt;&lt;/Shape&gt;&lt;Group id=&quot;346&quot; seq=&quot;6&quot; primaryItem=&quot;344&quot; isCurrentlyGrouped=&quot;1&quot; parentGroup=&quot;330&quot; lastGroup=&quot;330&quot;/&gt;&lt;Shape id=&quot;347&quot; parentGroup=&quot;350&quot; lastGroup=&quot;350&quot; type=&quot;RoundedRectangle&quot;&gt;&lt;Position position=&quot;41.554096,-164.352554,-26.093941&quot; size=&quot;251.294113,44.350327,14.999934&quot; rotation=&quot;0.000021,0.000064,-63.851258&quot; location=&quot;41.554096,-166.186295,8.647095&quot; rotationMatrix=&quot;0.440703,-0.878037,-0.186632,0.878037,0.464880,-0.113744,0.186633,-0.113742,0.975823&quot; center=&quot;0.944411,-3.776961,-22.923798&quot; rightOffset=&quot;1.258478,2.507335,0.532953&quot; topOffset=&quot;-0.452400,0.217252,0.046179&quot; farOffset=&quot;-0.000000,0.035440,-0.166729&quot;/&gt;&lt;DisplayProperties ensureTextContrast=&quot;1&quot;&gt;&lt;Fill color=&quot;#56aaff&quot; colorBlendFactor=&quot;0.6&quot; color1=&quot;#0080ff&quot; color2=&quot;#d7ebff&quot;/&gt;&lt;Line/&gt;&lt;Font color=&quot;#000000&quot; colorBlendFactor=&quot;0.6&quot; color1=&quot;#000000&quot; colorSchemeIndex1=&quot;2&quot; color2=&quot;#000000&quot; colorSchemeIndex2=&quot;2&quot;/&gt;&lt;/DisplayProperties&gt;&lt;Text&gt;{\rtf1\ansi\ansicpg1252\deff0\deflang1033{\fonttbl{\f0\fswiss\fprq2\fcharset0 Arial;}{\f1\fnil\fcharset0 Arial;}}&#10;{\colortbl ;\red0\green0\blue0;}&#10;\viewkind4\uc1\pard\qc\cf1\f0\fs44 Maiores requisitos de capacidade\f1\fs52\par&#10;}&lt;/Text&gt;&lt;Detail id=&quot;0&quot; h=&quot;0.166666666666667&quot;/&gt;&lt;/Shape&gt;&lt;Shape id=&quot;348&quot; seq=&quot;1&quot; parentGroup=&quot;350&quot; lastGroup=&quot;350&quot; type=&quot;HorizontalCylinder&quot;&gt;&lt;Position position=&quot;91.453903,-33.159435,-26.094217&quot; size=&quot;60.000027,29.999998,29.999998&quot; rotation=&quot;0.000000,-0.000003,0.000000&quot; location=&quot;91.453903,-37.860115,-18.629761&quot; rotationMatrix=&quot;1.000000,0.000000,0.000000,0.000000,1.000000,0.000000,0.000000,-0.000000,1.000000&quot; center=&quot;2.078498,-0.860457,-22.303869&quot; rightOffset=&quot;0.681818,0.000000,0.000000&quot; topOffset=&quot;0.000000,0.333459,0.070879&quot; farOffset=&quot;0.000000,0.070879,-0.333459&quot;/&gt;&lt;DisplayProperties ensureTextContrast=&quot;1&quot;&gt;&lt;Fill color=&quot;#999999&quot; colorBlendFactor=&quot;0.6&quot; color1=&quot;#999999&quot; color2=&quot;#999999&quot;/&gt;&lt;Line/&gt;&lt;Font color=&quot;#000000&quot; colorBlendFactor=&quot;0.6&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Shape&gt;&lt;Shape id=&quot;349&quot; seq=&quot;2&quot; parentGroup=&quot;350&quot; lastGroup=&quot;350&quot; type=&quot;Donut3D&quot;&gt;&lt;Position position=&quot;91.453949,-33.159435,-26.094217&quot; size=&quot;60.000042,60.000107,14.999619&quot; rotation=&quot;-269.999891,0.000040,89.999846&quot; location=&quot;91.453949,-37.860115,-18.629761&quot; rotationMatrix=&quot;-0.000001,-0.207913,0.978147,-0.978147,0.203371,0.043228,-0.207914,-0.956772,-0.203370&quot; center=&quot;2.078499,-0.860457,-22.303869&quot; rightOffset=&quot;-0.000000,-0.666919,-0.141760&quot; topOffset=&quot;-0.000001,0.141760,-0.666920&quot; farOffset=&quot;-0.170450,0.000000,0.000000&quot;/&gt;&lt;DisplayProperties ensureTextContrast=&quot;1&quot;&gt;&lt;Fill color=&quot;#56aaff&quot; colorBlendFactor=&quot;0.6&quot; color1=&quot;#0080ff&quot; color2=&quot;#d7ebff&quot;/&gt;&lt;Line/&gt;&lt;Font color=&quot;#000000&quot; colorBlendFactor=&quot;0.6&quot; color1=&quot;#000000&quot; colorSchemeIndex1=&quot;2&quot; color2=&quot;#000000&quot; colorSchemeIndex2=&quot;2&quot;/&gt;&lt;Shine shininess=&quot;30&quot;/&gt;&lt;/DisplayProperties&gt;&lt;Text&gt;{\rtf1\ansi\ansicpg1252\deff0\deflang1033{\fonttbl{\f0\fnil\fcharset0 Arial;}}&#10;&#10;{\colortbl ;\red0\green0\blue0;}&#10;&#10;\viewkind4\uc1\pard\cf1\fs52\par&#10;&#10;}&lt;/Text&gt;&lt;Detail id=&quot;0&quot; h=&quot;0.17281028491012&quot; v=&quot;0.5&quot;/&gt;&lt;/Shape&gt;&lt;Group id=&quot;350&quot; seq=&quot;4&quot; primaryItem=&quot;348&quot; isCurrentlyGrouped=&quot;1&quot; parentGroup=&quot;330&quot; lastGroup=&quot;330&quot;/&gt;&lt;/Scene&gt;&lt;/Perspector&gt;&#10;"/>
  <p:tag name="PERSPECTOR-QUALITYLEVEL" val="3"/>
  <p:tag name="PERSPECTOR-TYPE" val="BMP"/>
</p:tagLst>
</file>

<file path=ppt/tags/tag17.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42.4842529296875&quot; frameTop=&quot;90.1233062744141&quot; scaleX=&quot;1.78295718006028&quot; scaleY=&quot;1.50568132972987&quot; frameWidth=&quot;635.031311035156&quot; frameHeight=&quot;449.876770019531&quot; frameOrientationIsPortrait=&quot;0&quot; light1Strength=&quot;0.3&quot; light1Direction=&quot;-1.500000,-0.400000,1.000000&quot; light2Strength=&quot;0&quot; light3Strength=&quot;0&quot; light4Strength=&quot;0&quot; lightDirectionX=&quot;-1.5&quot;&gt;&lt;Camera modelViewMatrix=&quot;1.000000,0.000000,0.000000,0.000000,0.000000,1.000000,0.000000,0.000000,0.000000,0.000000,1.000000,0.000000,-0.619842,3.038231,0.000000,1.000000&quot;/&gt;&lt;BaseCamera modelViewMatrix=&quot;1.000000,0.000000,0.000000,0.000000,0.000000,1.000000,0.000000,0.000000,0.000000,0.000000,1.000000,0.000000,-0.619842,3.038231,0.000000,1.000000&quot;/&gt;&lt;DefaultTextFormat&gt;{\rtf1\ansi\ansicpg1252\deff0\deflang1033{\fonttbl{\f0\fnil\fcharset0 Calibri;}}&#10;{\colortbl ;\red0\green0\blue0;}&#10;\viewkind4\uc1\pard\cf1\f0\fs64\par&#10;}&#10;&lt;/DefaultTextFormat&gt;&lt;Group id=&quot;11&quot; primaryItem=&quot;2&quot; isCurrentlyGrouped=&quot;0&quot;/&gt;&lt;Group id=&quot;37&quot; primaryItem=&quot;29&quot; isCurrentlyGrouped=&quot;0&quot;/&gt;&lt;Shape id=&quot;49&quot; parentGroup=&quot;109&quot; lastGroup=&quot;109&quot; type=&quot;Box&quot;&gt;&lt;Position position=&quot;42.201595,-67.115433,-0.000169&quot; size=&quot;260.000000,39.999981,9.999949&quot; rotation=&quot;0.000076,-0.000239,-0.000000&quot; location=&quot;42.201595,-65.648834,13.953918&quot; rotationMatrix=&quot;1.000000,-0.000000,0.000001,0.000000,1.000000,0.000004,-0.000001,-0.000004,1.000000&quot; center=&quot;0.959127,-1.492019,-23.044407&quot; rightOffset=&quot;2.954545,0.000001,-0.000004&quot; topOffset=&quot;-0.000000,0.444613,0.094503&quot; farOffset=&quot;-0.000000,0.023626,-0.111153&quot;/&gt;&lt;DisplayProperties ensureTextContrast=&quot;1&quot;&gt;&lt;Fill color=&quot;#31b6fd&quot; colorSchemeIndex=&quot;5&quot;/&gt;&lt;Line/&gt;&lt;Font color=&quot;#000000&quot; colorSchemeIndex=&quot;2&quot;/&gt;&lt;/DisplayProperties&gt;&lt;Text&gt;{\rtf1\ansi\ansicpg1252\deff0{\fonttbl{\f0\fswiss\fprq2\fcharset0 Arial;}}&#10;{\colortbl ;\red0\green0\blue0;}&#10;\viewkind4\uc1\pard\cf1\lang1033\f0\fs32 Definir objetivos SMART alinhados com os clientes e Comu. Portu\'e1ria\fs36\par&#10;}&#10;&lt;/Text&gt;&lt;/Shape&gt;&lt;Shape id=&quot;108&quot; seq=&quot;1&quot; parentGroup=&quot;109&quot; lastGroup=&quot;109&quot; type=&quot;Sphere&quot;&gt;&lt;Position position=&quot;-110.028343,-67.115456,-0.000173&quot; size=&quot;30.246811,30.246805,30.246813&quot; rotation=&quot;0.000000,0.000093,0.000000&quot; location=&quot;-110.028343,-65.648857,13.953918&quot; rotationMatrix=&quot;1.000000,0.000000,0.000000,0.000000,1.000000,-0.000002,0.000000,0.000002,1.000000&quot; center=&quot;-2.500644,-1.492020,-23.044407&quot; rightOffset=&quot;0.343714,0.000000,0.000000&quot; topOffset=&quot;0.000000,0.336203,0.071463&quot; farOffset=&quot;0.000000,0.071463,-0.336203&quot;/&gt;&lt;DisplayProperties ensureTextContrast=&quot;1&quot;&gt;&lt;Fill color=&quot;#31b6fd&quot; colorSchemeIndex=&quot;5&quot;/&gt;&lt;Line/&gt;&lt;Font color=&quot;#000000&quot; colorSchemeIndex=&quot;2&quot;/&gt;&lt;Shine shininess=&quot;60&quot;/&gt;&lt;/DisplayProperties&gt;&lt;Text&gt;{\rtf1\ansi\ansicpg1252\deff0\deflang1033{\fonttbl{\f0\fswiss\fprq2\fcharset0 Arial;}}&#10;{\colortbl ;\red0\green0\blue0;}&#10;\viewkind4\uc1\pard\cf1\f0\fs48\par&#10;}&lt;/Text&gt;&lt;/Shape&gt;&lt;Group id=&quot;109&quot; primaryItem=&quot;108&quot; isCurrentlyGrouped=&quot;1&quot; parentGroup=&quot;110&quot; lastGroup=&quot;110&quot;/&gt;&lt;List id=&quot;110&quot; primaryItem=&quot;109&quot; isCurrentlyGrouped=&quot;1&quot; isVertical=&quot;1&quot; gap=&quot;0.000000,8.000000,0.000000&quot; sizeIncrease=&quot;0.000000,0.000000,0.000000&quot; itemRotation=&quot;0.000000,0.000000,0.000000&quot; fixedItem=&quot;1&quot;/&gt;&lt;Shape id=&quot;186&quot; parentGroup=&quot;188&quot; lastGroup=&quot;188&quot; type=&quot;Box&quot;&gt;&lt;Position position=&quot;42.201595,-211.115555,0.000040&quot; size=&quot;260.000000,39.999992,9.999949&quot; rotation=&quot;0.000076,-0.000246,-0.000000&quot; location=&quot;42.201595,-206.502167,43.893433&quot; rotationMatrix=&quot;1.000000,-0.000000,0.000001,0.000000,1.000000,0.000004,-0.000001,-0.000004,1.000000&quot; center=&quot;0.959127,-4.693231,-23.724852&quot; rightOffset=&quot;2.954545,0.000001,-0.000004&quot; topOffset=&quot;-0.000000,0.444613,0.094503&quot; farOffset=&quot;-0.000000,0.023626,-0.111153&quot;/&gt;&lt;DisplayProperties ensureTextContrast=&quot;1&quot;&gt;&lt;Fill color=&quot;#4584d3&quot; colorSchemeIndex=&quot;6&quot;/&gt;&lt;Line/&gt;&lt;Font color=&quot;#000000&quot; colorSchemeIndex=&quot;2&quot;/&gt;&lt;/DisplayProperties&gt;&lt;Text&gt;{\rtf1\ansi\ansicpg1252\deff0{\fonttbl{\f0\fswiss\fprq2\fcharset0 Arial;}}&#10;{\colortbl ;\red0\green0\blue0;}&#10;\viewkind4\uc1\pard\cf1\lang1033\f0\fs36 Lideran\'e7as fortes e medi\'e7\'e3o dos resultados;\par&#10;}&#10;&lt;/Text&gt;&lt;/Shape&gt;&lt;Shape id=&quot;187&quot; seq=&quot;1&quot; parentGroup=&quot;188&quot; lastGroup=&quot;188&quot; type=&quot;Sphere&quot;&gt;&lt;Position position=&quot;-110.028343,-211.115555,0.000040&quot; size=&quot;30.246811,30.246805,30.246813&quot; rotation=&quot;0.000000,0.000093,0.000000&quot; location=&quot;-110.028343,-206.502167,43.893433&quot; rotationMatrix=&quot;1.000000,0.000000,0.000000,0.000000,1.000000,-0.000002,0.000000,0.000002,1.000000&quot; center=&quot;-2.500644,-4.693231,-23.724852&quot; rightOffset=&quot;0.343714,0.000000,0.000000&quot; topOffset=&quot;0.000000,0.336203,0.071463&quot; farOffset=&quot;0.000000,0.071463,-0.336203&quot;/&gt;&lt;DisplayProperties ensureTextContrast=&quot;1&quot;&gt;&lt;Fill color=&quot;#4584d3&quot; colorSchemeIndex=&quot;6&quot;/&gt;&lt;Line/&gt;&lt;Font color=&quot;#000000&quot; colorSchemeIndex=&quot;2&quot;/&gt;&lt;Shine shininess=&quot;60&quot;/&gt;&lt;/DisplayProperties&gt;&lt;Text&gt;{\rtf1\ansi\ansicpg1252\deff0\deflang1033{\fonttbl{\f0\fswiss\fprq2\fcharset0 Arial;}}&#10;{\colortbl ;\red0\green0\blue0;}&#10;\viewkind4\uc1\pard\cf1\f0\fs48\par&#10;}&lt;/Text&gt;&lt;/Shape&gt;&lt;Group id=&quot;188&quot; seq=&quot;3&quot; primaryItem=&quot;187&quot; isCurrentlyGrouped=&quot;1&quot; parentGroup=&quot;110&quot; lastGroup=&quot;110&quot;/&gt;&lt;Shape id=&quot;204&quot; parentGroup=&quot;206&quot; lastGroup=&quot;206&quot; type=&quot;Box&quot;&gt;&lt;Position position=&quot;42.201595,-115.115479,-0.000140&quot; size=&quot;260.000000,39.999981,9.999949&quot; rotation=&quot;0.000076,-0.000239,-0.000000&quot; location=&quot;42.201595,-112.599953,23.933716&quot; rotationMatrix=&quot;1.000000,-0.000000,0.000001,0.000000,1.000000,0.000004,-0.000001,-0.000004,1.000000&quot; center=&quot;0.959127,-2.559090,-23.271221&quot; rightOffset=&quot;2.954545,0.000001,-0.000004&quot; topOffset=&quot;-0.000000,0.444613,0.094503&quot; farOffset=&quot;-0.000000,0.023626,-0.111153&quot;/&gt;&lt;DisplayProperties ensureTextContrast=&quot;1&quot;&gt;&lt;Fill color=&quot;#37a5ef&quot; colorBlendFactor=&quot;0.333333333333333&quot; color1=&quot;#4584d3&quot; colorSchemeIndex1=&quot;6&quot; color2=&quot;#31b6fd&quot; colorSchemeIndex2=&quot;5&quot;/&gt;&lt;Line/&gt;&lt;Font color=&quot;#000000&quot; colorBlendFactor=&quot;0.333333333333333&quot; color1=&quot;#000000&quot; colorSchemeIndex1=&quot;2&quot; color2=&quot;#000000&quot; colorSchemeIndex2=&quot;2&quot;/&gt;&lt;/DisplayProperties&gt;&lt;Text&gt;{\rtf1\ansi\ansicpg1252\deff0{\fonttbl{\f0\fswiss\fprq2\fcharset0 Arial;}}&#10;{\colortbl ;\red0\green0\blue0;}&#10;\viewkind4\uc1\pard\cf1\lang1033\f0\fs36 Maximizar as vantagens competitivas de cada porto;\par&#10;}&#10;&lt;/Text&gt;&lt;/Shape&gt;&lt;Shape id=&quot;205&quot; seq=&quot;1&quot; parentGroup=&quot;206&quot; lastGroup=&quot;206&quot; type=&quot;Sphere&quot;&gt;&lt;Position position=&quot;-110.028343,-115.115479,-0.000140&quot; size=&quot;30.246811,30.246805,30.246813&quot; rotation=&quot;0.000000,0.000093,0.000000&quot; location=&quot;-110.028343,-112.599953,23.933716&quot; rotationMatrix=&quot;1.000000,0.000000,0.000000,0.000000,1.000000,-0.000002,0.000000,0.000002,1.000000&quot; center=&quot;-2.500644,-2.559090,-23.271221&quot; rightOffset=&quot;0.343714,0.000000,0.000000&quot; topOffset=&quot;0.000000,0.336203,0.071463&quot; farOffset=&quot;0.000000,0.071463,-0.336203&quot;/&gt;&lt;DisplayProperties ensureTextContrast=&quot;1&quot;&gt;&lt;Fill color=&quot;#37a5ef&quot; colorBlendFactor=&quot;0.333333333333333&quot; color1=&quot;#4584d3&quot; colorSchemeIndex1=&quot;6&quot; color2=&quot;#31b6fd&quot; colorSchemeIndex2=&quot;5&quot;/&gt;&lt;Line/&gt;&lt;Font color=&quot;#000000&quot; colorBlendFactor=&quot;0.333333333333333&quot; color1=&quot;#000000&quot; colorSchemeIndex1=&quot;2&quot; color2=&quot;#000000&quot; colorSchemeIndex2=&quot;2&quot;/&gt;&lt;Shine shininess=&quot;60&quot;/&gt;&lt;/DisplayProperties&gt;&lt;Text&gt;{\rtf1\ansi\ansicpg1252\deff0\deflang1033{\fonttbl{\f0\fswiss\fprq2\fcharset0 Arial;}}&#10;{\colortbl ;\red0\green0\blue0;}&#10;\viewkind4\uc1\pard\cf1\f0\fs48\par&#10;}&lt;/Text&gt;&lt;/Shape&gt;&lt;Group id=&quot;206&quot; seq=&quot;1&quot; primaryItem=&quot;205&quot; isCurrentlyGrouped=&quot;1&quot; parentGroup=&quot;110&quot; lastGroup=&quot;110&quot;/&gt;&lt;Shape id=&quot;207&quot; parentGroup=&quot;209&quot; lastGroup=&quot;209&quot; type=&quot;Box&quot;&gt;&lt;Position position=&quot;42.201595,-163.115524,-0.000052&quot; size=&quot;260.000000,39.999962,9.999949&quot; rotation=&quot;0.000076,-0.000235,0.000000&quot; location=&quot;42.201595,-159.551071,33.913574&quot; rotationMatrix=&quot;1.000000,-0.000000,0.000001,0.000000,1.000000,0.000004,-0.000001,-0.000004,1.000000&quot; center=&quot;0.959127,-3.626161,-23.498035&quot; rightOffset=&quot;2.954545,0.000001,-0.000004&quot; topOffset=&quot;-0.000000,0.444613,0.094503&quot; farOffset=&quot;-0.000000,0.023626,-0.111153&quot;/&gt;&lt;DisplayProperties ensureTextContrast=&quot;1&quot;&gt;&lt;Fill color=&quot;#3e94e1&quot; colorBlendFactor=&quot;0.666666666666667&quot; color1=&quot;#4584d3&quot; colorSchemeIndex1=&quot;6&quot; color2=&quot;#31b6fd&quot; colorSchemeIndex2=&quot;5&quot;/&gt;&lt;Line/&gt;&lt;Font color=&quot;#000000&quot; colorBlendFactor=&quot;0.666666666666667&quot; color1=&quot;#000000&quot; colorSchemeIndex1=&quot;2&quot; color2=&quot;#000000&quot; colorSchemeIndex2=&quot;2&quot;/&gt;&lt;/DisplayProperties&gt;&lt;Text&gt;{\rtf1\ansi\ansicpg1252\deff0{\fonttbl{\f0\fswiss\fprq2\fcharset0 Arial;}}&#10;{\colortbl ;\red0\green0\blue0;}&#10;\viewkind4\uc1\pard\cf1\lang1033\f0\fs36 Hamonizar os processos e trabalhar em rede;\par&#10;}&#10;&lt;/Text&gt;&lt;/Shape&gt;&lt;Shape id=&quot;208&quot; seq=&quot;1&quot; parentGroup=&quot;209&quot; lastGroup=&quot;209&quot; type=&quot;Sphere&quot;&gt;&lt;Position position=&quot;-110.028343,-163.115524,-0.000052&quot; size=&quot;30.246811,30.246805,30.246813&quot; rotation=&quot;0.000000,0.000093,0.000000&quot; location=&quot;-110.028343,-159.551071,33.913574&quot; rotationMatrix=&quot;1.000000,0.000000,0.000000,0.000000,1.000000,-0.000002,0.000000,0.000002,1.000000&quot; center=&quot;-2.500644,-3.626161,-23.498035&quot; rightOffset=&quot;0.343714,0.000000,0.000000&quot; topOffset=&quot;0.000000,0.336203,0.071463&quot; farOffset=&quot;0.000000,0.071463,-0.336203&quot;/&gt;&lt;DisplayProperties ensureTextContrast=&quot;1&quot;&gt;&lt;Fill color=&quot;#3e94e1&quot; colorBlendFactor=&quot;0.666666666666667&quot; color1=&quot;#4584d3&quot; colorSchemeIndex1=&quot;6&quot; color2=&quot;#31b6fd&quot; colorSchemeIndex2=&quot;5&quot;/&gt;&lt;Line/&gt;&lt;Font color=&quot;#000000&quot; colorBlendFactor=&quot;0.666666666666667&quot; color1=&quot;#000000&quot; colorSchemeIndex1=&quot;2&quot; color2=&quot;#000000&quot; colorSchemeIndex2=&quot;2&quot;/&gt;&lt;Shine shininess=&quot;60&quot;/&gt;&lt;/DisplayProperties&gt;&lt;Text&gt;{\rtf1\ansi\ansicpg1252\deff0\deflang1033{\fonttbl{\f0\fswiss\fprq2\fcharset0 Arial;}}&#10;{\colortbl ;\red0\green0\blue0;}&#10;\viewkind4\uc1\pard\cf1\f0\fs48\par&#10;}&lt;/Text&gt;&lt;/Shape&gt;&lt;Group id=&quot;209&quot; seq=&quot;2&quot; primaryItem=&quot;208&quot; isCurrentlyGrouped=&quot;1&quot; parentGroup=&quot;110&quot; lastGroup=&quot;110&quot;/&gt;&lt;/Scene&gt;&lt;/Perspector&gt;&#10;"/>
  <p:tag name="PERSPECTOR-QUALITYLEVEL" val="3"/>
  <p:tag name="PERSPECTOR-TYPE" val="BMP"/>
</p:tagLst>
</file>

<file path=ppt/tags/tag18.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14.1348819732666&quot; frameTop=&quot;14.8536224365234&quot; scaleX=&quot;1.00007275311485&quot; scaleY=&quot;0.999838837238932&quot; frameWidth=&quot;675.555541992188&quot; frameHeight=&quot;474.4443359375&quot; frameOrientationIsPortrait=&quot;0&quot; light1Strength=&quot;0.3&quot; light1Direction=&quot;1.500000,1.000000,1.000000&quot; light2Strength=&quot;0&quot; light3Strength=&quot;0&quot; light4Strength=&quot;0&quot; lightDirectionX=&quot;1.5&quot; lightDirectionY=&quot;1&quot; containsPicture=&quot;1&quot;&gt;&lt;Camera modelViewMatrix=&quot;1.000000,0.000000,0.000000,0.000000,0.000000,1.000000,0.000000,0.000000,0.000000,0.000000,1.000000,0.000000,1.697573,-0.645864,0.000000,1.000000&quot;/&gt;&lt;BaseCamera modelViewMatrix=&quot;1.000000,0.000000,0.000000,0.000000,0.000000,1.000000,0.000000,0.000000,0.000000,0.000000,1.000000,0.000000,1.697573,-0.645864,0.000000,1.000000&quot;/&gt;&lt;AnimationEffect type=&quot;spinDown&quot; amount=&quot;32&quot; startPosition=&quot;-20&quot; smoothStart=&quot;1&quot; smoothEnd=&quot;1&quot; autoReverse=&quot;1&quot; duration=&quot;5&quot;/&gt;&lt;DefaultTextFormat&gt;{\rtf1\ansi\ansicpg1252\deff0{\fonttbl{\f0\fnil\fcharset0 Calibri;}}&#10;{\colortbl ;\red0\green0\blue0;}&#10;\viewkind4\uc1\pard\qc\cf1\lang1033\f0\fs64 Economia dos Estados\par&#10;}&#10;&lt;/DefaultTextFormat&gt;&lt;DefaultConnectorProperties&gt;&lt;Fill opacity=&quot;0.2&quot; color=&quot;#00ffff&quot;/&gt;&lt;Line opacity=&quot;0.699999988079071&quot; width=&quot;10&quot; color=&quot;#00ffff&quot;/&gt;&lt;Font color=&quot;#000000&quot;/&gt;&lt;/DefaultConnectorProperties&gt;&lt;Shape id=&quot;1&quot; type=&quot;Sphere&quot;&gt;&lt;Position position=&quot;177.600906,147.936203,2.495675&quot; size=&quot;105.138275,105.138275,105.138329&quot; rotation=&quot;0.000000,-0.000004,0.000000&quot; location=&quot;177.600906,145.222321,-28.316528&quot; rotationMatrix=&quot;1.000000,0.000000,0.000000,0.000000,1.000000,0.000000,0.000000,-0.000000,1.000000&quot; center=&quot;4.036384,3.300507,-22.083715&quot; rightOffset=&quot;1.194753,0.000000,0.000000&quot; topOffset=&quot;0.000000,1.168645,0.248403&quot; farOffset=&quot;0.000000,0.248403,-1.168646&quot;/&gt;&lt;DisplayProperties&gt;&lt;Fill color=&quot;#bfdfff&quot;/&gt;&lt;Line/&gt;&lt;Font color=&quot;#000000&quot;/&gt;&lt;Shine shininess=&quot;10&quot;/&gt;&lt;/DisplayProperties&gt;&lt;Text&gt;{\rtf1\ansi\ansicpg1252\deff0{\fonttbl{\f0\fswiss\fprq2\fcharset0 Arial;}}&#10;{\colortbl ;\red0\green0\blue0;}&#10;\viewkind4\uc1\pard\qc\cf1\lang1033\f0\fs36 Conclus\'f5es\fs52\par&#10;}&lt;/Text&gt;&lt;/Shape&gt;&lt;Shape id=&quot;3&quot; type=&quot;Sphere&quot;&gt;&lt;Position position=&quot;173.958252,24.308569,2.495782&quot; size=&quot;105.138275,105.138275,105.138329&quot; rotation=&quot;0.000000,-0.000004,0.000000&quot; location=&quot;173.958252,24.296270,-2.612793&quot; rotationMatrix=&quot;1.000000,0.000000,0.000000,0.000000,1.000000,0.000000,0.000000,-0.000000,1.000000&quot; center=&quot;3.953597,0.552188,-22.667891&quot; rightOffset=&quot;1.194753,0.000000,0.000000&quot; topOffset=&quot;0.000000,1.168645,0.248403&quot; farOffset=&quot;0.000000,0.248403,-1.168646&quot;/&gt;&lt;DisplayProperties&gt;&lt;Fill color=&quot;#9fcfff&quot;/&gt;&lt;Line/&gt;&lt;Font color=&quot;#000000&quot;/&gt;&lt;Shine shininess=&quot;10&quot;/&gt;&lt;/DisplayProperties&gt;&lt;Text&gt;{\rtf1\ansi\ansicpg1252\deff0{\fonttbl{\f0\fswiss\fprq2\fcharset0 Arial;}}&#10;{\colortbl ;\red0\green0\blue0;}&#10;\viewkind4\uc1\pard\qc\cf1\lang1033\f0\fs52 A\'e7\'e3o\par&#10;}&lt;/Text&gt;&lt;/Shape&gt;&lt;Shape id=&quot;5&quot; pictureID=&quot;Bandeira_CPLP_svg&quot; pictureWrap=&quot;1&quot; type=&quot;Sphere&quot; textOffsetY=&quot;-140&quot;&gt;&lt;Position position=&quot;-16.871439,109.636261,2.495994&quot; size=&quot;263.768707,263.768707,263.768707&quot; rotation=&quot;0.000000,-0.000003,0.000000&quot; location=&quot;-16.871439,107.759392,-20.353210&quot; rotationMatrix=&quot;1.000000,0.000000,0.000000,0.000000,1.000000,0.000000,0.000000,-0.000000,1.000000&quot; center=&quot;-0.383442,2.449077,-22.264700&quot; rightOffset=&quot;2.997372,0.000000,0.000000&quot; topOffset=&quot;0.000000,2.931872,0.623188&quot; farOffset=&quot;0.000000,0.623188,-2.931872&quot;/&gt;&lt;DisplayProperties&gt;&lt;Fill color=&quot;#ffffff&quot;/&gt;&lt;Line/&gt;&lt;Font color=&quot;#000000&quot;/&gt;&lt;Shine shininess=&quot;10&quot;/&gt;&lt;/DisplayProperties&gt;&lt;Text&gt;{\rtf1\ansi\ansicpg1252\deff0{\fonttbl{\f0\fswiss\fprq2\fcharset0 Arial Black;}}&#10;{\colortbl ;\red0\green0\blue0;}&#10;\viewkind4\uc1\pard\qc\cf1\lang1033\ul\b\f0\fs56 Uma vis\'e3o de Futuro\par&#10;}&lt;/Text&gt;&lt;/Shape&gt;&lt;Shape id=&quot;7&quot; type=&quot;Sphere&quot;&gt;&lt;Position position=&quot;105.005104,-89.049965,2.495884&quot; size=&quot;105.138275,105.138275,105.138329&quot; rotation=&quot;0.000000,-0.000004,0.000000&quot; location=&quot;105.005104,-86.585083,20.955872&quot; rotationMatrix=&quot;1.000000,0.000000,0.000000,0.000000,1.000000,0.000000,0.000000,-0.000000,1.000000&quot; center=&quot;2.386480,-1.967843,-23.203543&quot; rightOffset=&quot;1.194753,0.000000,0.000000&quot; topOffset=&quot;0.000000,1.168645,0.248403&quot; farOffset=&quot;0.000000,0.248403,-1.168646&quot;/&gt;&lt;DisplayProperties&gt;&lt;Fill color=&quot;#80bfff&quot;/&gt;&lt;Line/&gt;&lt;Font color=&quot;#000000&quot;/&gt;&lt;Shine shininess=&quot;10&quot;/&gt;&lt;/DisplayProperties&gt;&lt;Text&gt;{\rtf1\ansi\ansicpg1252\deff0{\fonttbl{\f0\fswiss\fprq2\fcharset0 Arial;}}&#10;{\colortbl ;\red0\green0\blue0;}&#10;\viewkind4\uc1\pard\qc\cf1\lang1033\f0\fs36 Coopera\'e7\'e3o\fs52\par&#10;}&lt;/Text&gt;&lt;/Shape&gt;&lt;Shape id=&quot;9&quot; type=&quot;Sphere&quot;&gt;&lt;Position position=&quot;-11.034548,-153.171188,2.495936&quot; size=&quot;105.138275,105.138275,105.138329&quot; rotation=&quot;0.000000,-0.000004,0.000000&quot; location=&quot;-11.034548,-149.305099,34.287476&quot; rotationMatrix=&quot;1.000000,0.000000,0.000000,0.000000,1.000000,0.000000,0.000000,-0.000000,1.000000&quot; center=&quot;-0.250785,-3.393298,-23.506533&quot; rightOffset=&quot;1.194753,0.000000,0.000000&quot; topOffset=&quot;0.000000,1.168645,0.248403&quot; farOffset=&quot;0.000000,0.248403,-1.168646&quot;/&gt;&lt;DisplayProperties&gt;&lt;Fill color=&quot;#5badff&quot;/&gt;&lt;Line/&gt;&lt;Font color=&quot;#000000&quot;/&gt;&lt;Shine shininess=&quot;10&quot;/&gt;&lt;/DisplayProperties&gt;&lt;Text&gt;{\rtf1\ansi\ansicpg1252\deff0{\fonttbl{\f0\fswiss\fprq2\fcharset0 Arial;}}&#10;{\colortbl ;\red0\green0\blue0;}&#10;\viewkind4\uc1\pard\qc\cf1\lang1033\b\f0\fs41 Objetivos comuns\par&#10;}&lt;/Text&gt;&lt;/Shape&gt;&lt;Shape id=&quot;11&quot; type=&quot;Sphere&quot;&gt;&lt;Position position=&quot;-145.861282,-152.026779,2.495708&quot; size=&quot;105.138275,105.138275,105.138329&quot; rotation=&quot;0.000000,-0.000004,0.000000&quot; location=&quot;-145.861282,-148.185745,34.049316&quot; rotationMatrix=&quot;1.000000,0.000000,0.000000,0.000000,1.000000,0.000000,0.000000,-0.000000,1.000000&quot; center=&quot;-3.315029,-3.367858,-23.501122&quot; rightOffset=&quot;1.194753,0.000000,0.000000&quot; topOffset=&quot;0.000000,1.168645,0.248403&quot; farOffset=&quot;0.000000,0.248403,-1.168646&quot;/&gt;&lt;DisplayProperties&gt;&lt;Fill color=&quot;#2492ff&quot;/&gt;&lt;Line/&gt;&lt;Font color=&quot;#000000&quot;/&gt;&lt;Shine shininess=&quot;10&quot;/&gt;&lt;/DisplayProperties&gt;&lt;Text&gt;{\rtf1\ansi\ansicpg1252\deff0{\fonttbl{\f0\fswiss\fprq2\fcharset0 Arial;}}&#10;{\colortbl ;\red0\green0\blue0;}&#10;\viewkind4\uc1\pard\qc\cf1\lang1033\f0\fs41 Qualidade\par&#10;Produto\par&#10;Portu\'e1rio\fs52\par&#10;}&#10;&lt;/Text&gt;&lt;/Shape&gt;&lt;Connector id=&quot;24&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1&quot; site=&quot;8&quot;&gt;&lt;Area position=&quot;177.600906,147.936203,2.495675&quot; projection=&quot;0.000000,-0.000002,-43.999996&quot; location=&quot;177.600906,145.222321,-28.316528&quot; projectionOffset=&quot;0.000000,-9.148116,-43.038490&quot; center=&quot;4.036384,3.300507,-22.083715&quot; projectionVertex=&quot;4.036384,3.092596,-21.105568&quot;/&gt;&lt;/ShapeArea&gt;&lt;/Connector&gt;&lt;Connector id=&quot;25&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quot; site=&quot;8&quot;&gt;&lt;Area position=&quot;173.958252,24.308569,2.495782&quot; projection=&quot;0.000000,0.000002,-43.999996&quot; location=&quot;173.958252,24.296270,-2.612793&quot; projectionOffset=&quot;0.000000,-9.148111,-43.038490&quot; center=&quot;3.953597,0.552188,-22.667891&quot; projectionVertex=&quot;3.953597,0.344276,-21.689743&quot;/&gt;&lt;/ShapeArea&gt;&lt;/Connector&gt;&lt;Connector id=&quot;26&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7&quot; site=&quot;8&quot;&gt;&lt;Area position=&quot;105.005104,-89.049965,2.495884&quot; projection=&quot;0.000000,-0.000002,-43.999996&quot; location=&quot;105.005104,-86.585083,20.955872&quot; projectionOffset=&quot;0.000000,-9.148116,-43.038490&quot; center=&quot;2.386480,-1.967843,-23.203543&quot; projectionVertex=&quot;2.386480,-2.175755,-22.225395&quot;/&gt;&lt;/ShapeArea&gt;&lt;/Connector&gt;&lt;Connector id=&quot;27&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9&quot; site=&quot;8&quot;&gt;&lt;Area position=&quot;-11.034548,-153.171188,2.495936&quot; projection=&quot;0.000000,-0.000002,-43.999996&quot; location=&quot;-11.034548,-149.305099,34.287476&quot; projectionOffset=&quot;0.000000,-9.148116,-43.038490&quot; center=&quot;-0.250785,-3.393298,-23.506533&quot; projectionVertex=&quot;-0.250785,-3.601209,-22.528385&quot;/&gt;&lt;/ShapeArea&gt;&lt;/Connector&gt;&lt;Connector id=&quot;28&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11&quot; site=&quot;8&quot;&gt;&lt;Area position=&quot;-145.861282,-152.026779,2.495708&quot; projection=&quot;0.000000,-0.000002,-43.999996&quot; location=&quot;-145.861282,-148.185745,34.049316&quot; projectionOffset=&quot;0.000000,-9.148116,-43.038490&quot; center=&quot;-3.315029,-3.367858,-23.501122&quot; projectionVertex=&quot;-3.315029,-3.575770,-22.522974&quot;/&gt;&lt;/ShapeArea&gt;&lt;/Connector&gt;&lt;Shape id=&quot;30&quot; type=&quot;Sphere&quot;&gt;&lt;Position position=&quot;-264.884583,-87.295219,2.495722&quot; size=&quot;105.138275,105.138275,105.138329&quot; rotation=&quot;0.000000,-0.000004,0.000000&quot; location=&quot;-264.884583,-84.868721,20.590881&quot; rotationMatrix=&quot;1.000000,0.000000,0.000000,0.000000,1.000000,0.000000,0.000000,-0.000000,1.000000&quot; center=&quot;-6.020104,-1.928835,-23.195248&quot; rightOffset=&quot;1.194753,0.000000,0.000000&quot; topOffset=&quot;0.000000,1.168645,0.248403&quot; farOffset=&quot;0.000000,0.248403,-1.168646&quot;/&gt;&lt;DisplayProperties&gt;&lt;Fill color=&quot;#178bff&quot;/&gt;&lt;Line/&gt;&lt;Font color=&quot;#000000&quot;/&gt;&lt;Shine shininess=&quot;10&quot;/&gt;&lt;/DisplayProperties&gt;&lt;Text&gt;{\rtf1\ansi\ansicpg1252\deff0{\fonttbl{\f0\fswiss\fprq2\fcharset0 Arial;}}&#10;{\colortbl ;\red0\green0\blue0;}&#10;\viewkind4\uc1\pard\qc\cf1\lang1033\b\f0\fs36 Tecnologia\par&#10;TI\'b4S\b0\fs52\par&#10;}&#10;&lt;/Text&gt;&lt;/Shape&gt;&lt;Shape id=&quot;32&quot; type=&quot;Sphere&quot;&gt;&lt;Position position=&quot;-327.267822,23.857529,2.495630&quot; size=&quot;105.138275,105.138275,105.138329&quot; rotation=&quot;0.000000,-0.000004,0.000000&quot; location=&quot;-327.267822,23.855055,-2.519165&quot; rotationMatrix=&quot;1.000000,0.000000,0.000000,0.000000,1.000000,0.000000,0.000000,-0.000000,1.000000&quot; center=&quot;-7.437905,0.542160,-22.670019&quot; rightOffset=&quot;1.194753,0.000000,0.000000&quot; topOffset=&quot;0.000000,1.168645,0.248403&quot; farOffset=&quot;0.000000,0.248403,-1.168646&quot;/&gt;&lt;DisplayProperties&gt;&lt;Fill color=&quot;#0076ec&quot;/&gt;&lt;Line/&gt;&lt;Font color=&quot;#000000&quot;/&gt;&lt;Shine shininess=&quot;10&quot;/&gt;&lt;/DisplayProperties&gt;&lt;Text&gt;{\rtf1\ansi\ansicpg1252\deff0{\fonttbl{\f0\fswiss\fprq2\fcharset0 Arial;}}&#10;{\colortbl ;\red0\green0\blue0;}&#10;\viewkind4\uc1\pard\qc\cf1\lang1033\b\f0\fs36 Seguran\'e7a    e ambiente\par&#10;}&lt;/Text&gt;&lt;/Shape&gt;&lt;Shape id=&quot;37&quot; parentGroup=&quot;49&quot; lastGroup=&quot;49&quot; type=&quot;Sphere&quot;&gt;&lt;Position position=&quot;-331.820435,146.614548,2.495668&quot; size=&quot;105.138275,105.138229,105.138245&quot; rotation=&quot;0.000000,0.000020,0.000000&quot; location=&quot;-331.820435,143.929550,-28.041748&quot; rotationMatrix=&quot;1.000000,0.000000,0.000000,0.000000,1.000000,-0.000000,0.000000,0.000000,1.000000&quot; center=&quot;-7.541374,3.271126,-22.089960&quot; rightOffset=&quot;1.194753,0.000000,0.000000&quot; topOffset=&quot;0.000000,1.168644,0.248403&quot; farOffset=&quot;0.000000,0.248404,-1.168645&quot;/&gt;&lt;DisplayProperties&gt;&lt;Fill color=&quot;#0076ec&quot;/&gt;&lt;Line/&gt;&lt;Font color=&quot;#000000&quot;/&gt;&lt;Shine shininess=&quot;10&quot;/&gt;&lt;/DisplayProperties&gt;&lt;Text&gt;{\rtf1\ansi\ansicpg1252\deff0{\fonttbl{\f0\fswiss\fprq2\fcharset0 Arial;}}&#10;{\colortbl ;\red0\green0\blue0;}&#10;\viewkind4\uc1\pard\qc\cf1\lang1033\f0\fs44 Economia dos Estados\fs52\par&#10;}&#10;&lt;/Text&gt;&lt;/Shape&gt;&lt;Connector id=&quot;46&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7&quot; site=&quot;8&quot;&gt;&lt;Area position=&quot;-331.820435,146.614548,2.495668&quot; projection=&quot;0.000000,-0.000013,-44.000000&quot; location=&quot;-331.820435,143.929550,-28.041748&quot; projectionOffset=&quot;0.000000,-9.148127,-43.038490&quot; center=&quot;-7.541374,3.271126,-22.089960&quot; projectionVertex=&quot;-7.541374,3.063214,-21.111813&quot;/&gt;&lt;/ShapeArea&gt;&lt;/Connector&gt;&lt;Connector id=&quot;47&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2&quot; site=&quot;8&quot;&gt;&lt;Area position=&quot;-327.267822,23.857529,2.495630&quot; projection=&quot;0.000000,0.000002,-43.999996&quot; location=&quot;-327.267822,23.855055,-2.519165&quot; projectionOffset=&quot;0.000000,-9.148111,-43.038490&quot; center=&quot;-7.437905,0.542160,-22.670019&quot; projectionVertex=&quot;-7.437905,0.334249,-21.691872&quot;/&gt;&lt;/ShapeArea&gt;&lt;/Connector&gt;&lt;Connector id=&quot;48&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0&quot; site=&quot;8&quot;&gt;&lt;Area position=&quot;-264.884583,-87.295219,2.495722&quot; projection=&quot;0.000000,0.000002,-43.999996&quot; location=&quot;-264.884583,-84.868721,20.590881&quot; projectionOffset=&quot;0.000000,-9.148111,-43.038490&quot; center=&quot;-6.020104,-1.928835,-23.195248&quot; projectionVertex=&quot;-6.020104,-2.136746,-22.217100&quot;/&gt;&lt;/ShapeArea&gt;&lt;/Connector&gt;&lt;List id=&quot;49&quot; primaryItem=&quot;37&quot; isCurrentlyGrouped=&quot;1&quot; isVertical=&quot;1&quot; gap=&quot;0.000000,10.000000,0.000000&quot; sizeIncrease=&quot;0.000000,0.000000,0.000000&quot; itemRotation=&quot;0.000000,0.000000,0.000000&quot; fixedItem=&quot;1&quot;/&gt;&lt;/Scene&gt;&lt;/Perspector&gt;&#10;"/>
  <p:tag name="PERSPECTOR-QUALITYLEVEL" val="3"/>
  <p:tag name="PERSPECTOR-TYPE" val="GIF"/>
</p:tagLst>
</file>

<file path=ppt/tags/tag19.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14.1348819732666&quot; frameTop=&quot;14.8536224365234&quot; scaleX=&quot;1.00007275311485&quot; scaleY=&quot;0.999838837238932&quot; frameWidth=&quot;675.555541992188&quot; frameHeight=&quot;474.4443359375&quot; frameOrientationIsPortrait=&quot;0&quot; light1Strength=&quot;0.3&quot; light1Direction=&quot;1.500000,1.000000,1.000000&quot; light2Strength=&quot;0&quot; light3Strength=&quot;0&quot; light4Strength=&quot;0&quot; lightDirectionX=&quot;1.5&quot; lightDirectionY=&quot;1&quot; containsPicture=&quot;1&quot;&gt;&lt;Camera modelViewMatrix=&quot;1.000000,0.000000,0.000000,0.000000,0.000000,1.000000,0.000000,0.000000,0.000000,0.000000,1.000000,0.000000,1.697573,-0.645864,0.000000,1.000000&quot;/&gt;&lt;BaseCamera modelViewMatrix=&quot;1.000000,0.000000,0.000000,0.000000,0.000000,1.000000,0.000000,0.000000,0.000000,0.000000,1.000000,0.000000,1.697573,-0.645864,0.000000,1.000000&quot;/&gt;&lt;DefaultTextFormat&gt;{\rtf1\ansi\ansicpg1252\deff0{\fonttbl{\f0\fnil\fcharset0 Calibri;}}&#10;{\colortbl ;\red0\green0\blue0;}&#10;\viewkind4\uc1\pard\qc\cf1\lang1033\f0\fs64 Economia dos Estados\par&#10;}&#10;&lt;/DefaultTextFormat&gt;&lt;DefaultConnectorProperties&gt;&lt;Fill opacity=&quot;0.2&quot; color=&quot;#00ffff&quot;/&gt;&lt;Line opacity=&quot;0.699999988079071&quot; width=&quot;10&quot; color=&quot;#00ffff&quot;/&gt;&lt;Font color=&quot;#000000&quot;/&gt;&lt;/DefaultConnectorProperties&gt;&lt;Shape id=&quot;1&quot; type=&quot;Sphere&quot;&gt;&lt;Position position=&quot;177.600906,147.936203,2.495675&quot; size=&quot;105.138275,105.138275,105.138329&quot; rotation=&quot;0.000000,-0.000004,0.000000&quot; location=&quot;177.600906,145.222321,-28.316528&quot; rotationMatrix=&quot;1.000000,0.000000,0.000000,0.000000,1.000000,0.000000,0.000000,-0.000000,1.000000&quot; center=&quot;4.036384,3.300507,-22.083715&quot; rightOffset=&quot;1.194753,0.000000,0.000000&quot; topOffset=&quot;0.000000,1.168645,0.248403&quot; farOffset=&quot;0.000000,0.248403,-1.168646&quot;/&gt;&lt;DisplayProperties&gt;&lt;Fill color=&quot;#bfdfff&quot;/&gt;&lt;Line/&gt;&lt;Font color=&quot;#000000&quot;/&gt;&lt;Shine shininess=&quot;10&quot;/&gt;&lt;/DisplayProperties&gt;&lt;Text&gt;{\rtf1\ansi\ansicpg1252\deff0{\fonttbl{\f0\fswiss\fprq2\fcharset0 Arial;}}&#10;{\colortbl ;\red0\green0\blue0;}&#10;\viewkind4\uc1\pard\qc\cf1\lang1033\f0\fs36 Conclus\'f5es\fs52\par&#10;}&lt;/Text&gt;&lt;/Shape&gt;&lt;Shape id=&quot;3&quot; type=&quot;Sphere&quot;&gt;&lt;Position position=&quot;173.958252,24.308569,2.495782&quot; size=&quot;105.138275,105.138275,105.138329&quot; rotation=&quot;0.000000,-0.000004,0.000000&quot; location=&quot;173.958252,24.296270,-2.612793&quot; rotationMatrix=&quot;1.000000,0.000000,0.000000,0.000000,1.000000,0.000000,0.000000,-0.000000,1.000000&quot; center=&quot;3.953597,0.552188,-22.667891&quot; rightOffset=&quot;1.194753,0.000000,0.000000&quot; topOffset=&quot;0.000000,1.168645,0.248403&quot; farOffset=&quot;0.000000,0.248403,-1.168646&quot;/&gt;&lt;DisplayProperties&gt;&lt;Fill color=&quot;#9fcfff&quot;/&gt;&lt;Line/&gt;&lt;Font color=&quot;#000000&quot;/&gt;&lt;Shine shininess=&quot;10&quot;/&gt;&lt;/DisplayProperties&gt;&lt;Text&gt;{\rtf1\ansi\ansicpg1252\deff0{\fonttbl{\f0\fswiss\fprq2\fcharset0 Arial;}}&#10;{\colortbl ;\red0\green0\blue0;}&#10;\viewkind4\uc1\pard\qc\cf1\lang1033\f0\fs53 A\'e7\'f5es/\par&#10;\fs32 Seguimento\par&#10;\fs52\par&#10;}&#10;&lt;/Text&gt;&lt;/Shape&gt;&lt;Shape id=&quot;5&quot; pictureID=&quot;Bandeira_CPLP_svg&quot; pictureWrap=&quot;1&quot; type=&quot;Sphere&quot; textOffsetY=&quot;-140&quot;&gt;&lt;Position position=&quot;-16.871439,109.636261,2.495994&quot; size=&quot;263.768707,263.768707,263.768707&quot; rotation=&quot;0.000000,-0.000003,0.000000&quot; location=&quot;-16.871439,107.759392,-20.353210&quot; rotationMatrix=&quot;1.000000,0.000000,0.000000,0.000000,1.000000,0.000000,0.000000,-0.000000,1.000000&quot; center=&quot;-0.383442,2.449077,-22.264700&quot; rightOffset=&quot;2.997372,0.000000,0.000000&quot; topOffset=&quot;0.000000,2.931872,0.623188&quot; farOffset=&quot;0.000000,0.623188,-2.931872&quot;/&gt;&lt;DisplayProperties&gt;&lt;Fill color=&quot;#ffffff&quot;/&gt;&lt;Line/&gt;&lt;Font color=&quot;#000000&quot;/&gt;&lt;Shine shininess=&quot;10&quot;/&gt;&lt;/DisplayProperties&gt;&lt;Text&gt;{\rtf1\ansi\ansicpg1252\deff0{\fonttbl{\f0\fswiss\fprq2\fcharset0 Arial Black;}}&#10;{\colortbl ;\red0\green0\blue0;}&#10;\viewkind4\uc1\pard\qc\cf1\lang1033\ul\b\f0\fs56 Uma vis\'e3o de Futuro\par&#10;}&lt;/Text&gt;&lt;/Shape&gt;&lt;Shape id=&quot;7&quot; type=&quot;Sphere&quot;&gt;&lt;Position position=&quot;105.005104,-89.049965,2.495884&quot; size=&quot;105.138275,105.138275,105.138329&quot; rotation=&quot;0.000000,-0.000004,0.000000&quot; location=&quot;105.005104,-86.585083,20.955872&quot; rotationMatrix=&quot;1.000000,0.000000,0.000000,0.000000,1.000000,0.000000,0.000000,-0.000000,1.000000&quot; center=&quot;2.386480,-1.967843,-23.203543&quot; rightOffset=&quot;1.194753,0.000000,0.000000&quot; topOffset=&quot;0.000000,1.168645,0.248403&quot; farOffset=&quot;0.000000,0.248403,-1.168646&quot;/&gt;&lt;DisplayProperties&gt;&lt;Fill color=&quot;#80bfff&quot;/&gt;&lt;Line/&gt;&lt;Font color=&quot;#000000&quot;/&gt;&lt;Shine shininess=&quot;10&quot;/&gt;&lt;/DisplayProperties&gt;&lt;Text&gt;{\rtf1\ansi\ansicpg1252\deff0{\fonttbl{\f0\fswiss\fprq2\fcharset0 Arial;}}&#10;{\colortbl ;\red0\green0\blue0;}&#10;\viewkind4\uc1\pard\qc\cf1\lang1033\f0\fs36 Coopera\'e7\'e3o\fs52\par&#10;}&lt;/Text&gt;&lt;/Shape&gt;&lt;Shape id=&quot;9&quot; type=&quot;Sphere&quot;&gt;&lt;Position position=&quot;-11.034548,-153.171188,2.495936&quot; size=&quot;105.138275,105.138275,105.138329&quot; rotation=&quot;0.000000,-0.000004,0.000000&quot; location=&quot;-11.034548,-149.305099,34.287476&quot; rotationMatrix=&quot;1.000000,0.000000,0.000000,0.000000,1.000000,0.000000,0.000000,-0.000000,1.000000&quot; center=&quot;-0.250785,-3.393298,-23.506533&quot; rightOffset=&quot;1.194753,0.000000,0.000000&quot; topOffset=&quot;0.000000,1.168645,0.248403&quot; farOffset=&quot;0.000000,0.248403,-1.168646&quot;/&gt;&lt;DisplayProperties&gt;&lt;Fill color=&quot;#5badff&quot;/&gt;&lt;Line/&gt;&lt;Font color=&quot;#000000&quot;/&gt;&lt;Shine shininess=&quot;10&quot;/&gt;&lt;/DisplayProperties&gt;&lt;Text&gt;{\rtf1\ansi\ansicpg1252\deff0{\fonttbl{\f0\fswiss\fprq2\fcharset0 Arial;}}&#10;{\colortbl ;\red0\green0\blue0;}&#10;\viewkind4\uc1\pard\qc\cf1\lang1033\b\f0\fs41 Objetivos comuns\par&#10;}&lt;/Text&gt;&lt;/Shape&gt;&lt;Shape id=&quot;11&quot; type=&quot;Sphere&quot;&gt;&lt;Position position=&quot;-145.861282,-152.026779,2.495708&quot; size=&quot;105.138275,105.138275,105.138329&quot; rotation=&quot;0.000000,-0.000004,0.000000&quot; location=&quot;-145.861282,-148.185745,34.049316&quot; rotationMatrix=&quot;1.000000,0.000000,0.000000,0.000000,1.000000,0.000000,0.000000,-0.000000,1.000000&quot; center=&quot;-3.315029,-3.367858,-23.501122&quot; rightOffset=&quot;1.194753,0.000000,0.000000&quot; topOffset=&quot;0.000000,1.168645,0.248403&quot; farOffset=&quot;0.000000,0.248403,-1.168646&quot;/&gt;&lt;DisplayProperties&gt;&lt;Fill color=&quot;#2492ff&quot;/&gt;&lt;Line/&gt;&lt;Font color=&quot;#000000&quot;/&gt;&lt;Shine shininess=&quot;10&quot;/&gt;&lt;/DisplayProperties&gt;&lt;Text&gt;{\rtf1\ansi\ansicpg1252\deff0{\fonttbl{\f0\fswiss\fprq2\fcharset0 Arial;}}&#10;{\colortbl ;\red0\green0\blue0;}&#10;\viewkind4\uc1\pard\qc\cf1\lang1033\f0\fs41 Qualidade\par&#10;produto \par&#10;portu\'e1rio\fs52\par&#10;}&#10;&lt;/Text&gt;&lt;/Shape&gt;&lt;Connector id=&quot;24&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1&quot; site=&quot;8&quot;&gt;&lt;Area position=&quot;177.600906,147.936203,2.495675&quot; projection=&quot;0.000000,-0.000002,-43.999996&quot; location=&quot;177.600906,145.222321,-28.316528&quot; projectionOffset=&quot;0.000000,-9.148116,-43.038490&quot; center=&quot;4.036384,3.300507,-22.083715&quot; projectionVertex=&quot;4.036384,3.092596,-21.105568&quot;/&gt;&lt;/ShapeArea&gt;&lt;/Connector&gt;&lt;Connector id=&quot;25&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quot; site=&quot;8&quot;&gt;&lt;Area position=&quot;173.958252,24.308569,2.495782&quot; projection=&quot;0.000000,0.000002,-43.999996&quot; location=&quot;173.958252,24.296270,-2.612793&quot; projectionOffset=&quot;0.000000,-9.148111,-43.038490&quot; center=&quot;3.953597,0.552188,-22.667891&quot; projectionVertex=&quot;3.953597,0.344276,-21.689743&quot;/&gt;&lt;/ShapeArea&gt;&lt;/Connector&gt;&lt;Connector id=&quot;26&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7&quot; site=&quot;8&quot;&gt;&lt;Area position=&quot;105.005104,-89.049965,2.495884&quot; projection=&quot;0.000000,-0.000002,-43.999996&quot; location=&quot;105.005104,-86.585083,20.955872&quot; projectionOffset=&quot;0.000000,-9.148116,-43.038490&quot; center=&quot;2.386480,-1.967843,-23.203543&quot; projectionVertex=&quot;2.386480,-2.175755,-22.225395&quot;/&gt;&lt;/ShapeArea&gt;&lt;/Connector&gt;&lt;Connector id=&quot;27&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9&quot; site=&quot;8&quot;&gt;&lt;Area position=&quot;-11.034548,-153.171188,2.495936&quot; projection=&quot;0.000000,-0.000002,-43.999996&quot; location=&quot;-11.034548,-149.305099,34.287476&quot; projectionOffset=&quot;0.000000,-9.148116,-43.038490&quot; center=&quot;-0.250785,-3.393298,-23.506533&quot; projectionVertex=&quot;-0.250785,-3.601209,-22.528385&quot;/&gt;&lt;/ShapeArea&gt;&lt;/Connector&gt;&lt;Connector id=&quot;28&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11&quot; site=&quot;8&quot;&gt;&lt;Area position=&quot;-145.861282,-152.026779,2.495708&quot; projection=&quot;0.000000,-0.000002,-43.999996&quot; location=&quot;-145.861282,-148.185745,34.049316&quot; projectionOffset=&quot;0.000000,-9.148116,-43.038490&quot; center=&quot;-3.315029,-3.367858,-23.501122&quot; projectionVertex=&quot;-3.315029,-3.575770,-22.522974&quot;/&gt;&lt;/ShapeArea&gt;&lt;/Connector&gt;&lt;Shape id=&quot;30&quot; type=&quot;Sphere&quot;&gt;&lt;Position position=&quot;-264.884583,-87.295219,2.495722&quot; size=&quot;105.138275,105.138275,105.138329&quot; rotation=&quot;0.000000,-0.000004,0.000000&quot; location=&quot;-264.884583,-84.868721,20.590881&quot; rotationMatrix=&quot;1.000000,0.000000,0.000000,0.000000,1.000000,0.000000,0.000000,-0.000000,1.000000&quot; center=&quot;-6.020104,-1.928835,-23.195248&quot; rightOffset=&quot;1.194753,0.000000,0.000000&quot; topOffset=&quot;0.000000,1.168645,0.248403&quot; farOffset=&quot;0.000000,0.248403,-1.168646&quot;/&gt;&lt;DisplayProperties&gt;&lt;Fill color=&quot;#178bff&quot;/&gt;&lt;Line/&gt;&lt;Font color=&quot;#000000&quot;/&gt;&lt;Shine shininess=&quot;10&quot;/&gt;&lt;/DisplayProperties&gt;&lt;Text&gt;{\rtf1\ansi\ansicpg1252\deff0{\fonttbl{\f0\fswiss\fprq2\fcharset0 Arial;}}&#10;{\colortbl ;\red0\green0\blue0;}&#10;\viewkind4\uc1\pard\qc\cf1\lang1033\b\f0\fs36 Tecnologia\par&#10;TI\'b4s\b0\fs52\par&#10;}&#10;&lt;/Text&gt;&lt;/Shape&gt;&lt;Shape id=&quot;32&quot; type=&quot;Sphere&quot;&gt;&lt;Position position=&quot;-327.267822,23.857529,2.495630&quot; size=&quot;105.138275,105.138275,105.138329&quot; rotation=&quot;0.000000,-0.000004,0.000000&quot; location=&quot;-327.267822,23.855055,-2.519165&quot; rotationMatrix=&quot;1.000000,0.000000,0.000000,0.000000,1.000000,0.000000,0.000000,-0.000000,1.000000&quot; center=&quot;-7.437905,0.542160,-22.670019&quot; rightOffset=&quot;1.194753,0.000000,0.000000&quot; topOffset=&quot;0.000000,1.168645,0.248403&quot; farOffset=&quot;0.000000,0.248403,-1.168646&quot;/&gt;&lt;DisplayProperties&gt;&lt;Fill color=&quot;#0076ec&quot;/&gt;&lt;Line/&gt;&lt;Font color=&quot;#000000&quot;/&gt;&lt;Shine shininess=&quot;10&quot;/&gt;&lt;/DisplayProperties&gt;&lt;Text&gt;{\rtf1\ansi\ansicpg1252\deff0{\fonttbl{\f0\fswiss\fprq2\fcharset0 Arial;}}&#10;{\colortbl ;\red0\green0\blue0;}&#10;\viewkind4\uc1\pard\qc\cf1\lang1033\b\f0\fs36 Seguran\'e7a    e ambiente\par&#10;}&lt;/Text&gt;&lt;/Shape&gt;&lt;Shape id=&quot;37&quot; parentGroup=&quot;49&quot; lastGroup=&quot;49&quot; type=&quot;Sphere&quot;&gt;&lt;Position position=&quot;-331.820435,146.614548,2.495668&quot; size=&quot;105.138275,105.138229,105.138245&quot; rotation=&quot;0.000000,0.000020,0.000000&quot; location=&quot;-331.820435,143.929550,-28.041748&quot; rotationMatrix=&quot;1.000000,0.000000,0.000000,0.000000,1.000000,-0.000000,0.000000,0.000000,1.000000&quot; center=&quot;-7.541374,3.271126,-22.089960&quot; rightOffset=&quot;1.194753,0.000000,0.000000&quot; topOffset=&quot;0.000000,1.168644,0.248403&quot; farOffset=&quot;0.000000,0.248404,-1.168645&quot;/&gt;&lt;DisplayProperties&gt;&lt;Fill color=&quot;#0076ec&quot;/&gt;&lt;Line/&gt;&lt;Font color=&quot;#000000&quot;/&gt;&lt;Shine shininess=&quot;10&quot;/&gt;&lt;/DisplayProperties&gt;&lt;Text&gt;{\rtf1\ansi\ansicpg1252\deff0{\fonttbl{\f0\fswiss\fprq2\fcharset0 Arial;}}&#10;{\colortbl ;\red0\green0\blue0;}&#10;\viewkind4\uc1\pard\qc\cf1\lang1033\f0\fs44 Economia dos Estados\fs52\par&#10;}&#10;&lt;/Text&gt;&lt;/Shape&gt;&lt;Connector id=&quot;46&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7&quot; site=&quot;8&quot;&gt;&lt;Area position=&quot;-331.820435,146.614548,2.495668&quot; projection=&quot;0.000000,-0.000013,-44.000000&quot; location=&quot;-331.820435,143.929550,-28.041748&quot; projectionOffset=&quot;0.000000,-9.148127,-43.038490&quot; center=&quot;-7.541374,3.271126,-22.089960&quot; projectionVertex=&quot;-7.541374,3.063214,-21.111813&quot;/&gt;&lt;/ShapeArea&gt;&lt;/Connector&gt;&lt;Connector id=&quot;47&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2&quot; site=&quot;8&quot;&gt;&lt;Area position=&quot;-327.267822,23.857529,2.495630&quot; projection=&quot;0.000000,0.000002,-43.999996&quot; location=&quot;-327.267822,23.855055,-2.519165&quot; projectionOffset=&quot;0.000000,-9.148111,-43.038490&quot; center=&quot;-7.437905,0.542160,-22.670019&quot; projectionVertex=&quot;-7.437905,0.334249,-21.691872&quot;/&gt;&lt;/ShapeArea&gt;&lt;/Connector&gt;&lt;Connector id=&quot;48&quot;&gt;&lt;DisplayProperties&gt;&lt;Fill color=&quot;#00ffff&quot;/&gt;&lt;Line width=&quot;12&quot; color=&quot;#ffff00&quot;/&gt;&lt;Font color=&quot;#000000&quot;/&gt;&lt;/DisplayProperties&gt;&lt;ShapeArea shapeID=&quot;5&quot; site=&quot;8&quot;&gt;&lt;Area position=&quot;-16.871439,109.636261,2.495994&quot; projection=&quot;0.000000,-0.000002,-43.999996&quot; location=&quot;-16.871439,107.759392,-20.353210&quot; projectionOffset=&quot;0.000000,-9.148116,-43.038490&quot; center=&quot;-0.383442,2.449077,-22.264700&quot; projectionVertex=&quot;-0.383442,2.241165,-21.286552&quot;/&gt;&lt;/ShapeArea&gt;&lt;ShapeArea shapeID=&quot;30&quot; site=&quot;8&quot;&gt;&lt;Area position=&quot;-264.884583,-87.295219,2.495722&quot; projection=&quot;0.000000,0.000002,-43.999996&quot; location=&quot;-264.884583,-84.868721,20.590881&quot; projectionOffset=&quot;0.000000,-9.148111,-43.038490&quot; center=&quot;-6.020104,-1.928835,-23.195248&quot; projectionVertex=&quot;-6.020104,-2.136746,-22.217100&quot;/&gt;&lt;/ShapeArea&gt;&lt;/Connector&gt;&lt;List id=&quot;49&quot; primaryItem=&quot;37&quot; isCurrentlyGrouped=&quot;1&quot; isVertical=&quot;1&quot; gap=&quot;0.000000,10.000000,0.000000&quot; sizeIncrease=&quot;0.000000,0.000000,0.000000&quot; itemRotation=&quot;0.000000,0.000000,0.000000&quot; fixedItem=&quot;1&quot;/&gt;&lt;/Scene&gt;&lt;/Perspector&gt;&#10;"/>
  <p:tag name="PERSPECTOR-QUALITYLEVEL" val="3"/>
  <p:tag name="PERSPECTOR-TYPE" val="BMP"/>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0.xml><?xml version="1.0" encoding="utf-8"?>
<p:tagLst xmlns:a="http://schemas.openxmlformats.org/drawingml/2006/main" xmlns:r="http://schemas.openxmlformats.org/officeDocument/2006/relationships" xmlns:p="http://schemas.openxmlformats.org/presentationml/2006/main">
  <p:tag name="PERSPECTOR-PICTURE" val="médicos"/>
</p:tagLst>
</file>

<file path=ppt/tags/tag21.xml><?xml version="1.0" encoding="utf-8"?>
<p:tagLst xmlns:a="http://schemas.openxmlformats.org/drawingml/2006/main" xmlns:r="http://schemas.openxmlformats.org/officeDocument/2006/relationships" xmlns:p="http://schemas.openxmlformats.org/presentationml/2006/main">
  <p:tag name="PERSPECTOR-PICTURE" val="uccla-290x236"/>
</p:tagLst>
</file>

<file path=ppt/tags/tag22.xml><?xml version="1.0" encoding="utf-8"?>
<p:tagLst xmlns:a="http://schemas.openxmlformats.org/drawingml/2006/main" xmlns:r="http://schemas.openxmlformats.org/officeDocument/2006/relationships" xmlns:p="http://schemas.openxmlformats.org/presentationml/2006/main">
  <p:tag name="PERSPECTOR-PICTURE" val="obs3"/>
</p:tagLst>
</file>

<file path=ppt/tags/tag23.xml><?xml version="1.0" encoding="utf-8"?>
<p:tagLst xmlns:a="http://schemas.openxmlformats.org/drawingml/2006/main" xmlns:r="http://schemas.openxmlformats.org/officeDocument/2006/relationships" xmlns:p="http://schemas.openxmlformats.org/presentationml/2006/main">
  <p:tag name="PERSPECTOR-PICTURE" val="getimage"/>
</p:tagLst>
</file>

<file path=ppt/tags/tag24.xml><?xml version="1.0" encoding="utf-8"?>
<p:tagLst xmlns:a="http://schemas.openxmlformats.org/drawingml/2006/main" xmlns:r="http://schemas.openxmlformats.org/officeDocument/2006/relationships" xmlns:p="http://schemas.openxmlformats.org/presentationml/2006/main">
  <p:tag name="PERSPECTOR-PICTURE" val="1-LogoODM"/>
</p:tagLst>
</file>

<file path=ppt/tags/tag25.xml><?xml version="1.0" encoding="utf-8"?>
<p:tagLst xmlns:a="http://schemas.openxmlformats.org/drawingml/2006/main" xmlns:r="http://schemas.openxmlformats.org/officeDocument/2006/relationships" xmlns:p="http://schemas.openxmlformats.org/presentationml/2006/main">
  <p:tag name="PERSPECTOR-PICTURE" val="logo legis palop"/>
</p:tagLst>
</file>

<file path=ppt/tags/tag26.xml><?xml version="1.0" encoding="utf-8"?>
<p:tagLst xmlns:a="http://schemas.openxmlformats.org/drawingml/2006/main" xmlns:r="http://schemas.openxmlformats.org/officeDocument/2006/relationships" xmlns:p="http://schemas.openxmlformats.org/presentationml/2006/main">
  <p:tag name="PERSPECTOR-PICTURE" val="LOGO-CE-CPLP-copy"/>
</p:tagLst>
</file>

<file path=ppt/tags/tag27.xml><?xml version="1.0" encoding="utf-8"?>
<p:tagLst xmlns:a="http://schemas.openxmlformats.org/drawingml/2006/main" xmlns:r="http://schemas.openxmlformats.org/officeDocument/2006/relationships" xmlns:p="http://schemas.openxmlformats.org/presentationml/2006/main">
  <p:tag name="PERSPECTOR-PICTURE" val="CPLP_green projet"/>
</p:tagLst>
</file>

<file path=ppt/tags/tag28.xml><?xml version="1.0" encoding="utf-8"?>
<p:tagLst xmlns:a="http://schemas.openxmlformats.org/drawingml/2006/main" xmlns:r="http://schemas.openxmlformats.org/officeDocument/2006/relationships" xmlns:p="http://schemas.openxmlformats.org/presentationml/2006/main">
  <p:tag name="PERSPECTOR-PICTURE" val="Bandeira_CPLP_svg_2"/>
</p:tagLst>
</file>

<file path=ppt/tags/tag29.xml><?xml version="1.0" encoding="utf-8"?>
<p:tagLst xmlns:a="http://schemas.openxmlformats.org/drawingml/2006/main" xmlns:r="http://schemas.openxmlformats.org/officeDocument/2006/relationships" xmlns:p="http://schemas.openxmlformats.org/presentationml/2006/main">
  <p:tag name="PERSPECTOR-PICTURE" val="imagesCADEBBTB_2"/>
</p:tagLst>
</file>

<file path=ppt/tags/tag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30.xml><?xml version="1.0" encoding="utf-8"?>
<p:tagLst xmlns:a="http://schemas.openxmlformats.org/drawingml/2006/main" xmlns:r="http://schemas.openxmlformats.org/officeDocument/2006/relationships" xmlns:p="http://schemas.openxmlformats.org/presentationml/2006/main">
  <p:tag name="PERSPECTOR-PICTURE" val="Bandeira_CPLP_svg_3"/>
</p:tagLst>
</file>

<file path=ppt/tags/tag31.xml><?xml version="1.0" encoding="utf-8"?>
<p:tagLst xmlns:a="http://schemas.openxmlformats.org/drawingml/2006/main" xmlns:r="http://schemas.openxmlformats.org/officeDocument/2006/relationships" xmlns:p="http://schemas.openxmlformats.org/presentationml/2006/main">
  <p:tag name="PERSPECTOR-PICTURE" val="imagesCADEBBTB"/>
</p:tagLst>
</file>

<file path=ppt/tags/tag32.xml><?xml version="1.0" encoding="utf-8"?>
<p:tagLst xmlns:a="http://schemas.openxmlformats.org/drawingml/2006/main" xmlns:r="http://schemas.openxmlformats.org/officeDocument/2006/relationships" xmlns:p="http://schemas.openxmlformats.org/presentationml/2006/main">
  <p:tag name="PERSPECTOR-PICTURE" val="Bandeira_CPLP_svg"/>
</p:tagLst>
</file>

<file path=ppt/tags/tag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7.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54.6249618530273&quot; frameTop=&quot;42.8749618530273&quot; scaleX=&quot;1.41389248484985&quot; scaleY=&quot;1.41375281890418&quot; frameWidth=&quot;610.624816894531&quot; frameHeight=&quot;454.874969482422&quot; frameOrientationIsPortrait=&quot;0&quot; light1Strength=&quot;0.3&quot; light1Direction=&quot;-1.500000,-0.400000,1.000000&quot; light2Strength=&quot;0&quot; light3Strength=&quot;0&quot; light4Strength=&quot;0&quot; lightDirectionX=&quot;-1.5&quot; containsPicture=&quot;1&quot;&gt;&lt;Camera/&gt;&lt;BaseCamera/&gt;&lt;DefaultTextFormat&gt;{\rtf1\ansi\ansicpg1252\deff0{\fonttbl{\f0\fnil\fcharset0 Calibri;}}&#10;{\colortbl ;\red0\green0\blue0;}&#10;\viewkind4\uc1\pard\cf1\lang1033\f0\fs64\par&#10;}&#10;&lt;/DefaultTextFormat&gt;&lt;DefaultShapeProperties&gt;&lt;Fill color=&quot;#33cccc&quot;/&gt;&lt;Line/&gt;&lt;Font color=&quot;#000000&quot;/&gt;&lt;/DefaultShapeProperties&gt;&lt;Group id=&quot;20&quot; primaryItem=&quot;19&quot; isCurrentlyGrouped=&quot;0&quot;/&gt;&lt;Shape id=&quot;25&quot; pictureWrap=&quot;1&quot; type=&quot;Rectangle&quot;&gt;&lt;Position position=&quot;7.495400,-51.963123,113.867149&quot; size=&quot;283.081696,111.218544,283.082611&quot; rotation=&quot;-22.256764,10.675612,2.889002&quot; location=&quot;7.495400,-27.153290,122.182617&quot; rotationMatrix=&quot;0.927856,0.054468,-0.368940,-0.125298,0.977301,-0.170832,0.351260,0.204735,0.913619&quot; center=&quot;0.170350,-0.617120,-25.504150&quot; rightOffset=&quot;2.984761,-0.403064,1.129947&quot; topOffset=&quot;-0.029611,1.163278,0.493170&quot; farOffset=&quot;1.197318,1.191170,-2.737819&quot;/&gt;&lt;DisplayProperties&gt;&lt;Fill color=&quot;#ffffff&quot;/&gt;&lt;Line width=&quot;1.5&quot; color=&quot;#000000&quot;/&gt;&lt;Font color=&quot;#ff0000&quot;/&gt;&lt;/DisplayProperties&gt;&lt;Text&gt;{\rtf1\ansi\ansicpg1252\deff0{\fonttbl{\f0\fswiss\fprq2\fcharset0 Arial;}}&#10;{\colortbl ;\red255\green0\blue0;}&#10;\viewkind4\uc1\pard\qc\cf1\lang1033\f0\fs56 Refor\'e7o da competitividade dos Portos da CPLP\par&#10;}&lt;/Text&gt;&lt;/Shape&gt;&lt;Shape id=&quot;26&quot; pictureID=&quot;Bandeira_CPLP_svg_2&quot; pictureWrap=&quot;1&quot; type=&quot;Rectangle&quot;&gt;&lt;Position position=&quot;6.227846,3.037344,101.323570&quot; size=&quot;282.497986,277.699097,0.794791&quot; rotation=&quot;-7.018177,-78.944531,14.968540&quot; location=&quot;6.227846,24.037325,98.477905&quot; rotationMatrix=&quot;0.927856,0.368939,0.054467,-0.125298,0.170836,0.977300,0.351259,-0.913619,0.204739&quot; center=&quot;0.141542,0.546303,-24.965406&quot; rightOffset=&quot;2.978608,-0.402233,1.127614&quot; topOffset=&quot;1.174544,1.168530,-2.685749&quot; farOffset=&quot;0.000212,-0.008313,-0.003524&quot;/&gt;&lt;DisplayProperties&gt;&lt;Fill color=&quot;#6b6b6b&quot;/&gt;&lt;Line width=&quot;1.5&quot; color=&quot;#000000&quot;/&gt;&lt;Font color=&quot;#000000&quot;/&gt;&lt;/DisplayProperties&gt;&lt;Text&gt;{\rtf1\ansi\ansicpg1252\deff0{\fonttbl{\f0\fswiss\fprq2\fcharset0 Tahoma;}}&#10;{\colortbl ;\red0\green0\blue0;}&#10;\viewkind4\uc1\pard\cf1\lang1033\b\f0\fs96 &#10;\par }&lt;/Text&gt;&lt;/Shape&gt;&lt;/Scene&gt;&lt;/Perspector&gt;&#10;"/>
  <p:tag name="PERSPECTOR-QUALITYLEVEL" val="3"/>
  <p:tag name="PERSPECTOR-TYPE" val="BMP"/>
</p:tagLst>
</file>

<file path=ppt/tags/tag8.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54.6249618530273&quot; frameTop=&quot;42.8749618530273&quot; scaleX=&quot;1.41389248484985&quot; scaleY=&quot;1.41375281890418&quot; frameWidth=&quot;610.624816894531&quot; frameHeight=&quot;454.874969482422&quot; frameOrientationIsPortrait=&quot;0&quot; light1Strength=&quot;0.3&quot; light1Direction=&quot;-1.500000,-0.400000,1.000000&quot; light2Strength=&quot;0&quot; light3Strength=&quot;0&quot; light4Strength=&quot;0&quot; lightDirectionX=&quot;-1.5&quot; containsPicture=&quot;1&quot;&gt;&lt;Camera/&gt;&lt;BaseCamera/&gt;&lt;DefaultTextFormat&gt;{\rtf1\ansi\ansicpg1252\deff0{\fonttbl{\f0\fnil\fcharset0 Calibri;}}&#10;{\colortbl ;\red0\green0\blue0;}&#10;\viewkind4\uc1\pard\cf1\lang1033\f0\fs64\par&#10;}&#10;&lt;/DefaultTextFormat&gt;&lt;DefaultShapeProperties&gt;&lt;Fill color=&quot;#33cccc&quot;/&gt;&lt;Line/&gt;&lt;Font color=&quot;#000000&quot;/&gt;&lt;/DefaultShapeProperties&gt;&lt;Group id=&quot;20&quot; primaryItem=&quot;19&quot; isCurrentlyGrouped=&quot;0&quot;/&gt;&lt;Shape id=&quot;24&quot; type=&quot;Rectangle&quot;&gt;&lt;Position position=&quot;-35.012074,69.380974,182.254745&quot; size=&quot;141.199661,141.200211,99.856308&quot; rotation=&quot;-7.018010,-78.944602,14.969083&quot; location=&quot;-35.012074,105.757721,163.846924&quot; rotationMatrix=&quot;0.927854,0.368945,0.054469,-0.125301,0.170834,0.977300,0.351265,-0.913617,0.204738&quot; center=&quot;-0.795729,2.403584,-26.451067&quot; rightOffset=&quot;1.488780,-0.201050,0.563619&quot; topOffset=&quot;0.597224,0.594153,-1.365606&quot; farOffset=&quot;0.026586,-1.044435,-0.442790&quot;/&gt;&lt;DisplayProperties&gt;&lt;Fill color=&quot;#ff0000&quot;/&gt;&lt;Line width=&quot;2&quot; color=&quot;#000000&quot;/&gt;&lt;Font color=&quot;#000000&quot;/&gt;&lt;/DisplayProperties&gt;&lt;Text&gt;{\rtf1\ansi\ansicpg1252\deff0{\fonttbl{\f0\fswiss\fprq2\fcharset0 Arial;}}&#10;{\colortbl ;\red0\green0\blue0;}&#10;\viewkind4\uc1\pard\qc\cf1\lang1033\f0\fs53 Coopera\'e7\'e3o\par&#10;}&lt;/Text&gt;&lt;/Shape&gt;&lt;Shape id=&quot;25&quot; pictureWrap=&quot;1&quot; type=&quot;Rectangle&quot;&gt;&lt;Position position=&quot;7.495400,-51.963123,113.867149&quot; size=&quot;283.081696,111.218544,283.082611&quot; rotation=&quot;-22.256764,10.675612,2.889002&quot; location=&quot;7.495400,-27.153290,122.182617&quot; rotationMatrix=&quot;0.927856,0.054468,-0.368940,-0.125298,0.977301,-0.170832,0.351260,0.204735,0.913619&quot; center=&quot;0.170350,-0.617120,-25.504150&quot; rightOffset=&quot;2.984761,-0.403064,1.129947&quot; topOffset=&quot;-0.029611,1.163278,0.493170&quot; farOffset=&quot;1.197318,1.191170,-2.737819&quot;/&gt;&lt;DisplayProperties&gt;&lt;Fill color=&quot;#ffffff&quot;/&gt;&lt;Line width=&quot;1.5&quot; color=&quot;#000000&quot;/&gt;&lt;Font color=&quot;#ff0000&quot;/&gt;&lt;/DisplayProperties&gt;&lt;Text&gt;{\rtf1\ansi\ansicpg1252\deff0{\fonttbl{\f0\fswiss\fprq2\fcharset0 Arial;}}&#10;{\colortbl ;\red255\green0\blue0;}&#10;\viewkind4\uc1\pard\qc\cf1\lang1033\f0\fs56 Refor\'e7o da competitividade dos Portos da CPLP\par&#10;}&lt;/Text&gt;&lt;/Shape&gt;&lt;Shape id=&quot;26&quot; pictureID=&quot;Bandeira_CPLP_svg_2&quot; pictureWrap=&quot;1&quot; type=&quot;Rectangle&quot;&gt;&lt;Position position=&quot;6.227846,3.037344,101.323570&quot; size=&quot;282.497986,277.699097,0.794791&quot; rotation=&quot;-7.018177,-78.944531,14.968540&quot; location=&quot;6.227846,24.037325,98.477905&quot; rotationMatrix=&quot;0.927856,0.368939,0.054467,-0.125298,0.170836,0.977300,0.351259,-0.913619,0.204739&quot; center=&quot;0.141542,0.546303,-24.965406&quot; rightOffset=&quot;2.978608,-0.402233,1.127614&quot; topOffset=&quot;1.174544,1.168530,-2.685749&quot; farOffset=&quot;0.000212,-0.008313,-0.003524&quot;/&gt;&lt;DisplayProperties&gt;&lt;Fill color=&quot;#6b6b6b&quot;/&gt;&lt;Line width=&quot;1.5&quot; color=&quot;#000000&quot;/&gt;&lt;Font color=&quot;#000000&quot;/&gt;&lt;/DisplayProperties&gt;&lt;Text&gt;{\rtf1\ansi\ansicpg1252\deff0{\fonttbl{\f0\fswiss\fprq2\fcharset0 Tahoma;}}&#10;{\colortbl ;\red0\green0\blue0;}&#10;\viewkind4\uc1\pard\cf1\lang1033\b\f0\fs96 &#10;\par }&lt;/Text&gt;&lt;/Shape&gt;&lt;/Scene&gt;&lt;/Perspector&gt;&#10;"/>
  <p:tag name="PERSPECTOR-QUALITYLEVEL" val="3"/>
  <p:tag name="PERSPECTOR-TYPE" val="BMP"/>
</p:tagLst>
</file>

<file path=ppt/tags/tag9.xml><?xml version="1.0" encoding="utf-8"?>
<p:tagLst xmlns:a="http://schemas.openxmlformats.org/drawingml/2006/main" xmlns:r="http://schemas.openxmlformats.org/officeDocument/2006/relationships" xmlns:p="http://schemas.openxmlformats.org/presentationml/2006/main">
  <p:tag name="PERSPECTOR-DATA" val="&lt;?xml version='1.0' encoding='utf-8'?&gt;&#10;&lt;Perspector majorVersion=&quot;1&quot; minorVersion=&quot;500&quot;&gt;&lt;Scene frameLeft=&quot;54.6249618530273&quot; frameTop=&quot;42.8749618530273&quot; scaleX=&quot;1.41389248484985&quot; scaleY=&quot;1.41375281890418&quot; frameWidth=&quot;610.624816894531&quot; frameHeight=&quot;454.874969482422&quot; frameOrientationIsPortrait=&quot;0&quot; light1Strength=&quot;0.3&quot; light1Direction=&quot;-1.500000,-0.400000,1.000000&quot; light2Strength=&quot;0&quot; light3Strength=&quot;0&quot; light4Strength=&quot;0&quot; lightDirectionX=&quot;-1.5&quot; containsPicture=&quot;1&quot;&gt;&lt;Camera/&gt;&lt;BaseCamera/&gt;&lt;DefaultTextFormat&gt;{\rtf1\ansi\ansicpg1252\deff0{\fonttbl{\f0\fnil\fcharset0 Calibri;}}&#10;{\colortbl ;\red0\green0\blue0;}&#10;\viewkind4\uc1\pard\cf1\lang1033\f0\fs64\par&#10;}&#10;&lt;/DefaultTextFormat&gt;&lt;DefaultShapeProperties&gt;&lt;Fill color=&quot;#33cccc&quot;/&gt;&lt;Line/&gt;&lt;Font color=&quot;#000000&quot;/&gt;&lt;/DefaultShapeProperties&gt;&lt;Group id=&quot;20&quot; primaryItem=&quot;19&quot; isCurrentlyGrouped=&quot;0&quot;/&gt;&lt;Shape id=&quot;21&quot; type=&quot;Rectangle&quot;&gt;&lt;Position position=&quot;-87.059998,43.470028,55.069950&quot; size=&quot;141.200027,141.779999,99.859985&quot; rotation=&quot;-7.018240,-78.944490,14.968858&quot; location=&quot;-87.059998,53.969788,44.828613&quot; rotationMatrix=&quot;0.927854,0.368945,0.054468,-0.125301,0.170836,0.977300,0.351265,-0.913616,0.204740&quot; center=&quot;-1.978636,1.226586,-23.746105&quot; rightOffset=&quot;1.488784,-0.201051,0.563620&quot; topOffset=&quot;0.599677,0.596596,-1.371212&quot; farOffset=&quot;0.026588,-1.044473,-0.442808&quot;/&gt;&lt;DisplayProperties&gt;&lt;Fill color=&quot;#ff9900&quot;/&gt;&lt;Line width=&quot;3&quot; color=&quot;#ff0000&quot;/&gt;&lt;Font color=&quot;#000000&quot;/&gt;&lt;/DisplayProperties&gt;&lt;Text&gt;{\rtf1\ansi\ansicpg1252\deff0{\fonttbl{\f0\fswiss\fprq2\fcharset0 Arial;}}&#10;{\colortbl ;\red0\green0\blue0;}&#10;\viewkind4\uc1\pard\qc\cf1\lang1033\f0\fs56 Qualidade\par&#10;}&lt;/Text&gt;&lt;/Shape&gt;&lt;Shape id=&quot;24&quot; type=&quot;Rectangle&quot;&gt;&lt;Position position=&quot;-35.012074,69.380974,182.254745&quot; size=&quot;141.199661,141.200211,99.856308&quot; rotation=&quot;-7.018010,-78.944602,14.969083&quot; location=&quot;-35.012074,105.757721,163.846924&quot; rotationMatrix=&quot;0.927854,0.368945,0.054469,-0.125301,0.170834,0.977300,0.351265,-0.913617,0.204738&quot; center=&quot;-0.795729,2.403584,-26.451067&quot; rightOffset=&quot;1.488780,-0.201050,0.563619&quot; topOffset=&quot;0.597224,0.594153,-1.365606&quot; farOffset=&quot;0.026586,-1.044435,-0.442790&quot;/&gt;&lt;DisplayProperties&gt;&lt;Fill color=&quot;#ff0000&quot;/&gt;&lt;Line width=&quot;2&quot; color=&quot;#000000&quot;/&gt;&lt;Font color=&quot;#000000&quot;/&gt;&lt;/DisplayProperties&gt;&lt;Text&gt;{\rtf1\ansi\ansicpg1252\deff0{\fonttbl{\f0\fswiss\fprq2\fcharset0 Arial;}}&#10;{\colortbl ;\red0\green0\blue0;}&#10;\viewkind4\uc1\pard\qc\cf1\lang1033\f0\fs53 Coopera\'e7\'e3o\par&#10;}&lt;/Text&gt;&lt;/Shape&gt;&lt;Shape id=&quot;25&quot; pictureWrap=&quot;1&quot; type=&quot;Rectangle&quot;&gt;&lt;Position position=&quot;7.495400,-51.963123,113.867149&quot; size=&quot;283.081696,111.218544,283.082611&quot; rotation=&quot;-22.256764,10.675612,2.889002&quot; location=&quot;7.495400,-27.153290,122.182617&quot; rotationMatrix=&quot;0.927856,0.054468,-0.368940,-0.125298,0.977301,-0.170832,0.351260,0.204735,0.913619&quot; center=&quot;0.170350,-0.617120,-25.504150&quot; rightOffset=&quot;2.984761,-0.403064,1.129947&quot; topOffset=&quot;-0.029611,1.163278,0.493170&quot; farOffset=&quot;1.197318,1.191170,-2.737819&quot;/&gt;&lt;DisplayProperties&gt;&lt;Fill color=&quot;#ffffff&quot;/&gt;&lt;Line width=&quot;1.5&quot; color=&quot;#000000&quot;/&gt;&lt;Font color=&quot;#ff0000&quot;/&gt;&lt;/DisplayProperties&gt;&lt;Text&gt;{\rtf1\ansi\ansicpg1252\deff0{\fonttbl{\f0\fswiss\fprq2\fcharset0 Arial;}}&#10;{\colortbl ;\red255\green0\blue0;}&#10;\viewkind4\uc1\pard\qc\cf1\lang1033\f0\fs56 Refor\'e7o da competitividade dos Portos da CPLP\par&#10;}&lt;/Text&gt;&lt;/Shape&gt;&lt;Shape id=&quot;26&quot; pictureID=&quot;Bandeira_CPLP_svg_2&quot; pictureWrap=&quot;1&quot; type=&quot;Rectangle&quot;&gt;&lt;Position position=&quot;6.227846,3.037344,101.323570&quot; size=&quot;282.497986,277.699097,0.794791&quot; rotation=&quot;-7.018177,-78.944531,14.968540&quot; location=&quot;6.227846,24.037325,98.477905&quot; rotationMatrix=&quot;0.927856,0.368939,0.054467,-0.125298,0.170836,0.977300,0.351259,-0.913619,0.204739&quot; center=&quot;0.141542,0.546303,-24.965406&quot; rightOffset=&quot;2.978608,-0.402233,1.127614&quot; topOffset=&quot;1.174544,1.168530,-2.685749&quot; farOffset=&quot;0.000212,-0.008313,-0.003524&quot;/&gt;&lt;DisplayProperties&gt;&lt;Fill color=&quot;#6b6b6b&quot;/&gt;&lt;Line width=&quot;1.5&quot; color=&quot;#000000&quot;/&gt;&lt;Font color=&quot;#000000&quot;/&gt;&lt;/DisplayProperties&gt;&lt;Text&gt;{\rtf1\ansi\ansicpg1252\deff0{\fonttbl{\f0\fswiss\fprq2\fcharset0 Tahoma;}}&#10;{\colortbl ;\red0\green0\blue0;}&#10;\viewkind4\uc1\pard\cf1\lang1033\b\f0\fs96 &#10;\par }&lt;/Text&gt;&lt;/Shape&gt;&lt;/Scene&gt;&lt;/Perspector&gt;&#10;"/>
  <p:tag name="PERSPECTOR-QUALITYLEVEL" val="3"/>
  <p:tag name="PERSPECTOR-TYPE" val="BMP"/>
</p:tagLst>
</file>

<file path=ppt/theme/_rels/them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m62-american-logistics">
  <a:themeElements>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fontScheme name="m62-american-logist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american-logis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american-logis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american-logis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american-logis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american-logis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american-logis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american-logist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american-logis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american-logis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american-logis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american-logis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american-logis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62-american-logistics">
  <a:themeElements>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fontScheme name="m62-american-logist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american-logis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american-logis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american-logis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american-logis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american-logis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american-logis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american-logist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american-logis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american-logis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american-logis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american-logis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american-logis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62-american-logistics">
  <a:themeElements>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fontScheme name="m62-american-logistic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american-logis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american-logis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american-logis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american-logis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american-logis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american-logis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american-logist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american-logis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american-logis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american-logis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american-logis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american-logis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american-logistics 13">
        <a:dk1>
          <a:srgbClr val="061F5B"/>
        </a:dk1>
        <a:lt1>
          <a:srgbClr val="FFFFFF"/>
        </a:lt1>
        <a:dk2>
          <a:srgbClr val="FFFFFF"/>
        </a:dk2>
        <a:lt2>
          <a:srgbClr val="808080"/>
        </a:lt2>
        <a:accent1>
          <a:srgbClr val="061F5B"/>
        </a:accent1>
        <a:accent2>
          <a:srgbClr val="6E95C8"/>
        </a:accent2>
        <a:accent3>
          <a:srgbClr val="FFFFFF"/>
        </a:accent3>
        <a:accent4>
          <a:srgbClr val="04194C"/>
        </a:accent4>
        <a:accent5>
          <a:srgbClr val="AAABB5"/>
        </a:accent5>
        <a:accent6>
          <a:srgbClr val="6387B5"/>
        </a:accent6>
        <a:hlink>
          <a:srgbClr val="0074BF"/>
        </a:hlink>
        <a:folHlink>
          <a:srgbClr val="AED3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S101881344">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o Office">
  <a:themeElements>
    <a:clrScheme name="Tema do Office 2">
      <a:dk1>
        <a:srgbClr val="000000"/>
      </a:dk1>
      <a:lt1>
        <a:srgbClr val="FFFFFF"/>
      </a:lt1>
      <a:dk2>
        <a:srgbClr val="27408B"/>
      </a:dk2>
      <a:lt2>
        <a:srgbClr val="FFFFFF"/>
      </a:lt2>
      <a:accent1>
        <a:srgbClr val="7C5FD2"/>
      </a:accent1>
      <a:accent2>
        <a:srgbClr val="5EA7D3"/>
      </a:accent2>
      <a:accent3>
        <a:srgbClr val="ACAFC4"/>
      </a:accent3>
      <a:accent4>
        <a:srgbClr val="DADADA"/>
      </a:accent4>
      <a:accent5>
        <a:srgbClr val="BFB6E5"/>
      </a:accent5>
      <a:accent6>
        <a:srgbClr val="5497BF"/>
      </a:accent6>
      <a:hlink>
        <a:srgbClr val="C3CDEE"/>
      </a:hlink>
      <a:folHlink>
        <a:srgbClr val="D6CDF1"/>
      </a:folHlink>
    </a:clrScheme>
    <a:fontScheme name="Tema do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o Office 1">
        <a:dk1>
          <a:srgbClr val="000000"/>
        </a:dk1>
        <a:lt1>
          <a:srgbClr val="FFFFFF"/>
        </a:lt1>
        <a:dk2>
          <a:srgbClr val="27408B"/>
        </a:dk2>
        <a:lt2>
          <a:srgbClr val="FFFFFF"/>
        </a:lt2>
        <a:accent1>
          <a:srgbClr val="5F7CD2"/>
        </a:accent1>
        <a:accent2>
          <a:srgbClr val="9BADE3"/>
        </a:accent2>
        <a:accent3>
          <a:srgbClr val="ACAFC4"/>
        </a:accent3>
        <a:accent4>
          <a:srgbClr val="DADADA"/>
        </a:accent4>
        <a:accent5>
          <a:srgbClr val="B6BFE5"/>
        </a:accent5>
        <a:accent6>
          <a:srgbClr val="8C9CCE"/>
        </a:accent6>
        <a:hlink>
          <a:srgbClr val="DEE4F6"/>
        </a:hlink>
        <a:folHlink>
          <a:srgbClr val="C4CEEE"/>
        </a:folHlink>
      </a:clrScheme>
      <a:clrMap bg1="dk2" tx1="lt1" bg2="dk1" tx2="lt2" accent1="accent1" accent2="accent2" accent3="accent3" accent4="accent4" accent5="accent5" accent6="accent6" hlink="hlink" folHlink="folHlink"/>
    </a:extraClrScheme>
    <a:extraClrScheme>
      <a:clrScheme name="Tema do Office 2">
        <a:dk1>
          <a:srgbClr val="000000"/>
        </a:dk1>
        <a:lt1>
          <a:srgbClr val="FFFFFF"/>
        </a:lt1>
        <a:dk2>
          <a:srgbClr val="27408B"/>
        </a:dk2>
        <a:lt2>
          <a:srgbClr val="FFFFFF"/>
        </a:lt2>
        <a:accent1>
          <a:srgbClr val="7C5FD2"/>
        </a:accent1>
        <a:accent2>
          <a:srgbClr val="5EA7D3"/>
        </a:accent2>
        <a:accent3>
          <a:srgbClr val="ACAFC4"/>
        </a:accent3>
        <a:accent4>
          <a:srgbClr val="DADADA"/>
        </a:accent4>
        <a:accent5>
          <a:srgbClr val="BFB6E5"/>
        </a:accent5>
        <a:accent6>
          <a:srgbClr val="5497BF"/>
        </a:accent6>
        <a:hlink>
          <a:srgbClr val="C3CDEE"/>
        </a:hlink>
        <a:folHlink>
          <a:srgbClr val="D6CDF1"/>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FF"/>
        </a:lt1>
        <a:dk2>
          <a:srgbClr val="27408B"/>
        </a:dk2>
        <a:lt2>
          <a:srgbClr val="FFFFFF"/>
        </a:lt2>
        <a:accent1>
          <a:srgbClr val="D27828"/>
        </a:accent1>
        <a:accent2>
          <a:srgbClr val="D6C42E"/>
        </a:accent2>
        <a:accent3>
          <a:srgbClr val="ACAFC4"/>
        </a:accent3>
        <a:accent4>
          <a:srgbClr val="DADADA"/>
        </a:accent4>
        <a:accent5>
          <a:srgbClr val="E5BEAC"/>
        </a:accent5>
        <a:accent6>
          <a:srgbClr val="C2B129"/>
        </a:accent6>
        <a:hlink>
          <a:srgbClr val="F3E2BE"/>
        </a:hlink>
        <a:folHlink>
          <a:srgbClr val="D7DEF4"/>
        </a:folHlink>
      </a:clrScheme>
      <a:clrMap bg1="dk2" tx1="lt1" bg2="dk1" tx2="lt2" accent1="accent1" accent2="accent2" accent3="accent3" accent4="accent4" accent5="accent5" accent6="accent6" hlink="hlink" folHlink="folHlink"/>
    </a:extraClrScheme>
    <a:extraClrScheme>
      <a:clrScheme name="Tema do Office 4">
        <a:dk1>
          <a:srgbClr val="000000"/>
        </a:dk1>
        <a:lt1>
          <a:srgbClr val="FFFFFF"/>
        </a:lt1>
        <a:dk2>
          <a:srgbClr val="27408B"/>
        </a:dk2>
        <a:lt2>
          <a:srgbClr val="FFFFFF"/>
        </a:lt2>
        <a:accent1>
          <a:srgbClr val="C99427"/>
        </a:accent1>
        <a:accent2>
          <a:srgbClr val="84A82E"/>
        </a:accent2>
        <a:accent3>
          <a:srgbClr val="ACAFC4"/>
        </a:accent3>
        <a:accent4>
          <a:srgbClr val="DADADA"/>
        </a:accent4>
        <a:accent5>
          <a:srgbClr val="E1C8AC"/>
        </a:accent5>
        <a:accent6>
          <a:srgbClr val="779829"/>
        </a:accent6>
        <a:hlink>
          <a:srgbClr val="D7DEF4"/>
        </a:hlink>
        <a:folHlink>
          <a:srgbClr val="F4D7E4"/>
        </a:folHlink>
      </a:clrScheme>
      <a:clrMap bg1="dk2" tx1="lt1" bg2="dk1" tx2="lt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B2B2B2"/>
        </a:lt2>
        <a:accent1>
          <a:srgbClr val="5F7CD2"/>
        </a:accent1>
        <a:accent2>
          <a:srgbClr val="9BADE3"/>
        </a:accent2>
        <a:accent3>
          <a:srgbClr val="FFFFFF"/>
        </a:accent3>
        <a:accent4>
          <a:srgbClr val="000000"/>
        </a:accent4>
        <a:accent5>
          <a:srgbClr val="B6BFE5"/>
        </a:accent5>
        <a:accent6>
          <a:srgbClr val="8C9CCE"/>
        </a:accent6>
        <a:hlink>
          <a:srgbClr val="DEE4F6"/>
        </a:hlink>
        <a:folHlink>
          <a:srgbClr val="C4CEEE"/>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B2B2B2"/>
        </a:lt2>
        <a:accent1>
          <a:srgbClr val="7C5FD2"/>
        </a:accent1>
        <a:accent2>
          <a:srgbClr val="5EA7D3"/>
        </a:accent2>
        <a:accent3>
          <a:srgbClr val="FFFFFF"/>
        </a:accent3>
        <a:accent4>
          <a:srgbClr val="000000"/>
        </a:accent4>
        <a:accent5>
          <a:srgbClr val="BFB6E5"/>
        </a:accent5>
        <a:accent6>
          <a:srgbClr val="5497BF"/>
        </a:accent6>
        <a:hlink>
          <a:srgbClr val="C3CDEE"/>
        </a:hlink>
        <a:folHlink>
          <a:srgbClr val="D6CDF1"/>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B2B2B2"/>
        </a:lt2>
        <a:accent1>
          <a:srgbClr val="D27828"/>
        </a:accent1>
        <a:accent2>
          <a:srgbClr val="D6C42E"/>
        </a:accent2>
        <a:accent3>
          <a:srgbClr val="FFFFFF"/>
        </a:accent3>
        <a:accent4>
          <a:srgbClr val="000000"/>
        </a:accent4>
        <a:accent5>
          <a:srgbClr val="E5BEAC"/>
        </a:accent5>
        <a:accent6>
          <a:srgbClr val="C2B129"/>
        </a:accent6>
        <a:hlink>
          <a:srgbClr val="F3E2BE"/>
        </a:hlink>
        <a:folHlink>
          <a:srgbClr val="D7DEF4"/>
        </a:folHlink>
      </a:clrScheme>
      <a:clrMap bg1="lt1" tx1="dk1" bg2="lt2" tx2="dk2" accent1="accent1" accent2="accent2" accent3="accent3" accent4="accent4" accent5="accent5" accent6="accent6" hlink="hlink" folHlink="folHlink"/>
    </a:extraClrScheme>
    <a:extraClrScheme>
      <a:clrScheme name="Tema do Office 8">
        <a:dk1>
          <a:srgbClr val="000000"/>
        </a:dk1>
        <a:lt1>
          <a:srgbClr val="FFFFFF"/>
        </a:lt1>
        <a:dk2>
          <a:srgbClr val="000000"/>
        </a:dk2>
        <a:lt2>
          <a:srgbClr val="B2B2B2"/>
        </a:lt2>
        <a:accent1>
          <a:srgbClr val="C99427"/>
        </a:accent1>
        <a:accent2>
          <a:srgbClr val="84A82E"/>
        </a:accent2>
        <a:accent3>
          <a:srgbClr val="FFFFFF"/>
        </a:accent3>
        <a:accent4>
          <a:srgbClr val="000000"/>
        </a:accent4>
        <a:accent5>
          <a:srgbClr val="E1C8AC"/>
        </a:accent5>
        <a:accent6>
          <a:srgbClr val="779829"/>
        </a:accent6>
        <a:hlink>
          <a:srgbClr val="D7DEF4"/>
        </a:hlink>
        <a:folHlink>
          <a:srgbClr val="F4D7E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undição">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roject overview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3_Tema do Office">
  <a:themeElements>
    <a:clrScheme name="Tema do Office 2">
      <a:dk1>
        <a:srgbClr val="000000"/>
      </a:dk1>
      <a:lt1>
        <a:srgbClr val="FFFFFF"/>
      </a:lt1>
      <a:dk2>
        <a:srgbClr val="27408B"/>
      </a:dk2>
      <a:lt2>
        <a:srgbClr val="FFFFFF"/>
      </a:lt2>
      <a:accent1>
        <a:srgbClr val="7C5FD2"/>
      </a:accent1>
      <a:accent2>
        <a:srgbClr val="5EA7D3"/>
      </a:accent2>
      <a:accent3>
        <a:srgbClr val="ACAFC4"/>
      </a:accent3>
      <a:accent4>
        <a:srgbClr val="DADADA"/>
      </a:accent4>
      <a:accent5>
        <a:srgbClr val="BFB6E5"/>
      </a:accent5>
      <a:accent6>
        <a:srgbClr val="5497BF"/>
      </a:accent6>
      <a:hlink>
        <a:srgbClr val="C3CDEE"/>
      </a:hlink>
      <a:folHlink>
        <a:srgbClr val="D6CDF1"/>
      </a:folHlink>
    </a:clrScheme>
    <a:fontScheme name="Tema do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o Office 1">
        <a:dk1>
          <a:srgbClr val="000000"/>
        </a:dk1>
        <a:lt1>
          <a:srgbClr val="FFFFFF"/>
        </a:lt1>
        <a:dk2>
          <a:srgbClr val="27408B"/>
        </a:dk2>
        <a:lt2>
          <a:srgbClr val="FFFFFF"/>
        </a:lt2>
        <a:accent1>
          <a:srgbClr val="5F7CD2"/>
        </a:accent1>
        <a:accent2>
          <a:srgbClr val="9BADE3"/>
        </a:accent2>
        <a:accent3>
          <a:srgbClr val="ACAFC4"/>
        </a:accent3>
        <a:accent4>
          <a:srgbClr val="DADADA"/>
        </a:accent4>
        <a:accent5>
          <a:srgbClr val="B6BFE5"/>
        </a:accent5>
        <a:accent6>
          <a:srgbClr val="8C9CCE"/>
        </a:accent6>
        <a:hlink>
          <a:srgbClr val="DEE4F6"/>
        </a:hlink>
        <a:folHlink>
          <a:srgbClr val="C4CEEE"/>
        </a:folHlink>
      </a:clrScheme>
      <a:clrMap bg1="dk2" tx1="lt1" bg2="dk1" tx2="lt2" accent1="accent1" accent2="accent2" accent3="accent3" accent4="accent4" accent5="accent5" accent6="accent6" hlink="hlink" folHlink="folHlink"/>
    </a:extraClrScheme>
    <a:extraClrScheme>
      <a:clrScheme name="Tema do Office 2">
        <a:dk1>
          <a:srgbClr val="000000"/>
        </a:dk1>
        <a:lt1>
          <a:srgbClr val="FFFFFF"/>
        </a:lt1>
        <a:dk2>
          <a:srgbClr val="27408B"/>
        </a:dk2>
        <a:lt2>
          <a:srgbClr val="FFFFFF"/>
        </a:lt2>
        <a:accent1>
          <a:srgbClr val="7C5FD2"/>
        </a:accent1>
        <a:accent2>
          <a:srgbClr val="5EA7D3"/>
        </a:accent2>
        <a:accent3>
          <a:srgbClr val="ACAFC4"/>
        </a:accent3>
        <a:accent4>
          <a:srgbClr val="DADADA"/>
        </a:accent4>
        <a:accent5>
          <a:srgbClr val="BFB6E5"/>
        </a:accent5>
        <a:accent6>
          <a:srgbClr val="5497BF"/>
        </a:accent6>
        <a:hlink>
          <a:srgbClr val="C3CDEE"/>
        </a:hlink>
        <a:folHlink>
          <a:srgbClr val="D6CDF1"/>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FF"/>
        </a:lt1>
        <a:dk2>
          <a:srgbClr val="27408B"/>
        </a:dk2>
        <a:lt2>
          <a:srgbClr val="FFFFFF"/>
        </a:lt2>
        <a:accent1>
          <a:srgbClr val="D27828"/>
        </a:accent1>
        <a:accent2>
          <a:srgbClr val="D6C42E"/>
        </a:accent2>
        <a:accent3>
          <a:srgbClr val="ACAFC4"/>
        </a:accent3>
        <a:accent4>
          <a:srgbClr val="DADADA"/>
        </a:accent4>
        <a:accent5>
          <a:srgbClr val="E5BEAC"/>
        </a:accent5>
        <a:accent6>
          <a:srgbClr val="C2B129"/>
        </a:accent6>
        <a:hlink>
          <a:srgbClr val="F3E2BE"/>
        </a:hlink>
        <a:folHlink>
          <a:srgbClr val="D7DEF4"/>
        </a:folHlink>
      </a:clrScheme>
      <a:clrMap bg1="dk2" tx1="lt1" bg2="dk1" tx2="lt2" accent1="accent1" accent2="accent2" accent3="accent3" accent4="accent4" accent5="accent5" accent6="accent6" hlink="hlink" folHlink="folHlink"/>
    </a:extraClrScheme>
    <a:extraClrScheme>
      <a:clrScheme name="Tema do Office 4">
        <a:dk1>
          <a:srgbClr val="000000"/>
        </a:dk1>
        <a:lt1>
          <a:srgbClr val="FFFFFF"/>
        </a:lt1>
        <a:dk2>
          <a:srgbClr val="27408B"/>
        </a:dk2>
        <a:lt2>
          <a:srgbClr val="FFFFFF"/>
        </a:lt2>
        <a:accent1>
          <a:srgbClr val="C99427"/>
        </a:accent1>
        <a:accent2>
          <a:srgbClr val="84A82E"/>
        </a:accent2>
        <a:accent3>
          <a:srgbClr val="ACAFC4"/>
        </a:accent3>
        <a:accent4>
          <a:srgbClr val="DADADA"/>
        </a:accent4>
        <a:accent5>
          <a:srgbClr val="E1C8AC"/>
        </a:accent5>
        <a:accent6>
          <a:srgbClr val="779829"/>
        </a:accent6>
        <a:hlink>
          <a:srgbClr val="D7DEF4"/>
        </a:hlink>
        <a:folHlink>
          <a:srgbClr val="F4D7E4"/>
        </a:folHlink>
      </a:clrScheme>
      <a:clrMap bg1="dk2" tx1="lt1" bg2="dk1" tx2="lt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B2B2B2"/>
        </a:lt2>
        <a:accent1>
          <a:srgbClr val="5F7CD2"/>
        </a:accent1>
        <a:accent2>
          <a:srgbClr val="9BADE3"/>
        </a:accent2>
        <a:accent3>
          <a:srgbClr val="FFFFFF"/>
        </a:accent3>
        <a:accent4>
          <a:srgbClr val="000000"/>
        </a:accent4>
        <a:accent5>
          <a:srgbClr val="B6BFE5"/>
        </a:accent5>
        <a:accent6>
          <a:srgbClr val="8C9CCE"/>
        </a:accent6>
        <a:hlink>
          <a:srgbClr val="DEE4F6"/>
        </a:hlink>
        <a:folHlink>
          <a:srgbClr val="C4CEEE"/>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B2B2B2"/>
        </a:lt2>
        <a:accent1>
          <a:srgbClr val="7C5FD2"/>
        </a:accent1>
        <a:accent2>
          <a:srgbClr val="5EA7D3"/>
        </a:accent2>
        <a:accent3>
          <a:srgbClr val="FFFFFF"/>
        </a:accent3>
        <a:accent4>
          <a:srgbClr val="000000"/>
        </a:accent4>
        <a:accent5>
          <a:srgbClr val="BFB6E5"/>
        </a:accent5>
        <a:accent6>
          <a:srgbClr val="5497BF"/>
        </a:accent6>
        <a:hlink>
          <a:srgbClr val="C3CDEE"/>
        </a:hlink>
        <a:folHlink>
          <a:srgbClr val="D6CDF1"/>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B2B2B2"/>
        </a:lt2>
        <a:accent1>
          <a:srgbClr val="D27828"/>
        </a:accent1>
        <a:accent2>
          <a:srgbClr val="D6C42E"/>
        </a:accent2>
        <a:accent3>
          <a:srgbClr val="FFFFFF"/>
        </a:accent3>
        <a:accent4>
          <a:srgbClr val="000000"/>
        </a:accent4>
        <a:accent5>
          <a:srgbClr val="E5BEAC"/>
        </a:accent5>
        <a:accent6>
          <a:srgbClr val="C2B129"/>
        </a:accent6>
        <a:hlink>
          <a:srgbClr val="F3E2BE"/>
        </a:hlink>
        <a:folHlink>
          <a:srgbClr val="D7DEF4"/>
        </a:folHlink>
      </a:clrScheme>
      <a:clrMap bg1="lt1" tx1="dk1" bg2="lt2" tx2="dk2" accent1="accent1" accent2="accent2" accent3="accent3" accent4="accent4" accent5="accent5" accent6="accent6" hlink="hlink" folHlink="folHlink"/>
    </a:extraClrScheme>
    <a:extraClrScheme>
      <a:clrScheme name="Tema do Office 8">
        <a:dk1>
          <a:srgbClr val="000000"/>
        </a:dk1>
        <a:lt1>
          <a:srgbClr val="FFFFFF"/>
        </a:lt1>
        <a:dk2>
          <a:srgbClr val="000000"/>
        </a:dk2>
        <a:lt2>
          <a:srgbClr val="B2B2B2"/>
        </a:lt2>
        <a:accent1>
          <a:srgbClr val="C99427"/>
        </a:accent1>
        <a:accent2>
          <a:srgbClr val="84A82E"/>
        </a:accent2>
        <a:accent3>
          <a:srgbClr val="FFFFFF"/>
        </a:accent3>
        <a:accent4>
          <a:srgbClr val="000000"/>
        </a:accent4>
        <a:accent5>
          <a:srgbClr val="E1C8AC"/>
        </a:accent5>
        <a:accent6>
          <a:srgbClr val="779829"/>
        </a:accent6>
        <a:hlink>
          <a:srgbClr val="D7DEF4"/>
        </a:hlink>
        <a:folHlink>
          <a:srgbClr val="F4D7E4"/>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ASSANDRA_Templa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81BD"/>
        </a:solidFill>
      </a:spPr>
      <a:bodyPr rtlCol="0" anchor="ctr"/>
      <a:lstStyle>
        <a:defPPr algn="ctr">
          <a:defRPr sz="14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mtClean="0">
            <a:latin typeface="Verdana" pitchFamily="34"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10756</TotalTime>
  <Words>3184</Words>
  <Application>Microsoft Office PowerPoint</Application>
  <PresentationFormat>Apresentação no Ecrã (4:3)</PresentationFormat>
  <Paragraphs>530</Paragraphs>
  <Slides>59</Slides>
  <Notes>28</Notes>
  <HiddenSlides>1</HiddenSlides>
  <MMClips>0</MMClips>
  <ScaleCrop>false</ScaleCrop>
  <HeadingPairs>
    <vt:vector size="4" baseType="variant">
      <vt:variant>
        <vt:lpstr>Tema</vt:lpstr>
      </vt:variant>
      <vt:variant>
        <vt:i4>10</vt:i4>
      </vt:variant>
      <vt:variant>
        <vt:lpstr>Títulos dos diapositivos</vt:lpstr>
      </vt:variant>
      <vt:variant>
        <vt:i4>59</vt:i4>
      </vt:variant>
    </vt:vector>
  </HeadingPairs>
  <TitlesOfParts>
    <vt:vector size="69" baseType="lpstr">
      <vt:lpstr>Tema do Office</vt:lpstr>
      <vt:lpstr>2_m62-american-logistics</vt:lpstr>
      <vt:lpstr>m62-american-logistics</vt:lpstr>
      <vt:lpstr>TS101881344</vt:lpstr>
      <vt:lpstr>2_Tema do Office</vt:lpstr>
      <vt:lpstr>Thème Office</vt:lpstr>
      <vt:lpstr>Project overview presentation</vt:lpstr>
      <vt:lpstr>3_Tema do Office</vt:lpstr>
      <vt:lpstr>2_CASSANDRA_Template</vt:lpstr>
      <vt:lpstr>3_m62-american-logistics</vt:lpstr>
      <vt:lpstr> Portos da CPLP uma visão de Futuro.</vt:lpstr>
      <vt:lpstr>Contents</vt:lpstr>
      <vt:lpstr>Diapositivo 3</vt:lpstr>
      <vt:lpstr>Diapositivo 4</vt:lpstr>
      <vt:lpstr>Eficiência  do Transporte Marítimo</vt:lpstr>
      <vt:lpstr>Diapositivo 6</vt:lpstr>
      <vt:lpstr>MV NAPOLI</vt:lpstr>
      <vt:lpstr>As consequências da falta de informação </vt:lpstr>
      <vt:lpstr>+ Verificações adicionais     + Custos  </vt:lpstr>
      <vt:lpstr>Diapositivo 10</vt:lpstr>
      <vt:lpstr>Actividade Ilícita no Shipping</vt:lpstr>
      <vt:lpstr>Actividade Ilícita no Shipping</vt:lpstr>
      <vt:lpstr>Diapositivo 13</vt:lpstr>
      <vt:lpstr>Diapositivo 14</vt:lpstr>
      <vt:lpstr>Diapositivo 15</vt:lpstr>
      <vt:lpstr>Diapositivo 16</vt:lpstr>
      <vt:lpstr>Diapositivo 17</vt:lpstr>
      <vt:lpstr>Diapositivo 18</vt:lpstr>
      <vt:lpstr>Diapositivo 19</vt:lpstr>
      <vt:lpstr>Diapositivo 20</vt:lpstr>
      <vt:lpstr>A língua comum ajuda a ultrapassar Barreiras  </vt:lpstr>
      <vt:lpstr>Diapositivo 22</vt:lpstr>
      <vt:lpstr>Diapositivo 23</vt:lpstr>
      <vt:lpstr>Diapositivo 24</vt:lpstr>
      <vt:lpstr>Diapositivo 25</vt:lpstr>
      <vt:lpstr>Diapositivo 26</vt:lpstr>
      <vt:lpstr>Evolution of WCO standards (not exhaustive)</vt:lpstr>
      <vt:lpstr>Diapositivo 28</vt:lpstr>
      <vt:lpstr>Diapositivo 29</vt:lpstr>
      <vt:lpstr>CICLO DA MELHORIA CONTINUA (PDCA) ISO 28000:2007 </vt:lpstr>
      <vt:lpstr>Diapositivo 31</vt:lpstr>
      <vt:lpstr>Diapositivo 32</vt:lpstr>
      <vt:lpstr>Integration in the supply chain</vt:lpstr>
      <vt:lpstr>Common assessment and analysis of risk in global supply chains</vt:lpstr>
      <vt:lpstr>Diapositivo 35</vt:lpstr>
      <vt:lpstr>Data pipeline concept </vt:lpstr>
      <vt:lpstr>Diapositivo 37</vt:lpstr>
      <vt:lpstr>Nova abordagem à avaliação de riscos </vt:lpstr>
      <vt:lpstr>Integration in the supply chain</vt:lpstr>
      <vt:lpstr>Vectores de Desenvolvimento  </vt:lpstr>
      <vt:lpstr>Diapositivo 41</vt:lpstr>
      <vt:lpstr>Fará sentido inscrever no plano estratégico do porto de Setúbal - Certificação do Porto de Setúbal ?</vt:lpstr>
      <vt:lpstr>Diapositivo 43</vt:lpstr>
      <vt:lpstr>Environmental Ship Index ESI</vt:lpstr>
      <vt:lpstr>Objetivos Estratégicos</vt:lpstr>
      <vt:lpstr>Integration in the supply chain</vt:lpstr>
      <vt:lpstr>Objetivos Comuns a todos os Portos da APLOP</vt:lpstr>
      <vt:lpstr>Diapositivo 48</vt:lpstr>
      <vt:lpstr>Diapositivo 49</vt:lpstr>
      <vt:lpstr>Qual a configuração da CPLP num horizonte próximo ?</vt:lpstr>
      <vt:lpstr>Diapositivo 51</vt:lpstr>
      <vt:lpstr>Desafios de futuro</vt:lpstr>
      <vt:lpstr>Diapositivo 53</vt:lpstr>
      <vt:lpstr>Análise de Contexto   </vt:lpstr>
      <vt:lpstr>Conclusões: </vt:lpstr>
      <vt:lpstr>Diapositivo 56</vt:lpstr>
      <vt:lpstr>Diapositivo 57</vt:lpstr>
      <vt:lpstr>Diapositivo 58</vt:lpstr>
      <vt:lpstr>Diapositivo 59</vt:lpstr>
    </vt:vector>
  </TitlesOfParts>
  <Company>APSS, 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Tópicos a abordar no Lobito</dc:title>
  <dc:creator>Pedro Ponte</dc:creator>
  <cp:lastModifiedBy>pponte</cp:lastModifiedBy>
  <cp:revision>120</cp:revision>
  <cp:lastPrinted>2013-09-23T15:29:19Z</cp:lastPrinted>
  <dcterms:created xsi:type="dcterms:W3CDTF">2013-09-23T14:51:13Z</dcterms:created>
  <dcterms:modified xsi:type="dcterms:W3CDTF">2013-10-16T23:11:18Z</dcterms:modified>
</cp:coreProperties>
</file>