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03" r:id="rId4"/>
    <p:sldId id="295" r:id="rId5"/>
    <p:sldId id="304" r:id="rId6"/>
    <p:sldId id="315" r:id="rId7"/>
    <p:sldId id="314" r:id="rId8"/>
    <p:sldId id="297" r:id="rId9"/>
    <p:sldId id="291" r:id="rId10"/>
    <p:sldId id="266" r:id="rId11"/>
    <p:sldId id="283" r:id="rId12"/>
    <p:sldId id="263" r:id="rId13"/>
    <p:sldId id="311" r:id="rId14"/>
    <p:sldId id="296" r:id="rId15"/>
    <p:sldId id="271" r:id="rId16"/>
    <p:sldId id="270" r:id="rId17"/>
    <p:sldId id="280" r:id="rId18"/>
    <p:sldId id="312" r:id="rId19"/>
    <p:sldId id="313" r:id="rId20"/>
    <p:sldId id="306" r:id="rId21"/>
    <p:sldId id="307" r:id="rId22"/>
    <p:sldId id="318" r:id="rId23"/>
    <p:sldId id="317" r:id="rId24"/>
    <p:sldId id="301" r:id="rId25"/>
    <p:sldId id="298" r:id="rId26"/>
    <p:sldId id="309" r:id="rId27"/>
    <p:sldId id="308" r:id="rId28"/>
    <p:sldId id="289" r:id="rId29"/>
    <p:sldId id="319" r:id="rId30"/>
    <p:sldId id="310" r:id="rId31"/>
  </p:sldIdLst>
  <p:sldSz cx="9144000" cy="6858000" type="screen4x3"/>
  <p:notesSz cx="6858000" cy="97377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C1DA"/>
    <a:srgbClr val="FF0000"/>
    <a:srgbClr val="000000"/>
    <a:srgbClr val="FFFFFF"/>
    <a:srgbClr val="88F280"/>
    <a:srgbClr val="E46C0A"/>
    <a:srgbClr val="00B0F0"/>
    <a:srgbClr val="4F81BD"/>
    <a:srgbClr val="DBEEF4"/>
    <a:srgbClr val="C3D6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70793" autoAdjust="0"/>
  </p:normalViewPr>
  <p:slideViewPr>
    <p:cSldViewPr>
      <p:cViewPr>
        <p:scale>
          <a:sx n="40" d="100"/>
          <a:sy n="40" d="100"/>
        </p:scale>
        <p:origin x="-139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6354"/>
    </p:cViewPr>
  </p:sorterViewPr>
  <p:notesViewPr>
    <p:cSldViewPr>
      <p:cViewPr varScale="1">
        <p:scale>
          <a:sx n="67" d="100"/>
          <a:sy n="67" d="100"/>
        </p:scale>
        <p:origin x="-3091" y="-101"/>
      </p:cViewPr>
      <p:guideLst>
        <p:guide orient="horz" pos="3067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M\Desktop\ISCIA\Seguranca\vida.od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O:\000-Activo\01-ISCIA\OSM\aci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M\Desktop\ISCIA\Seguranca\vida.od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O:\000-Activo\01-ISCIA\OSM\acid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O:\000-Activo\01-ISCIA\OSM\aci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00B0F0">
                  <a:alpha val="69020"/>
                </a:srgbClr>
              </a:solidFill>
            </c:spPr>
          </c:dPt>
          <c:dPt>
            <c:idx val="1"/>
            <c:spPr>
              <a:solidFill>
                <a:srgbClr val="FF0000">
                  <a:alpha val="74902"/>
                </a:srgbClr>
              </a:solidFill>
            </c:spPr>
          </c:dPt>
          <c:dPt>
            <c:idx val="2"/>
            <c:spPr>
              <a:solidFill>
                <a:srgbClr val="88F280">
                  <a:alpha val="74118"/>
                </a:srgbClr>
              </a:solidFill>
            </c:spPr>
          </c:dPt>
          <c:val>
            <c:numRef>
              <c:f>Folha2!$B$2:$B$4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barChart>
        <c:barDir val="bar"/>
        <c:grouping val="clustered"/>
        <c:ser>
          <c:idx val="0"/>
          <c:order val="0"/>
          <c:spPr>
            <a:solidFill>
              <a:srgbClr val="C00000"/>
            </a:solidFill>
          </c:spPr>
          <c:cat>
            <c:strRef>
              <c:f>Folha1!$A$1:$A$10</c:f>
              <c:strCache>
                <c:ptCount val="10"/>
                <c:pt idx="0">
                  <c:v>Panama</c:v>
                </c:pt>
                <c:pt idx="1">
                  <c:v>Libéria</c:v>
                </c:pt>
                <c:pt idx="2">
                  <c:v>Marshal Islands</c:v>
                </c:pt>
                <c:pt idx="3">
                  <c:v>Hong Kong</c:v>
                </c:pt>
                <c:pt idx="4">
                  <c:v>Bahams</c:v>
                </c:pt>
                <c:pt idx="5">
                  <c:v>Singapura</c:v>
                </c:pt>
                <c:pt idx="6">
                  <c:v>Grécia</c:v>
                </c:pt>
                <c:pt idx="7">
                  <c:v>Malta</c:v>
                </c:pt>
                <c:pt idx="8">
                  <c:v>China</c:v>
                </c:pt>
                <c:pt idx="9">
                  <c:v>Chipre</c:v>
                </c:pt>
              </c:strCache>
            </c:strRef>
          </c:cat>
          <c:val>
            <c:numRef>
              <c:f>Folha1!$B$1:$B$10</c:f>
              <c:numCache>
                <c:formatCode>General</c:formatCode>
                <c:ptCount val="10"/>
                <c:pt idx="0">
                  <c:v>201</c:v>
                </c:pt>
                <c:pt idx="1">
                  <c:v>106</c:v>
                </c:pt>
                <c:pt idx="2">
                  <c:v>62</c:v>
                </c:pt>
                <c:pt idx="3">
                  <c:v>55</c:v>
                </c:pt>
                <c:pt idx="4">
                  <c:v>50</c:v>
                </c:pt>
                <c:pt idx="5">
                  <c:v>44</c:v>
                </c:pt>
                <c:pt idx="6">
                  <c:v>40</c:v>
                </c:pt>
                <c:pt idx="7">
                  <c:v>38</c:v>
                </c:pt>
                <c:pt idx="8">
                  <c:v>34</c:v>
                </c:pt>
                <c:pt idx="9">
                  <c:v>20</c:v>
                </c:pt>
              </c:numCache>
            </c:numRef>
          </c:val>
        </c:ser>
        <c:axId val="72269824"/>
        <c:axId val="72271360"/>
      </c:barChart>
      <c:catAx>
        <c:axId val="72269824"/>
        <c:scaling>
          <c:orientation val="minMax"/>
        </c:scaling>
        <c:axPos val="l"/>
        <c:tickLblPos val="nextTo"/>
        <c:crossAx val="72271360"/>
        <c:crosses val="autoZero"/>
        <c:auto val="1"/>
        <c:lblAlgn val="ctr"/>
        <c:lblOffset val="100"/>
      </c:catAx>
      <c:valAx>
        <c:axId val="72271360"/>
        <c:scaling>
          <c:orientation val="minMax"/>
        </c:scaling>
        <c:axPos val="b"/>
        <c:majorGridlines/>
        <c:numFmt formatCode="General" sourceLinked="1"/>
        <c:tickLblPos val="nextTo"/>
        <c:crossAx val="72269824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600"/>
      </a:pPr>
      <a:endParaRPr lang="pt-P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barChart>
        <c:barDir val="bar"/>
        <c:grouping val="clustered"/>
        <c:ser>
          <c:idx val="0"/>
          <c:order val="0"/>
          <c:cat>
            <c:strRef>
              <c:f>Folha1!$A$12:$A$21</c:f>
              <c:strCache>
                <c:ptCount val="10"/>
                <c:pt idx="0">
                  <c:v>Japão</c:v>
                </c:pt>
                <c:pt idx="1">
                  <c:v>Grécia</c:v>
                </c:pt>
                <c:pt idx="2">
                  <c:v>Alemanha</c:v>
                </c:pt>
                <c:pt idx="3">
                  <c:v>China</c:v>
                </c:pt>
                <c:pt idx="4">
                  <c:v>EUA</c:v>
                </c:pt>
                <c:pt idx="5">
                  <c:v>UK</c:v>
                </c:pt>
                <c:pt idx="6">
                  <c:v>Noruega</c:v>
                </c:pt>
                <c:pt idx="7">
                  <c:v>Coreia Sul</c:v>
                </c:pt>
                <c:pt idx="8">
                  <c:v>Dinamarca</c:v>
                </c:pt>
                <c:pt idx="9">
                  <c:v>Hong Kong</c:v>
                </c:pt>
              </c:strCache>
            </c:strRef>
          </c:cat>
          <c:val>
            <c:numRef>
              <c:f>Folha1!$B$12:$B$21</c:f>
              <c:numCache>
                <c:formatCode>General</c:formatCode>
                <c:ptCount val="10"/>
                <c:pt idx="0">
                  <c:v>131</c:v>
                </c:pt>
                <c:pt idx="1">
                  <c:v>118</c:v>
                </c:pt>
                <c:pt idx="2">
                  <c:v>85</c:v>
                </c:pt>
                <c:pt idx="3">
                  <c:v>67</c:v>
                </c:pt>
                <c:pt idx="4">
                  <c:v>42</c:v>
                </c:pt>
                <c:pt idx="5">
                  <c:v>40</c:v>
                </c:pt>
                <c:pt idx="6">
                  <c:v>33</c:v>
                </c:pt>
                <c:pt idx="7">
                  <c:v>29</c:v>
                </c:pt>
                <c:pt idx="8">
                  <c:v>26</c:v>
                </c:pt>
                <c:pt idx="9">
                  <c:v>23</c:v>
                </c:pt>
              </c:numCache>
            </c:numRef>
          </c:val>
        </c:ser>
        <c:axId val="72352896"/>
        <c:axId val="72354432"/>
      </c:barChart>
      <c:catAx>
        <c:axId val="72352896"/>
        <c:scaling>
          <c:orientation val="minMax"/>
        </c:scaling>
        <c:axPos val="l"/>
        <c:tickLblPos val="nextTo"/>
        <c:crossAx val="72354432"/>
        <c:crosses val="autoZero"/>
        <c:auto val="1"/>
        <c:lblAlgn val="ctr"/>
        <c:lblOffset val="100"/>
      </c:catAx>
      <c:valAx>
        <c:axId val="72354432"/>
        <c:scaling>
          <c:orientation val="minMax"/>
        </c:scaling>
        <c:axPos val="b"/>
        <c:majorGridlines/>
        <c:numFmt formatCode="General" sourceLinked="1"/>
        <c:tickLblPos val="nextTo"/>
        <c:crossAx val="723528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/>
      </a:pPr>
      <a:endParaRPr lang="pt-P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4F81BD">
                <a:alpha val="80000"/>
              </a:srgbClr>
            </a:solidFill>
          </c:spPr>
          <c:cat>
            <c:strRef>
              <c:f>Folha1!$A$1:$A$8</c:f>
              <c:strCach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strCache>
            </c:strRef>
          </c:cat>
          <c:val>
            <c:numRef>
              <c:f>Folha1!$B$1:$B$8</c:f>
              <c:numCache>
                <c:formatCode>0.00%</c:formatCode>
                <c:ptCount val="8"/>
                <c:pt idx="0">
                  <c:v>0.48500000000000021</c:v>
                </c:pt>
                <c:pt idx="1">
                  <c:v>0.53080000000000005</c:v>
                </c:pt>
                <c:pt idx="2">
                  <c:v>0.43540000000000018</c:v>
                </c:pt>
                <c:pt idx="3">
                  <c:v>0.46400000000000002</c:v>
                </c:pt>
                <c:pt idx="4">
                  <c:v>0.50549999999999962</c:v>
                </c:pt>
                <c:pt idx="5">
                  <c:v>0.5554</c:v>
                </c:pt>
                <c:pt idx="6">
                  <c:v>0.44410000000000005</c:v>
                </c:pt>
                <c:pt idx="7">
                  <c:v>0.5547000000000003</c:v>
                </c:pt>
              </c:numCache>
            </c:numRef>
          </c:val>
        </c:ser>
        <c:axId val="72372224"/>
        <c:axId val="72373760"/>
      </c:barChart>
      <c:catAx>
        <c:axId val="72372224"/>
        <c:scaling>
          <c:orientation val="minMax"/>
        </c:scaling>
        <c:axPos val="b"/>
        <c:tickLblPos val="nextTo"/>
        <c:crossAx val="72373760"/>
        <c:crosses val="autoZero"/>
        <c:auto val="1"/>
        <c:lblAlgn val="ctr"/>
        <c:lblOffset val="100"/>
      </c:catAx>
      <c:valAx>
        <c:axId val="72373760"/>
        <c:scaling>
          <c:orientation val="minMax"/>
        </c:scaling>
        <c:axPos val="l"/>
        <c:majorGridlines/>
        <c:numFmt formatCode="0.00%" sourceLinked="1"/>
        <c:tickLblPos val="nextTo"/>
        <c:crossAx val="72372224"/>
        <c:crosses val="autoZero"/>
        <c:crossBetween val="between"/>
      </c:valAx>
    </c:plotArea>
    <c:plotVisOnly val="1"/>
    <c:dispBlanksAs val="gap"/>
  </c:chart>
  <c:spPr>
    <a:solidFill>
      <a:srgbClr val="FFFFFF">
        <a:alpha val="78039"/>
      </a:srgbClr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autoTitleDeleted val="1"/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c:spPr>
          </c:dPt>
          <c:dPt>
            <c:idx val="2"/>
            <c:spPr>
              <a:solidFill>
                <a:srgbClr val="89A54E"/>
              </a:solidFill>
              <a:ln>
                <a:noFill/>
              </a:ln>
            </c:spPr>
          </c:dPt>
          <c:dPt>
            <c:idx val="3"/>
            <c:spPr>
              <a:solidFill>
                <a:srgbClr val="0070C0"/>
              </a:solidFill>
              <a:ln>
                <a:noFill/>
              </a:ln>
            </c:spPr>
          </c:dPt>
          <c:dPt>
            <c:idx val="4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</c:dPt>
          <c:dPt>
            <c:idx val="5"/>
            <c:spPr>
              <a:solidFill>
                <a:srgbClr val="FF0000"/>
              </a:solidFill>
              <a:ln>
                <a:noFill/>
              </a:ln>
            </c:spPr>
          </c:dPt>
          <c:dPt>
            <c:idx val="6"/>
            <c:spPr>
              <a:solidFill>
                <a:srgbClr val="93A9CF"/>
              </a:solidFill>
              <a:ln>
                <a:noFill/>
              </a:ln>
            </c:spPr>
          </c:dPt>
          <c:dPt>
            <c:idx val="7"/>
            <c:spPr>
              <a:solidFill>
                <a:srgbClr val="FFC000"/>
              </a:solidFill>
              <a:ln>
                <a:noFill/>
              </a:ln>
            </c:spPr>
          </c:dPt>
          <c:dPt>
            <c:idx val="8"/>
            <c:spPr>
              <a:solidFill>
                <a:srgbClr val="B9CD96"/>
              </a:solidFill>
              <a:ln>
                <a:noFill/>
              </a:ln>
            </c:spPr>
          </c:dPt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Calibri"/>
                    <a:ea typeface=""/>
                    <a:cs typeface=""/>
                  </a:defRPr>
                </a:pPr>
                <a:endParaRPr lang="pt-PT"/>
              </a:p>
            </c:txPr>
            <c:showVal val="1"/>
            <c:showLeaderLines val="1"/>
          </c:dLbls>
          <c:cat>
            <c:strRef>
              <c:f>Folha1!$A$1:$A$9</c:f>
              <c:strCache>
                <c:ptCount val="9"/>
                <c:pt idx="0">
                  <c:v>Pirataria</c:v>
                </c:pt>
                <c:pt idx="1">
                  <c:v>Colisão</c:v>
                </c:pt>
                <c:pt idx="2">
                  <c:v>Contacto</c:v>
                </c:pt>
                <c:pt idx="3">
                  <c:v>Contacto com o fundo</c:v>
                </c:pt>
                <c:pt idx="4">
                  <c:v>Estruturais</c:v>
                </c:pt>
                <c:pt idx="5">
                  <c:v>Explosões, fogo</c:v>
                </c:pt>
                <c:pt idx="6">
                  <c:v>Propulsão</c:v>
                </c:pt>
                <c:pt idx="7">
                  <c:v>Encalhe em terra</c:v>
                </c:pt>
                <c:pt idx="8">
                  <c:v>Diversos</c:v>
                </c:pt>
              </c:strCache>
            </c:strRef>
          </c:cat>
          <c:val>
            <c:numRef>
              <c:f>Folha1!$B$1:$B$9</c:f>
              <c:numCache>
                <c:formatCode>General</c:formatCode>
                <c:ptCount val="9"/>
                <c:pt idx="0">
                  <c:v>6</c:v>
                </c:pt>
                <c:pt idx="1">
                  <c:v>162</c:v>
                </c:pt>
                <c:pt idx="2">
                  <c:v>20</c:v>
                </c:pt>
                <c:pt idx="3">
                  <c:v>669</c:v>
                </c:pt>
                <c:pt idx="4">
                  <c:v>88</c:v>
                </c:pt>
                <c:pt idx="5">
                  <c:v>189</c:v>
                </c:pt>
                <c:pt idx="6">
                  <c:v>100</c:v>
                </c:pt>
                <c:pt idx="7">
                  <c:v>294</c:v>
                </c:pt>
                <c:pt idx="8">
                  <c:v>28</c:v>
                </c:pt>
              </c:numCache>
            </c:numRef>
          </c:val>
        </c:ser>
        <c:firstSliceAng val="0"/>
        <c:holeSize val="50"/>
      </c:doughnutChart>
      <c:spPr>
        <a:noFill/>
        <a:ln>
          <a:noFill/>
        </a:ln>
      </c:spPr>
    </c:plotArea>
    <c:legend>
      <c:legendPos val="b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00" b="0" i="0" u="none" strike="noStrike" kern="1200" baseline="0">
              <a:solidFill>
                <a:srgbClr val="000000"/>
              </a:solidFill>
              <a:latin typeface="Calibri"/>
              <a:ea typeface=""/>
              <a:cs typeface=""/>
            </a:defRPr>
          </a:pPr>
          <a:endParaRPr lang="pt-PT"/>
        </a:p>
      </c:txPr>
    </c:legend>
    <c:plotVisOnly val="1"/>
    <c:dispBlanksAs val="zero"/>
  </c:chart>
  <c:spPr>
    <a:solidFill>
      <a:srgbClr val="FFFFFF">
        <a:alpha val="0"/>
      </a:srgbClr>
    </a:solidFill>
    <a:ln w="9528">
      <a:solidFill>
        <a:srgbClr val="868686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PT" sz="1000" b="0" i="0" u="none" strike="noStrike" kern="1200" baseline="0">
          <a:solidFill>
            <a:srgbClr val="000000"/>
          </a:solidFill>
          <a:latin typeface="Calibri"/>
          <a:ea typeface=""/>
          <a:cs typeface=""/>
        </a:defRPr>
      </a:pPr>
      <a:endParaRPr lang="pt-PT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00B0F0">
                  <a:alpha val="69020"/>
                </a:srgbClr>
              </a:solidFill>
            </c:spPr>
          </c:dPt>
          <c:dPt>
            <c:idx val="1"/>
            <c:spPr>
              <a:solidFill>
                <a:srgbClr val="FF0000">
                  <a:alpha val="74902"/>
                </a:srgbClr>
              </a:solidFill>
            </c:spPr>
          </c:dPt>
          <c:dPt>
            <c:idx val="2"/>
            <c:spPr>
              <a:solidFill>
                <a:srgbClr val="88F280">
                  <a:alpha val="74118"/>
                </a:srgbClr>
              </a:solidFill>
            </c:spPr>
          </c:dPt>
          <c:val>
            <c:numRef>
              <c:f>Folha2!$B$2:$B$4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plotArea>
      <c:layout/>
      <c:scatterChart>
        <c:scatterStyle val="smoothMarker"/>
        <c:ser>
          <c:idx val="0"/>
          <c:order val="0"/>
          <c:xVal>
            <c:numRef>
              <c:f>Folha2!$A$1:$A$4</c:f>
              <c:numCache>
                <c:formatCode>General</c:formatCode>
                <c:ptCount val="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</c:numCache>
            </c:numRef>
          </c:xVal>
          <c:yVal>
            <c:numRef>
              <c:f>Folha2!$B$1:$B$4</c:f>
              <c:numCache>
                <c:formatCode>General</c:formatCode>
                <c:ptCount val="4"/>
                <c:pt idx="0">
                  <c:v>1942</c:v>
                </c:pt>
                <c:pt idx="1">
                  <c:v>2395</c:v>
                </c:pt>
                <c:pt idx="2">
                  <c:v>1501</c:v>
                </c:pt>
                <c:pt idx="3">
                  <c:v>1095</c:v>
                </c:pt>
              </c:numCache>
            </c:numRef>
          </c:yVal>
          <c:smooth val="1"/>
        </c:ser>
        <c:axId val="72842240"/>
        <c:axId val="72884992"/>
      </c:scatterChart>
      <c:valAx>
        <c:axId val="72842240"/>
        <c:scaling>
          <c:orientation val="minMax"/>
          <c:max val="2011"/>
          <c:min val="2008"/>
        </c:scaling>
        <c:axPos val="b"/>
        <c:numFmt formatCode="General" sourceLinked="1"/>
        <c:tickLblPos val="nextTo"/>
        <c:crossAx val="72884992"/>
        <c:crosses val="autoZero"/>
        <c:crossBetween val="midCat"/>
        <c:majorUnit val="1"/>
      </c:valAx>
      <c:valAx>
        <c:axId val="72884992"/>
        <c:scaling>
          <c:orientation val="minMax"/>
        </c:scaling>
        <c:axPos val="l"/>
        <c:majorGridlines/>
        <c:numFmt formatCode="General" sourceLinked="1"/>
        <c:tickLblPos val="nextTo"/>
        <c:crossAx val="72842240"/>
        <c:crosses val="autoZero"/>
        <c:crossBetween val="midCat"/>
      </c:valAx>
    </c:plotArea>
    <c:plotVisOnly val="1"/>
    <c:dispBlanksAs val="gap"/>
  </c:chart>
  <c:spPr>
    <a:solidFill>
      <a:srgbClr val="FFFFFF">
        <a:alpha val="67059"/>
      </a:srgbClr>
    </a:solidFill>
    <a:ln>
      <a:solidFill>
        <a:schemeClr val="tx1"/>
      </a:solidFill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8"/>
          <c:dLbls>
            <c:showPercent val="1"/>
            <c:showLeaderLines val="1"/>
          </c:dLbls>
          <c:cat>
            <c:strRef>
              <c:f>Folha2!$A$7:$A$9</c:f>
              <c:strCache>
                <c:ptCount val="3"/>
                <c:pt idx="0">
                  <c:v>Pescas</c:v>
                </c:pt>
                <c:pt idx="1">
                  <c:v>Portos</c:v>
                </c:pt>
                <c:pt idx="2">
                  <c:v>Navegação</c:v>
                </c:pt>
              </c:strCache>
            </c:strRef>
          </c:cat>
          <c:val>
            <c:numRef>
              <c:f>Folha2!$B$7:$B$9</c:f>
              <c:numCache>
                <c:formatCode>General</c:formatCode>
                <c:ptCount val="3"/>
                <c:pt idx="0">
                  <c:v>100</c:v>
                </c:pt>
                <c:pt idx="1">
                  <c:v>400</c:v>
                </c:pt>
                <c:pt idx="2">
                  <c:v>500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7080643044619515"/>
          <c:y val="0.41609069699620882"/>
          <c:w val="0.26742903173300037"/>
          <c:h val="0.26504046369203865"/>
        </c:manualLayout>
      </c:layout>
    </c:legend>
    <c:plotVisOnly val="1"/>
    <c:dispBlanksAs val="zero"/>
  </c:chart>
  <c:spPr>
    <a:solidFill>
      <a:srgbClr val="FFFFFF">
        <a:alpha val="69804"/>
      </a:srgbClr>
    </a:solidFill>
    <a:ln>
      <a:solidFill>
        <a:srgbClr val="000000"/>
      </a:solidFill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3" name="Marcador de Posição da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2B14AAF-7714-4957-A647-FE053F2BC39A}" type="datetime1">
              <a:rPr lang="pt-PT"/>
              <a:pPr lvl="0"/>
              <a:t>17-10-2013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Posição de Notas 4"/>
          <p:cNvSpPr txBox="1">
            <a:spLocks noGrp="1"/>
          </p:cNvSpPr>
          <p:nvPr>
            <p:ph type="body" sz="quarter" idx="3"/>
          </p:nvPr>
        </p:nvSpPr>
        <p:spPr>
          <a:xfrm>
            <a:off x="685800" y="4625420"/>
            <a:ext cx="5486400" cy="43819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4"/>
          </p:nvPr>
        </p:nvSpPr>
        <p:spPr>
          <a:xfrm>
            <a:off x="0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5AD365B-87A3-4EBE-92D1-B9136DD87D31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91289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t-PT" baseline="0" dirty="0" smtClean="0"/>
              <a:t>A maior evolução das sociedades humanas deu-se na transição à 10.000 anos atrás, na mudança do paleolítico para o neolítico, quando o homem se fixou pela primeira vez à terra e inventou a agricultura, a escrita e a roda. </a:t>
            </a:r>
          </a:p>
          <a:p>
            <a:pPr lvl="0"/>
            <a:r>
              <a:rPr lang="pt-PT" baseline="0" dirty="0" smtClean="0"/>
              <a:t>No mar o ser humano continua a ser um nómada-pescador-</a:t>
            </a:r>
            <a:r>
              <a:rPr lang="pt-PT" baseline="0" dirty="0" err="1" smtClean="0"/>
              <a:t>coletor</a:t>
            </a:r>
            <a:r>
              <a:rPr lang="pt-PT" baseline="0" dirty="0" smtClean="0"/>
              <a:t>. Será neste século que o homem se fixará na vastidão dos Oceanos? Estará a humanidade à beira de outro salto civilizacional, para um novo modelo </a:t>
            </a:r>
            <a:r>
              <a:rPr lang="pt-PT" baseline="0" dirty="0" err="1" smtClean="0"/>
              <a:t>Oceanocêntrico</a:t>
            </a:r>
            <a:r>
              <a:rPr lang="pt-PT" baseline="0" dirty="0" smtClean="0"/>
              <a:t>?</a:t>
            </a:r>
            <a:r>
              <a:rPr lang="pt-PT" dirty="0" smtClean="0"/>
              <a:t> </a:t>
            </a:r>
            <a:endParaRPr lang="pt-PT" baseline="0" dirty="0" smtClean="0"/>
          </a:p>
          <a:p>
            <a:pPr lvl="0"/>
            <a:r>
              <a:rPr lang="pt-PT" baseline="0" dirty="0" smtClean="0"/>
              <a:t>Estamos em crer que sim e o ISCIA quer estar na linha da frente desse despertar, daí a nossa presença neste </a:t>
            </a:r>
            <a:r>
              <a:rPr lang="pt-PT" baseline="0" dirty="0" err="1" smtClean="0"/>
              <a:t>forum</a:t>
            </a:r>
            <a:r>
              <a:rPr lang="pt-PT" baseline="0" dirty="0" smtClean="0"/>
              <a:t>.</a:t>
            </a:r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F6B327-F654-43F1-A46E-A7833F9AF75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No entanto, e de acordo com dados da IMO, poder-se-á observar que</a:t>
            </a:r>
            <a:r>
              <a:rPr lang="pt-PT" baseline="0" dirty="0" smtClean="0"/>
              <a:t> apesar dos mecanismos do PSC </a:t>
            </a:r>
            <a:r>
              <a:rPr lang="pt-PT" dirty="0" smtClean="0"/>
              <a:t>a percentagem de navios </a:t>
            </a:r>
            <a:r>
              <a:rPr lang="pt-PT" dirty="0" err="1" smtClean="0"/>
              <a:t>sub-standard</a:t>
            </a:r>
            <a:r>
              <a:rPr lang="pt-PT" baseline="0" dirty="0" smtClean="0"/>
              <a:t> não diminui consistentemente.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9917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noProof="0" dirty="0" smtClean="0"/>
              <a:t>Quando todas as medidas de prevenção anteriores falham, e os acidentes acontecem, a preocupação imediata será reagir o mais cedo e da forma mais extensa e completa possível, minimizando perdas e consequências. Sendo assim é absolutamente essencial que a tripulação esteja bem treinada e rotinada nos aspectos de segurança. Um exemplo negativo disso foi o recente caso do Costa Concordia. O registo histórico dos acidentes marítimos mostra que quando se torna impossível controlar a situação logo </a:t>
            </a:r>
            <a:r>
              <a:rPr lang="pt-PT" i="1" baseline="0" noProof="0" dirty="0" err="1" smtClean="0"/>
              <a:t>ab</a:t>
            </a:r>
            <a:r>
              <a:rPr lang="pt-PT" i="1" baseline="0" noProof="0" dirty="0" smtClean="0"/>
              <a:t> </a:t>
            </a:r>
            <a:r>
              <a:rPr lang="pt-PT" i="1" baseline="0" noProof="0" dirty="0" err="1" smtClean="0"/>
              <a:t>initio</a:t>
            </a:r>
            <a:r>
              <a:rPr lang="pt-PT" baseline="0" noProof="0" dirty="0" smtClean="0"/>
              <a:t>, os resultados são normalmente catastróficos, com perdas materiais e pessoais graves e não raras vezes com consequências ambientais significativas. Nesta situação extrema, dar-se-á início a uma operação de salvamento, recuperação e ou combate contra a poluição que possa resultar do acidente.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Como</a:t>
            </a:r>
            <a:r>
              <a:rPr lang="pt-PT" baseline="0" dirty="0" smtClean="0"/>
              <a:t> se pode constatar neste slide, a percentagem de navios perdidos aumentou entre 2006 e 2010.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9016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Poder-se-á constatar neste slide, a distribuição geográfica dos acidentes marítimos nos últimos 10 anos.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89016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noProof="0" dirty="0" smtClean="0"/>
              <a:t>Iremos agora, olhar para a segurança numa perspectiva de protecção,</a:t>
            </a:r>
            <a:r>
              <a:rPr lang="pt-PT" baseline="0" noProof="0" dirty="0" smtClean="0"/>
              <a:t> ou </a:t>
            </a:r>
            <a:r>
              <a:rPr lang="pt-PT" baseline="0" noProof="0" dirty="0" err="1" smtClean="0"/>
              <a:t>security</a:t>
            </a:r>
            <a:r>
              <a:rPr lang="pt-PT" baseline="0" noProof="0" dirty="0" smtClean="0"/>
              <a:t>, no conceito anglo-saxónico. 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 fim último da protecção é </a:t>
            </a:r>
            <a:r>
              <a:rPr lang="pt-PT" noProof="0" dirty="0" smtClean="0"/>
              <a:t>contrariar actos intencionais que possam colocar em risco a </a:t>
            </a:r>
            <a:r>
              <a:rPr lang="pt-PT" noProof="0" dirty="0" err="1" smtClean="0"/>
              <a:t>atividade</a:t>
            </a:r>
            <a:r>
              <a:rPr lang="pt-PT" noProof="0" dirty="0" smtClean="0"/>
              <a:t> marítima.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 ciclo da protecção tem que estar necessariamente enquadrado por um ordenamento jurídico internacional, importante num espaço aberto onde circulam todo o tipo de atores.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As convenções mais relevantes são a Convenção sobre a lei dos mares de 1982, as convenções sobre actos ilegais contra a actividade marítima de 1988 e o ISPS </a:t>
            </a:r>
            <a:r>
              <a:rPr lang="pt-PT" baseline="0" noProof="0" dirty="0" err="1" smtClean="0"/>
              <a:t>Code</a:t>
            </a:r>
            <a:r>
              <a:rPr lang="pt-PT" baseline="0" noProof="0" dirty="0" smtClean="0"/>
              <a:t> de 2004 (</a:t>
            </a:r>
            <a:r>
              <a:rPr lang="pt-PT" i="1" noProof="0" dirty="0" err="1" smtClean="0">
                <a:effectLst/>
              </a:rPr>
              <a:t>International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Ship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and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Port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Facílity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Security</a:t>
            </a:r>
            <a:r>
              <a:rPr lang="pt-PT" i="1" noProof="0" dirty="0" smtClean="0">
                <a:effectLst/>
              </a:rPr>
              <a:t> </a:t>
            </a:r>
            <a:r>
              <a:rPr lang="pt-PT" i="1" noProof="0" dirty="0" err="1" smtClean="0">
                <a:effectLst/>
              </a:rPr>
              <a:t>Code</a:t>
            </a:r>
            <a:r>
              <a:rPr lang="pt-PT" i="1" noProof="0" dirty="0" smtClean="0">
                <a:effectLst/>
              </a:rPr>
              <a:t>).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i="0" baseline="0" noProof="0" dirty="0" smtClean="0">
                <a:effectLst/>
              </a:rPr>
              <a:t>Sendo a protecção uma medida de mitigação de uma ameaça, importa perceber quem são os agentes que podem pelas suas motivações e </a:t>
            </a:r>
            <a:r>
              <a:rPr lang="pt-PT" i="0" baseline="0" noProof="0" dirty="0" err="1" smtClean="0">
                <a:effectLst/>
              </a:rPr>
              <a:t>ações</a:t>
            </a:r>
            <a:r>
              <a:rPr lang="pt-PT" i="0" baseline="0" noProof="0" dirty="0" smtClean="0">
                <a:effectLst/>
              </a:rPr>
              <a:t> colocar em risco a </a:t>
            </a:r>
            <a:r>
              <a:rPr lang="pt-PT" i="0" baseline="0" noProof="0" dirty="0" err="1" smtClean="0">
                <a:effectLst/>
              </a:rPr>
              <a:t>atividade</a:t>
            </a:r>
            <a:r>
              <a:rPr lang="pt-PT" i="0" baseline="0" noProof="0" dirty="0" smtClean="0">
                <a:effectLst/>
              </a:rPr>
              <a:t> marítima.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i="0" baseline="0" noProof="0" dirty="0" smtClean="0">
                <a:effectLst/>
              </a:rPr>
              <a:t>Uma vez percebidas as motivações e o modo de operação destes, importará fazer uma análise do risco que contribuirá de forma decisiva para </a:t>
            </a:r>
            <a:r>
              <a:rPr lang="pt-PT" i="0" baseline="0" noProof="0" dirty="0" err="1" smtClean="0">
                <a:effectLst/>
              </a:rPr>
              <a:t>selecionar</a:t>
            </a:r>
            <a:r>
              <a:rPr lang="pt-PT" i="0" baseline="0" noProof="0" dirty="0" smtClean="0">
                <a:effectLst/>
              </a:rPr>
              <a:t>  as medidas de </a:t>
            </a:r>
            <a:r>
              <a:rPr lang="pt-PT" i="0" baseline="0" noProof="0" dirty="0" err="1" smtClean="0">
                <a:effectLst/>
              </a:rPr>
              <a:t>proteção</a:t>
            </a:r>
            <a:r>
              <a:rPr lang="pt-PT" i="0" baseline="0" noProof="0" dirty="0" smtClean="0">
                <a:effectLst/>
              </a:rPr>
              <a:t>. Naturalmente, da eficácia destas, ou não, se criará um processo que realimente  o ciclo.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i="0" baseline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dirty="0" smtClean="0"/>
          </a:p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89A1AF-7306-4864-B231-43B9FD09403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Uma das </a:t>
            </a:r>
            <a:r>
              <a:rPr lang="pt-PT" baseline="0" dirty="0" smtClean="0"/>
              <a:t>ameaças potencialmente mais perigosas à </a:t>
            </a:r>
            <a:r>
              <a:rPr lang="pt-PT" baseline="0" dirty="0" err="1" smtClean="0"/>
              <a:t>atividade</a:t>
            </a:r>
            <a:r>
              <a:rPr lang="pt-PT" baseline="0" dirty="0" smtClean="0"/>
              <a:t> marítima é o terrorismo.</a:t>
            </a:r>
            <a:endParaRPr lang="pt-PT" dirty="0" smtClean="0"/>
          </a:p>
          <a:p>
            <a:r>
              <a:rPr lang="pt-PT" dirty="0" smtClean="0"/>
              <a:t>Quando foi capturado em Novembro de 2002, </a:t>
            </a:r>
            <a:r>
              <a:rPr lang="pt-PT" dirty="0" err="1" smtClean="0"/>
              <a:t>Abd</a:t>
            </a:r>
            <a:r>
              <a:rPr lang="pt-PT" dirty="0" smtClean="0"/>
              <a:t> al-</a:t>
            </a:r>
            <a:r>
              <a:rPr lang="pt-PT" dirty="0" err="1" smtClean="0"/>
              <a:t>Rahim</a:t>
            </a:r>
            <a:r>
              <a:rPr lang="pt-PT" baseline="0" dirty="0" smtClean="0"/>
              <a:t> al-</a:t>
            </a:r>
            <a:r>
              <a:rPr lang="pt-PT" baseline="0" dirty="0" err="1" smtClean="0"/>
              <a:t>Nashiri</a:t>
            </a:r>
            <a:r>
              <a:rPr lang="pt-PT" dirty="0" smtClean="0"/>
              <a:t>, o chefe de operações da Al </a:t>
            </a:r>
            <a:r>
              <a:rPr lang="pt-PT" dirty="0" err="1" smtClean="0"/>
              <a:t>Qaida</a:t>
            </a:r>
            <a:r>
              <a:rPr lang="pt-PT" dirty="0" smtClean="0"/>
              <a:t> tinha desenvolvido uma estratégia de ataque à navegação mercante Ocidental que passava por: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dirty="0" smtClean="0"/>
              <a:t>Abalroar navios vulneráveis</a:t>
            </a:r>
            <a:r>
              <a:rPr lang="pt-PT" baseline="0" dirty="0" smtClean="0"/>
              <a:t> no mar;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baseline="0" dirty="0" smtClean="0"/>
              <a:t>Explodir com navios de média dimensão nos portos;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baseline="0" dirty="0" smtClean="0"/>
              <a:t>Atacar superpetroleiros, por ar, com pequenas avionetas carregadas com explosivos;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t-PT" baseline="0" dirty="0" smtClean="0"/>
              <a:t>Atacar navios nos portos com mergulhadores, ou equipas de demolição.</a:t>
            </a:r>
          </a:p>
          <a:p>
            <a:pPr marL="171450" indent="-171450">
              <a:buFont typeface="Arial" pitchFamily="34" charset="0"/>
              <a:buChar char="•"/>
            </a:pPr>
            <a:endParaRPr lang="pt-PT" baseline="0" dirty="0" smtClean="0"/>
          </a:p>
          <a:p>
            <a:r>
              <a:rPr lang="pt-PT" baseline="0" dirty="0" err="1" smtClean="0"/>
              <a:t>Samud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Hamid</a:t>
            </a:r>
            <a:r>
              <a:rPr lang="pt-PT" baseline="0" dirty="0" smtClean="0"/>
              <a:t> al-</a:t>
            </a:r>
            <a:r>
              <a:rPr lang="pt-PT" baseline="0" dirty="0" err="1" smtClean="0"/>
              <a:t>Utaibi</a:t>
            </a:r>
            <a:r>
              <a:rPr lang="pt-PT" baseline="0" dirty="0" smtClean="0"/>
              <a:t> que substituiu al-</a:t>
            </a:r>
            <a:r>
              <a:rPr lang="pt-PT" baseline="0" dirty="0" err="1" smtClean="0"/>
              <a:t>Nashiri</a:t>
            </a:r>
            <a:r>
              <a:rPr lang="pt-PT" baseline="0" dirty="0" smtClean="0"/>
              <a:t> teve um papel </a:t>
            </a:r>
            <a:r>
              <a:rPr lang="pt-PT" baseline="0" dirty="0" err="1" smtClean="0"/>
              <a:t>ativo</a:t>
            </a:r>
            <a:r>
              <a:rPr lang="pt-PT" baseline="0" dirty="0" smtClean="0"/>
              <a:t> e relevante nos ataques ao USS Cole em 2000 e ao Petroleiro Francês </a:t>
            </a:r>
            <a:r>
              <a:rPr lang="pt-PT" baseline="0" dirty="0" err="1" smtClean="0"/>
              <a:t>Limburg</a:t>
            </a:r>
            <a:r>
              <a:rPr lang="pt-PT" baseline="0" dirty="0" smtClean="0"/>
              <a:t>, em 2002.</a:t>
            </a:r>
          </a:p>
          <a:p>
            <a:endParaRPr lang="pt-PT" baseline="0" dirty="0" smtClean="0"/>
          </a:p>
          <a:p>
            <a:r>
              <a:rPr lang="pt-PT" baseline="0" dirty="0" smtClean="0"/>
              <a:t>Em 2008 um grupo de terroristas de origem paquistanesa assaltou um navio mercante tendo-o usado como veículo de penetração em Mumbai, Índia, perpetrando um ataque anfíbio, mortal, à cidade.</a:t>
            </a:r>
          </a:p>
          <a:p>
            <a:r>
              <a:rPr lang="pt-PT" baseline="0" dirty="0" smtClean="0"/>
              <a:t>Este ataque levantou enormes preocupações em todo mundo, pois sabe-se que a Al </a:t>
            </a:r>
            <a:r>
              <a:rPr lang="pt-PT" baseline="0" dirty="0" err="1" smtClean="0"/>
              <a:t>Qaida</a:t>
            </a:r>
            <a:r>
              <a:rPr lang="pt-PT" baseline="0" dirty="0" smtClean="0"/>
              <a:t> pretende desenvolver uma frota de navios e tripulantes para expandir o seu teatro e leque de operações.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 NATO realiza desde Outubro de 2001 a operação Active </a:t>
            </a:r>
            <a:r>
              <a:rPr lang="pt-PT" baseline="0" dirty="0" err="1" smtClean="0"/>
              <a:t>Endeavour</a:t>
            </a:r>
            <a:r>
              <a:rPr lang="pt-PT" baseline="0" dirty="0" smtClean="0"/>
              <a:t> contra o terrorismo no Mediterrâneo, onde participam regularmente fragatas e submarinos portugueses.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22995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noProof="0" dirty="0" smtClean="0"/>
              <a:t>Outro flagelo dos tempos modernos é a pirataria. </a:t>
            </a:r>
          </a:p>
          <a:p>
            <a:pPr rtl="0"/>
            <a:r>
              <a:rPr lang="pt-PT" baseline="0" noProof="0" dirty="0" smtClean="0"/>
              <a:t>Limitações no quadro legal internacional e o respeito pelas fronteiras dos Estados falhados tem evitado um combate mais eficaz contra este tipo de ameaças. </a:t>
            </a:r>
          </a:p>
          <a:p>
            <a:pPr rtl="0"/>
            <a:r>
              <a:rPr lang="pt-PT" baseline="0" noProof="0" dirty="0" smtClean="0"/>
              <a:t>A União Europeia e a NATO tem desenvolvido acções permanentes no Oceano Índico, no âmbito de duas operações paralelas, a operação Atalanta (UE) e a operação </a:t>
            </a:r>
            <a:r>
              <a:rPr lang="pt-PT" baseline="0" noProof="0" dirty="0" err="1" smtClean="0"/>
              <a:t>Ocean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Shield</a:t>
            </a:r>
            <a:r>
              <a:rPr lang="pt-PT" baseline="0" noProof="0" dirty="0" smtClean="0"/>
              <a:t> (NATO). A Marinha portuguesa já participou diversas vezes nestas operações tendo tido a responsabilidade de as comandar por três vezes.</a:t>
            </a:r>
          </a:p>
          <a:p>
            <a:pPr rtl="0"/>
            <a:r>
              <a:rPr lang="pt-PT" baseline="0" noProof="0" dirty="0" smtClean="0"/>
              <a:t>As modalidades de </a:t>
            </a:r>
            <a:r>
              <a:rPr lang="pt-PT" baseline="0" noProof="0" dirty="0" err="1" smtClean="0"/>
              <a:t>ação</a:t>
            </a:r>
            <a:r>
              <a:rPr lang="pt-PT" baseline="0" noProof="0" dirty="0" smtClean="0"/>
              <a:t> usadas são as de pesquisa de áreas e a de protecção de comboios.</a:t>
            </a:r>
          </a:p>
          <a:p>
            <a:pPr rtl="0"/>
            <a:r>
              <a:rPr lang="pt-PT" baseline="0" noProof="0" dirty="0" smtClean="0"/>
              <a:t>Outros países como a Rússia, a China, a Índia e o Japão também têm também desenvolvido operações contra a pirataria.</a:t>
            </a:r>
          </a:p>
          <a:p>
            <a:pPr rtl="0"/>
            <a:r>
              <a:rPr lang="pt-PT" baseline="0" noProof="0" dirty="0" smtClean="0"/>
              <a:t>As medidas de </a:t>
            </a:r>
            <a:r>
              <a:rPr lang="pt-PT" baseline="0" noProof="0" dirty="0" err="1" smtClean="0"/>
              <a:t>proteção</a:t>
            </a:r>
            <a:r>
              <a:rPr lang="pt-PT" baseline="0" noProof="0" dirty="0" smtClean="0"/>
              <a:t> mais usadas pela Marinha mercante são medidas passivas, quer sejam estas os compartimento de refúgio a bordo, ou os dipositivos </a:t>
            </a:r>
            <a:r>
              <a:rPr lang="pt-PT" baseline="0" noProof="0" dirty="0" err="1" smtClean="0"/>
              <a:t>anti-abordagem</a:t>
            </a:r>
            <a:r>
              <a:rPr lang="pt-PT" baseline="0" noProof="0" dirty="0" smtClean="0"/>
              <a:t>. Alguma navegação mercante já utilizou grupos armados para defesa própria.</a:t>
            </a:r>
          </a:p>
          <a:p>
            <a:pPr rtl="0"/>
            <a:endParaRPr lang="pt-PT" baseline="0" noProof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991327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se poderá ver pelo</a:t>
            </a:r>
            <a:r>
              <a:rPr lang="pt-PT" baseline="0" dirty="0" smtClean="0"/>
              <a:t> slide, este fenómeno está para ficar e tornar-se-á mais sofisticado nos meios e tácticas utilizadas.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Este slide mostra a distribuição dos acidentes de pirataria por áreas geográficas e zonas de intervenção.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Evidência</a:t>
            </a:r>
            <a:r>
              <a:rPr lang="pt-PT" baseline="0" dirty="0" smtClean="0"/>
              <a:t> neste slide a zona do Golfo da Guiné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Mostram-se</a:t>
            </a:r>
            <a:r>
              <a:rPr lang="pt-PT" baseline="0" dirty="0" smtClean="0"/>
              <a:t> aqui os mapas de temperatura (densidade de ataques) e a sua evolução nos últimos três anos.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dirty="0" smtClean="0"/>
              <a:t>Hoje discutiremos aqui a segurança marítima numa perspectiva abrangente, eminentemente holística</a:t>
            </a:r>
            <a:endParaRPr lang="pt-PT" baseline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Para nós a</a:t>
            </a:r>
            <a:r>
              <a:rPr lang="pt-PT" dirty="0" smtClean="0"/>
              <a:t> segurança marítima, lato senso, tem </a:t>
            </a:r>
            <a:r>
              <a:rPr lang="pt-PT" baseline="0" dirty="0" smtClean="0"/>
              <a:t>três vertentes distintas, a segurança contra acidentes, a protecção contra actos intencionais e a antecipação e prevenção contra fenómenos naturais</a:t>
            </a:r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dirty="0" smtClean="0"/>
              <a:t>Estas três vertentes contribuem decisivamente  para o uso do mar com fins económicos de forma sustentável.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endParaRPr lang="pt-PT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227A6B-43F7-4C49-B603-845A509296B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Neste slide poder-se-á verificar as falhas de implementação de verdadeiras políticas de ISPS code.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Mostra-se neste slide</a:t>
            </a:r>
            <a:r>
              <a:rPr lang="pt-PT" baseline="0" dirty="0" smtClean="0"/>
              <a:t> a distribuição de acordo com o critério do período nocturno-diurno dos ataques.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Mostra-se também, neste slide,</a:t>
            </a:r>
            <a:r>
              <a:rPr lang="pt-PT" baseline="0" dirty="0" smtClean="0"/>
              <a:t> a distribuição de acordo com o mês do ano e um zoom sobre a zona da Nigéria.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12950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dirty="0" smtClean="0"/>
              <a:t>Olhámos para a segurrança</a:t>
            </a:r>
            <a:r>
              <a:rPr lang="pt-PT" baseline="0" dirty="0" smtClean="0"/>
              <a:t> marítmina na perspectiva das causas, convém enumerar também as consequências.</a:t>
            </a:r>
          </a:p>
          <a:p>
            <a:pPr marL="171450" lvl="0" indent="-171450">
              <a:buSzPct val="100000"/>
              <a:buFont typeface="Arial" pitchFamily="34"/>
              <a:buChar char="•"/>
            </a:pPr>
            <a:endParaRPr lang="pt-PT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227A6B-43F7-4C49-B603-845A509296B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Uma das consequências mais nocivas para a economia, para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ambiente e para  </a:t>
            </a:r>
            <a:r>
              <a:rPr lang="pt-PT" dirty="0" smtClean="0"/>
              <a:t>a população em geral, são os danos ambientais resultantes dos acidentes.</a:t>
            </a:r>
          </a:p>
          <a:p>
            <a:r>
              <a:rPr lang="pt-PT" dirty="0" smtClean="0"/>
              <a:t>Pode-se facilmente constatar, no slide,</a:t>
            </a:r>
            <a:r>
              <a:rPr lang="pt-PT" baseline="0" dirty="0" smtClean="0"/>
              <a:t> </a:t>
            </a:r>
            <a:r>
              <a:rPr lang="pt-PT" dirty="0" smtClean="0"/>
              <a:t>a dimensão da poluição provocado pelo</a:t>
            </a:r>
            <a:r>
              <a:rPr lang="pt-PT" baseline="0" dirty="0" smtClean="0"/>
              <a:t> afundamento do </a:t>
            </a:r>
            <a:r>
              <a:rPr lang="pt-PT" baseline="0" dirty="0" err="1" smtClean="0"/>
              <a:t>Prestige</a:t>
            </a:r>
            <a:r>
              <a:rPr lang="pt-PT" baseline="0" dirty="0" smtClean="0"/>
              <a:t> em 2002.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91243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Uma das consequências mais nocivas para a economia, são</a:t>
            </a:r>
            <a:r>
              <a:rPr lang="pt-PT" baseline="0" dirty="0" smtClean="0"/>
              <a:t> os custos suportados por esta em resultados de actos intencionais, neste caso os da pirataria.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91243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se poderá</a:t>
            </a:r>
            <a:r>
              <a:rPr lang="pt-PT" baseline="0" dirty="0" smtClean="0"/>
              <a:t> verivicar a dimensão assimétrica do combate a este flagelo, uma vez que se calcula que os lucros gerados pela pirataria na zona da Somália nos últimos dez anos não superem os 150 Mi de US$.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791243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As áreas de busca e salvamento estão</a:t>
            </a:r>
            <a:r>
              <a:rPr lang="pt-PT" baseline="0" dirty="0" smtClean="0"/>
              <a:t> definidas pela convenção SAR das NU de 1979, com actualizações recentes, conforme a figura do slide. Todas as áreas de busca e salvamento têm um centro responsável pela coordenação das actividades de socorro.</a:t>
            </a:r>
          </a:p>
          <a:p>
            <a:r>
              <a:rPr lang="pt-PT" baseline="0" dirty="0" smtClean="0"/>
              <a:t>A área de responsabilidade nacional é das maiores do Mundo e mede 63 vez a superfície do território nacional.</a:t>
            </a:r>
          </a:p>
          <a:p>
            <a:r>
              <a:rPr lang="pt-PT" baseline="0" dirty="0" smtClean="0"/>
              <a:t>O Centro de coordenação é em Lisboa e está sob responsabilidade da Marinha.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A Marinha, tem um dispositivo de 12 navios/365 dias do ano, em permanência, estrategicamente colocados na área, com prontidão imediata para permitir o socorro a qualquer ponto desta em menos de 48 horas, caso não se consiga fazer por outra via. Nos últimos seis anos foram realizadas 4597 </a:t>
            </a:r>
            <a:r>
              <a:rPr lang="pt-PT" baseline="0" dirty="0" err="1" smtClean="0"/>
              <a:t>ações</a:t>
            </a:r>
            <a:r>
              <a:rPr lang="pt-PT" baseline="0" dirty="0" smtClean="0"/>
              <a:t> de busca e salvamento tendo sido salvas 2038 pessoas.</a:t>
            </a:r>
            <a:endParaRPr lang="pt-PT" dirty="0" smtClean="0"/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25126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A globalização gera um combate feroz entre redes de influência, informação, negócios e actividades. As redes que se conseguirem organizar e estruturar melhor poderão ter elevadas vantagens competitivas. </a:t>
            </a:r>
            <a:r>
              <a:rPr lang="pt-PT" baseline="0" smtClean="0"/>
              <a:t>No caso da APLOP, com membros nos principais Oceanos e com acesso ao Hiterland de quatro continentes, estas vantagens ainda estão por realizar e necessitam de um esforço organizativo e entusiasmos, fruto da percepção de todos das enormes vantagens que daqui podem resultar.</a:t>
            </a:r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25126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smtClean="0"/>
              <a:t>Termino aqui um périplo pela</a:t>
            </a:r>
            <a:r>
              <a:rPr lang="pt-PT" baseline="0" smtClean="0"/>
              <a:t> segurança marítima numa perspectiva holísitca, tendo a certeza de não ter podido explorar por limitação de tempo outras áreas importantes deste tema.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30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noProof="0" dirty="0" smtClean="0"/>
              <a:t>O fim último da segurança, no conceito anglo-saxónico</a:t>
            </a:r>
            <a:r>
              <a:rPr lang="pt-PT" baseline="0" noProof="0" dirty="0" smtClean="0"/>
              <a:t> de </a:t>
            </a:r>
            <a:r>
              <a:rPr lang="pt-PT" baseline="0" noProof="0" dirty="0" err="1" smtClean="0"/>
              <a:t>safety</a:t>
            </a:r>
            <a:r>
              <a:rPr lang="pt-PT" baseline="0" noProof="0" dirty="0" smtClean="0"/>
              <a:t>,</a:t>
            </a:r>
            <a:r>
              <a:rPr lang="pt-PT" noProof="0" dirty="0" smtClean="0"/>
              <a:t> é evitar perdas materiais e humanas por acidente, preservar o ambiente, mantendo a continuidade do negócio.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noProof="0" dirty="0" smtClean="0"/>
              <a:t>Dessa forma o ciclo de segurança compreende</a:t>
            </a:r>
            <a:r>
              <a:rPr lang="pt-PT" baseline="0" noProof="0" dirty="0" smtClean="0"/>
              <a:t> uma atitude essencialmente preventiva, uma capacidade reativa imediata quando na eventualidade de um acidente (tripulação e consequências) e por fim um processo de realimentação do sistema baseado na investigação exaustiva das causas imediatas e contributivas dos acidentes marítimos.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C1BBD9-1B22-4A81-8BFD-44D114CF70A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Sendo vós, certamente homens do mar, poderão verificar neste slide o progresso legislativo internacional </a:t>
            </a:r>
            <a:r>
              <a:rPr lang="pt-PT" baseline="0" dirty="0" smtClean="0"/>
              <a:t>e o enorme contributo deste para a segurança da </a:t>
            </a:r>
            <a:r>
              <a:rPr lang="pt-PT" baseline="0" dirty="0" err="1" smtClean="0"/>
              <a:t>atividade</a:t>
            </a:r>
            <a:r>
              <a:rPr lang="pt-PT" baseline="0" dirty="0" smtClean="0"/>
              <a:t> marítima.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923584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Ainda</a:t>
            </a:r>
            <a:r>
              <a:rPr lang="pt-PT" baseline="0" dirty="0" smtClean="0"/>
              <a:t> na perspectiva da prevenção importa realçar a importância crucial da qualidade da componenete humana.</a:t>
            </a:r>
          </a:p>
          <a:p>
            <a:r>
              <a:rPr lang="pt-PT" baseline="0" dirty="0" smtClean="0"/>
              <a:t>Mais de 90% dos acidentes marítimos tem origem em erros humanos. Sendo assim a formação e o treino da componente humana são essenciais.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Assim sendo existe a necessidade de desenvolver uma cultura marítima, assente no conhecimento,</a:t>
            </a:r>
            <a:r>
              <a:rPr lang="pt-PT" baseline="0" dirty="0" smtClean="0"/>
              <a:t> na experiência e na atitude. Só estas três componentes harmoniosamente integradas permitirão a criação de uma cultura de segurança marítima.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Também, central à Segurança Marítima é a organização que permitirá a fiscalização das normas e a repressão dos actos ilícitos contributivos para a insegurança marítima.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O </a:t>
            </a:r>
            <a:r>
              <a:rPr lang="pt-PT" baseline="0" noProof="0" dirty="0" err="1" smtClean="0"/>
              <a:t>Coastal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State</a:t>
            </a:r>
            <a:r>
              <a:rPr lang="pt-PT" baseline="0" noProof="0" dirty="0" smtClean="0"/>
              <a:t> que exerce a autoridade sobre as águas de jurisdição do país através da ordenação do espaço, da fiscalização e de repressão de ilícitos e inconformidades que venham a ser </a:t>
            </a:r>
            <a:r>
              <a:rPr lang="pt-PT" baseline="0" noProof="0" dirty="0" err="1" smtClean="0"/>
              <a:t>detetadas</a:t>
            </a:r>
            <a:r>
              <a:rPr lang="pt-PT" baseline="0" noProof="0" dirty="0" smtClean="0"/>
              <a:t>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 segunda entidade, o </a:t>
            </a:r>
            <a:r>
              <a:rPr lang="pt-PT" baseline="0" noProof="0" dirty="0" err="1" smtClean="0"/>
              <a:t>Flag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State</a:t>
            </a:r>
            <a:r>
              <a:rPr lang="pt-PT" baseline="0" noProof="0" dirty="0" smtClean="0"/>
              <a:t>, é a autoridade que tem jurisdição legal, à luz das convenções internacionais, sobre os navios ou plataformas que arvorem o seu pavilhão. É suposto que o país exerça a fiscalização adequada de modo a garantir que os navios que usem o seu pavilhão cumpram com os padrões internacionalmente estabelecidos. O que acontece é que coexistem na comunidade internacional países que fazem cumprir essas normas e outros que não fazem. O facto dos navios não cumprirem com os padrões de navegação coloca em risco a navegação mundial, o ambiente e exerce uma concorrência desleal num mundo cada vez mais globalizado.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r>
              <a:rPr lang="pt-PT" baseline="0" noProof="0" dirty="0" smtClean="0"/>
              <a:t>A terceira entidade, o </a:t>
            </a:r>
            <a:r>
              <a:rPr lang="pt-PT" baseline="0" noProof="0" dirty="0" err="1" smtClean="0"/>
              <a:t>Port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State</a:t>
            </a:r>
            <a:r>
              <a:rPr lang="pt-PT" baseline="0" noProof="0" dirty="0" smtClean="0"/>
              <a:t>, é a entidade que exerce a autoridade sobre os portos e que pode exercer a fiscalização dos padrões internacionalmente estabelecidos  sobre navios estrangeiros (exceptuando os de Estado) que demandem o porto, e em caso de graves desconformidades requerer a detenção do navio. Esta autoridade exerce desta forma um poder verificador que combate de algum modo os navios abaixo dos padrões, a concorrência desleal e as bandeiras de conveniência.</a:t>
            </a:r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  <a:p>
            <a:pPr marL="0" lvl="0" indent="0">
              <a:buSzPct val="100000"/>
              <a:buFont typeface="Arial" pitchFamily="34"/>
              <a:buNone/>
            </a:pPr>
            <a:endParaRPr lang="pt-PT" baseline="0" noProof="0" dirty="0" smtClean="0"/>
          </a:p>
        </p:txBody>
      </p:sp>
      <p:sp>
        <p:nvSpPr>
          <p:cNvPr id="4" name="Marcador de Posição do Número do Diapositivo 3"/>
          <p:cNvSpPr txBox="1"/>
          <p:nvPr/>
        </p:nvSpPr>
        <p:spPr>
          <a:xfrm>
            <a:off x="3884608" y="9249144"/>
            <a:ext cx="2971800" cy="486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C1BBD9-1B22-4A81-8BFD-44D114CF70A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pt-PT" baseline="0" noProof="0" dirty="0" smtClean="0"/>
              <a:t>As convenções Solas e </a:t>
            </a:r>
            <a:r>
              <a:rPr lang="pt-PT" baseline="0" noProof="0" dirty="0" err="1" smtClean="0"/>
              <a:t>Marpol</a:t>
            </a:r>
            <a:r>
              <a:rPr lang="pt-PT" baseline="0" noProof="0" dirty="0" smtClean="0"/>
              <a:t> estabelecem um conjunto de padrões mínimos </a:t>
            </a:r>
            <a:r>
              <a:rPr lang="pt-PT" b="0" baseline="0" noProof="0" dirty="0" smtClean="0">
                <a:effectLst/>
              </a:rPr>
              <a:t>de segurança que incidem sobre: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 construção dos navios e plataformas;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 manutenção destes;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os meios de salvamento;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as qualidades náuticas;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a condução das plataformas;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condições laborais;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pt-PT" b="0" baseline="0" noProof="0" dirty="0" smtClean="0">
                <a:effectLst/>
              </a:rPr>
              <a:t>e de treino dos tripulantes.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pt-PT" b="0" baseline="0" noProof="0" dirty="0" smtClean="0">
                <a:effectLst/>
              </a:rPr>
              <a:t>No entanto, muitos armadores fogem às regras impostas registando as suas frotas debaixo de uma bandeira de conveniência que não exerce convenientemente as suas responsabilidade de </a:t>
            </a:r>
            <a:r>
              <a:rPr lang="pt-PT" b="0" baseline="0" noProof="0" dirty="0" err="1" smtClean="0">
                <a:effectLst/>
              </a:rPr>
              <a:t>Flag</a:t>
            </a:r>
            <a:r>
              <a:rPr lang="pt-PT" b="0" baseline="0" noProof="0" dirty="0" smtClean="0">
                <a:effectLst/>
              </a:rPr>
              <a:t> </a:t>
            </a:r>
            <a:r>
              <a:rPr lang="pt-PT" b="0" baseline="0" noProof="0" dirty="0" err="1" smtClean="0">
                <a:effectLst/>
              </a:rPr>
              <a:t>State</a:t>
            </a:r>
            <a:r>
              <a:rPr lang="pt-PT" b="0" baseline="0" noProof="0" dirty="0" smtClean="0">
                <a:effectLst/>
              </a:rPr>
              <a:t> e com isso contribuem para a concorrência desleal num mercado aberto e globalizado.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r>
              <a:rPr lang="pt-PT" b="0" baseline="0" noProof="0" dirty="0" smtClean="0">
                <a:effectLst/>
              </a:rPr>
              <a:t>Isto mesmo pode ser verificado no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None/>
              <a:tabLst/>
              <a:defRPr/>
            </a:pPr>
            <a:endParaRPr lang="pt-PT" b="0" baseline="0" noProof="0" dirty="0" smtClean="0">
              <a:effectLst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991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</a:t>
            </a:r>
            <a:r>
              <a:rPr lang="pt-PT" baseline="0" dirty="0" smtClean="0"/>
              <a:t> </a:t>
            </a:r>
            <a:r>
              <a:rPr lang="pt-PT" dirty="0" err="1" smtClean="0"/>
              <a:t>Port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embora</a:t>
            </a:r>
            <a:r>
              <a:rPr lang="pt-PT" baseline="0" dirty="0" smtClean="0"/>
              <a:t> tendo um papel fundamental no combate aos </a:t>
            </a:r>
            <a:r>
              <a:rPr lang="pt-PT" dirty="0" smtClean="0"/>
              <a:t>navios </a:t>
            </a:r>
            <a:r>
              <a:rPr lang="pt-PT" dirty="0" err="1" smtClean="0"/>
              <a:t>sub-standard</a:t>
            </a:r>
            <a:r>
              <a:rPr lang="pt-PT" dirty="0" smtClean="0"/>
              <a:t>, conforme mostra o slide,</a:t>
            </a:r>
            <a:r>
              <a:rPr lang="pt-PT" baseline="0" dirty="0" smtClean="0"/>
              <a:t> ainda não conseguiu dar uma machadada final nesta prática conforme se pode observar no slide anterior e no próximo.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5AD365B-87A3-4EBE-92D1-B9136DD87D31}" type="slidenum">
              <a:rPr lang="pt-PT" smtClean="0"/>
              <a:pPr lvl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5991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6FCF1A-A23F-4999-A49C-DD98DE350C22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7BF008-C042-4315-8B38-4B3F8A95A612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93492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6D53FA-CF6A-42E1-A501-CD7176B90A80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BAF3D1-1D4B-413F-AE1E-CECA0E845B7D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02387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30CEA-86BC-4672-8755-1F70632776CE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165F63-EFD3-43F7-8863-30F44AB0F537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8012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CDCF4E-621E-4B94-83C0-D110D0C62B1A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183EE8-68B6-49B2-B9DC-C0FF92DE916D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5915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BD911D-0400-437A-9661-F7267DEF0465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73957D-93D4-4D03-9A1E-4592D227C94F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3027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809E11-070B-43EB-87DC-684023F3DE05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A9DF76-4E75-43A4-B289-D4D5997E8AA0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61982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48DD8F-DB5B-4E8E-B67B-9F08F0C3AD48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8" name="Marcador de Posição do Rodapé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9" name="Marcador de Posição do Número do Diapositivo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B3A5D3-7DE2-4515-9C87-2AFE94F37068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21638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549D3A-734D-4AD3-83F3-A65E21FD01AC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4" name="Marcador de Posição do Rodapé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5" name="Marcador de Posição do Número do Diapositivo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E5E6D5-EC8C-4EE2-82E5-35D73AC2F261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66583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6E3849-71EF-47BE-AD41-488648273532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3" name="Marcador de Posição do Rodapé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4" name="Marcador de Posição do Número do Diapositivo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5B7CEB-9C20-4954-9893-20A8FEFB01EE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54922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7CD094-4D41-420D-9926-6DB98125A1E8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E86B43-F171-40EF-AB11-C72E583AED8B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766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pt-PT"/>
          </a:p>
        </p:txBody>
      </p:sp>
      <p:sp>
        <p:nvSpPr>
          <p:cNvPr id="4" name="Marcador de Posição do Tex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AA5C16-28B9-487E-8A30-C26417AF2043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6" name="Marcador de Posição do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5FBF85-700D-41D2-BA6F-4AD810CBD0A0}" type="slidenum">
              <a:rPr/>
              <a:pPr lvl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10288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FDB90AA-3B03-4CAF-9DEF-0FF1E8C5A1D9}" type="datetime1">
              <a:rPr lang="pt-PT" smtClean="0"/>
              <a:pPr lvl="0"/>
              <a:t>17-10-2013</a:t>
            </a:fld>
            <a:endParaRPr lang="pt-PT"/>
          </a:p>
        </p:txBody>
      </p:sp>
      <p:sp>
        <p:nvSpPr>
          <p:cNvPr id="5" name="Marcador de Posição do Rodapé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BB62429-B012-48C4-9887-169E1313ACE2}" type="slidenum">
              <a:rPr/>
              <a:pPr lvl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pt-PT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pt-P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pt-P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pt-P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pt-P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://www.icc-cc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.pn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4" r="21334"/>
          <a:stretch/>
        </p:blipFill>
        <p:spPr>
          <a:xfrm>
            <a:off x="0" y="-100816"/>
            <a:ext cx="9144000" cy="6958816"/>
          </a:xfrm>
          <a:prstGeom prst="rect">
            <a:avLst/>
          </a:prstGeom>
        </p:spPr>
      </p:pic>
      <p:sp>
        <p:nvSpPr>
          <p:cNvPr id="2" name="CaixaDeTexto 3"/>
          <p:cNvSpPr txBox="1"/>
          <p:nvPr/>
        </p:nvSpPr>
        <p:spPr>
          <a:xfrm>
            <a:off x="3563888" y="5517232"/>
            <a:ext cx="2755370" cy="46166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Times New Roman" pitchFamily="18"/>
              </a:rPr>
              <a:t>Segurança Marítima</a:t>
            </a:r>
          </a:p>
        </p:txBody>
      </p:sp>
      <p:sp>
        <p:nvSpPr>
          <p:cNvPr id="4" name="CaixaDeTexto 5"/>
          <p:cNvSpPr txBox="1"/>
          <p:nvPr/>
        </p:nvSpPr>
        <p:spPr>
          <a:xfrm>
            <a:off x="4097207" y="5969254"/>
            <a:ext cx="1682320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</a:rPr>
              <a:t>CMG G. Melo, </a:t>
            </a:r>
            <a:r>
              <a:rPr lang="pt-PT" sz="1200" kern="0" dirty="0" smtClean="0">
                <a:solidFill>
                  <a:schemeClr val="bg1"/>
                </a:solidFill>
                <a:latin typeface="Calibri"/>
              </a:rPr>
              <a:t>Out </a:t>
            </a:r>
            <a:r>
              <a:rPr lang="pt-PT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Calibri"/>
              </a:rPr>
              <a:t>2013</a:t>
            </a:r>
            <a:endParaRPr lang="pt-PT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6" y="324243"/>
            <a:ext cx="4669941" cy="1926503"/>
          </a:xfrm>
          <a:prstGeom prst="rect">
            <a:avLst/>
          </a:prstGeom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bg1"/>
                </a:solidFill>
              </a:rPr>
              <a:pPr lvl="0"/>
              <a:t>1</a:t>
            </a:fld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251524" y="669578"/>
            <a:ext cx="8784969" cy="5795670"/>
            <a:chOff x="251524" y="669578"/>
            <a:chExt cx="8784969" cy="5795670"/>
          </a:xfrm>
        </p:grpSpPr>
        <p:sp>
          <p:nvSpPr>
            <p:cNvPr id="9" name="Rectângulo arredondado 4"/>
            <p:cNvSpPr/>
            <p:nvPr/>
          </p:nvSpPr>
          <p:spPr>
            <a:xfrm>
              <a:off x="3486521" y="669578"/>
              <a:ext cx="1890839" cy="42612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08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DBEEF4"/>
            </a:solidFill>
            <a:ln w="9528">
              <a:solidFill>
                <a:srgbClr val="4A7EBB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800" b="0" i="0" u="none" strike="noStrike" kern="0" cap="none" spc="0" baseline="0" dirty="0" err="1" smtClean="0">
                  <a:solidFill>
                    <a:srgbClr val="000000"/>
                  </a:solidFill>
                  <a:uFillTx/>
                  <a:latin typeface="Calibri"/>
                </a:rPr>
                <a:t>Port</a:t>
              </a:r>
              <a:r>
                <a:rPr lang="pt-PT" sz="1800" b="0" i="0" u="none" strike="noStrike" kern="0" cap="none" spc="0" dirty="0" smtClean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800" b="0" i="0" u="none" strike="noStrike" kern="0" cap="none" spc="0" dirty="0" err="1" smtClean="0">
                  <a:solidFill>
                    <a:srgbClr val="000000"/>
                  </a:solidFill>
                  <a:uFillTx/>
                  <a:latin typeface="Calibri"/>
                </a:rPr>
                <a:t>State</a:t>
              </a:r>
              <a:endPara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251524" y="1318903"/>
              <a:ext cx="8784969" cy="5146345"/>
              <a:chOff x="251524" y="1318903"/>
              <a:chExt cx="8784969" cy="5146345"/>
            </a:xfrm>
          </p:grpSpPr>
          <p:pic>
            <p:nvPicPr>
              <p:cNvPr id="3" name="Imagem 3"/>
              <p:cNvPicPr>
                <a:picLocks noChangeAspect="1"/>
              </p:cNvPicPr>
              <p:nvPr/>
            </p:nvPicPr>
            <p:blipFill>
              <a:blip r:embed="rId4" cstate="print"/>
              <a:srcRect t="14890" b="5561"/>
              <a:stretch>
                <a:fillRect/>
              </a:stretch>
            </p:blipFill>
            <p:spPr>
              <a:xfrm>
                <a:off x="5796134" y="1340768"/>
                <a:ext cx="3240359" cy="4797372"/>
              </a:xfrm>
              <a:prstGeom prst="rect">
                <a:avLst/>
              </a:prstGeom>
              <a:noFill/>
              <a:ln w="9528">
                <a:solidFill>
                  <a:srgbClr val="000000"/>
                </a:solidFill>
                <a:prstDash val="solid"/>
              </a:ln>
            </p:spPr>
          </p:pic>
          <p:sp>
            <p:nvSpPr>
              <p:cNvPr id="4" name="CaixaDeTexto 4"/>
              <p:cNvSpPr txBox="1"/>
              <p:nvPr/>
            </p:nvSpPr>
            <p:spPr>
              <a:xfrm>
                <a:off x="5796136" y="6188249"/>
                <a:ext cx="1774841" cy="27699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>
                <a:defPPr>
                  <a:defRPr lang="pt-PT"/>
                </a:defPPr>
                <a:lvl1pPr lvl="0">
                  <a:defRPr sz="12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lvl1pPr>
              </a:lstStyle>
              <a:p>
                <a:r>
                  <a:rPr lang="pt-PT" dirty="0" err="1"/>
                  <a:t>Fonte:www.parismou.org</a:t>
                </a:r>
                <a:endParaRPr lang="pt-PT" dirty="0"/>
              </a:p>
            </p:txBody>
          </p:sp>
          <p:sp>
            <p:nvSpPr>
              <p:cNvPr id="5" name="CaixaDeTexto 6"/>
              <p:cNvSpPr txBox="1"/>
              <p:nvPr/>
            </p:nvSpPr>
            <p:spPr>
              <a:xfrm rot="16200004">
                <a:off x="3868116" y="3681982"/>
                <a:ext cx="4181337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non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1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Nr</a:t>
                </a:r>
                <a:r>
                  <a:rPr lang="pt-PT" sz="12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º navios e detidos entre </a:t>
                </a:r>
                <a:r>
                  <a:rPr lang="pt-PT" sz="12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2005-2010 no âmbito do Paris MOU</a:t>
                </a:r>
                <a:endParaRPr lang="pt-PT" sz="12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" name="CaixaDeTexto 7"/>
              <p:cNvSpPr txBox="1"/>
              <p:nvPr/>
            </p:nvSpPr>
            <p:spPr>
              <a:xfrm>
                <a:off x="6660233" y="5648544"/>
                <a:ext cx="1855921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Inspeccionados</a:t>
                </a:r>
              </a:p>
            </p:txBody>
          </p:sp>
          <p:sp>
            <p:nvSpPr>
              <p:cNvPr id="7" name="CaixaDeTexto 8"/>
              <p:cNvSpPr txBox="1"/>
              <p:nvPr/>
            </p:nvSpPr>
            <p:spPr>
              <a:xfrm>
                <a:off x="6643216" y="5856064"/>
                <a:ext cx="1817214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Detidos</a:t>
                </a:r>
              </a:p>
            </p:txBody>
          </p:sp>
          <p:sp>
            <p:nvSpPr>
              <p:cNvPr id="11" name="CaixaDeTexto 4"/>
              <p:cNvSpPr txBox="1"/>
              <p:nvPr/>
            </p:nvSpPr>
            <p:spPr>
              <a:xfrm>
                <a:off x="1763688" y="6165305"/>
                <a:ext cx="3358612" cy="27699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lvl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dirty="0" smtClean="0">
                    <a:solidFill>
                      <a:srgbClr val="000000"/>
                    </a:solidFill>
                  </a:rPr>
                  <a:t>Fonte: http</a:t>
                </a:r>
                <a:r>
                  <a:rPr lang="pt-PT" sz="1200" dirty="0">
                    <a:solidFill>
                      <a:srgbClr val="000000"/>
                    </a:solidFill>
                  </a:rPr>
                  <a:t>://ibicon.ru/psc-port-state-control.html</a:t>
                </a:r>
                <a:endParaRPr lang="pt-PT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pic>
            <p:nvPicPr>
              <p:cNvPr id="12" name="Picture 3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251524" y="1318903"/>
                <a:ext cx="5436272" cy="16780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CaixaDeTexto 4"/>
              <p:cNvSpPr txBox="1"/>
              <p:nvPr/>
            </p:nvSpPr>
            <p:spPr>
              <a:xfrm>
                <a:off x="3733266" y="2719955"/>
                <a:ext cx="177484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2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/>
                  </a:rPr>
                  <a:t>Fonte:www.parismou.org</a:t>
                </a:r>
                <a:endParaRPr lang="pt-PT" sz="1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pic>
            <p:nvPicPr>
              <p:cNvPr id="14" name="Imagem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655"/>
              <a:stretch/>
            </p:blipFill>
            <p:spPr>
              <a:xfrm>
                <a:off x="251524" y="3348871"/>
                <a:ext cx="4896539" cy="27007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10</a:t>
            </a:fld>
            <a:endParaRPr lang="pt-PT"/>
          </a:p>
        </p:txBody>
      </p:sp>
      <p:sp>
        <p:nvSpPr>
          <p:cNvPr id="1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1047681" y="669578"/>
            <a:ext cx="6984776" cy="5628709"/>
            <a:chOff x="1047681" y="669578"/>
            <a:chExt cx="6984776" cy="5628709"/>
          </a:xfrm>
        </p:grpSpPr>
        <p:sp>
          <p:nvSpPr>
            <p:cNvPr id="16" name="CaixaDeTexto 4"/>
            <p:cNvSpPr txBox="1"/>
            <p:nvPr/>
          </p:nvSpPr>
          <p:spPr>
            <a:xfrm>
              <a:off x="7138781" y="6021288"/>
              <a:ext cx="889603" cy="276999"/>
            </a:xfrm>
            <a:prstGeom prst="rect">
              <a:avLst/>
            </a:prstGeom>
            <a:solidFill>
              <a:srgbClr val="FFFFFF">
                <a:alpha val="72941"/>
              </a:srgbClr>
            </a:solidFill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2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rPr>
                <a:t>Fonte:</a:t>
              </a:r>
              <a:r>
                <a:rPr lang="pt-PT" sz="1200" b="0" i="0" u="none" strike="noStrike" kern="1200" cap="none" spc="0" dirty="0" smtClean="0">
                  <a:solidFill>
                    <a:srgbClr val="000000"/>
                  </a:solidFill>
                  <a:uFillTx/>
                  <a:latin typeface="Calibri"/>
                </a:rPr>
                <a:t> IMO</a:t>
              </a:r>
              <a:endParaRPr lang="pt-PT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047681" y="669578"/>
              <a:ext cx="6984776" cy="5279702"/>
              <a:chOff x="1047681" y="669578"/>
              <a:chExt cx="6984776" cy="5279702"/>
            </a:xfrm>
          </p:grpSpPr>
          <p:sp>
            <p:nvSpPr>
              <p:cNvPr id="9" name="Rectângulo arredondado 4"/>
              <p:cNvSpPr/>
              <p:nvPr/>
            </p:nvSpPr>
            <p:spPr>
              <a:xfrm>
                <a:off x="2339752" y="669578"/>
                <a:ext cx="4176464" cy="42612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108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DBEEF4"/>
              </a:solidFill>
              <a:ln w="9528">
                <a:solidFill>
                  <a:srgbClr val="4A7EBB"/>
                </a:solidFill>
                <a:prstDash val="solid"/>
              </a:ln>
              <a:effectLst>
                <a:outerShdw dist="19997" dir="5400000" algn="tl">
                  <a:srgbClr val="000000">
                    <a:alpha val="38000"/>
                  </a:srgbClr>
                </a:outerShdw>
              </a:effectLst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kern="0" dirty="0" smtClean="0">
                    <a:solidFill>
                      <a:srgbClr val="000000"/>
                    </a:solidFill>
                    <a:latin typeface="Calibri"/>
                  </a:rPr>
                  <a:t>% inconformidades todos os MOU</a:t>
                </a:r>
                <a:r>
                  <a:rPr lang="pt-PT" sz="1800" b="0" i="0" u="none" strike="noStrike" kern="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 </a:t>
                </a:r>
                <a:r>
                  <a:rPr lang="pt-PT" sz="18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- PSC</a:t>
                </a:r>
                <a:endParaRPr lang="pt-PT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graphicFrame>
            <p:nvGraphicFramePr>
              <p:cNvPr id="10" name="Gráfico 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2712239654"/>
                  </p:ext>
                </p:extLst>
              </p:nvPr>
            </p:nvGraphicFramePr>
            <p:xfrm>
              <a:off x="1047681" y="1268760"/>
              <a:ext cx="6984776" cy="46805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11</a:t>
            </a:fld>
            <a:endParaRPr lang="pt-PT"/>
          </a:p>
        </p:txBody>
      </p:sp>
      <p:sp>
        <p:nvSpPr>
          <p:cNvPr id="1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69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ângulo 7"/>
          <p:cNvSpPr/>
          <p:nvPr/>
        </p:nvSpPr>
        <p:spPr>
          <a:xfrm>
            <a:off x="153388" y="1046813"/>
            <a:ext cx="8942053" cy="510851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Oval 11"/>
          <p:cNvSpPr/>
          <p:nvPr/>
        </p:nvSpPr>
        <p:spPr>
          <a:xfrm>
            <a:off x="1532424" y="2148096"/>
            <a:ext cx="1584176" cy="158417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ixaDeTexto 8"/>
          <p:cNvSpPr txBox="1"/>
          <p:nvPr/>
        </p:nvSpPr>
        <p:spPr>
          <a:xfrm>
            <a:off x="1902854" y="2807288"/>
            <a:ext cx="830677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Causas</a:t>
            </a:r>
          </a:p>
        </p:txBody>
      </p:sp>
      <p:sp>
        <p:nvSpPr>
          <p:cNvPr id="7" name="CaixaDeTexto 10"/>
          <p:cNvSpPr txBox="1"/>
          <p:nvPr/>
        </p:nvSpPr>
        <p:spPr>
          <a:xfrm>
            <a:off x="896444" y="5788714"/>
            <a:ext cx="3138551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Fonte: </a:t>
            </a:r>
            <a:r>
              <a:rPr lang="pt-PT" sz="1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Safety</a:t>
            </a:r>
            <a:r>
              <a:rPr lang="pt-P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&amp; </a:t>
            </a:r>
            <a:r>
              <a:rPr lang="pt-PT" sz="1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Shipping</a:t>
            </a:r>
            <a:r>
              <a:rPr lang="pt-P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pt-PT" sz="1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Review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2013 – </a:t>
            </a:r>
            <a:r>
              <a:rPr lang="pt-PT" sz="1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Allianz</a:t>
            </a:r>
            <a:endParaRPr lang="pt-PT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0" name="Conexão recta 14"/>
          <p:cNvCxnSpPr/>
          <p:nvPr/>
        </p:nvCxnSpPr>
        <p:spPr>
          <a:xfrm>
            <a:off x="4382102" y="908721"/>
            <a:ext cx="0" cy="5246608"/>
          </a:xfrm>
          <a:prstGeom prst="straightConnector1">
            <a:avLst/>
          </a:prstGeom>
          <a:noFill/>
          <a:ln w="9528">
            <a:solidFill>
              <a:srgbClr val="000000"/>
            </a:solidFill>
            <a:custDash>
              <a:ds d="299906" sp="299906"/>
            </a:custDash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5701"/>
            <a:ext cx="4536504" cy="31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7524327" y="4725144"/>
            <a:ext cx="1273938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>
            <a:defPPr>
              <a:defRPr lang="pt-P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r>
              <a:rPr lang="pt-PT" dirty="0"/>
              <a:t>Fonte: IMO, 2011</a:t>
            </a:r>
          </a:p>
        </p:txBody>
      </p:sp>
      <p:sp>
        <p:nvSpPr>
          <p:cNvPr id="12" name="Rectângulo arredondado 4"/>
          <p:cNvSpPr/>
          <p:nvPr/>
        </p:nvSpPr>
        <p:spPr>
          <a:xfrm>
            <a:off x="2195739" y="620685"/>
            <a:ext cx="460851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Acidentes com navios (+100 </a:t>
            </a:r>
            <a:r>
              <a:rPr lang="pt-P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Gt</a:t>
            </a: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) </a:t>
            </a: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2001-2012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tx1"/>
                </a:solidFill>
              </a:rPr>
              <a:pPr lvl="0"/>
              <a:t>12</a:t>
            </a:fld>
            <a:endParaRPr lang="pt-PT">
              <a:solidFill>
                <a:schemeClr val="tx1"/>
              </a:solidFill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5098223"/>
              </p:ext>
            </p:extLst>
          </p:nvPr>
        </p:nvGraphicFramePr>
        <p:xfrm>
          <a:off x="-646354" y="959044"/>
          <a:ext cx="5938790" cy="4719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ângulo arredondado 4"/>
          <p:cNvSpPr/>
          <p:nvPr/>
        </p:nvSpPr>
        <p:spPr>
          <a:xfrm>
            <a:off x="2195739" y="620685"/>
            <a:ext cx="460851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Acidentes com navios (+100 </a:t>
            </a:r>
            <a:r>
              <a:rPr lang="pt-P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Gt</a:t>
            </a: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) </a:t>
            </a: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2001-2012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tx1"/>
                </a:solidFill>
              </a:rPr>
              <a:pPr lvl="0"/>
              <a:t>13</a:t>
            </a:fld>
            <a:endParaRPr lang="pt-PT">
              <a:solidFill>
                <a:schemeClr val="tx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400" y="1340768"/>
            <a:ext cx="8191056" cy="48791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09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1"/>
          <p:cNvPicPr>
            <a:picLocks noChangeAspect="1"/>
          </p:cNvPicPr>
          <p:nvPr/>
        </p:nvPicPr>
        <p:blipFill>
          <a:blip r:embed="rId3" cstate="print"/>
          <a:srcRect b="1542"/>
          <a:stretch>
            <a:fillRect/>
          </a:stretch>
        </p:blipFill>
        <p:spPr>
          <a:xfrm>
            <a:off x="0" y="0"/>
            <a:ext cx="9168396" cy="7029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1744633" y="664718"/>
            <a:ext cx="5744589" cy="5437093"/>
            <a:chOff x="1744633" y="664718"/>
            <a:chExt cx="5744589" cy="5437093"/>
          </a:xfrm>
        </p:grpSpPr>
        <p:grpSp>
          <p:nvGrpSpPr>
            <p:cNvPr id="13" name="Grupo 12"/>
            <p:cNvGrpSpPr/>
            <p:nvPr/>
          </p:nvGrpSpPr>
          <p:grpSpPr>
            <a:xfrm>
              <a:off x="1744633" y="1193794"/>
              <a:ext cx="5744589" cy="4395932"/>
              <a:chOff x="1744633" y="1193794"/>
              <a:chExt cx="5744589" cy="4395932"/>
            </a:xfrm>
          </p:grpSpPr>
          <p:graphicFrame>
            <p:nvGraphicFramePr>
              <p:cNvPr id="16" name="Gráfico 1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795554169"/>
                  </p:ext>
                </p:extLst>
              </p:nvPr>
            </p:nvGraphicFramePr>
            <p:xfrm>
              <a:off x="1744633" y="1193794"/>
              <a:ext cx="5744589" cy="43959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7" name="Rectângulo arredondado 41"/>
              <p:cNvSpPr/>
              <p:nvPr/>
            </p:nvSpPr>
            <p:spPr>
              <a:xfrm rot="18040412">
                <a:off x="2469352" y="2614016"/>
                <a:ext cx="1690076" cy="41494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err="1" smtClean="0">
                    <a:latin typeface="Calibri"/>
                  </a:rPr>
                  <a:t>Proteção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18" name="Rectângulo arredondado 40"/>
              <p:cNvSpPr/>
              <p:nvPr/>
            </p:nvSpPr>
            <p:spPr>
              <a:xfrm>
                <a:off x="3783984" y="4653136"/>
                <a:ext cx="1512170" cy="390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smtClean="0">
                    <a:latin typeface="Calibri"/>
                  </a:rPr>
                  <a:t>Risco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19" name="Oval 11"/>
              <p:cNvSpPr/>
              <p:nvPr/>
            </p:nvSpPr>
            <p:spPr>
              <a:xfrm>
                <a:off x="3578636" y="2343964"/>
                <a:ext cx="2088232" cy="209021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1 0"/>
                  <a:gd name="f16" fmla="*/ f9 f0 1"/>
                  <a:gd name="f17" fmla="*/ f10 f0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0"/>
                  <a:gd name="f29" fmla="+- f22 0 f1"/>
                  <a:gd name="f30" fmla="+- f23 0 f1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0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1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0" swAng="f1"/>
                    <a:arcTo wR="f48" hR="f49" stAng="f2" swAng="f1"/>
                    <a:arcTo wR="f48" hR="f49" stAng="f7" swAng="f1"/>
                    <a:arcTo wR="f48" hR="f49" stAng="f1" swAng="f1"/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kern="0" dirty="0" err="1" smtClean="0">
                    <a:solidFill>
                      <a:srgbClr val="000000"/>
                    </a:solidFill>
                    <a:latin typeface="Calibri"/>
                  </a:rPr>
                  <a:t>Marinhas</a:t>
                </a:r>
                <a:endParaRPr lang="en-US" sz="1800" b="1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dirty="0" err="1" smtClean="0">
                    <a:solidFill>
                      <a:srgbClr val="000000"/>
                    </a:solidFill>
                    <a:latin typeface="Calibri"/>
                  </a:rPr>
                  <a:t>Forças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/>
                  </a:rPr>
                  <a:t>Seg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/>
                  </a:rPr>
                  <a:t>.</a:t>
                </a:r>
                <a:endParaRPr lang="en-US" sz="1800" b="1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b="1" dirty="0" err="1" smtClean="0">
                    <a:solidFill>
                      <a:srgbClr val="000000"/>
                    </a:solidFill>
                    <a:latin typeface="Calibri"/>
                  </a:rPr>
                  <a:t>Aut</a:t>
                </a:r>
                <a:r>
                  <a:rPr lang="pt-PT" b="1" dirty="0" smtClean="0">
                    <a:solidFill>
                      <a:srgbClr val="000000"/>
                    </a:solidFill>
                    <a:latin typeface="Calibri"/>
                  </a:rPr>
                  <a:t>. </a:t>
                </a:r>
                <a:r>
                  <a:rPr lang="pt-PT" b="1" dirty="0" err="1" smtClean="0">
                    <a:solidFill>
                      <a:srgbClr val="000000"/>
                    </a:solidFill>
                    <a:latin typeface="Calibri"/>
                  </a:rPr>
                  <a:t>Port</a:t>
                </a:r>
                <a:r>
                  <a:rPr lang="pt-PT" b="1" dirty="0" smtClean="0">
                    <a:solidFill>
                      <a:srgbClr val="000000"/>
                    </a:solidFill>
                    <a:latin typeface="Calibri"/>
                  </a:rPr>
                  <a:t>.</a:t>
                </a:r>
                <a:endParaRPr lang="pt-PT" sz="18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ângulo arredondado 38"/>
              <p:cNvSpPr/>
              <p:nvPr/>
            </p:nvSpPr>
            <p:spPr>
              <a:xfrm rot="3265116">
                <a:off x="5148124" y="2540458"/>
                <a:ext cx="1442365" cy="38184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dirty="0" smtClean="0">
                    <a:latin typeface="Calibri"/>
                  </a:rPr>
                  <a:t>Agentes</a:t>
                </a:r>
                <a:endParaRPr lang="pt-PT" sz="1800" b="0" i="0" u="none" strike="noStrike" kern="1200" cap="none" spc="0" baseline="0" dirty="0">
                  <a:uFillTx/>
                  <a:latin typeface="Calibri"/>
                </a:endParaRPr>
              </a:p>
            </p:txBody>
          </p:sp>
        </p:grpSp>
        <p:sp>
          <p:nvSpPr>
            <p:cNvPr id="15" name="Seta circular 41"/>
            <p:cNvSpPr/>
            <p:nvPr/>
          </p:nvSpPr>
          <p:spPr>
            <a:xfrm rot="16200000">
              <a:off x="1898181" y="606038"/>
              <a:ext cx="5437093" cy="55544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7742"/>
                <a:gd name="f7" fmla="val 4201229"/>
                <a:gd name="f8" fmla="+- 0 0 19733897"/>
                <a:gd name="f9" fmla="val 4165840"/>
                <a:gd name="f10" fmla="val 2506116"/>
                <a:gd name="f11" fmla="val 2003368"/>
                <a:gd name="f12" fmla="val 1895111"/>
                <a:gd name="f13" fmla="val 702391"/>
                <a:gd name="f14" fmla="val 19829762"/>
                <a:gd name="f15" fmla="val 4305735"/>
                <a:gd name="f16" fmla="val 1456383"/>
                <a:gd name="f17" fmla="val 4013587"/>
                <a:gd name="f18" fmla="val 1782323"/>
                <a:gd name="f19" fmla="val 3571599"/>
                <a:gd name="f20" fmla="val 1585860"/>
                <a:gd name="f21" fmla="val 3770756"/>
                <a:gd name="f22" fmla="val 1550735"/>
                <a:gd name="f23" fmla="val 1668908"/>
                <a:gd name="f24" fmla="val 1560652"/>
                <a:gd name="f25" fmla="val 20436288"/>
                <a:gd name="f26" fmla="+- 0 0 -11"/>
                <a:gd name="f27" fmla="+- 0 0 -439"/>
                <a:gd name="f28" fmla="+- 0 0 -529"/>
                <a:gd name="f29" fmla="+- 0 0 -619"/>
                <a:gd name="f30" fmla="*/ f3 1 4417742"/>
                <a:gd name="f31" fmla="*/ f4 1 4201229"/>
                <a:gd name="f32" fmla="+- f7 0 f5"/>
                <a:gd name="f33" fmla="+- f6 0 f5"/>
                <a:gd name="f34" fmla="*/ f26 f0 1"/>
                <a:gd name="f35" fmla="*/ f27 f0 1"/>
                <a:gd name="f36" fmla="*/ f28 f0 1"/>
                <a:gd name="f37" fmla="*/ f29 f0 1"/>
                <a:gd name="f38" fmla="*/ f33 1 4417742"/>
                <a:gd name="f39" fmla="*/ f32 1 4201229"/>
                <a:gd name="f40" fmla="*/ f34 1 f2"/>
                <a:gd name="f41" fmla="*/ f35 1 f2"/>
                <a:gd name="f42" fmla="*/ f36 1 f2"/>
                <a:gd name="f43" fmla="*/ f37 1 f2"/>
                <a:gd name="f44" fmla="*/ 4002053 1 f38"/>
                <a:gd name="f45" fmla="*/ 2472177 1 f39"/>
                <a:gd name="f46" fmla="*/ 4305735 1 f38"/>
                <a:gd name="f47" fmla="*/ 1456383 1 f39"/>
                <a:gd name="f48" fmla="*/ 4013587 1 f38"/>
                <a:gd name="f49" fmla="*/ 1782323 1 f39"/>
                <a:gd name="f50" fmla="*/ 3571599 1 f38"/>
                <a:gd name="f51" fmla="*/ 1585860 1 f39"/>
                <a:gd name="f52" fmla="*/ 792276 1 f38"/>
                <a:gd name="f53" fmla="*/ 3625466 1 f38"/>
                <a:gd name="f54" fmla="*/ 760568 1 f39"/>
                <a:gd name="f55" fmla="*/ 3440661 1 f39"/>
                <a:gd name="f56" fmla="+- f40 0 f1"/>
                <a:gd name="f57" fmla="+- f41 0 f1"/>
                <a:gd name="f58" fmla="+- f42 0 f1"/>
                <a:gd name="f59" fmla="+- f43 0 f1"/>
                <a:gd name="f60" fmla="*/ f52 f30 1"/>
                <a:gd name="f61" fmla="*/ f53 f30 1"/>
                <a:gd name="f62" fmla="*/ f55 f31 1"/>
                <a:gd name="f63" fmla="*/ f54 f31 1"/>
                <a:gd name="f64" fmla="*/ f44 f30 1"/>
                <a:gd name="f65" fmla="*/ f45 f31 1"/>
                <a:gd name="f66" fmla="*/ f46 f30 1"/>
                <a:gd name="f67" fmla="*/ f47 f31 1"/>
                <a:gd name="f68" fmla="*/ f48 f30 1"/>
                <a:gd name="f69" fmla="*/ f49 f31 1"/>
                <a:gd name="f70" fmla="*/ f50 f30 1"/>
                <a:gd name="f71" fmla="*/ f5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64" y="f65"/>
                </a:cxn>
                <a:cxn ang="f57">
                  <a:pos x="f66" y="f67"/>
                </a:cxn>
                <a:cxn ang="f58">
                  <a:pos x="f68" y="f69"/>
                </a:cxn>
                <a:cxn ang="f59">
                  <a:pos x="f70" y="f71"/>
                </a:cxn>
              </a:cxnLst>
              <a:rect l="f60" t="f63" r="f61" b="f62"/>
              <a:pathLst>
                <a:path w="4417742" h="4201229">
                  <a:moveTo>
                    <a:pt x="f9" y="f10"/>
                  </a:moveTo>
                  <a:arcTo wR="f11" hR="f12" stAng="f13" swAng="f14"/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arcTo wR="f23" hR="f24" stAng="f25" swAng="f8"/>
                  <a:close/>
                </a:path>
              </a:pathLst>
            </a:custGeom>
            <a:solidFill>
              <a:srgbClr val="4F81BD">
                <a:alpha val="72941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bg1"/>
                </a:solidFill>
              </a:rPr>
              <a:pPr lvl="0"/>
              <a:t>14</a:t>
            </a:fld>
            <a:endParaRPr lang="pt-PT">
              <a:solidFill>
                <a:schemeClr val="bg1"/>
              </a:solidFill>
            </a:endParaRPr>
          </a:p>
        </p:txBody>
      </p:sp>
      <p:sp>
        <p:nvSpPr>
          <p:cNvPr id="21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98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Terrorismo</a:t>
            </a:r>
          </a:p>
        </p:txBody>
      </p:sp>
      <p:sp>
        <p:nvSpPr>
          <p:cNvPr id="5" name="Rectangle 2"/>
          <p:cNvSpPr/>
          <p:nvPr/>
        </p:nvSpPr>
        <p:spPr>
          <a:xfrm>
            <a:off x="242398" y="6129040"/>
            <a:ext cx="4146776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Ataque ao petroleiro Francês Limburg, na costa do Yemen2002</a:t>
            </a:r>
          </a:p>
        </p:txBody>
      </p:sp>
      <p:sp>
        <p:nvSpPr>
          <p:cNvPr id="6" name="Rectângulo 4"/>
          <p:cNvSpPr/>
          <p:nvPr/>
        </p:nvSpPr>
        <p:spPr>
          <a:xfrm>
            <a:off x="242398" y="3565657"/>
            <a:ext cx="432960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Ataque ao USS Cole, porto Aden, 2000 – 17 mortos e 39 feridos.</a:t>
            </a:r>
          </a:p>
        </p:txBody>
      </p:sp>
      <p:sp>
        <p:nvSpPr>
          <p:cNvPr id="7" name="Rectângulo 5"/>
          <p:cNvSpPr/>
          <p:nvPr/>
        </p:nvSpPr>
        <p:spPr>
          <a:xfrm>
            <a:off x="4499991" y="4652842"/>
            <a:ext cx="457200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Dez 2008, ataque vindo do mar a Mumbai, Índia. 183 pessoas mortas.</a:t>
            </a:r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Imagem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24843"/>
            <a:ext cx="4392484" cy="3071442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</a:ln>
        </p:spPr>
      </p:pic>
      <p:pic>
        <p:nvPicPr>
          <p:cNvPr id="9" name="Imagem 14"/>
          <p:cNvPicPr>
            <a:picLocks noChangeAspect="1"/>
          </p:cNvPicPr>
          <p:nvPr/>
        </p:nvPicPr>
        <p:blipFill>
          <a:blip r:embed="rId4" cstate="print"/>
          <a:srcRect b="25471"/>
          <a:stretch>
            <a:fillRect/>
          </a:stretch>
        </p:blipFill>
        <p:spPr>
          <a:xfrm>
            <a:off x="242398" y="1214780"/>
            <a:ext cx="4130829" cy="2309573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</a:ln>
        </p:spPr>
      </p:pic>
      <p:pic>
        <p:nvPicPr>
          <p:cNvPr id="10" name="Imagem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398" y="3842656"/>
            <a:ext cx="4130829" cy="2266715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15</a:t>
            </a:fld>
            <a:endParaRPr lang="pt-PT"/>
          </a:p>
        </p:txBody>
      </p:sp>
      <p:sp>
        <p:nvSpPr>
          <p:cNvPr id="1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09475"/>
            <a:ext cx="6379718" cy="32556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8"/>
          <p:cNvSpPr/>
          <p:nvPr/>
        </p:nvSpPr>
        <p:spPr>
          <a:xfrm>
            <a:off x="3006081" y="4232121"/>
            <a:ext cx="2934071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ICC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International Maritime Bureau</a:t>
            </a:r>
            <a:endParaRPr lang="pt-P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age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9717" y="3316190"/>
            <a:ext cx="2786779" cy="2687551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547918"/>
            <a:ext cx="3071606" cy="197742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839" y="3429000"/>
            <a:ext cx="2585954" cy="245056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Pirataria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16</a:t>
            </a:fld>
            <a:endParaRPr lang="pt-PT"/>
          </a:p>
        </p:txBody>
      </p:sp>
      <p:sp>
        <p:nvSpPr>
          <p:cNvPr id="12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29" y="797567"/>
            <a:ext cx="5074920" cy="5684520"/>
          </a:xfrm>
          <a:prstGeom prst="rect">
            <a:avLst/>
          </a:prstGeom>
        </p:spPr>
      </p:pic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Pirataria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696" y="1124744"/>
            <a:ext cx="3599745" cy="455365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342155" y="6190422"/>
            <a:ext cx="2544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/>
              <a:t>http://www.businesseconomics.in/?p=2810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17</a:t>
            </a:fld>
            <a:endParaRPr lang="pt-PT"/>
          </a:p>
        </p:txBody>
      </p:sp>
      <p:sp>
        <p:nvSpPr>
          <p:cNvPr id="12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49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Pirataria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452320" y="630993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 smtClean="0"/>
              <a:t>Fonte: IMO</a:t>
            </a:r>
            <a:endParaRPr lang="pt-PT" sz="1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18</a:t>
            </a:fld>
            <a:endParaRPr lang="pt-PT" dirty="0"/>
          </a:p>
        </p:txBody>
      </p:sp>
      <p:sp>
        <p:nvSpPr>
          <p:cNvPr id="12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286" y="1140243"/>
            <a:ext cx="7884368" cy="51732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236296" y="3501008"/>
            <a:ext cx="1008112" cy="244827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9578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Pirataria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479704" y="5805264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 smtClean="0"/>
              <a:t>Fonte: IMO</a:t>
            </a:r>
            <a:endParaRPr lang="pt-PT" sz="1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19</a:t>
            </a:fld>
            <a:endParaRPr lang="pt-PT" dirty="0"/>
          </a:p>
        </p:txBody>
      </p:sp>
      <p:sp>
        <p:nvSpPr>
          <p:cNvPr id="12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74"/>
          <a:stretch/>
        </p:blipFill>
        <p:spPr>
          <a:xfrm>
            <a:off x="-36512" y="1196752"/>
            <a:ext cx="9144000" cy="4500661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876693" y="4206996"/>
            <a:ext cx="7371761" cy="940588"/>
          </a:xfrm>
          <a:custGeom>
            <a:avLst/>
            <a:gdLst>
              <a:gd name="connsiteX0" fmla="*/ 7371761 w 7371761"/>
              <a:gd name="connsiteY0" fmla="*/ 44493 h 940588"/>
              <a:gd name="connsiteX1" fmla="*/ 7098383 w 7371761"/>
              <a:gd name="connsiteY1" fmla="*/ 82200 h 940588"/>
              <a:gd name="connsiteX2" fmla="*/ 6843860 w 7371761"/>
              <a:gd name="connsiteY2" fmla="*/ 270736 h 940588"/>
              <a:gd name="connsiteX3" fmla="*/ 6617616 w 7371761"/>
              <a:gd name="connsiteY3" fmla="*/ 308443 h 940588"/>
              <a:gd name="connsiteX4" fmla="*/ 6306532 w 7371761"/>
              <a:gd name="connsiteY4" fmla="*/ 233029 h 940588"/>
              <a:gd name="connsiteX5" fmla="*/ 6061435 w 7371761"/>
              <a:gd name="connsiteY5" fmla="*/ 91627 h 940588"/>
              <a:gd name="connsiteX6" fmla="*/ 5797484 w 7371761"/>
              <a:gd name="connsiteY6" fmla="*/ 515833 h 940588"/>
              <a:gd name="connsiteX7" fmla="*/ 5552387 w 7371761"/>
              <a:gd name="connsiteY7" fmla="*/ 619528 h 940588"/>
              <a:gd name="connsiteX8" fmla="*/ 5297864 w 7371761"/>
              <a:gd name="connsiteY8" fmla="*/ 129334 h 940588"/>
              <a:gd name="connsiteX9" fmla="*/ 5005633 w 7371761"/>
              <a:gd name="connsiteY9" fmla="*/ 6785 h 940588"/>
              <a:gd name="connsiteX10" fmla="*/ 4760536 w 7371761"/>
              <a:gd name="connsiteY10" fmla="*/ 280163 h 940588"/>
              <a:gd name="connsiteX11" fmla="*/ 4515439 w 7371761"/>
              <a:gd name="connsiteY11" fmla="*/ 110480 h 940588"/>
              <a:gd name="connsiteX12" fmla="*/ 4223208 w 7371761"/>
              <a:gd name="connsiteY12" fmla="*/ 478126 h 940588"/>
              <a:gd name="connsiteX13" fmla="*/ 3978111 w 7371761"/>
              <a:gd name="connsiteY13" fmla="*/ 449845 h 940588"/>
              <a:gd name="connsiteX14" fmla="*/ 3704734 w 7371761"/>
              <a:gd name="connsiteY14" fmla="*/ 638381 h 940588"/>
              <a:gd name="connsiteX15" fmla="*/ 3450210 w 7371761"/>
              <a:gd name="connsiteY15" fmla="*/ 506406 h 940588"/>
              <a:gd name="connsiteX16" fmla="*/ 3186260 w 7371761"/>
              <a:gd name="connsiteY16" fmla="*/ 657235 h 940588"/>
              <a:gd name="connsiteX17" fmla="*/ 2922309 w 7371761"/>
              <a:gd name="connsiteY17" fmla="*/ 902332 h 940588"/>
              <a:gd name="connsiteX18" fmla="*/ 2658359 w 7371761"/>
              <a:gd name="connsiteY18" fmla="*/ 930612 h 940588"/>
              <a:gd name="connsiteX19" fmla="*/ 2366128 w 7371761"/>
              <a:gd name="connsiteY19" fmla="*/ 808064 h 940588"/>
              <a:gd name="connsiteX20" fmla="*/ 2102177 w 7371761"/>
              <a:gd name="connsiteY20" fmla="*/ 770357 h 940588"/>
              <a:gd name="connsiteX21" fmla="*/ 1857080 w 7371761"/>
              <a:gd name="connsiteY21" fmla="*/ 902332 h 940588"/>
              <a:gd name="connsiteX22" fmla="*/ 1583703 w 7371761"/>
              <a:gd name="connsiteY22" fmla="*/ 892905 h 940588"/>
              <a:gd name="connsiteX23" fmla="*/ 1329179 w 7371761"/>
              <a:gd name="connsiteY23" fmla="*/ 921185 h 940588"/>
              <a:gd name="connsiteX24" fmla="*/ 1084082 w 7371761"/>
              <a:gd name="connsiteY24" fmla="*/ 930612 h 940588"/>
              <a:gd name="connsiteX25" fmla="*/ 810705 w 7371761"/>
              <a:gd name="connsiteY25" fmla="*/ 864625 h 940588"/>
              <a:gd name="connsiteX26" fmla="*/ 518474 w 7371761"/>
              <a:gd name="connsiteY26" fmla="*/ 836344 h 940588"/>
              <a:gd name="connsiteX27" fmla="*/ 273377 w 7371761"/>
              <a:gd name="connsiteY27" fmla="*/ 732649 h 940588"/>
              <a:gd name="connsiteX28" fmla="*/ 0 w 7371761"/>
              <a:gd name="connsiteY28" fmla="*/ 685515 h 94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71761" h="940588">
                <a:moveTo>
                  <a:pt x="7371761" y="44493"/>
                </a:moveTo>
                <a:cubicBezTo>
                  <a:pt x="7279064" y="44493"/>
                  <a:pt x="7186367" y="44493"/>
                  <a:pt x="7098383" y="82200"/>
                </a:cubicBezTo>
                <a:cubicBezTo>
                  <a:pt x="7010399" y="119907"/>
                  <a:pt x="6923988" y="233029"/>
                  <a:pt x="6843860" y="270736"/>
                </a:cubicBezTo>
                <a:cubicBezTo>
                  <a:pt x="6763732" y="308443"/>
                  <a:pt x="6707171" y="314728"/>
                  <a:pt x="6617616" y="308443"/>
                </a:cubicBezTo>
                <a:cubicBezTo>
                  <a:pt x="6528061" y="302159"/>
                  <a:pt x="6399229" y="269165"/>
                  <a:pt x="6306532" y="233029"/>
                </a:cubicBezTo>
                <a:cubicBezTo>
                  <a:pt x="6213835" y="196893"/>
                  <a:pt x="6146276" y="44493"/>
                  <a:pt x="6061435" y="91627"/>
                </a:cubicBezTo>
                <a:cubicBezTo>
                  <a:pt x="5976594" y="138761"/>
                  <a:pt x="5882325" y="427850"/>
                  <a:pt x="5797484" y="515833"/>
                </a:cubicBezTo>
                <a:cubicBezTo>
                  <a:pt x="5712643" y="603816"/>
                  <a:pt x="5635657" y="683944"/>
                  <a:pt x="5552387" y="619528"/>
                </a:cubicBezTo>
                <a:cubicBezTo>
                  <a:pt x="5469117" y="555112"/>
                  <a:pt x="5388990" y="231458"/>
                  <a:pt x="5297864" y="129334"/>
                </a:cubicBezTo>
                <a:cubicBezTo>
                  <a:pt x="5206738" y="27210"/>
                  <a:pt x="5095187" y="-18353"/>
                  <a:pt x="5005633" y="6785"/>
                </a:cubicBezTo>
                <a:cubicBezTo>
                  <a:pt x="4916079" y="31923"/>
                  <a:pt x="4842235" y="262881"/>
                  <a:pt x="4760536" y="280163"/>
                </a:cubicBezTo>
                <a:cubicBezTo>
                  <a:pt x="4678837" y="297446"/>
                  <a:pt x="4604994" y="77486"/>
                  <a:pt x="4515439" y="110480"/>
                </a:cubicBezTo>
                <a:cubicBezTo>
                  <a:pt x="4425884" y="143474"/>
                  <a:pt x="4312763" y="421565"/>
                  <a:pt x="4223208" y="478126"/>
                </a:cubicBezTo>
                <a:cubicBezTo>
                  <a:pt x="4133653" y="534687"/>
                  <a:pt x="4064523" y="423136"/>
                  <a:pt x="3978111" y="449845"/>
                </a:cubicBezTo>
                <a:cubicBezTo>
                  <a:pt x="3891699" y="476554"/>
                  <a:pt x="3792717" y="628954"/>
                  <a:pt x="3704734" y="638381"/>
                </a:cubicBezTo>
                <a:cubicBezTo>
                  <a:pt x="3616750" y="647808"/>
                  <a:pt x="3536622" y="503264"/>
                  <a:pt x="3450210" y="506406"/>
                </a:cubicBezTo>
                <a:cubicBezTo>
                  <a:pt x="3363798" y="509548"/>
                  <a:pt x="3274243" y="591247"/>
                  <a:pt x="3186260" y="657235"/>
                </a:cubicBezTo>
                <a:cubicBezTo>
                  <a:pt x="3098277" y="723223"/>
                  <a:pt x="3010292" y="856769"/>
                  <a:pt x="2922309" y="902332"/>
                </a:cubicBezTo>
                <a:cubicBezTo>
                  <a:pt x="2834325" y="947895"/>
                  <a:pt x="2751056" y="946323"/>
                  <a:pt x="2658359" y="930612"/>
                </a:cubicBezTo>
                <a:cubicBezTo>
                  <a:pt x="2565662" y="914901"/>
                  <a:pt x="2458825" y="834773"/>
                  <a:pt x="2366128" y="808064"/>
                </a:cubicBezTo>
                <a:cubicBezTo>
                  <a:pt x="2273431" y="781355"/>
                  <a:pt x="2187018" y="754646"/>
                  <a:pt x="2102177" y="770357"/>
                </a:cubicBezTo>
                <a:cubicBezTo>
                  <a:pt x="2017336" y="786068"/>
                  <a:pt x="1943492" y="881907"/>
                  <a:pt x="1857080" y="902332"/>
                </a:cubicBezTo>
                <a:cubicBezTo>
                  <a:pt x="1770668" y="922757"/>
                  <a:pt x="1671686" y="889763"/>
                  <a:pt x="1583703" y="892905"/>
                </a:cubicBezTo>
                <a:cubicBezTo>
                  <a:pt x="1495720" y="896047"/>
                  <a:pt x="1412449" y="914901"/>
                  <a:pt x="1329179" y="921185"/>
                </a:cubicBezTo>
                <a:cubicBezTo>
                  <a:pt x="1245909" y="927469"/>
                  <a:pt x="1170494" y="940039"/>
                  <a:pt x="1084082" y="930612"/>
                </a:cubicBezTo>
                <a:cubicBezTo>
                  <a:pt x="997670" y="921185"/>
                  <a:pt x="904973" y="880336"/>
                  <a:pt x="810705" y="864625"/>
                </a:cubicBezTo>
                <a:cubicBezTo>
                  <a:pt x="716437" y="848914"/>
                  <a:pt x="608029" y="858340"/>
                  <a:pt x="518474" y="836344"/>
                </a:cubicBezTo>
                <a:cubicBezTo>
                  <a:pt x="428919" y="814348"/>
                  <a:pt x="359789" y="757787"/>
                  <a:pt x="273377" y="732649"/>
                </a:cubicBezTo>
                <a:cubicBezTo>
                  <a:pt x="186965" y="707511"/>
                  <a:pt x="0" y="685515"/>
                  <a:pt x="0" y="6855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exão recta 6"/>
          <p:cNvCxnSpPr/>
          <p:nvPr/>
        </p:nvCxnSpPr>
        <p:spPr>
          <a:xfrm>
            <a:off x="1394221" y="2085721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477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2" r="18453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2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 Séc. XXI – O Século do Mar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</a:t>
            </a:fld>
            <a:endParaRPr lang="pt-PT"/>
          </a:p>
        </p:txBody>
      </p:sp>
      <p:grpSp>
        <p:nvGrpSpPr>
          <p:cNvPr id="6" name="Grupo 5"/>
          <p:cNvGrpSpPr/>
          <p:nvPr/>
        </p:nvGrpSpPr>
        <p:grpSpPr>
          <a:xfrm>
            <a:off x="2337705" y="1630334"/>
            <a:ext cx="4585648" cy="3670874"/>
            <a:chOff x="2337705" y="975454"/>
            <a:chExt cx="4585648" cy="3670874"/>
          </a:xfrm>
        </p:grpSpPr>
        <p:grpSp>
          <p:nvGrpSpPr>
            <p:cNvPr id="7" name="Grupo 6"/>
            <p:cNvGrpSpPr/>
            <p:nvPr/>
          </p:nvGrpSpPr>
          <p:grpSpPr>
            <a:xfrm>
              <a:off x="2337705" y="975454"/>
              <a:ext cx="4585648" cy="3670874"/>
              <a:chOff x="2337705" y="975454"/>
              <a:chExt cx="4585648" cy="3670874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2337705" y="1090250"/>
                <a:ext cx="4585648" cy="3513393"/>
                <a:chOff x="2392510" y="928131"/>
                <a:chExt cx="4585648" cy="3513393"/>
              </a:xfrm>
            </p:grpSpPr>
            <p:sp>
              <p:nvSpPr>
                <p:cNvPr id="12" name="Forma livre 11"/>
                <p:cNvSpPr/>
                <p:nvPr/>
              </p:nvSpPr>
              <p:spPr>
                <a:xfrm>
                  <a:off x="2400226" y="4034147"/>
                  <a:ext cx="4577932" cy="407377"/>
                </a:xfrm>
                <a:custGeom>
                  <a:avLst/>
                  <a:gdLst>
                    <a:gd name="connsiteX0" fmla="*/ 3903785 w 4630616"/>
                    <a:gd name="connsiteY0" fmla="*/ 11723 h 445477"/>
                    <a:gd name="connsiteX1" fmla="*/ 4630616 w 4630616"/>
                    <a:gd name="connsiteY1" fmla="*/ 445477 h 445477"/>
                    <a:gd name="connsiteX2" fmla="*/ 0 w 4630616"/>
                    <a:gd name="connsiteY2" fmla="*/ 410308 h 445477"/>
                    <a:gd name="connsiteX3" fmla="*/ 750277 w 4630616"/>
                    <a:gd name="connsiteY3" fmla="*/ 0 h 445477"/>
                    <a:gd name="connsiteX4" fmla="*/ 3903785 w 4630616"/>
                    <a:gd name="connsiteY4" fmla="*/ 11723 h 445477"/>
                    <a:gd name="connsiteX0" fmla="*/ 4208585 w 4630616"/>
                    <a:gd name="connsiteY0" fmla="*/ 0 h 2580054"/>
                    <a:gd name="connsiteX1" fmla="*/ 4630616 w 4630616"/>
                    <a:gd name="connsiteY1" fmla="*/ 2580054 h 2580054"/>
                    <a:gd name="connsiteX2" fmla="*/ 0 w 4630616"/>
                    <a:gd name="connsiteY2" fmla="*/ 2544885 h 2580054"/>
                    <a:gd name="connsiteX3" fmla="*/ 750277 w 4630616"/>
                    <a:gd name="connsiteY3" fmla="*/ 2134577 h 2580054"/>
                    <a:gd name="connsiteX4" fmla="*/ 4208585 w 4630616"/>
                    <a:gd name="connsiteY4" fmla="*/ 0 h 2580054"/>
                    <a:gd name="connsiteX0" fmla="*/ 4208585 w 4922716"/>
                    <a:gd name="connsiteY0" fmla="*/ 0 h 2544885"/>
                    <a:gd name="connsiteX1" fmla="*/ 4922716 w 4922716"/>
                    <a:gd name="connsiteY1" fmla="*/ 306754 h 2544885"/>
                    <a:gd name="connsiteX2" fmla="*/ 0 w 4922716"/>
                    <a:gd name="connsiteY2" fmla="*/ 2544885 h 2544885"/>
                    <a:gd name="connsiteX3" fmla="*/ 750277 w 4922716"/>
                    <a:gd name="connsiteY3" fmla="*/ 2134577 h 2544885"/>
                    <a:gd name="connsiteX4" fmla="*/ 4208585 w 4922716"/>
                    <a:gd name="connsiteY4" fmla="*/ 0 h 2544885"/>
                    <a:gd name="connsiteX0" fmla="*/ 3458308 w 4172439"/>
                    <a:gd name="connsiteY0" fmla="*/ 33215 h 2167792"/>
                    <a:gd name="connsiteX1" fmla="*/ 4172439 w 4172439"/>
                    <a:gd name="connsiteY1" fmla="*/ 339969 h 2167792"/>
                    <a:gd name="connsiteX2" fmla="*/ 303823 w 4172439"/>
                    <a:gd name="connsiteY2" fmla="*/ 0 h 2167792"/>
                    <a:gd name="connsiteX3" fmla="*/ 0 w 4172439"/>
                    <a:gd name="connsiteY3" fmla="*/ 2167792 h 2167792"/>
                    <a:gd name="connsiteX4" fmla="*/ 3458308 w 4172439"/>
                    <a:gd name="connsiteY4" fmla="*/ 33215 h 2167792"/>
                    <a:gd name="connsiteX0" fmla="*/ 3789485 w 4503616"/>
                    <a:gd name="connsiteY0" fmla="*/ 0 h 2134577"/>
                    <a:gd name="connsiteX1" fmla="*/ 4503616 w 4503616"/>
                    <a:gd name="connsiteY1" fmla="*/ 306754 h 2134577"/>
                    <a:gd name="connsiteX2" fmla="*/ 0 w 4503616"/>
                    <a:gd name="connsiteY2" fmla="*/ 347785 h 2134577"/>
                    <a:gd name="connsiteX3" fmla="*/ 331177 w 4503616"/>
                    <a:gd name="connsiteY3" fmla="*/ 2134577 h 2134577"/>
                    <a:gd name="connsiteX4" fmla="*/ 3789485 w 4503616"/>
                    <a:gd name="connsiteY4" fmla="*/ 0 h 2134577"/>
                    <a:gd name="connsiteX0" fmla="*/ 3789485 w 4503616"/>
                    <a:gd name="connsiteY0" fmla="*/ 37123 h 384908"/>
                    <a:gd name="connsiteX1" fmla="*/ 4503616 w 4503616"/>
                    <a:gd name="connsiteY1" fmla="*/ 343877 h 384908"/>
                    <a:gd name="connsiteX2" fmla="*/ 0 w 4503616"/>
                    <a:gd name="connsiteY2" fmla="*/ 384908 h 384908"/>
                    <a:gd name="connsiteX3" fmla="*/ 661377 w 4503616"/>
                    <a:gd name="connsiteY3" fmla="*/ 0 h 384908"/>
                    <a:gd name="connsiteX4" fmla="*/ 3789485 w 4503616"/>
                    <a:gd name="connsiteY4" fmla="*/ 37123 h 384908"/>
                    <a:gd name="connsiteX0" fmla="*/ 3789485 w 4503616"/>
                    <a:gd name="connsiteY0" fmla="*/ 37123 h 410308"/>
                    <a:gd name="connsiteX1" fmla="*/ 4503616 w 4503616"/>
                    <a:gd name="connsiteY1" fmla="*/ 343877 h 410308"/>
                    <a:gd name="connsiteX2" fmla="*/ 0 w 4503616"/>
                    <a:gd name="connsiteY2" fmla="*/ 410308 h 410308"/>
                    <a:gd name="connsiteX3" fmla="*/ 661377 w 4503616"/>
                    <a:gd name="connsiteY3" fmla="*/ 0 h 410308"/>
                    <a:gd name="connsiteX4" fmla="*/ 3789485 w 4503616"/>
                    <a:gd name="connsiteY4" fmla="*/ 37123 h 410308"/>
                    <a:gd name="connsiteX0" fmla="*/ 3776785 w 4490916"/>
                    <a:gd name="connsiteY0" fmla="*/ 37123 h 397608"/>
                    <a:gd name="connsiteX1" fmla="*/ 4490916 w 4490916"/>
                    <a:gd name="connsiteY1" fmla="*/ 343877 h 397608"/>
                    <a:gd name="connsiteX2" fmla="*/ 0 w 4490916"/>
                    <a:gd name="connsiteY2" fmla="*/ 397608 h 397608"/>
                    <a:gd name="connsiteX3" fmla="*/ 648677 w 4490916"/>
                    <a:gd name="connsiteY3" fmla="*/ 0 h 397608"/>
                    <a:gd name="connsiteX4" fmla="*/ 3776785 w 4490916"/>
                    <a:gd name="connsiteY4" fmla="*/ 37123 h 397608"/>
                    <a:gd name="connsiteX0" fmla="*/ 3840285 w 4554416"/>
                    <a:gd name="connsiteY0" fmla="*/ 37123 h 448408"/>
                    <a:gd name="connsiteX1" fmla="*/ 4554416 w 4554416"/>
                    <a:gd name="connsiteY1" fmla="*/ 343877 h 448408"/>
                    <a:gd name="connsiteX2" fmla="*/ 0 w 4554416"/>
                    <a:gd name="connsiteY2" fmla="*/ 448408 h 448408"/>
                    <a:gd name="connsiteX3" fmla="*/ 712177 w 4554416"/>
                    <a:gd name="connsiteY3" fmla="*/ 0 h 448408"/>
                    <a:gd name="connsiteX4" fmla="*/ 3840285 w 4554416"/>
                    <a:gd name="connsiteY4" fmla="*/ 37123 h 448408"/>
                    <a:gd name="connsiteX0" fmla="*/ 3751385 w 4465516"/>
                    <a:gd name="connsiteY0" fmla="*/ 37123 h 397608"/>
                    <a:gd name="connsiteX1" fmla="*/ 4465516 w 4465516"/>
                    <a:gd name="connsiteY1" fmla="*/ 343877 h 397608"/>
                    <a:gd name="connsiteX2" fmla="*/ 0 w 4465516"/>
                    <a:gd name="connsiteY2" fmla="*/ 397608 h 397608"/>
                    <a:gd name="connsiteX3" fmla="*/ 623277 w 4465516"/>
                    <a:gd name="connsiteY3" fmla="*/ 0 h 397608"/>
                    <a:gd name="connsiteX4" fmla="*/ 3751385 w 4465516"/>
                    <a:gd name="connsiteY4" fmla="*/ 37123 h 397608"/>
                    <a:gd name="connsiteX0" fmla="*/ 3764085 w 4478216"/>
                    <a:gd name="connsiteY0" fmla="*/ 37123 h 384908"/>
                    <a:gd name="connsiteX1" fmla="*/ 4478216 w 4478216"/>
                    <a:gd name="connsiteY1" fmla="*/ 343877 h 384908"/>
                    <a:gd name="connsiteX2" fmla="*/ 0 w 4478216"/>
                    <a:gd name="connsiteY2" fmla="*/ 384908 h 384908"/>
                    <a:gd name="connsiteX3" fmla="*/ 635977 w 4478216"/>
                    <a:gd name="connsiteY3" fmla="*/ 0 h 384908"/>
                    <a:gd name="connsiteX4" fmla="*/ 3764085 w 4478216"/>
                    <a:gd name="connsiteY4" fmla="*/ 37123 h 384908"/>
                    <a:gd name="connsiteX0" fmla="*/ 3764085 w 4592516"/>
                    <a:gd name="connsiteY0" fmla="*/ 37123 h 394677"/>
                    <a:gd name="connsiteX1" fmla="*/ 4592516 w 4592516"/>
                    <a:gd name="connsiteY1" fmla="*/ 394677 h 394677"/>
                    <a:gd name="connsiteX2" fmla="*/ 0 w 4592516"/>
                    <a:gd name="connsiteY2" fmla="*/ 384908 h 394677"/>
                    <a:gd name="connsiteX3" fmla="*/ 635977 w 4592516"/>
                    <a:gd name="connsiteY3" fmla="*/ 0 h 394677"/>
                    <a:gd name="connsiteX4" fmla="*/ 3764085 w 4592516"/>
                    <a:gd name="connsiteY4" fmla="*/ 37123 h 394677"/>
                    <a:gd name="connsiteX0" fmla="*/ 3764085 w 4516316"/>
                    <a:gd name="connsiteY0" fmla="*/ 37123 h 407377"/>
                    <a:gd name="connsiteX1" fmla="*/ 4516316 w 4516316"/>
                    <a:gd name="connsiteY1" fmla="*/ 407377 h 407377"/>
                    <a:gd name="connsiteX2" fmla="*/ 0 w 4516316"/>
                    <a:gd name="connsiteY2" fmla="*/ 384908 h 407377"/>
                    <a:gd name="connsiteX3" fmla="*/ 635977 w 4516316"/>
                    <a:gd name="connsiteY3" fmla="*/ 0 h 407377"/>
                    <a:gd name="connsiteX4" fmla="*/ 3764085 w 4516316"/>
                    <a:gd name="connsiteY4" fmla="*/ 37123 h 407377"/>
                    <a:gd name="connsiteX0" fmla="*/ 3764085 w 4521245"/>
                    <a:gd name="connsiteY0" fmla="*/ 37123 h 407377"/>
                    <a:gd name="connsiteX1" fmla="*/ 4521245 w 4521245"/>
                    <a:gd name="connsiteY1" fmla="*/ 407377 h 407377"/>
                    <a:gd name="connsiteX2" fmla="*/ 0 w 4521245"/>
                    <a:gd name="connsiteY2" fmla="*/ 384908 h 407377"/>
                    <a:gd name="connsiteX3" fmla="*/ 635977 w 4521245"/>
                    <a:gd name="connsiteY3" fmla="*/ 0 h 407377"/>
                    <a:gd name="connsiteX4" fmla="*/ 3764085 w 4521245"/>
                    <a:gd name="connsiteY4" fmla="*/ 37123 h 407377"/>
                    <a:gd name="connsiteX0" fmla="*/ 3820772 w 4577932"/>
                    <a:gd name="connsiteY0" fmla="*/ 37123 h 407377"/>
                    <a:gd name="connsiteX1" fmla="*/ 4577932 w 4577932"/>
                    <a:gd name="connsiteY1" fmla="*/ 407377 h 407377"/>
                    <a:gd name="connsiteX2" fmla="*/ 0 w 4577932"/>
                    <a:gd name="connsiteY2" fmla="*/ 384908 h 407377"/>
                    <a:gd name="connsiteX3" fmla="*/ 692664 w 4577932"/>
                    <a:gd name="connsiteY3" fmla="*/ 0 h 407377"/>
                    <a:gd name="connsiteX4" fmla="*/ 3820772 w 4577932"/>
                    <a:gd name="connsiteY4" fmla="*/ 37123 h 407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7932" h="407377">
                      <a:moveTo>
                        <a:pt x="3820772" y="37123"/>
                      </a:moveTo>
                      <a:lnTo>
                        <a:pt x="4577932" y="407377"/>
                      </a:lnTo>
                      <a:lnTo>
                        <a:pt x="0" y="384908"/>
                      </a:lnTo>
                      <a:lnTo>
                        <a:pt x="692664" y="0"/>
                      </a:lnTo>
                      <a:lnTo>
                        <a:pt x="3820772" y="37123"/>
                      </a:lnTo>
                      <a:close/>
                    </a:path>
                  </a:pathLst>
                </a:custGeom>
                <a:solidFill>
                  <a:srgbClr val="00B0F0">
                    <a:alpha val="74118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Grupo 12"/>
                <p:cNvGrpSpPr/>
                <p:nvPr/>
              </p:nvGrpSpPr>
              <p:grpSpPr>
                <a:xfrm>
                  <a:off x="2392510" y="928131"/>
                  <a:ext cx="4572459" cy="3496084"/>
                  <a:chOff x="2392510" y="928131"/>
                  <a:chExt cx="4572459" cy="3496084"/>
                </a:xfrm>
              </p:grpSpPr>
              <p:sp>
                <p:nvSpPr>
                  <p:cNvPr id="15" name="Forma livre 14"/>
                  <p:cNvSpPr/>
                  <p:nvPr/>
                </p:nvSpPr>
                <p:spPr>
                  <a:xfrm>
                    <a:off x="4667246" y="938331"/>
                    <a:ext cx="2297723" cy="3485884"/>
                  </a:xfrm>
                  <a:custGeom>
                    <a:avLst/>
                    <a:gdLst>
                      <a:gd name="connsiteX0" fmla="*/ 2297723 w 2297723"/>
                      <a:gd name="connsiteY0" fmla="*/ 4572000 h 4572000"/>
                      <a:gd name="connsiteX1" fmla="*/ 0 w 2297723"/>
                      <a:gd name="connsiteY1" fmla="*/ 0 h 4572000"/>
                      <a:gd name="connsiteX2" fmla="*/ 0 w 2297723"/>
                      <a:gd name="connsiteY2" fmla="*/ 926123 h 4572000"/>
                      <a:gd name="connsiteX3" fmla="*/ 1582615 w 2297723"/>
                      <a:gd name="connsiteY3" fmla="*/ 4161692 h 4572000"/>
                      <a:gd name="connsiteX4" fmla="*/ 2297723 w 2297723"/>
                      <a:gd name="connsiteY4" fmla="*/ 4572000 h 4572000"/>
                      <a:gd name="connsiteX0" fmla="*/ 2297723 w 2297723"/>
                      <a:gd name="connsiteY0" fmla="*/ 4267200 h 4267200"/>
                      <a:gd name="connsiteX1" fmla="*/ 25400 w 2297723"/>
                      <a:gd name="connsiteY1" fmla="*/ 0 h 4267200"/>
                      <a:gd name="connsiteX2" fmla="*/ 0 w 2297723"/>
                      <a:gd name="connsiteY2" fmla="*/ 621323 h 4267200"/>
                      <a:gd name="connsiteX3" fmla="*/ 1582615 w 2297723"/>
                      <a:gd name="connsiteY3" fmla="*/ 3856892 h 4267200"/>
                      <a:gd name="connsiteX4" fmla="*/ 2297723 w 2297723"/>
                      <a:gd name="connsiteY4" fmla="*/ 4267200 h 4267200"/>
                      <a:gd name="connsiteX0" fmla="*/ 2297723 w 2297723"/>
                      <a:gd name="connsiteY0" fmla="*/ 3505200 h 3856892"/>
                      <a:gd name="connsiteX1" fmla="*/ 25400 w 2297723"/>
                      <a:gd name="connsiteY1" fmla="*/ 0 h 3856892"/>
                      <a:gd name="connsiteX2" fmla="*/ 0 w 2297723"/>
                      <a:gd name="connsiteY2" fmla="*/ 621323 h 3856892"/>
                      <a:gd name="connsiteX3" fmla="*/ 1582615 w 2297723"/>
                      <a:gd name="connsiteY3" fmla="*/ 3856892 h 3856892"/>
                      <a:gd name="connsiteX4" fmla="*/ 2297723 w 2297723"/>
                      <a:gd name="connsiteY4" fmla="*/ 3505200 h 3856892"/>
                      <a:gd name="connsiteX0" fmla="*/ 2297723 w 2297723"/>
                      <a:gd name="connsiteY0" fmla="*/ 3505200 h 3505200"/>
                      <a:gd name="connsiteX1" fmla="*/ 25400 w 2297723"/>
                      <a:gd name="connsiteY1" fmla="*/ 0 h 3505200"/>
                      <a:gd name="connsiteX2" fmla="*/ 0 w 2297723"/>
                      <a:gd name="connsiteY2" fmla="*/ 621323 h 3505200"/>
                      <a:gd name="connsiteX3" fmla="*/ 1582615 w 2297723"/>
                      <a:gd name="connsiteY3" fmla="*/ 3158392 h 3505200"/>
                      <a:gd name="connsiteX4" fmla="*/ 2297723 w 2297723"/>
                      <a:gd name="connsiteY4" fmla="*/ 3505200 h 3505200"/>
                      <a:gd name="connsiteX0" fmla="*/ 2297723 w 2297723"/>
                      <a:gd name="connsiteY0" fmla="*/ 3519487 h 3519487"/>
                      <a:gd name="connsiteX1" fmla="*/ 11113 w 2297723"/>
                      <a:gd name="connsiteY1" fmla="*/ 0 h 3519487"/>
                      <a:gd name="connsiteX2" fmla="*/ 0 w 2297723"/>
                      <a:gd name="connsiteY2" fmla="*/ 635610 h 3519487"/>
                      <a:gd name="connsiteX3" fmla="*/ 1582615 w 2297723"/>
                      <a:gd name="connsiteY3" fmla="*/ 3172679 h 3519487"/>
                      <a:gd name="connsiteX4" fmla="*/ 2297723 w 2297723"/>
                      <a:gd name="connsiteY4" fmla="*/ 3519487 h 3519487"/>
                      <a:gd name="connsiteX0" fmla="*/ 2297723 w 2297723"/>
                      <a:gd name="connsiteY0" fmla="*/ 3512343 h 3512343"/>
                      <a:gd name="connsiteX1" fmla="*/ 3969 w 2297723"/>
                      <a:gd name="connsiteY1" fmla="*/ 0 h 3512343"/>
                      <a:gd name="connsiteX2" fmla="*/ 0 w 2297723"/>
                      <a:gd name="connsiteY2" fmla="*/ 628466 h 3512343"/>
                      <a:gd name="connsiteX3" fmla="*/ 1582615 w 2297723"/>
                      <a:gd name="connsiteY3" fmla="*/ 3165535 h 3512343"/>
                      <a:gd name="connsiteX4" fmla="*/ 2297723 w 2297723"/>
                      <a:gd name="connsiteY4" fmla="*/ 3512343 h 3512343"/>
                      <a:gd name="connsiteX0" fmla="*/ 2297723 w 2297723"/>
                      <a:gd name="connsiteY0" fmla="*/ 3533775 h 3533775"/>
                      <a:gd name="connsiteX1" fmla="*/ 11112 w 2297723"/>
                      <a:gd name="connsiteY1" fmla="*/ 0 h 3533775"/>
                      <a:gd name="connsiteX2" fmla="*/ 0 w 2297723"/>
                      <a:gd name="connsiteY2" fmla="*/ 649898 h 3533775"/>
                      <a:gd name="connsiteX3" fmla="*/ 1582615 w 2297723"/>
                      <a:gd name="connsiteY3" fmla="*/ 3186967 h 3533775"/>
                      <a:gd name="connsiteX4" fmla="*/ 2297723 w 2297723"/>
                      <a:gd name="connsiteY4" fmla="*/ 3533775 h 3533775"/>
                      <a:gd name="connsiteX0" fmla="*/ 2297723 w 2297723"/>
                      <a:gd name="connsiteY0" fmla="*/ 3526631 h 3526631"/>
                      <a:gd name="connsiteX1" fmla="*/ 18255 w 2297723"/>
                      <a:gd name="connsiteY1" fmla="*/ 0 h 3526631"/>
                      <a:gd name="connsiteX2" fmla="*/ 0 w 2297723"/>
                      <a:gd name="connsiteY2" fmla="*/ 642754 h 3526631"/>
                      <a:gd name="connsiteX3" fmla="*/ 1582615 w 2297723"/>
                      <a:gd name="connsiteY3" fmla="*/ 3179823 h 3526631"/>
                      <a:gd name="connsiteX4" fmla="*/ 2297723 w 2297723"/>
                      <a:gd name="connsiteY4" fmla="*/ 3526631 h 3526631"/>
                      <a:gd name="connsiteX0" fmla="*/ 2297723 w 2297723"/>
                      <a:gd name="connsiteY0" fmla="*/ 3376612 h 3376612"/>
                      <a:gd name="connsiteX1" fmla="*/ 146843 w 2297723"/>
                      <a:gd name="connsiteY1" fmla="*/ 0 h 3376612"/>
                      <a:gd name="connsiteX2" fmla="*/ 0 w 2297723"/>
                      <a:gd name="connsiteY2" fmla="*/ 492735 h 3376612"/>
                      <a:gd name="connsiteX3" fmla="*/ 1582615 w 2297723"/>
                      <a:gd name="connsiteY3" fmla="*/ 3029804 h 3376612"/>
                      <a:gd name="connsiteX4" fmla="*/ 2297723 w 2297723"/>
                      <a:gd name="connsiteY4" fmla="*/ 3376612 h 3376612"/>
                      <a:gd name="connsiteX0" fmla="*/ 2297723 w 2297723"/>
                      <a:gd name="connsiteY0" fmla="*/ 3490912 h 3490912"/>
                      <a:gd name="connsiteX1" fmla="*/ 3968 w 2297723"/>
                      <a:gd name="connsiteY1" fmla="*/ 0 h 3490912"/>
                      <a:gd name="connsiteX2" fmla="*/ 0 w 2297723"/>
                      <a:gd name="connsiteY2" fmla="*/ 607035 h 3490912"/>
                      <a:gd name="connsiteX3" fmla="*/ 1582615 w 2297723"/>
                      <a:gd name="connsiteY3" fmla="*/ 3144104 h 3490912"/>
                      <a:gd name="connsiteX4" fmla="*/ 2297723 w 2297723"/>
                      <a:gd name="connsiteY4" fmla="*/ 3490912 h 3490912"/>
                      <a:gd name="connsiteX0" fmla="*/ 2297723 w 2297723"/>
                      <a:gd name="connsiteY0" fmla="*/ 3462337 h 3462337"/>
                      <a:gd name="connsiteX1" fmla="*/ 11112 w 2297723"/>
                      <a:gd name="connsiteY1" fmla="*/ 0 h 3462337"/>
                      <a:gd name="connsiteX2" fmla="*/ 0 w 2297723"/>
                      <a:gd name="connsiteY2" fmla="*/ 578460 h 3462337"/>
                      <a:gd name="connsiteX3" fmla="*/ 1582615 w 2297723"/>
                      <a:gd name="connsiteY3" fmla="*/ 3115529 h 3462337"/>
                      <a:gd name="connsiteX4" fmla="*/ 2297723 w 2297723"/>
                      <a:gd name="connsiteY4" fmla="*/ 3462337 h 3462337"/>
                      <a:gd name="connsiteX0" fmla="*/ 2297723 w 2297723"/>
                      <a:gd name="connsiteY0" fmla="*/ 3485884 h 3485884"/>
                      <a:gd name="connsiteX1" fmla="*/ 18960 w 2297723"/>
                      <a:gd name="connsiteY1" fmla="*/ 0 h 3485884"/>
                      <a:gd name="connsiteX2" fmla="*/ 0 w 2297723"/>
                      <a:gd name="connsiteY2" fmla="*/ 602007 h 3485884"/>
                      <a:gd name="connsiteX3" fmla="*/ 1582615 w 2297723"/>
                      <a:gd name="connsiteY3" fmla="*/ 3139076 h 3485884"/>
                      <a:gd name="connsiteX4" fmla="*/ 2297723 w 2297723"/>
                      <a:gd name="connsiteY4" fmla="*/ 3485884 h 3485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7723" h="3485884">
                        <a:moveTo>
                          <a:pt x="2297723" y="3485884"/>
                        </a:moveTo>
                        <a:lnTo>
                          <a:pt x="18960" y="0"/>
                        </a:lnTo>
                        <a:cubicBezTo>
                          <a:pt x="17637" y="202345"/>
                          <a:pt x="1323" y="399662"/>
                          <a:pt x="0" y="602007"/>
                        </a:cubicBezTo>
                        <a:lnTo>
                          <a:pt x="1582615" y="3139076"/>
                        </a:lnTo>
                        <a:lnTo>
                          <a:pt x="2297723" y="348588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5098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orma livre 15"/>
                  <p:cNvSpPr/>
                  <p:nvPr/>
                </p:nvSpPr>
                <p:spPr>
                  <a:xfrm>
                    <a:off x="2392510" y="928131"/>
                    <a:ext cx="2301326" cy="3488715"/>
                  </a:xfrm>
                  <a:custGeom>
                    <a:avLst/>
                    <a:gdLst>
                      <a:gd name="connsiteX0" fmla="*/ 0 w 2321170"/>
                      <a:gd name="connsiteY0" fmla="*/ 4560277 h 4560277"/>
                      <a:gd name="connsiteX1" fmla="*/ 2321170 w 2321170"/>
                      <a:gd name="connsiteY1" fmla="*/ 0 h 4560277"/>
                      <a:gd name="connsiteX2" fmla="*/ 2309446 w 2321170"/>
                      <a:gd name="connsiteY2" fmla="*/ 949569 h 4560277"/>
                      <a:gd name="connsiteX3" fmla="*/ 726831 w 2321170"/>
                      <a:gd name="connsiteY3" fmla="*/ 4138246 h 4560277"/>
                      <a:gd name="connsiteX4" fmla="*/ 0 w 2321170"/>
                      <a:gd name="connsiteY4" fmla="*/ 4560277 h 4560277"/>
                      <a:gd name="connsiteX0" fmla="*/ 0 w 3884246"/>
                      <a:gd name="connsiteY0" fmla="*/ 4560277 h 4560277"/>
                      <a:gd name="connsiteX1" fmla="*/ 2321170 w 3884246"/>
                      <a:gd name="connsiteY1" fmla="*/ 0 h 4560277"/>
                      <a:gd name="connsiteX2" fmla="*/ 3884246 w 3884246"/>
                      <a:gd name="connsiteY2" fmla="*/ 1203569 h 4560277"/>
                      <a:gd name="connsiteX3" fmla="*/ 726831 w 3884246"/>
                      <a:gd name="connsiteY3" fmla="*/ 4138246 h 4560277"/>
                      <a:gd name="connsiteX4" fmla="*/ 0 w 3884246"/>
                      <a:gd name="connsiteY4" fmla="*/ 4560277 h 4560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726831 w 3921370"/>
                      <a:gd name="connsiteY3" fmla="*/ 3630246 h 4052277"/>
                      <a:gd name="connsiteX4" fmla="*/ 0 w 3921370"/>
                      <a:gd name="connsiteY4" fmla="*/ 4052277 h 4052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2314331 w 3921370"/>
                      <a:gd name="connsiteY3" fmla="*/ 3173046 h 4052277"/>
                      <a:gd name="connsiteX4" fmla="*/ 0 w 3921370"/>
                      <a:gd name="connsiteY4" fmla="*/ 4052277 h 4052277"/>
                      <a:gd name="connsiteX0" fmla="*/ 0 w 2308470"/>
                      <a:gd name="connsiteY0" fmla="*/ 3531577 h 3531577"/>
                      <a:gd name="connsiteX1" fmla="*/ 2308470 w 2308470"/>
                      <a:gd name="connsiteY1" fmla="*/ 0 h 3531577"/>
                      <a:gd name="connsiteX2" fmla="*/ 2271346 w 2308470"/>
                      <a:gd name="connsiteY2" fmla="*/ 695569 h 3531577"/>
                      <a:gd name="connsiteX3" fmla="*/ 701431 w 2308470"/>
                      <a:gd name="connsiteY3" fmla="*/ 3173046 h 3531577"/>
                      <a:gd name="connsiteX4" fmla="*/ 0 w 2308470"/>
                      <a:gd name="connsiteY4" fmla="*/ 3531577 h 3531577"/>
                      <a:gd name="connsiteX0" fmla="*/ 0 w 2315614"/>
                      <a:gd name="connsiteY0" fmla="*/ 3524434 h 3524434"/>
                      <a:gd name="connsiteX1" fmla="*/ 2315614 w 2315614"/>
                      <a:gd name="connsiteY1" fmla="*/ 0 h 3524434"/>
                      <a:gd name="connsiteX2" fmla="*/ 2271346 w 2315614"/>
                      <a:gd name="connsiteY2" fmla="*/ 688426 h 3524434"/>
                      <a:gd name="connsiteX3" fmla="*/ 701431 w 2315614"/>
                      <a:gd name="connsiteY3" fmla="*/ 3165903 h 3524434"/>
                      <a:gd name="connsiteX4" fmla="*/ 0 w 2315614"/>
                      <a:gd name="connsiteY4" fmla="*/ 3524434 h 3524434"/>
                      <a:gd name="connsiteX0" fmla="*/ 0 w 2301326"/>
                      <a:gd name="connsiteY0" fmla="*/ 3488715 h 3488715"/>
                      <a:gd name="connsiteX1" fmla="*/ 2301326 w 2301326"/>
                      <a:gd name="connsiteY1" fmla="*/ 0 h 3488715"/>
                      <a:gd name="connsiteX2" fmla="*/ 2271346 w 2301326"/>
                      <a:gd name="connsiteY2" fmla="*/ 652707 h 3488715"/>
                      <a:gd name="connsiteX3" fmla="*/ 701431 w 2301326"/>
                      <a:gd name="connsiteY3" fmla="*/ 3130184 h 3488715"/>
                      <a:gd name="connsiteX4" fmla="*/ 0 w 2301326"/>
                      <a:gd name="connsiteY4" fmla="*/ 3488715 h 3488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1326" h="3488715">
                        <a:moveTo>
                          <a:pt x="0" y="3488715"/>
                        </a:moveTo>
                        <a:lnTo>
                          <a:pt x="2301326" y="0"/>
                        </a:lnTo>
                        <a:lnTo>
                          <a:pt x="2271346" y="652707"/>
                        </a:lnTo>
                        <a:lnTo>
                          <a:pt x="701431" y="3130184"/>
                        </a:lnTo>
                        <a:lnTo>
                          <a:pt x="0" y="3488715"/>
                        </a:lnTo>
                        <a:close/>
                      </a:path>
                    </a:pathLst>
                  </a:custGeom>
                  <a:solidFill>
                    <a:srgbClr val="88F280">
                      <a:alpha val="81961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Triângulo isósceles 16"/>
                  <p:cNvSpPr/>
                  <p:nvPr/>
                </p:nvSpPr>
                <p:spPr>
                  <a:xfrm>
                    <a:off x="3076978" y="1557536"/>
                    <a:ext cx="3168352" cy="2495783"/>
                  </a:xfrm>
                  <a:prstGeom prst="triangle">
                    <a:avLst/>
                  </a:prstGeom>
                  <a:solidFill>
                    <a:srgbClr val="DBEEF4">
                      <a:alpha val="70980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u="sng" dirty="0"/>
                  </a:p>
                </p:txBody>
              </p:sp>
              <p:sp>
                <p:nvSpPr>
                  <p:cNvPr id="18" name="CaixaDeTexto 6"/>
                  <p:cNvSpPr txBox="1"/>
                  <p:nvPr/>
                </p:nvSpPr>
                <p:spPr>
                  <a:xfrm>
                    <a:off x="3065493" y="4049674"/>
                    <a:ext cx="3168352" cy="3693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square" lIns="91440" tIns="45720" rIns="91440" bIns="45720" anchor="t" anchorCtr="0" compatLnSpc="1">
                    <a:sp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b="1" dirty="0" err="1" smtClean="0">
                        <a:latin typeface="Calibri"/>
                      </a:rPr>
                      <a:t>Segurança</a:t>
                    </a:r>
                    <a:endParaRPr lang="en-US" sz="1800" b="1" i="0" u="none" strike="noStrike" kern="1200" cap="none" spc="0" baseline="0" dirty="0"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14" name="CaixaDeTexto 6"/>
                <p:cNvSpPr txBox="1"/>
                <p:nvPr/>
              </p:nvSpPr>
              <p:spPr>
                <a:xfrm rot="3428133">
                  <a:off x="4119645" y="2527704"/>
                  <a:ext cx="3070386" cy="3693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800" b="1" i="0" u="none" strike="noStrike" kern="1200" cap="none" spc="0" baseline="0" dirty="0" err="1" smtClean="0">
                      <a:uFillTx/>
                      <a:latin typeface="Calibri"/>
                    </a:rPr>
                    <a:t>Tecnologia</a:t>
                  </a:r>
                  <a:endParaRPr lang="en-US" sz="1800" b="1" i="0" u="none" strike="noStrike" kern="1200" cap="none" spc="0" baseline="0" dirty="0">
                    <a:uFillTx/>
                    <a:latin typeface="Calibri"/>
                  </a:endParaRPr>
                </a:p>
              </p:txBody>
            </p:sp>
          </p:grpSp>
          <p:sp>
            <p:nvSpPr>
              <p:cNvPr id="10" name="CaixaDeTexto 1"/>
              <p:cNvSpPr txBox="1"/>
              <p:nvPr/>
            </p:nvSpPr>
            <p:spPr>
              <a:xfrm>
                <a:off x="3956710" y="2967546"/>
                <a:ext cx="127631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0" i="0" u="none" strike="noStrike" kern="1200" cap="none" spc="0" baseline="0" dirty="0" err="1" smtClean="0">
                    <a:solidFill>
                      <a:srgbClr val="000000"/>
                    </a:solidFill>
                    <a:uFillTx/>
                    <a:latin typeface="Calibri"/>
                  </a:rPr>
                  <a:t>Uso</a:t>
                </a:r>
                <a:endParaRPr lang="en-US" sz="18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dirty="0" err="1" smtClean="0">
                    <a:solidFill>
                      <a:srgbClr val="000000"/>
                    </a:solidFill>
                    <a:latin typeface="Calibri"/>
                  </a:rPr>
                  <a:t>Sustentável</a:t>
                </a:r>
                <a:endPara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CaixaDeTexto 6"/>
              <p:cNvSpPr txBox="1"/>
              <p:nvPr/>
            </p:nvSpPr>
            <p:spPr>
              <a:xfrm rot="18202352">
                <a:off x="1865557" y="2626223"/>
                <a:ext cx="3670874" cy="369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dirty="0" err="1" smtClean="0">
                    <a:latin typeface="Calibri"/>
                  </a:rPr>
                  <a:t>Regulação</a:t>
                </a:r>
                <a:endParaRPr lang="en-US" sz="1800" b="1" i="0" u="none" strike="noStrike" kern="1200" cap="none" spc="0" baseline="0" dirty="0">
                  <a:uFillTx/>
                  <a:latin typeface="Calibri"/>
                </a:endParaRPr>
              </a:p>
            </p:txBody>
          </p:sp>
        </p:grpSp>
        <p:sp>
          <p:nvSpPr>
            <p:cNvPr id="8" name="Triângulo isósceles 7"/>
            <p:cNvSpPr/>
            <p:nvPr/>
          </p:nvSpPr>
          <p:spPr>
            <a:xfrm>
              <a:off x="2345421" y="1063409"/>
              <a:ext cx="4577932" cy="3515556"/>
            </a:xfrm>
            <a:prstGeom prst="triangl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arredondado 4"/>
          <p:cNvSpPr/>
          <p:nvPr/>
        </p:nvSpPr>
        <p:spPr>
          <a:xfrm>
            <a:off x="3145170" y="620688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Pirataria </a:t>
            </a:r>
            <a:r>
              <a:rPr lang="pt-PT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GoG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342155" y="6279123"/>
            <a:ext cx="1789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/>
              <a:t>http</a:t>
            </a:r>
            <a:r>
              <a:rPr lang="pt-PT" sz="1000" dirty="0" smtClean="0"/>
              <a:t>://maritimepiracygog.org</a:t>
            </a:r>
            <a:endParaRPr lang="pt-PT" sz="1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20</a:t>
            </a:fld>
            <a:endParaRPr lang="pt-PT" dirty="0"/>
          </a:p>
        </p:txBody>
      </p:sp>
      <p:grpSp>
        <p:nvGrpSpPr>
          <p:cNvPr id="20" name="Grupo 19"/>
          <p:cNvGrpSpPr/>
          <p:nvPr/>
        </p:nvGrpSpPr>
        <p:grpSpPr>
          <a:xfrm>
            <a:off x="-6032" y="1214697"/>
            <a:ext cx="9144000" cy="4999789"/>
            <a:chOff x="0" y="1165515"/>
            <a:chExt cx="9144000" cy="4999789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1165515"/>
              <a:ext cx="9144000" cy="4999789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/>
          </p:nvSpPr>
          <p:spPr>
            <a:xfrm>
              <a:off x="896444" y="1340768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2011</a:t>
              </a:r>
              <a:endParaRPr lang="en-US" b="1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-1279" y="1211610"/>
            <a:ext cx="9144000" cy="4987636"/>
            <a:chOff x="0" y="1162428"/>
            <a:chExt cx="9144000" cy="4987636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1162428"/>
              <a:ext cx="9144000" cy="4987636"/>
            </a:xfrm>
            <a:prstGeom prst="rect">
              <a:avLst/>
            </a:prstGeom>
          </p:spPr>
        </p:pic>
        <p:sp>
          <p:nvSpPr>
            <p:cNvPr id="21" name="CaixaDeTexto 20"/>
            <p:cNvSpPr txBox="1"/>
            <p:nvPr/>
          </p:nvSpPr>
          <p:spPr>
            <a:xfrm>
              <a:off x="896443" y="1411740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2012</a:t>
              </a:r>
              <a:endParaRPr lang="en-US" b="1" dirty="0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412" y="1199620"/>
            <a:ext cx="9144000" cy="5013588"/>
            <a:chOff x="0" y="1151716"/>
            <a:chExt cx="9144000" cy="5013588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1151716"/>
              <a:ext cx="9144000" cy="5013588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1018364" y="1412776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2013</a:t>
              </a:r>
              <a:endParaRPr lang="en-US" b="1" dirty="0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-16519" y="1190004"/>
            <a:ext cx="9144000" cy="5119316"/>
            <a:chOff x="-15240" y="1120418"/>
            <a:chExt cx="9144000" cy="5119316"/>
          </a:xfrm>
        </p:grpSpPr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240" y="1120418"/>
              <a:ext cx="9144000" cy="5119316"/>
            </a:xfrm>
            <a:prstGeom prst="rect">
              <a:avLst/>
            </a:prstGeom>
          </p:spPr>
        </p:pic>
        <p:sp>
          <p:nvSpPr>
            <p:cNvPr id="28" name="CaixaDeTexto 27"/>
            <p:cNvSpPr txBox="1"/>
            <p:nvPr/>
          </p:nvSpPr>
          <p:spPr>
            <a:xfrm>
              <a:off x="827584" y="1340768"/>
              <a:ext cx="12971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2011 - 2013</a:t>
              </a:r>
              <a:endParaRPr lang="en-US" b="1" dirty="0"/>
            </a:p>
          </p:txBody>
        </p:sp>
      </p:grpSp>
      <p:sp>
        <p:nvSpPr>
          <p:cNvPr id="31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Pirataria </a:t>
            </a:r>
            <a:r>
              <a:rPr lang="pt-PT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GoG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>
          <a:xfrm>
            <a:off x="6553203" y="6282890"/>
            <a:ext cx="2133596" cy="365129"/>
          </a:xfrm>
        </p:spPr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21</a:t>
            </a:fld>
            <a:endParaRPr lang="pt-PT"/>
          </a:p>
        </p:txBody>
      </p:sp>
      <p:grpSp>
        <p:nvGrpSpPr>
          <p:cNvPr id="6" name="Grupo 5"/>
          <p:cNvGrpSpPr/>
          <p:nvPr/>
        </p:nvGrpSpPr>
        <p:grpSpPr>
          <a:xfrm>
            <a:off x="0" y="1234228"/>
            <a:ext cx="9144000" cy="4946316"/>
            <a:chOff x="0" y="1218988"/>
            <a:chExt cx="9144000" cy="494631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1218988"/>
              <a:ext cx="9144000" cy="4946316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215076" y="1412776"/>
              <a:ext cx="1097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ISPS code</a:t>
              </a:r>
              <a:endParaRPr lang="en-US" b="1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-6032" y="1196752"/>
            <a:ext cx="9144000" cy="5003825"/>
            <a:chOff x="-36512" y="1196752"/>
            <a:chExt cx="9144000" cy="500382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6512" y="1196752"/>
              <a:ext cx="9144000" cy="5003825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818864" y="1442284"/>
              <a:ext cx="2209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Autoridade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Portuária</a:t>
              </a:r>
              <a:endParaRPr lang="en-US" b="1" dirty="0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342155" y="6351131"/>
            <a:ext cx="1789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/>
              <a:t>http</a:t>
            </a:r>
            <a:r>
              <a:rPr lang="pt-PT" sz="1000" dirty="0" smtClean="0"/>
              <a:t>://maritimepiracygog.org</a:t>
            </a:r>
            <a:endParaRPr lang="pt-PT" sz="1000" dirty="0"/>
          </a:p>
        </p:txBody>
      </p:sp>
      <p:sp>
        <p:nvSpPr>
          <p:cNvPr id="15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taquesal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9144000" cy="3953917"/>
          </a:xfrm>
          <a:prstGeom prst="rect">
            <a:avLst/>
          </a:prstGeom>
        </p:spPr>
      </p:pic>
      <p:sp>
        <p:nvSpPr>
          <p:cNvPr id="9" name="Rectângulo arredondado 4"/>
          <p:cNvSpPr/>
          <p:nvPr/>
        </p:nvSpPr>
        <p:spPr>
          <a:xfrm>
            <a:off x="3145170" y="620688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Pirataria </a:t>
            </a:r>
            <a:r>
              <a:rPr lang="pt-PT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GoG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342155" y="6279123"/>
            <a:ext cx="1789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/>
              <a:t>http</a:t>
            </a:r>
            <a:r>
              <a:rPr lang="pt-PT" sz="1000" dirty="0" smtClean="0"/>
              <a:t>://maritimepiracygog.org</a:t>
            </a:r>
            <a:endParaRPr lang="pt-PT" sz="1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22</a:t>
            </a:fld>
            <a:endParaRPr lang="pt-PT" dirty="0"/>
          </a:p>
        </p:txBody>
      </p:sp>
      <p:sp>
        <p:nvSpPr>
          <p:cNvPr id="31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CaixaDeTexto 27"/>
          <p:cNvSpPr txBox="1"/>
          <p:nvPr/>
        </p:nvSpPr>
        <p:spPr>
          <a:xfrm>
            <a:off x="826305" y="1619508"/>
            <a:ext cx="12971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2011 - 2013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508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arredondado 4"/>
          <p:cNvSpPr/>
          <p:nvPr/>
        </p:nvSpPr>
        <p:spPr>
          <a:xfrm>
            <a:off x="3145170" y="623556"/>
            <a:ext cx="263860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Pirataria </a:t>
            </a:r>
            <a:r>
              <a:rPr lang="pt-PT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GoG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>
          <a:xfrm>
            <a:off x="6553203" y="6282890"/>
            <a:ext cx="2133596" cy="365129"/>
          </a:xfrm>
        </p:spPr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23</a:t>
            </a:fld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6342155" y="6351131"/>
            <a:ext cx="1789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dirty="0"/>
              <a:t>http</a:t>
            </a:r>
            <a:r>
              <a:rPr lang="pt-PT" sz="1000" dirty="0" smtClean="0"/>
              <a:t>://maritimepiracygog.org</a:t>
            </a:r>
            <a:endParaRPr lang="pt-PT" sz="1000" dirty="0"/>
          </a:p>
        </p:txBody>
      </p:sp>
      <p:sp>
        <p:nvSpPr>
          <p:cNvPr id="15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2787A0"/>
              </a:gs>
              <a:gs pos="100000">
                <a:srgbClr val="36B1D2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PROTECÇÃO (SECURITY)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9" descr="all-attacks-zo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52164"/>
            <a:ext cx="9144000" cy="44251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08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76"/>
            <a:ext cx="9140834" cy="68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3" name="Rectângulo arredondado 2"/>
          <p:cNvSpPr/>
          <p:nvPr/>
        </p:nvSpPr>
        <p:spPr>
          <a:xfrm>
            <a:off x="3086607" y="1529888"/>
            <a:ext cx="2767416" cy="464275"/>
          </a:xfrm>
          <a:prstGeom prst="roundRect">
            <a:avLst>
              <a:gd name="adj" fmla="val 50000"/>
            </a:avLst>
          </a:prstGeom>
          <a:solidFill>
            <a:srgbClr val="DBEEF4">
              <a:alpha val="76863"/>
            </a:srgb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Ambientais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Rectângulo arredondado 20"/>
          <p:cNvSpPr/>
          <p:nvPr/>
        </p:nvSpPr>
        <p:spPr>
          <a:xfrm>
            <a:off x="3075609" y="2302576"/>
            <a:ext cx="2767416" cy="464275"/>
          </a:xfrm>
          <a:prstGeom prst="roundRect">
            <a:avLst>
              <a:gd name="adj" fmla="val 50000"/>
            </a:avLst>
          </a:prstGeom>
          <a:solidFill>
            <a:srgbClr val="92D050">
              <a:alpha val="83137"/>
            </a:srgb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Económicas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5" name="Rectângulo arredondado 24"/>
          <p:cNvSpPr/>
          <p:nvPr/>
        </p:nvSpPr>
        <p:spPr>
          <a:xfrm>
            <a:off x="3090944" y="3847950"/>
            <a:ext cx="2767416" cy="464275"/>
          </a:xfrm>
          <a:prstGeom prst="roundRect">
            <a:avLst>
              <a:gd name="adj" fmla="val 50000"/>
            </a:avLst>
          </a:prstGeom>
          <a:solidFill>
            <a:srgbClr val="CCC1DA">
              <a:alpha val="76078"/>
            </a:srgb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Psicológicas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6" name="Rectângulo arredondado 25"/>
          <p:cNvSpPr/>
          <p:nvPr/>
        </p:nvSpPr>
        <p:spPr>
          <a:xfrm>
            <a:off x="3059832" y="3075263"/>
            <a:ext cx="2767416" cy="464275"/>
          </a:xfrm>
          <a:prstGeom prst="roundRect">
            <a:avLst>
              <a:gd name="adj" fmla="val 50000"/>
            </a:avLst>
          </a:prstGeom>
          <a:solidFill>
            <a:srgbClr val="FF0000">
              <a:alpha val="70980"/>
            </a:srgb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Perda</a:t>
            </a:r>
            <a:r>
              <a:rPr lang="en-US" sz="2000" dirty="0" smtClean="0">
                <a:solidFill>
                  <a:srgbClr val="000000"/>
                </a:solidFill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</a:rPr>
              <a:t>vidas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ângulo arredondado 9"/>
          <p:cNvSpPr/>
          <p:nvPr/>
        </p:nvSpPr>
        <p:spPr>
          <a:xfrm>
            <a:off x="3059832" y="4620638"/>
            <a:ext cx="2767416" cy="464275"/>
          </a:xfrm>
          <a:prstGeom prst="roundRect">
            <a:avLst>
              <a:gd name="adj" fmla="val 50000"/>
            </a:avLst>
          </a:prstGeom>
          <a:solidFill>
            <a:srgbClr val="FFCC66">
              <a:alpha val="69804"/>
            </a:srgb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Políticas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C000"/>
          </a:soli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08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4" name="Rectângulo arredondado 4"/>
          <p:cNvSpPr/>
          <p:nvPr/>
        </p:nvSpPr>
        <p:spPr>
          <a:xfrm>
            <a:off x="2235808" y="669578"/>
            <a:ext cx="460851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kern="0" dirty="0" smtClean="0">
                <a:solidFill>
                  <a:srgbClr val="000000"/>
                </a:solidFill>
                <a:latin typeface="Calibri"/>
              </a:rPr>
              <a:t>Ambientais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agem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5808" y="1426374"/>
            <a:ext cx="4772357" cy="4994720"/>
          </a:xfrm>
          <a:prstGeom prst="rect">
            <a:avLst/>
          </a:prstGeom>
          <a:solidFill>
            <a:schemeClr val="tx1"/>
          </a:solidFill>
          <a:ln w="9528">
            <a:solidFill>
              <a:srgbClr val="000000"/>
            </a:solidFill>
            <a:prstDash val="solid"/>
          </a:ln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bg1"/>
                </a:solidFill>
              </a:rPr>
              <a:pPr lvl="0"/>
              <a:t>25</a:t>
            </a:fld>
            <a:endParaRPr lang="pt-PT">
              <a:solidFill>
                <a:schemeClr val="bg1"/>
              </a:solidFill>
            </a:endParaRPr>
          </a:p>
        </p:txBody>
      </p:sp>
      <p:sp>
        <p:nvSpPr>
          <p:cNvPr id="13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C000"/>
          </a:soli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68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684984"/>
            <a:ext cx="2372947" cy="212839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832" y="5089081"/>
            <a:ext cx="2189494" cy="16716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>
          <a:xfrm>
            <a:off x="6553203" y="6453336"/>
            <a:ext cx="2133596" cy="365129"/>
          </a:xfrm>
        </p:spPr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rgbClr val="000000"/>
                </a:solidFill>
              </a:rPr>
              <a:pPr lvl="0"/>
              <a:t>26</a:t>
            </a:fld>
            <a:endParaRPr lang="pt-PT">
              <a:solidFill>
                <a:srgbClr val="00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6878" y="2872824"/>
            <a:ext cx="2129218" cy="241416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1424" y="1000616"/>
            <a:ext cx="2958311" cy="19941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530" y="928608"/>
            <a:ext cx="2856918" cy="191146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9766" y="2636912"/>
            <a:ext cx="1730626" cy="217248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2676463" cy="4645538"/>
          </a:xfrm>
          <a:prstGeom prst="rect">
            <a:avLst/>
          </a:prstGeom>
        </p:spPr>
      </p:pic>
      <p:sp>
        <p:nvSpPr>
          <p:cNvPr id="21" name="Rectângulo arredondado 4"/>
          <p:cNvSpPr/>
          <p:nvPr/>
        </p:nvSpPr>
        <p:spPr>
          <a:xfrm>
            <a:off x="2235808" y="620688"/>
            <a:ext cx="460851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kern="0" dirty="0" smtClean="0">
                <a:solidFill>
                  <a:srgbClr val="000000"/>
                </a:solidFill>
                <a:latin typeface="Calibri"/>
              </a:rPr>
              <a:t>Económicas - Pirataria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CaixaDeTexto 4"/>
          <p:cNvSpPr txBox="1"/>
          <p:nvPr/>
        </p:nvSpPr>
        <p:spPr>
          <a:xfrm>
            <a:off x="5245326" y="6581000"/>
            <a:ext cx="2849498" cy="276999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Fonte: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Ocean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Beyond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Piracy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–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Report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2012</a:t>
            </a:r>
            <a:endParaRPr lang="pt-PT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C000"/>
          </a:soli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62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rgbClr val="000000"/>
                </a:solidFill>
              </a:rPr>
              <a:pPr lvl="0"/>
              <a:t>27</a:t>
            </a:fld>
            <a:endParaRPr lang="pt-PT">
              <a:solidFill>
                <a:srgbClr val="000000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7581"/>
            <a:ext cx="9144000" cy="3715635"/>
          </a:xfrm>
          <a:prstGeom prst="rect">
            <a:avLst/>
          </a:prstGeom>
        </p:spPr>
      </p:pic>
      <p:sp>
        <p:nvSpPr>
          <p:cNvPr id="20" name="CaixaDeTexto 4"/>
          <p:cNvSpPr txBox="1"/>
          <p:nvPr/>
        </p:nvSpPr>
        <p:spPr>
          <a:xfrm>
            <a:off x="6012160" y="5589240"/>
            <a:ext cx="2849498" cy="276999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Fonte: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Ocean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Beyond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Piracy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– </a:t>
            </a:r>
            <a:r>
              <a:rPr lang="pt-PT" sz="12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Report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2012</a:t>
            </a:r>
            <a:endParaRPr lang="pt-PT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Rectângulo arredondado 4"/>
          <p:cNvSpPr/>
          <p:nvPr/>
        </p:nvSpPr>
        <p:spPr>
          <a:xfrm>
            <a:off x="2235808" y="620688"/>
            <a:ext cx="4608511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kern="0" dirty="0" smtClean="0">
                <a:solidFill>
                  <a:srgbClr val="000000"/>
                </a:solidFill>
                <a:latin typeface="Calibri"/>
              </a:rPr>
              <a:t>Económicas - Pirataria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C000"/>
          </a:soli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68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965"/>
            <a:ext cx="9150620" cy="686296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ângulo arredondado 4"/>
          <p:cNvSpPr/>
          <p:nvPr/>
        </p:nvSpPr>
        <p:spPr>
          <a:xfrm>
            <a:off x="2195736" y="623556"/>
            <a:ext cx="4608512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smtClean="0">
                <a:solidFill>
                  <a:srgbClr val="000000"/>
                </a:solidFill>
                <a:latin typeface="Calibri"/>
              </a:rPr>
              <a:t>Vidas perdidas na actividade marítima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28</a:t>
            </a:fld>
            <a:endParaRPr lang="pt-PT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41424177"/>
              </p:ext>
            </p:extLst>
          </p:nvPr>
        </p:nvGraphicFramePr>
        <p:xfrm>
          <a:off x="395536" y="19168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4155756"/>
              </p:ext>
            </p:extLst>
          </p:nvPr>
        </p:nvGraphicFramePr>
        <p:xfrm>
          <a:off x="5111325" y="1916832"/>
          <a:ext cx="356513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CaixaDeTexto 4"/>
          <p:cNvSpPr txBox="1"/>
          <p:nvPr/>
        </p:nvSpPr>
        <p:spPr>
          <a:xfrm>
            <a:off x="7740352" y="5013176"/>
            <a:ext cx="889603" cy="276999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Fonte:</a:t>
            </a:r>
            <a:r>
              <a:rPr lang="pt-PT" sz="12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IMO</a:t>
            </a:r>
            <a:endParaRPr lang="pt-PT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C000"/>
          </a:soli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1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two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5" y="764705"/>
            <a:ext cx="5760640" cy="5760640"/>
          </a:xfrm>
          <a:prstGeom prst="rect">
            <a:avLst/>
          </a:prstGeom>
        </p:spPr>
      </p:pic>
      <p:sp>
        <p:nvSpPr>
          <p:cNvPr id="26" name="Rectângulo arredondado 4"/>
          <p:cNvSpPr/>
          <p:nvPr/>
        </p:nvSpPr>
        <p:spPr>
          <a:xfrm>
            <a:off x="2195736" y="623556"/>
            <a:ext cx="4608512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smtClean="0">
                <a:solidFill>
                  <a:srgbClr val="000000"/>
                </a:solidFill>
                <a:latin typeface="Calibri"/>
              </a:rPr>
              <a:t>Guerra entre redes - globalização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29</a:t>
            </a:fld>
            <a:endParaRPr lang="pt-PT"/>
          </a:p>
        </p:txBody>
      </p:sp>
      <p:sp>
        <p:nvSpPr>
          <p:cNvPr id="13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C000"/>
          </a:soli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CONSEQUÊNCIAS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78066" y="1673644"/>
            <a:ext cx="1443644" cy="3942760"/>
            <a:chOff x="3578066" y="1673644"/>
            <a:chExt cx="1443644" cy="3942760"/>
          </a:xfrm>
        </p:grpSpPr>
        <p:grpSp>
          <p:nvGrpSpPr>
            <p:cNvPr id="22" name="Group 21"/>
            <p:cNvGrpSpPr/>
            <p:nvPr/>
          </p:nvGrpSpPr>
          <p:grpSpPr>
            <a:xfrm>
              <a:off x="3578066" y="4841996"/>
              <a:ext cx="1214230" cy="774408"/>
              <a:chOff x="3578066" y="4841996"/>
              <a:chExt cx="1214230" cy="774408"/>
            </a:xfrm>
          </p:grpSpPr>
          <p:sp>
            <p:nvSpPr>
              <p:cNvPr id="21" name="Oval 20"/>
              <p:cNvSpPr/>
              <p:nvPr/>
            </p:nvSpPr>
            <p:spPr>
              <a:xfrm rot="260468">
                <a:off x="3578066" y="4841996"/>
                <a:ext cx="1214230" cy="774408"/>
              </a:xfrm>
              <a:prstGeom prst="ellipse">
                <a:avLst/>
              </a:prstGeom>
              <a:solidFill>
                <a:srgbClr val="FFFF00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054555" y="5085184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807480" y="1673644"/>
              <a:ext cx="1214230" cy="774408"/>
              <a:chOff x="3807480" y="1673644"/>
              <a:chExt cx="1214230" cy="774408"/>
            </a:xfrm>
          </p:grpSpPr>
          <p:sp>
            <p:nvSpPr>
              <p:cNvPr id="20" name="Oval 19"/>
              <p:cNvSpPr/>
              <p:nvPr/>
            </p:nvSpPr>
            <p:spPr>
              <a:xfrm rot="260468">
                <a:off x="3807480" y="1673644"/>
                <a:ext cx="1214230" cy="774408"/>
              </a:xfrm>
              <a:prstGeom prst="ellipse">
                <a:avLst/>
              </a:prstGeom>
              <a:solidFill>
                <a:srgbClr val="FFFF00">
                  <a:alpha val="6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270579" y="1988840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3392766" y="1151093"/>
            <a:ext cx="2907426" cy="5149439"/>
            <a:chOff x="3296947" y="1151093"/>
            <a:chExt cx="2907426" cy="5149439"/>
          </a:xfrm>
        </p:grpSpPr>
        <p:sp>
          <p:nvSpPr>
            <p:cNvPr id="17" name="Oval 16"/>
            <p:cNvSpPr/>
            <p:nvPr/>
          </p:nvSpPr>
          <p:spPr>
            <a:xfrm rot="260468">
              <a:off x="3540077" y="1151093"/>
              <a:ext cx="2664296" cy="1728192"/>
            </a:xfrm>
            <a:prstGeom prst="ellipse">
              <a:avLst/>
            </a:prstGeom>
            <a:solidFill>
              <a:srgbClr val="CCC1DA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 rot="18796595">
              <a:off x="2842116" y="4117509"/>
              <a:ext cx="2637854" cy="1728192"/>
            </a:xfrm>
            <a:prstGeom prst="ellipse">
              <a:avLst/>
            </a:prstGeom>
            <a:solidFill>
              <a:srgbClr val="CCC1DA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587156" y="2214355"/>
              <a:ext cx="729916" cy="3164305"/>
            </a:xfrm>
            <a:custGeom>
              <a:avLst/>
              <a:gdLst>
                <a:gd name="connsiteX0" fmla="*/ 729916 w 729916"/>
                <a:gd name="connsiteY0" fmla="*/ 0 h 3164305"/>
                <a:gd name="connsiteX1" fmla="*/ 32084 w 729916"/>
                <a:gd name="connsiteY1" fmla="*/ 1395663 h 3164305"/>
                <a:gd name="connsiteX2" fmla="*/ 537411 w 729916"/>
                <a:gd name="connsiteY2" fmla="*/ 2887579 h 3164305"/>
                <a:gd name="connsiteX3" fmla="*/ 729916 w 729916"/>
                <a:gd name="connsiteY3" fmla="*/ 3056021 h 316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916" h="3164305">
                  <a:moveTo>
                    <a:pt x="729916" y="0"/>
                  </a:moveTo>
                  <a:cubicBezTo>
                    <a:pt x="397042" y="457200"/>
                    <a:pt x="64168" y="914400"/>
                    <a:pt x="32084" y="1395663"/>
                  </a:cubicBezTo>
                  <a:cubicBezTo>
                    <a:pt x="0" y="1876926"/>
                    <a:pt x="421106" y="2610853"/>
                    <a:pt x="537411" y="2887579"/>
                  </a:cubicBezTo>
                  <a:cubicBezTo>
                    <a:pt x="653716" y="3164305"/>
                    <a:pt x="691816" y="3110163"/>
                    <a:pt x="729916" y="3056021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xmlns="" val="36461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34" y="-66206"/>
            <a:ext cx="9239253" cy="6949606"/>
          </a:xfrm>
          <a:prstGeom prst="rect">
            <a:avLst/>
          </a:prstGeom>
        </p:spPr>
      </p:pic>
      <p:sp>
        <p:nvSpPr>
          <p:cNvPr id="20" name="Rectângulo arredondado 99"/>
          <p:cNvSpPr/>
          <p:nvPr/>
        </p:nvSpPr>
        <p:spPr>
          <a:xfrm>
            <a:off x="2881467" y="44624"/>
            <a:ext cx="3490733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</a:rPr>
              <a:t>The threats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2337705" y="1630334"/>
            <a:ext cx="4585648" cy="3670874"/>
            <a:chOff x="2337705" y="975454"/>
            <a:chExt cx="4585648" cy="3670874"/>
          </a:xfrm>
        </p:grpSpPr>
        <p:grpSp>
          <p:nvGrpSpPr>
            <p:cNvPr id="32" name="Grupo 31"/>
            <p:cNvGrpSpPr/>
            <p:nvPr/>
          </p:nvGrpSpPr>
          <p:grpSpPr>
            <a:xfrm>
              <a:off x="2337705" y="975454"/>
              <a:ext cx="4585648" cy="3670874"/>
              <a:chOff x="2337705" y="975454"/>
              <a:chExt cx="4585648" cy="3670874"/>
            </a:xfrm>
          </p:grpSpPr>
          <p:grpSp>
            <p:nvGrpSpPr>
              <p:cNvPr id="31" name="Grupo 30"/>
              <p:cNvGrpSpPr/>
              <p:nvPr/>
            </p:nvGrpSpPr>
            <p:grpSpPr>
              <a:xfrm>
                <a:off x="2337705" y="1090250"/>
                <a:ext cx="4585648" cy="3513393"/>
                <a:chOff x="2392510" y="928131"/>
                <a:chExt cx="4585648" cy="3513393"/>
              </a:xfrm>
            </p:grpSpPr>
            <p:sp>
              <p:nvSpPr>
                <p:cNvPr id="29" name="Forma livre 28"/>
                <p:cNvSpPr/>
                <p:nvPr/>
              </p:nvSpPr>
              <p:spPr>
                <a:xfrm>
                  <a:off x="2400226" y="4034147"/>
                  <a:ext cx="4577932" cy="407377"/>
                </a:xfrm>
                <a:custGeom>
                  <a:avLst/>
                  <a:gdLst>
                    <a:gd name="connsiteX0" fmla="*/ 3903785 w 4630616"/>
                    <a:gd name="connsiteY0" fmla="*/ 11723 h 445477"/>
                    <a:gd name="connsiteX1" fmla="*/ 4630616 w 4630616"/>
                    <a:gd name="connsiteY1" fmla="*/ 445477 h 445477"/>
                    <a:gd name="connsiteX2" fmla="*/ 0 w 4630616"/>
                    <a:gd name="connsiteY2" fmla="*/ 410308 h 445477"/>
                    <a:gd name="connsiteX3" fmla="*/ 750277 w 4630616"/>
                    <a:gd name="connsiteY3" fmla="*/ 0 h 445477"/>
                    <a:gd name="connsiteX4" fmla="*/ 3903785 w 4630616"/>
                    <a:gd name="connsiteY4" fmla="*/ 11723 h 445477"/>
                    <a:gd name="connsiteX0" fmla="*/ 4208585 w 4630616"/>
                    <a:gd name="connsiteY0" fmla="*/ 0 h 2580054"/>
                    <a:gd name="connsiteX1" fmla="*/ 4630616 w 4630616"/>
                    <a:gd name="connsiteY1" fmla="*/ 2580054 h 2580054"/>
                    <a:gd name="connsiteX2" fmla="*/ 0 w 4630616"/>
                    <a:gd name="connsiteY2" fmla="*/ 2544885 h 2580054"/>
                    <a:gd name="connsiteX3" fmla="*/ 750277 w 4630616"/>
                    <a:gd name="connsiteY3" fmla="*/ 2134577 h 2580054"/>
                    <a:gd name="connsiteX4" fmla="*/ 4208585 w 4630616"/>
                    <a:gd name="connsiteY4" fmla="*/ 0 h 2580054"/>
                    <a:gd name="connsiteX0" fmla="*/ 4208585 w 4922716"/>
                    <a:gd name="connsiteY0" fmla="*/ 0 h 2544885"/>
                    <a:gd name="connsiteX1" fmla="*/ 4922716 w 4922716"/>
                    <a:gd name="connsiteY1" fmla="*/ 306754 h 2544885"/>
                    <a:gd name="connsiteX2" fmla="*/ 0 w 4922716"/>
                    <a:gd name="connsiteY2" fmla="*/ 2544885 h 2544885"/>
                    <a:gd name="connsiteX3" fmla="*/ 750277 w 4922716"/>
                    <a:gd name="connsiteY3" fmla="*/ 2134577 h 2544885"/>
                    <a:gd name="connsiteX4" fmla="*/ 4208585 w 4922716"/>
                    <a:gd name="connsiteY4" fmla="*/ 0 h 2544885"/>
                    <a:gd name="connsiteX0" fmla="*/ 3458308 w 4172439"/>
                    <a:gd name="connsiteY0" fmla="*/ 33215 h 2167792"/>
                    <a:gd name="connsiteX1" fmla="*/ 4172439 w 4172439"/>
                    <a:gd name="connsiteY1" fmla="*/ 339969 h 2167792"/>
                    <a:gd name="connsiteX2" fmla="*/ 303823 w 4172439"/>
                    <a:gd name="connsiteY2" fmla="*/ 0 h 2167792"/>
                    <a:gd name="connsiteX3" fmla="*/ 0 w 4172439"/>
                    <a:gd name="connsiteY3" fmla="*/ 2167792 h 2167792"/>
                    <a:gd name="connsiteX4" fmla="*/ 3458308 w 4172439"/>
                    <a:gd name="connsiteY4" fmla="*/ 33215 h 2167792"/>
                    <a:gd name="connsiteX0" fmla="*/ 3789485 w 4503616"/>
                    <a:gd name="connsiteY0" fmla="*/ 0 h 2134577"/>
                    <a:gd name="connsiteX1" fmla="*/ 4503616 w 4503616"/>
                    <a:gd name="connsiteY1" fmla="*/ 306754 h 2134577"/>
                    <a:gd name="connsiteX2" fmla="*/ 0 w 4503616"/>
                    <a:gd name="connsiteY2" fmla="*/ 347785 h 2134577"/>
                    <a:gd name="connsiteX3" fmla="*/ 331177 w 4503616"/>
                    <a:gd name="connsiteY3" fmla="*/ 2134577 h 2134577"/>
                    <a:gd name="connsiteX4" fmla="*/ 3789485 w 4503616"/>
                    <a:gd name="connsiteY4" fmla="*/ 0 h 2134577"/>
                    <a:gd name="connsiteX0" fmla="*/ 3789485 w 4503616"/>
                    <a:gd name="connsiteY0" fmla="*/ 37123 h 384908"/>
                    <a:gd name="connsiteX1" fmla="*/ 4503616 w 4503616"/>
                    <a:gd name="connsiteY1" fmla="*/ 343877 h 384908"/>
                    <a:gd name="connsiteX2" fmla="*/ 0 w 4503616"/>
                    <a:gd name="connsiteY2" fmla="*/ 384908 h 384908"/>
                    <a:gd name="connsiteX3" fmla="*/ 661377 w 4503616"/>
                    <a:gd name="connsiteY3" fmla="*/ 0 h 384908"/>
                    <a:gd name="connsiteX4" fmla="*/ 3789485 w 4503616"/>
                    <a:gd name="connsiteY4" fmla="*/ 37123 h 384908"/>
                    <a:gd name="connsiteX0" fmla="*/ 3789485 w 4503616"/>
                    <a:gd name="connsiteY0" fmla="*/ 37123 h 410308"/>
                    <a:gd name="connsiteX1" fmla="*/ 4503616 w 4503616"/>
                    <a:gd name="connsiteY1" fmla="*/ 343877 h 410308"/>
                    <a:gd name="connsiteX2" fmla="*/ 0 w 4503616"/>
                    <a:gd name="connsiteY2" fmla="*/ 410308 h 410308"/>
                    <a:gd name="connsiteX3" fmla="*/ 661377 w 4503616"/>
                    <a:gd name="connsiteY3" fmla="*/ 0 h 410308"/>
                    <a:gd name="connsiteX4" fmla="*/ 3789485 w 4503616"/>
                    <a:gd name="connsiteY4" fmla="*/ 37123 h 410308"/>
                    <a:gd name="connsiteX0" fmla="*/ 3776785 w 4490916"/>
                    <a:gd name="connsiteY0" fmla="*/ 37123 h 397608"/>
                    <a:gd name="connsiteX1" fmla="*/ 4490916 w 4490916"/>
                    <a:gd name="connsiteY1" fmla="*/ 343877 h 397608"/>
                    <a:gd name="connsiteX2" fmla="*/ 0 w 4490916"/>
                    <a:gd name="connsiteY2" fmla="*/ 397608 h 397608"/>
                    <a:gd name="connsiteX3" fmla="*/ 648677 w 4490916"/>
                    <a:gd name="connsiteY3" fmla="*/ 0 h 397608"/>
                    <a:gd name="connsiteX4" fmla="*/ 3776785 w 4490916"/>
                    <a:gd name="connsiteY4" fmla="*/ 37123 h 397608"/>
                    <a:gd name="connsiteX0" fmla="*/ 3840285 w 4554416"/>
                    <a:gd name="connsiteY0" fmla="*/ 37123 h 448408"/>
                    <a:gd name="connsiteX1" fmla="*/ 4554416 w 4554416"/>
                    <a:gd name="connsiteY1" fmla="*/ 343877 h 448408"/>
                    <a:gd name="connsiteX2" fmla="*/ 0 w 4554416"/>
                    <a:gd name="connsiteY2" fmla="*/ 448408 h 448408"/>
                    <a:gd name="connsiteX3" fmla="*/ 712177 w 4554416"/>
                    <a:gd name="connsiteY3" fmla="*/ 0 h 448408"/>
                    <a:gd name="connsiteX4" fmla="*/ 3840285 w 4554416"/>
                    <a:gd name="connsiteY4" fmla="*/ 37123 h 448408"/>
                    <a:gd name="connsiteX0" fmla="*/ 3751385 w 4465516"/>
                    <a:gd name="connsiteY0" fmla="*/ 37123 h 397608"/>
                    <a:gd name="connsiteX1" fmla="*/ 4465516 w 4465516"/>
                    <a:gd name="connsiteY1" fmla="*/ 343877 h 397608"/>
                    <a:gd name="connsiteX2" fmla="*/ 0 w 4465516"/>
                    <a:gd name="connsiteY2" fmla="*/ 397608 h 397608"/>
                    <a:gd name="connsiteX3" fmla="*/ 623277 w 4465516"/>
                    <a:gd name="connsiteY3" fmla="*/ 0 h 397608"/>
                    <a:gd name="connsiteX4" fmla="*/ 3751385 w 4465516"/>
                    <a:gd name="connsiteY4" fmla="*/ 37123 h 397608"/>
                    <a:gd name="connsiteX0" fmla="*/ 3764085 w 4478216"/>
                    <a:gd name="connsiteY0" fmla="*/ 37123 h 384908"/>
                    <a:gd name="connsiteX1" fmla="*/ 4478216 w 4478216"/>
                    <a:gd name="connsiteY1" fmla="*/ 343877 h 384908"/>
                    <a:gd name="connsiteX2" fmla="*/ 0 w 4478216"/>
                    <a:gd name="connsiteY2" fmla="*/ 384908 h 384908"/>
                    <a:gd name="connsiteX3" fmla="*/ 635977 w 4478216"/>
                    <a:gd name="connsiteY3" fmla="*/ 0 h 384908"/>
                    <a:gd name="connsiteX4" fmla="*/ 3764085 w 4478216"/>
                    <a:gd name="connsiteY4" fmla="*/ 37123 h 384908"/>
                    <a:gd name="connsiteX0" fmla="*/ 3764085 w 4592516"/>
                    <a:gd name="connsiteY0" fmla="*/ 37123 h 394677"/>
                    <a:gd name="connsiteX1" fmla="*/ 4592516 w 4592516"/>
                    <a:gd name="connsiteY1" fmla="*/ 394677 h 394677"/>
                    <a:gd name="connsiteX2" fmla="*/ 0 w 4592516"/>
                    <a:gd name="connsiteY2" fmla="*/ 384908 h 394677"/>
                    <a:gd name="connsiteX3" fmla="*/ 635977 w 4592516"/>
                    <a:gd name="connsiteY3" fmla="*/ 0 h 394677"/>
                    <a:gd name="connsiteX4" fmla="*/ 3764085 w 4592516"/>
                    <a:gd name="connsiteY4" fmla="*/ 37123 h 394677"/>
                    <a:gd name="connsiteX0" fmla="*/ 3764085 w 4516316"/>
                    <a:gd name="connsiteY0" fmla="*/ 37123 h 407377"/>
                    <a:gd name="connsiteX1" fmla="*/ 4516316 w 4516316"/>
                    <a:gd name="connsiteY1" fmla="*/ 407377 h 407377"/>
                    <a:gd name="connsiteX2" fmla="*/ 0 w 4516316"/>
                    <a:gd name="connsiteY2" fmla="*/ 384908 h 407377"/>
                    <a:gd name="connsiteX3" fmla="*/ 635977 w 4516316"/>
                    <a:gd name="connsiteY3" fmla="*/ 0 h 407377"/>
                    <a:gd name="connsiteX4" fmla="*/ 3764085 w 4516316"/>
                    <a:gd name="connsiteY4" fmla="*/ 37123 h 407377"/>
                    <a:gd name="connsiteX0" fmla="*/ 3764085 w 4521245"/>
                    <a:gd name="connsiteY0" fmla="*/ 37123 h 407377"/>
                    <a:gd name="connsiteX1" fmla="*/ 4521245 w 4521245"/>
                    <a:gd name="connsiteY1" fmla="*/ 407377 h 407377"/>
                    <a:gd name="connsiteX2" fmla="*/ 0 w 4521245"/>
                    <a:gd name="connsiteY2" fmla="*/ 384908 h 407377"/>
                    <a:gd name="connsiteX3" fmla="*/ 635977 w 4521245"/>
                    <a:gd name="connsiteY3" fmla="*/ 0 h 407377"/>
                    <a:gd name="connsiteX4" fmla="*/ 3764085 w 4521245"/>
                    <a:gd name="connsiteY4" fmla="*/ 37123 h 407377"/>
                    <a:gd name="connsiteX0" fmla="*/ 3820772 w 4577932"/>
                    <a:gd name="connsiteY0" fmla="*/ 37123 h 407377"/>
                    <a:gd name="connsiteX1" fmla="*/ 4577932 w 4577932"/>
                    <a:gd name="connsiteY1" fmla="*/ 407377 h 407377"/>
                    <a:gd name="connsiteX2" fmla="*/ 0 w 4577932"/>
                    <a:gd name="connsiteY2" fmla="*/ 384908 h 407377"/>
                    <a:gd name="connsiteX3" fmla="*/ 692664 w 4577932"/>
                    <a:gd name="connsiteY3" fmla="*/ 0 h 407377"/>
                    <a:gd name="connsiteX4" fmla="*/ 3820772 w 4577932"/>
                    <a:gd name="connsiteY4" fmla="*/ 37123 h 407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7932" h="407377">
                      <a:moveTo>
                        <a:pt x="3820772" y="37123"/>
                      </a:moveTo>
                      <a:lnTo>
                        <a:pt x="4577932" y="407377"/>
                      </a:lnTo>
                      <a:lnTo>
                        <a:pt x="0" y="384908"/>
                      </a:lnTo>
                      <a:lnTo>
                        <a:pt x="692664" y="0"/>
                      </a:lnTo>
                      <a:lnTo>
                        <a:pt x="3820772" y="37123"/>
                      </a:lnTo>
                      <a:close/>
                    </a:path>
                  </a:pathLst>
                </a:custGeom>
                <a:solidFill>
                  <a:srgbClr val="00B0F0">
                    <a:alpha val="74118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upo 29"/>
                <p:cNvGrpSpPr/>
                <p:nvPr/>
              </p:nvGrpSpPr>
              <p:grpSpPr>
                <a:xfrm>
                  <a:off x="2392510" y="928131"/>
                  <a:ext cx="4572459" cy="3496084"/>
                  <a:chOff x="2392510" y="928131"/>
                  <a:chExt cx="4572459" cy="3496084"/>
                </a:xfrm>
              </p:grpSpPr>
              <p:sp>
                <p:nvSpPr>
                  <p:cNvPr id="27" name="Forma livre 26"/>
                  <p:cNvSpPr/>
                  <p:nvPr/>
                </p:nvSpPr>
                <p:spPr>
                  <a:xfrm>
                    <a:off x="4667246" y="938331"/>
                    <a:ext cx="2297723" cy="3485884"/>
                  </a:xfrm>
                  <a:custGeom>
                    <a:avLst/>
                    <a:gdLst>
                      <a:gd name="connsiteX0" fmla="*/ 2297723 w 2297723"/>
                      <a:gd name="connsiteY0" fmla="*/ 4572000 h 4572000"/>
                      <a:gd name="connsiteX1" fmla="*/ 0 w 2297723"/>
                      <a:gd name="connsiteY1" fmla="*/ 0 h 4572000"/>
                      <a:gd name="connsiteX2" fmla="*/ 0 w 2297723"/>
                      <a:gd name="connsiteY2" fmla="*/ 926123 h 4572000"/>
                      <a:gd name="connsiteX3" fmla="*/ 1582615 w 2297723"/>
                      <a:gd name="connsiteY3" fmla="*/ 4161692 h 4572000"/>
                      <a:gd name="connsiteX4" fmla="*/ 2297723 w 2297723"/>
                      <a:gd name="connsiteY4" fmla="*/ 4572000 h 4572000"/>
                      <a:gd name="connsiteX0" fmla="*/ 2297723 w 2297723"/>
                      <a:gd name="connsiteY0" fmla="*/ 4267200 h 4267200"/>
                      <a:gd name="connsiteX1" fmla="*/ 25400 w 2297723"/>
                      <a:gd name="connsiteY1" fmla="*/ 0 h 4267200"/>
                      <a:gd name="connsiteX2" fmla="*/ 0 w 2297723"/>
                      <a:gd name="connsiteY2" fmla="*/ 621323 h 4267200"/>
                      <a:gd name="connsiteX3" fmla="*/ 1582615 w 2297723"/>
                      <a:gd name="connsiteY3" fmla="*/ 3856892 h 4267200"/>
                      <a:gd name="connsiteX4" fmla="*/ 2297723 w 2297723"/>
                      <a:gd name="connsiteY4" fmla="*/ 4267200 h 4267200"/>
                      <a:gd name="connsiteX0" fmla="*/ 2297723 w 2297723"/>
                      <a:gd name="connsiteY0" fmla="*/ 3505200 h 3856892"/>
                      <a:gd name="connsiteX1" fmla="*/ 25400 w 2297723"/>
                      <a:gd name="connsiteY1" fmla="*/ 0 h 3856892"/>
                      <a:gd name="connsiteX2" fmla="*/ 0 w 2297723"/>
                      <a:gd name="connsiteY2" fmla="*/ 621323 h 3856892"/>
                      <a:gd name="connsiteX3" fmla="*/ 1582615 w 2297723"/>
                      <a:gd name="connsiteY3" fmla="*/ 3856892 h 3856892"/>
                      <a:gd name="connsiteX4" fmla="*/ 2297723 w 2297723"/>
                      <a:gd name="connsiteY4" fmla="*/ 3505200 h 3856892"/>
                      <a:gd name="connsiteX0" fmla="*/ 2297723 w 2297723"/>
                      <a:gd name="connsiteY0" fmla="*/ 3505200 h 3505200"/>
                      <a:gd name="connsiteX1" fmla="*/ 25400 w 2297723"/>
                      <a:gd name="connsiteY1" fmla="*/ 0 h 3505200"/>
                      <a:gd name="connsiteX2" fmla="*/ 0 w 2297723"/>
                      <a:gd name="connsiteY2" fmla="*/ 621323 h 3505200"/>
                      <a:gd name="connsiteX3" fmla="*/ 1582615 w 2297723"/>
                      <a:gd name="connsiteY3" fmla="*/ 3158392 h 3505200"/>
                      <a:gd name="connsiteX4" fmla="*/ 2297723 w 2297723"/>
                      <a:gd name="connsiteY4" fmla="*/ 3505200 h 3505200"/>
                      <a:gd name="connsiteX0" fmla="*/ 2297723 w 2297723"/>
                      <a:gd name="connsiteY0" fmla="*/ 3519487 h 3519487"/>
                      <a:gd name="connsiteX1" fmla="*/ 11113 w 2297723"/>
                      <a:gd name="connsiteY1" fmla="*/ 0 h 3519487"/>
                      <a:gd name="connsiteX2" fmla="*/ 0 w 2297723"/>
                      <a:gd name="connsiteY2" fmla="*/ 635610 h 3519487"/>
                      <a:gd name="connsiteX3" fmla="*/ 1582615 w 2297723"/>
                      <a:gd name="connsiteY3" fmla="*/ 3172679 h 3519487"/>
                      <a:gd name="connsiteX4" fmla="*/ 2297723 w 2297723"/>
                      <a:gd name="connsiteY4" fmla="*/ 3519487 h 3519487"/>
                      <a:gd name="connsiteX0" fmla="*/ 2297723 w 2297723"/>
                      <a:gd name="connsiteY0" fmla="*/ 3512343 h 3512343"/>
                      <a:gd name="connsiteX1" fmla="*/ 3969 w 2297723"/>
                      <a:gd name="connsiteY1" fmla="*/ 0 h 3512343"/>
                      <a:gd name="connsiteX2" fmla="*/ 0 w 2297723"/>
                      <a:gd name="connsiteY2" fmla="*/ 628466 h 3512343"/>
                      <a:gd name="connsiteX3" fmla="*/ 1582615 w 2297723"/>
                      <a:gd name="connsiteY3" fmla="*/ 3165535 h 3512343"/>
                      <a:gd name="connsiteX4" fmla="*/ 2297723 w 2297723"/>
                      <a:gd name="connsiteY4" fmla="*/ 3512343 h 3512343"/>
                      <a:gd name="connsiteX0" fmla="*/ 2297723 w 2297723"/>
                      <a:gd name="connsiteY0" fmla="*/ 3533775 h 3533775"/>
                      <a:gd name="connsiteX1" fmla="*/ 11112 w 2297723"/>
                      <a:gd name="connsiteY1" fmla="*/ 0 h 3533775"/>
                      <a:gd name="connsiteX2" fmla="*/ 0 w 2297723"/>
                      <a:gd name="connsiteY2" fmla="*/ 649898 h 3533775"/>
                      <a:gd name="connsiteX3" fmla="*/ 1582615 w 2297723"/>
                      <a:gd name="connsiteY3" fmla="*/ 3186967 h 3533775"/>
                      <a:gd name="connsiteX4" fmla="*/ 2297723 w 2297723"/>
                      <a:gd name="connsiteY4" fmla="*/ 3533775 h 3533775"/>
                      <a:gd name="connsiteX0" fmla="*/ 2297723 w 2297723"/>
                      <a:gd name="connsiteY0" fmla="*/ 3526631 h 3526631"/>
                      <a:gd name="connsiteX1" fmla="*/ 18255 w 2297723"/>
                      <a:gd name="connsiteY1" fmla="*/ 0 h 3526631"/>
                      <a:gd name="connsiteX2" fmla="*/ 0 w 2297723"/>
                      <a:gd name="connsiteY2" fmla="*/ 642754 h 3526631"/>
                      <a:gd name="connsiteX3" fmla="*/ 1582615 w 2297723"/>
                      <a:gd name="connsiteY3" fmla="*/ 3179823 h 3526631"/>
                      <a:gd name="connsiteX4" fmla="*/ 2297723 w 2297723"/>
                      <a:gd name="connsiteY4" fmla="*/ 3526631 h 3526631"/>
                      <a:gd name="connsiteX0" fmla="*/ 2297723 w 2297723"/>
                      <a:gd name="connsiteY0" fmla="*/ 3376612 h 3376612"/>
                      <a:gd name="connsiteX1" fmla="*/ 146843 w 2297723"/>
                      <a:gd name="connsiteY1" fmla="*/ 0 h 3376612"/>
                      <a:gd name="connsiteX2" fmla="*/ 0 w 2297723"/>
                      <a:gd name="connsiteY2" fmla="*/ 492735 h 3376612"/>
                      <a:gd name="connsiteX3" fmla="*/ 1582615 w 2297723"/>
                      <a:gd name="connsiteY3" fmla="*/ 3029804 h 3376612"/>
                      <a:gd name="connsiteX4" fmla="*/ 2297723 w 2297723"/>
                      <a:gd name="connsiteY4" fmla="*/ 3376612 h 3376612"/>
                      <a:gd name="connsiteX0" fmla="*/ 2297723 w 2297723"/>
                      <a:gd name="connsiteY0" fmla="*/ 3490912 h 3490912"/>
                      <a:gd name="connsiteX1" fmla="*/ 3968 w 2297723"/>
                      <a:gd name="connsiteY1" fmla="*/ 0 h 3490912"/>
                      <a:gd name="connsiteX2" fmla="*/ 0 w 2297723"/>
                      <a:gd name="connsiteY2" fmla="*/ 607035 h 3490912"/>
                      <a:gd name="connsiteX3" fmla="*/ 1582615 w 2297723"/>
                      <a:gd name="connsiteY3" fmla="*/ 3144104 h 3490912"/>
                      <a:gd name="connsiteX4" fmla="*/ 2297723 w 2297723"/>
                      <a:gd name="connsiteY4" fmla="*/ 3490912 h 3490912"/>
                      <a:gd name="connsiteX0" fmla="*/ 2297723 w 2297723"/>
                      <a:gd name="connsiteY0" fmla="*/ 3462337 h 3462337"/>
                      <a:gd name="connsiteX1" fmla="*/ 11112 w 2297723"/>
                      <a:gd name="connsiteY1" fmla="*/ 0 h 3462337"/>
                      <a:gd name="connsiteX2" fmla="*/ 0 w 2297723"/>
                      <a:gd name="connsiteY2" fmla="*/ 578460 h 3462337"/>
                      <a:gd name="connsiteX3" fmla="*/ 1582615 w 2297723"/>
                      <a:gd name="connsiteY3" fmla="*/ 3115529 h 3462337"/>
                      <a:gd name="connsiteX4" fmla="*/ 2297723 w 2297723"/>
                      <a:gd name="connsiteY4" fmla="*/ 3462337 h 3462337"/>
                      <a:gd name="connsiteX0" fmla="*/ 2297723 w 2297723"/>
                      <a:gd name="connsiteY0" fmla="*/ 3485884 h 3485884"/>
                      <a:gd name="connsiteX1" fmla="*/ 18960 w 2297723"/>
                      <a:gd name="connsiteY1" fmla="*/ 0 h 3485884"/>
                      <a:gd name="connsiteX2" fmla="*/ 0 w 2297723"/>
                      <a:gd name="connsiteY2" fmla="*/ 602007 h 3485884"/>
                      <a:gd name="connsiteX3" fmla="*/ 1582615 w 2297723"/>
                      <a:gd name="connsiteY3" fmla="*/ 3139076 h 3485884"/>
                      <a:gd name="connsiteX4" fmla="*/ 2297723 w 2297723"/>
                      <a:gd name="connsiteY4" fmla="*/ 3485884 h 3485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7723" h="3485884">
                        <a:moveTo>
                          <a:pt x="2297723" y="3485884"/>
                        </a:moveTo>
                        <a:lnTo>
                          <a:pt x="18960" y="0"/>
                        </a:lnTo>
                        <a:cubicBezTo>
                          <a:pt x="17637" y="202345"/>
                          <a:pt x="1323" y="399662"/>
                          <a:pt x="0" y="602007"/>
                        </a:cubicBezTo>
                        <a:lnTo>
                          <a:pt x="1582615" y="3139076"/>
                        </a:lnTo>
                        <a:lnTo>
                          <a:pt x="2297723" y="348588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5098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orma livre 27"/>
                  <p:cNvSpPr/>
                  <p:nvPr/>
                </p:nvSpPr>
                <p:spPr>
                  <a:xfrm>
                    <a:off x="2392510" y="928131"/>
                    <a:ext cx="2301326" cy="3488715"/>
                  </a:xfrm>
                  <a:custGeom>
                    <a:avLst/>
                    <a:gdLst>
                      <a:gd name="connsiteX0" fmla="*/ 0 w 2321170"/>
                      <a:gd name="connsiteY0" fmla="*/ 4560277 h 4560277"/>
                      <a:gd name="connsiteX1" fmla="*/ 2321170 w 2321170"/>
                      <a:gd name="connsiteY1" fmla="*/ 0 h 4560277"/>
                      <a:gd name="connsiteX2" fmla="*/ 2309446 w 2321170"/>
                      <a:gd name="connsiteY2" fmla="*/ 949569 h 4560277"/>
                      <a:gd name="connsiteX3" fmla="*/ 726831 w 2321170"/>
                      <a:gd name="connsiteY3" fmla="*/ 4138246 h 4560277"/>
                      <a:gd name="connsiteX4" fmla="*/ 0 w 2321170"/>
                      <a:gd name="connsiteY4" fmla="*/ 4560277 h 4560277"/>
                      <a:gd name="connsiteX0" fmla="*/ 0 w 3884246"/>
                      <a:gd name="connsiteY0" fmla="*/ 4560277 h 4560277"/>
                      <a:gd name="connsiteX1" fmla="*/ 2321170 w 3884246"/>
                      <a:gd name="connsiteY1" fmla="*/ 0 h 4560277"/>
                      <a:gd name="connsiteX2" fmla="*/ 3884246 w 3884246"/>
                      <a:gd name="connsiteY2" fmla="*/ 1203569 h 4560277"/>
                      <a:gd name="connsiteX3" fmla="*/ 726831 w 3884246"/>
                      <a:gd name="connsiteY3" fmla="*/ 4138246 h 4560277"/>
                      <a:gd name="connsiteX4" fmla="*/ 0 w 3884246"/>
                      <a:gd name="connsiteY4" fmla="*/ 4560277 h 4560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726831 w 3921370"/>
                      <a:gd name="connsiteY3" fmla="*/ 3630246 h 4052277"/>
                      <a:gd name="connsiteX4" fmla="*/ 0 w 3921370"/>
                      <a:gd name="connsiteY4" fmla="*/ 4052277 h 4052277"/>
                      <a:gd name="connsiteX0" fmla="*/ 0 w 3921370"/>
                      <a:gd name="connsiteY0" fmla="*/ 4052277 h 4052277"/>
                      <a:gd name="connsiteX1" fmla="*/ 3921370 w 3921370"/>
                      <a:gd name="connsiteY1" fmla="*/ 0 h 4052277"/>
                      <a:gd name="connsiteX2" fmla="*/ 3884246 w 3921370"/>
                      <a:gd name="connsiteY2" fmla="*/ 695569 h 4052277"/>
                      <a:gd name="connsiteX3" fmla="*/ 2314331 w 3921370"/>
                      <a:gd name="connsiteY3" fmla="*/ 3173046 h 4052277"/>
                      <a:gd name="connsiteX4" fmla="*/ 0 w 3921370"/>
                      <a:gd name="connsiteY4" fmla="*/ 4052277 h 4052277"/>
                      <a:gd name="connsiteX0" fmla="*/ 0 w 2308470"/>
                      <a:gd name="connsiteY0" fmla="*/ 3531577 h 3531577"/>
                      <a:gd name="connsiteX1" fmla="*/ 2308470 w 2308470"/>
                      <a:gd name="connsiteY1" fmla="*/ 0 h 3531577"/>
                      <a:gd name="connsiteX2" fmla="*/ 2271346 w 2308470"/>
                      <a:gd name="connsiteY2" fmla="*/ 695569 h 3531577"/>
                      <a:gd name="connsiteX3" fmla="*/ 701431 w 2308470"/>
                      <a:gd name="connsiteY3" fmla="*/ 3173046 h 3531577"/>
                      <a:gd name="connsiteX4" fmla="*/ 0 w 2308470"/>
                      <a:gd name="connsiteY4" fmla="*/ 3531577 h 3531577"/>
                      <a:gd name="connsiteX0" fmla="*/ 0 w 2315614"/>
                      <a:gd name="connsiteY0" fmla="*/ 3524434 h 3524434"/>
                      <a:gd name="connsiteX1" fmla="*/ 2315614 w 2315614"/>
                      <a:gd name="connsiteY1" fmla="*/ 0 h 3524434"/>
                      <a:gd name="connsiteX2" fmla="*/ 2271346 w 2315614"/>
                      <a:gd name="connsiteY2" fmla="*/ 688426 h 3524434"/>
                      <a:gd name="connsiteX3" fmla="*/ 701431 w 2315614"/>
                      <a:gd name="connsiteY3" fmla="*/ 3165903 h 3524434"/>
                      <a:gd name="connsiteX4" fmla="*/ 0 w 2315614"/>
                      <a:gd name="connsiteY4" fmla="*/ 3524434 h 3524434"/>
                      <a:gd name="connsiteX0" fmla="*/ 0 w 2301326"/>
                      <a:gd name="connsiteY0" fmla="*/ 3488715 h 3488715"/>
                      <a:gd name="connsiteX1" fmla="*/ 2301326 w 2301326"/>
                      <a:gd name="connsiteY1" fmla="*/ 0 h 3488715"/>
                      <a:gd name="connsiteX2" fmla="*/ 2271346 w 2301326"/>
                      <a:gd name="connsiteY2" fmla="*/ 652707 h 3488715"/>
                      <a:gd name="connsiteX3" fmla="*/ 701431 w 2301326"/>
                      <a:gd name="connsiteY3" fmla="*/ 3130184 h 3488715"/>
                      <a:gd name="connsiteX4" fmla="*/ 0 w 2301326"/>
                      <a:gd name="connsiteY4" fmla="*/ 3488715 h 3488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1326" h="3488715">
                        <a:moveTo>
                          <a:pt x="0" y="3488715"/>
                        </a:moveTo>
                        <a:lnTo>
                          <a:pt x="2301326" y="0"/>
                        </a:lnTo>
                        <a:lnTo>
                          <a:pt x="2271346" y="652707"/>
                        </a:lnTo>
                        <a:lnTo>
                          <a:pt x="701431" y="3130184"/>
                        </a:lnTo>
                        <a:lnTo>
                          <a:pt x="0" y="3488715"/>
                        </a:lnTo>
                        <a:close/>
                      </a:path>
                    </a:pathLst>
                  </a:custGeom>
                  <a:solidFill>
                    <a:srgbClr val="88F280">
                      <a:alpha val="81961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Triângulo isósceles 21"/>
                  <p:cNvSpPr/>
                  <p:nvPr/>
                </p:nvSpPr>
                <p:spPr>
                  <a:xfrm>
                    <a:off x="3076978" y="1557536"/>
                    <a:ext cx="3168352" cy="2495783"/>
                  </a:xfrm>
                  <a:prstGeom prst="triangle">
                    <a:avLst/>
                  </a:prstGeom>
                  <a:solidFill>
                    <a:srgbClr val="DBEEF4">
                      <a:alpha val="70980"/>
                    </a:srgb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CaixaDeTexto 6"/>
                  <p:cNvSpPr txBox="1"/>
                  <p:nvPr/>
                </p:nvSpPr>
                <p:spPr>
                  <a:xfrm>
                    <a:off x="3065493" y="4049674"/>
                    <a:ext cx="3168352" cy="3693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square" lIns="91440" tIns="45720" rIns="91440" bIns="45720" anchor="t" anchorCtr="0" compatLnSpc="1">
                    <a:sp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en-US" b="1" dirty="0" err="1" smtClean="0">
                        <a:latin typeface="Calibri"/>
                      </a:rPr>
                      <a:t>Fenómenos</a:t>
                    </a:r>
                    <a:r>
                      <a:rPr lang="en-US" b="1" dirty="0" smtClean="0">
                        <a:latin typeface="Calibri"/>
                      </a:rPr>
                      <a:t> </a:t>
                    </a:r>
                    <a:r>
                      <a:rPr lang="en-US" b="1" dirty="0" err="1" smtClean="0">
                        <a:latin typeface="Calibri"/>
                      </a:rPr>
                      <a:t>naturais</a:t>
                    </a:r>
                    <a:endParaRPr lang="en-US" sz="1800" b="1" i="0" u="none" strike="noStrike" kern="1200" cap="none" spc="0" baseline="0" dirty="0">
                      <a:uFillTx/>
                      <a:latin typeface="Calibri"/>
                    </a:endParaRPr>
                  </a:p>
                </p:txBody>
              </p:sp>
            </p:grpSp>
            <p:sp>
              <p:nvSpPr>
                <p:cNvPr id="24" name="CaixaDeTexto 6"/>
                <p:cNvSpPr txBox="1"/>
                <p:nvPr/>
              </p:nvSpPr>
              <p:spPr>
                <a:xfrm rot="3428133">
                  <a:off x="4119645" y="2527704"/>
                  <a:ext cx="3070386" cy="3693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800" b="1" i="0" u="none" strike="noStrike" kern="1200" cap="none" spc="0" baseline="0" dirty="0" err="1" smtClean="0">
                      <a:uFillTx/>
                      <a:latin typeface="Calibri"/>
                    </a:rPr>
                    <a:t>Actos</a:t>
                  </a:r>
                  <a:r>
                    <a:rPr lang="en-US" sz="1800" b="1" i="0" u="none" strike="noStrike" kern="1200" cap="none" spc="0" baseline="0" dirty="0" smtClean="0">
                      <a:uFillTx/>
                      <a:latin typeface="Calibri"/>
                    </a:rPr>
                    <a:t> </a:t>
                  </a:r>
                  <a:r>
                    <a:rPr lang="en-US" sz="1800" b="1" i="0" u="none" strike="noStrike" kern="1200" cap="none" spc="0" baseline="0" dirty="0" err="1" smtClean="0">
                      <a:uFillTx/>
                      <a:latin typeface="Calibri"/>
                    </a:rPr>
                    <a:t>Intencionais</a:t>
                  </a:r>
                  <a:r>
                    <a:rPr lang="en-US" sz="1800" b="1" i="0" u="none" strike="noStrike" kern="1200" cap="none" spc="0" baseline="0" dirty="0" smtClean="0">
                      <a:uFillTx/>
                      <a:latin typeface="Calibri"/>
                    </a:rPr>
                    <a:t> (security)</a:t>
                  </a:r>
                  <a:endParaRPr lang="en-US" sz="1800" b="1" i="0" u="none" strike="noStrike" kern="1200" cap="none" spc="0" baseline="0" dirty="0">
                    <a:uFillTx/>
                    <a:latin typeface="Calibri"/>
                  </a:endParaRPr>
                </a:p>
              </p:txBody>
            </p:sp>
          </p:grpSp>
          <p:sp>
            <p:nvSpPr>
              <p:cNvPr id="18" name="CaixaDeTexto 1"/>
              <p:cNvSpPr txBox="1"/>
              <p:nvPr/>
            </p:nvSpPr>
            <p:spPr>
              <a:xfrm>
                <a:off x="3821257" y="2967546"/>
                <a:ext cx="154721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0" i="0" u="none" strike="noStrike" kern="1200" cap="none" spc="0" baseline="0" dirty="0" err="1" smtClean="0">
                    <a:solidFill>
                      <a:srgbClr val="000000"/>
                    </a:solidFill>
                    <a:uFillTx/>
                    <a:latin typeface="Calibri"/>
                  </a:rPr>
                  <a:t>Uso</a:t>
                </a:r>
                <a:endParaRPr lang="en-US" sz="18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dirty="0" err="1">
                    <a:solidFill>
                      <a:srgbClr val="000000"/>
                    </a:solidFill>
                    <a:latin typeface="Calibri"/>
                  </a:rPr>
                  <a:t>s</a:t>
                </a:r>
                <a:r>
                  <a:rPr lang="en-US" dirty="0" err="1" smtClean="0">
                    <a:solidFill>
                      <a:srgbClr val="000000"/>
                    </a:solidFill>
                    <a:latin typeface="Calibri"/>
                  </a:rPr>
                  <a:t>eguro</a:t>
                </a:r>
                <a:r>
                  <a:rPr lang="en-US" dirty="0" smtClean="0">
                    <a:solidFill>
                      <a:srgbClr val="000000"/>
                    </a:solidFill>
                    <a:latin typeface="Calibri"/>
                  </a:rPr>
                  <a:t> do mar</a:t>
                </a:r>
                <a:endPara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CaixaDeTexto 6"/>
              <p:cNvSpPr txBox="1"/>
              <p:nvPr/>
            </p:nvSpPr>
            <p:spPr>
              <a:xfrm rot="18202352">
                <a:off x="1865557" y="2626223"/>
                <a:ext cx="3670874" cy="369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dirty="0" err="1"/>
                  <a:t>Actos</a:t>
                </a:r>
                <a:r>
                  <a:rPr lang="en-US" b="1" dirty="0"/>
                  <a:t> </a:t>
                </a:r>
                <a:r>
                  <a:rPr lang="en-US" b="1" dirty="0" err="1"/>
                  <a:t>acidentais</a:t>
                </a:r>
                <a:r>
                  <a:rPr lang="en-US" b="1" dirty="0"/>
                  <a:t> (Safety)</a:t>
                </a:r>
              </a:p>
            </p:txBody>
          </p:sp>
        </p:grpSp>
        <p:sp>
          <p:nvSpPr>
            <p:cNvPr id="7" name="Triângulo isósceles 6"/>
            <p:cNvSpPr/>
            <p:nvPr/>
          </p:nvSpPr>
          <p:spPr>
            <a:xfrm>
              <a:off x="2345421" y="1063409"/>
              <a:ext cx="4577932" cy="3515556"/>
            </a:xfrm>
            <a:prstGeom prst="triangl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19" name="Rectângulo arredondado 95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EEAFF"/>
              </a:gs>
              <a:gs pos="100000">
                <a:srgbClr val="BBEFFF"/>
              </a:gs>
            </a:gsLst>
            <a:lin ang="16200000"/>
          </a:gradFill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kern="0" dirty="0" smtClean="0">
                <a:solidFill>
                  <a:srgbClr val="000000"/>
                </a:solidFill>
                <a:latin typeface="Calibri"/>
              </a:rPr>
              <a:t>Ameaças</a:t>
            </a:r>
            <a:endParaRPr lang="pt-P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22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4" r="21334"/>
          <a:stretch/>
        </p:blipFill>
        <p:spPr>
          <a:xfrm>
            <a:off x="0" y="-100816"/>
            <a:ext cx="9144000" cy="6958816"/>
          </a:xfrm>
          <a:prstGeom prst="rect">
            <a:avLst/>
          </a:prstGeom>
        </p:spPr>
      </p:pic>
      <p:sp>
        <p:nvSpPr>
          <p:cNvPr id="2" name="CaixaDeTexto 3"/>
          <p:cNvSpPr txBox="1"/>
          <p:nvPr/>
        </p:nvSpPr>
        <p:spPr>
          <a:xfrm>
            <a:off x="3563888" y="5517232"/>
            <a:ext cx="2755370" cy="46166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cs typeface="Times New Roman" pitchFamily="18"/>
              </a:rPr>
              <a:t>Segurança Marítima</a:t>
            </a:r>
          </a:p>
        </p:txBody>
      </p:sp>
      <p:sp>
        <p:nvSpPr>
          <p:cNvPr id="4" name="CaixaDeTexto 5"/>
          <p:cNvSpPr txBox="1"/>
          <p:nvPr/>
        </p:nvSpPr>
        <p:spPr>
          <a:xfrm>
            <a:off x="4097207" y="5969254"/>
            <a:ext cx="1682320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</a:rPr>
              <a:t>CMG G. Melo, </a:t>
            </a:r>
            <a:r>
              <a:rPr lang="pt-PT" sz="1200" kern="0" dirty="0" smtClean="0">
                <a:solidFill>
                  <a:schemeClr val="bg1"/>
                </a:solidFill>
                <a:latin typeface="Calibri"/>
              </a:rPr>
              <a:t>Out </a:t>
            </a:r>
            <a:r>
              <a:rPr lang="pt-PT" sz="1200" b="0" i="0" u="none" strike="noStrike" kern="1200" cap="none" spc="0" baseline="0" dirty="0" smtClean="0">
                <a:solidFill>
                  <a:schemeClr val="bg1"/>
                </a:solidFill>
                <a:uFillTx/>
                <a:latin typeface="Calibri"/>
              </a:rPr>
              <a:t>2013</a:t>
            </a:r>
            <a:endParaRPr lang="pt-PT" sz="1200" b="0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6" y="324243"/>
            <a:ext cx="4669941" cy="1926503"/>
          </a:xfrm>
          <a:prstGeom prst="rect">
            <a:avLst/>
          </a:prstGeom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bg1"/>
                </a:solidFill>
              </a:rPr>
              <a:pPr lvl="0"/>
              <a:t>30</a:t>
            </a:fld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07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7" y="198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744633" y="664718"/>
            <a:ext cx="5744589" cy="5437093"/>
            <a:chOff x="1744633" y="664718"/>
            <a:chExt cx="5744589" cy="5437093"/>
          </a:xfrm>
        </p:grpSpPr>
        <p:grpSp>
          <p:nvGrpSpPr>
            <p:cNvPr id="18" name="Grupo 17"/>
            <p:cNvGrpSpPr/>
            <p:nvPr/>
          </p:nvGrpSpPr>
          <p:grpSpPr>
            <a:xfrm>
              <a:off x="1744633" y="1193794"/>
              <a:ext cx="5744589" cy="4395932"/>
              <a:chOff x="1744633" y="1193794"/>
              <a:chExt cx="5744589" cy="4395932"/>
            </a:xfrm>
          </p:grpSpPr>
          <p:graphicFrame>
            <p:nvGraphicFramePr>
              <p:cNvPr id="16" name="Gráfico 1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409151471"/>
                  </p:ext>
                </p:extLst>
              </p:nvPr>
            </p:nvGraphicFramePr>
            <p:xfrm>
              <a:off x="1744633" y="1193794"/>
              <a:ext cx="5744589" cy="43959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7" name="Rectângulo arredondado 41"/>
              <p:cNvSpPr/>
              <p:nvPr/>
            </p:nvSpPr>
            <p:spPr>
              <a:xfrm rot="18040412">
                <a:off x="2469352" y="2614016"/>
                <a:ext cx="1690076" cy="41494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>
                    <a:latin typeface="Calibri"/>
                  </a:rPr>
                  <a:t>Investigação</a:t>
                </a:r>
              </a:p>
            </p:txBody>
          </p:sp>
          <p:sp>
            <p:nvSpPr>
              <p:cNvPr id="8" name="Rectângulo arredondado 40"/>
              <p:cNvSpPr/>
              <p:nvPr/>
            </p:nvSpPr>
            <p:spPr>
              <a:xfrm>
                <a:off x="3783984" y="4653136"/>
                <a:ext cx="1512170" cy="39024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algn="ctr"/>
                <a:r>
                  <a:rPr lang="pt-PT" dirty="0" err="1">
                    <a:latin typeface="Calibri"/>
                  </a:rPr>
                  <a:t>Reação</a:t>
                </a:r>
                <a:endParaRPr lang="pt-PT" dirty="0">
                  <a:latin typeface="Calibri"/>
                </a:endParaRPr>
              </a:p>
            </p:txBody>
          </p:sp>
          <p:sp>
            <p:nvSpPr>
              <p:cNvPr id="9" name="Oval 11"/>
              <p:cNvSpPr/>
              <p:nvPr/>
            </p:nvSpPr>
            <p:spPr>
              <a:xfrm>
                <a:off x="3578636" y="2343964"/>
                <a:ext cx="2088232" cy="209021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1 0"/>
                  <a:gd name="f16" fmla="*/ f9 f0 1"/>
                  <a:gd name="f17" fmla="*/ f10 f0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0"/>
                  <a:gd name="f29" fmla="+- f22 0 f1"/>
                  <a:gd name="f30" fmla="+- f23 0 f1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0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1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0" swAng="f1"/>
                    <a:arcTo wR="f48" hR="f49" stAng="f2" swAng="f1"/>
                    <a:arcTo wR="f48" hR="f49" stAng="f7" swAng="f1"/>
                    <a:arcTo wR="f48" hR="f49" stAng="f1" swAng="f1"/>
                    <a:close/>
                  </a:path>
                </a:pathLst>
              </a:custGeom>
              <a:solidFill>
                <a:srgbClr val="FFFFFF">
                  <a:alpha val="81961"/>
                </a:srgbClr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kern="0" dirty="0" smtClean="0">
                    <a:solidFill>
                      <a:srgbClr val="000000"/>
                    </a:solidFill>
                    <a:latin typeface="Calibri"/>
                  </a:rPr>
                  <a:t>Coastal State</a:t>
                </a:r>
                <a:endParaRPr lang="en-US" sz="1800" b="1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Flag State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8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Port State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(</a:t>
                </a:r>
                <a:r>
                  <a:rPr lang="pt-PT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Imposição)</a:t>
                </a:r>
              </a:p>
            </p:txBody>
          </p:sp>
          <p:sp>
            <p:nvSpPr>
              <p:cNvPr id="10" name="Rectângulo arredondado 38"/>
              <p:cNvSpPr/>
              <p:nvPr/>
            </p:nvSpPr>
            <p:spPr>
              <a:xfrm rot="3265116">
                <a:off x="5148124" y="2540458"/>
                <a:ext cx="1442365" cy="38184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noFill/>
              <a:ln w="9528">
                <a:noFill/>
                <a:prstDash val="solid"/>
              </a:ln>
              <a:effectLst/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 dirty="0">
                    <a:uFillTx/>
                    <a:latin typeface="Calibri"/>
                  </a:rPr>
                  <a:t>Prevenção</a:t>
                </a:r>
              </a:p>
            </p:txBody>
          </p:sp>
        </p:grpSp>
        <p:sp>
          <p:nvSpPr>
            <p:cNvPr id="17" name="Seta circular 41"/>
            <p:cNvSpPr/>
            <p:nvPr/>
          </p:nvSpPr>
          <p:spPr>
            <a:xfrm rot="16200000">
              <a:off x="1898181" y="606038"/>
              <a:ext cx="5437093" cy="55544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17742"/>
                <a:gd name="f7" fmla="val 4201229"/>
                <a:gd name="f8" fmla="+- 0 0 19733897"/>
                <a:gd name="f9" fmla="val 4165840"/>
                <a:gd name="f10" fmla="val 2506116"/>
                <a:gd name="f11" fmla="val 2003368"/>
                <a:gd name="f12" fmla="val 1895111"/>
                <a:gd name="f13" fmla="val 702391"/>
                <a:gd name="f14" fmla="val 19829762"/>
                <a:gd name="f15" fmla="val 4305735"/>
                <a:gd name="f16" fmla="val 1456383"/>
                <a:gd name="f17" fmla="val 4013587"/>
                <a:gd name="f18" fmla="val 1782323"/>
                <a:gd name="f19" fmla="val 3571599"/>
                <a:gd name="f20" fmla="val 1585860"/>
                <a:gd name="f21" fmla="val 3770756"/>
                <a:gd name="f22" fmla="val 1550735"/>
                <a:gd name="f23" fmla="val 1668908"/>
                <a:gd name="f24" fmla="val 1560652"/>
                <a:gd name="f25" fmla="val 20436288"/>
                <a:gd name="f26" fmla="+- 0 0 -11"/>
                <a:gd name="f27" fmla="+- 0 0 -439"/>
                <a:gd name="f28" fmla="+- 0 0 -529"/>
                <a:gd name="f29" fmla="+- 0 0 -619"/>
                <a:gd name="f30" fmla="*/ f3 1 4417742"/>
                <a:gd name="f31" fmla="*/ f4 1 4201229"/>
                <a:gd name="f32" fmla="+- f7 0 f5"/>
                <a:gd name="f33" fmla="+- f6 0 f5"/>
                <a:gd name="f34" fmla="*/ f26 f0 1"/>
                <a:gd name="f35" fmla="*/ f27 f0 1"/>
                <a:gd name="f36" fmla="*/ f28 f0 1"/>
                <a:gd name="f37" fmla="*/ f29 f0 1"/>
                <a:gd name="f38" fmla="*/ f33 1 4417742"/>
                <a:gd name="f39" fmla="*/ f32 1 4201229"/>
                <a:gd name="f40" fmla="*/ f34 1 f2"/>
                <a:gd name="f41" fmla="*/ f35 1 f2"/>
                <a:gd name="f42" fmla="*/ f36 1 f2"/>
                <a:gd name="f43" fmla="*/ f37 1 f2"/>
                <a:gd name="f44" fmla="*/ 4002053 1 f38"/>
                <a:gd name="f45" fmla="*/ 2472177 1 f39"/>
                <a:gd name="f46" fmla="*/ 4305735 1 f38"/>
                <a:gd name="f47" fmla="*/ 1456383 1 f39"/>
                <a:gd name="f48" fmla="*/ 4013587 1 f38"/>
                <a:gd name="f49" fmla="*/ 1782323 1 f39"/>
                <a:gd name="f50" fmla="*/ 3571599 1 f38"/>
                <a:gd name="f51" fmla="*/ 1585860 1 f39"/>
                <a:gd name="f52" fmla="*/ 792276 1 f38"/>
                <a:gd name="f53" fmla="*/ 3625466 1 f38"/>
                <a:gd name="f54" fmla="*/ 760568 1 f39"/>
                <a:gd name="f55" fmla="*/ 3440661 1 f39"/>
                <a:gd name="f56" fmla="+- f40 0 f1"/>
                <a:gd name="f57" fmla="+- f41 0 f1"/>
                <a:gd name="f58" fmla="+- f42 0 f1"/>
                <a:gd name="f59" fmla="+- f43 0 f1"/>
                <a:gd name="f60" fmla="*/ f52 f30 1"/>
                <a:gd name="f61" fmla="*/ f53 f30 1"/>
                <a:gd name="f62" fmla="*/ f55 f31 1"/>
                <a:gd name="f63" fmla="*/ f54 f31 1"/>
                <a:gd name="f64" fmla="*/ f44 f30 1"/>
                <a:gd name="f65" fmla="*/ f45 f31 1"/>
                <a:gd name="f66" fmla="*/ f46 f30 1"/>
                <a:gd name="f67" fmla="*/ f47 f31 1"/>
                <a:gd name="f68" fmla="*/ f48 f30 1"/>
                <a:gd name="f69" fmla="*/ f49 f31 1"/>
                <a:gd name="f70" fmla="*/ f50 f30 1"/>
                <a:gd name="f71" fmla="*/ f5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64" y="f65"/>
                </a:cxn>
                <a:cxn ang="f57">
                  <a:pos x="f66" y="f67"/>
                </a:cxn>
                <a:cxn ang="f58">
                  <a:pos x="f68" y="f69"/>
                </a:cxn>
                <a:cxn ang="f59">
                  <a:pos x="f70" y="f71"/>
                </a:cxn>
              </a:cxnLst>
              <a:rect l="f60" t="f63" r="f61" b="f62"/>
              <a:pathLst>
                <a:path w="4417742" h="4201229">
                  <a:moveTo>
                    <a:pt x="f9" y="f10"/>
                  </a:moveTo>
                  <a:arcTo wR="f11" hR="f12" stAng="f13" swAng="f14"/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arcTo wR="f23" hR="f24" stAng="f25" swAng="f8"/>
                  <a:close/>
                </a:path>
              </a:pathLst>
            </a:custGeom>
            <a:solidFill>
              <a:srgbClr val="4F81BD">
                <a:alpha val="72941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>
                <a:solidFill>
                  <a:schemeClr val="tx1"/>
                </a:solidFill>
              </a:rPr>
              <a:pPr lvl="0"/>
              <a:t>4</a:t>
            </a:fld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93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/>
          <p:cNvSpPr txBox="1"/>
          <p:nvPr/>
        </p:nvSpPr>
        <p:spPr>
          <a:xfrm>
            <a:off x="3275856" y="3068964"/>
            <a:ext cx="4647428" cy="83099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rPr>
              <a:t>Dados estatísitcos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rPr>
              <a:t>Mapa de poluição costa portuguesa</a:t>
            </a:r>
            <a:endParaRPr lang="pt-PT" sz="24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Times New Roman" pitchFamily="18"/>
            </a:endParaRPr>
          </a:p>
        </p:txBody>
      </p:sp>
      <p:pic>
        <p:nvPicPr>
          <p:cNvPr id="3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27" y="177494"/>
            <a:ext cx="8820476" cy="63478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ângulo 4"/>
          <p:cNvSpPr/>
          <p:nvPr/>
        </p:nvSpPr>
        <p:spPr>
          <a:xfrm>
            <a:off x="6012161" y="6498375"/>
            <a:ext cx="3067318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Safety and Shipping 1912-2012, Allianz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515" y="6406039"/>
            <a:ext cx="1293940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ISCIA - OSM</a:t>
            </a:r>
          </a:p>
        </p:txBody>
      </p:sp>
      <p:sp>
        <p:nvSpPr>
          <p:cNvPr id="7" name="Rectângulo arredondado 4"/>
          <p:cNvSpPr/>
          <p:nvPr/>
        </p:nvSpPr>
        <p:spPr>
          <a:xfrm>
            <a:off x="80311" y="629564"/>
            <a:ext cx="3627598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Regulamentação e normas</a:t>
            </a:r>
          </a:p>
        </p:txBody>
      </p:sp>
      <p:sp>
        <p:nvSpPr>
          <p:cNvPr id="8" name="Rectângulo 7"/>
          <p:cNvSpPr/>
          <p:nvPr/>
        </p:nvSpPr>
        <p:spPr>
          <a:xfrm>
            <a:off x="272728" y="1277224"/>
            <a:ext cx="1008107" cy="783622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ângulo 9"/>
          <p:cNvSpPr/>
          <p:nvPr/>
        </p:nvSpPr>
        <p:spPr>
          <a:xfrm>
            <a:off x="2898885" y="5091022"/>
            <a:ext cx="1008107" cy="703146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ctângulo 10"/>
          <p:cNvSpPr/>
          <p:nvPr/>
        </p:nvSpPr>
        <p:spPr>
          <a:xfrm>
            <a:off x="6156179" y="1376007"/>
            <a:ext cx="1008107" cy="756848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ectângulo 11"/>
          <p:cNvSpPr/>
          <p:nvPr/>
        </p:nvSpPr>
        <p:spPr>
          <a:xfrm>
            <a:off x="6234443" y="3023097"/>
            <a:ext cx="1008107" cy="981965"/>
          </a:xfrm>
          <a:prstGeom prst="rect">
            <a:avLst/>
          </a:prstGeom>
          <a:noFill/>
          <a:ln w="38103">
            <a:solidFill>
              <a:srgbClr val="948A54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ectângulo 12"/>
          <p:cNvSpPr/>
          <p:nvPr/>
        </p:nvSpPr>
        <p:spPr>
          <a:xfrm>
            <a:off x="7831150" y="4221089"/>
            <a:ext cx="1008107" cy="562996"/>
          </a:xfrm>
          <a:prstGeom prst="rect">
            <a:avLst/>
          </a:prstGeom>
          <a:noFill/>
          <a:ln w="38103">
            <a:solidFill>
              <a:srgbClr val="984807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83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4"/>
          <p:cNvSpPr txBox="1"/>
          <p:nvPr/>
        </p:nvSpPr>
        <p:spPr>
          <a:xfrm>
            <a:off x="251520" y="1287402"/>
            <a:ext cx="6495689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 mar é um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ambiente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duro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muitas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vezes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imprevisível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e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impiedoso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aixaDeTexto 5"/>
          <p:cNvSpPr txBox="1"/>
          <p:nvPr/>
        </p:nvSpPr>
        <p:spPr>
          <a:xfrm>
            <a:off x="1544120" y="2996952"/>
            <a:ext cx="6055760" cy="2031325"/>
          </a:xfrm>
          <a:prstGeom prst="rect">
            <a:avLst/>
          </a:prstGeom>
          <a:solidFill>
            <a:schemeClr val="accent6">
              <a:lumMod val="40000"/>
              <a:lumOff val="60000"/>
              <a:alpha val="69804"/>
            </a:schemeClr>
          </a:solidFill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Assim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sendo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para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operar</a:t>
            </a:r>
            <a:r>
              <a:rPr lang="en-US" sz="18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no mar o </a:t>
            </a:r>
            <a:r>
              <a:rPr lang="en-US" sz="18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ser</a:t>
            </a:r>
            <a:r>
              <a:rPr lang="en-US" sz="18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8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humano</a:t>
            </a:r>
            <a:r>
              <a:rPr lang="en-US" sz="18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tem </a:t>
            </a:r>
            <a:r>
              <a:rPr lang="en-US" sz="18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que</a:t>
            </a:r>
            <a:r>
              <a:rPr lang="en-US" sz="18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800" b="0" i="0" u="none" strike="noStrike" kern="1200" cap="none" spc="0" dirty="0" err="1" smtClean="0">
                <a:solidFill>
                  <a:srgbClr val="000000"/>
                </a:solidFill>
                <a:uFillTx/>
                <a:latin typeface="Calibri"/>
              </a:rPr>
              <a:t>estar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:</a:t>
            </a:r>
            <a:endParaRPr lang="en-US" sz="18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Fisicamento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apto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;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Psicologicamente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apto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;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Deter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os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conhecimentos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necessários</a:t>
            </a:r>
            <a:r>
              <a:rPr lang="en-US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.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9" name="Rectângulo arredondado 4"/>
          <p:cNvSpPr/>
          <p:nvPr/>
        </p:nvSpPr>
        <p:spPr>
          <a:xfrm>
            <a:off x="2748069" y="629564"/>
            <a:ext cx="3627598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Componente humana capaz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45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>
          <a:blip r:embed="rId3" cstate="print"/>
          <a:srcRect l="11971" r="173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ângulo arredondado 4"/>
          <p:cNvSpPr/>
          <p:nvPr/>
        </p:nvSpPr>
        <p:spPr>
          <a:xfrm>
            <a:off x="846140" y="1268757"/>
            <a:ext cx="7200799" cy="4896547"/>
          </a:xfrm>
          <a:custGeom>
            <a:avLst>
              <a:gd name="f0" fmla="val 844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BF1DE">
              <a:alpha val="54902"/>
            </a:srgbClr>
          </a:solidFill>
          <a:ln w="25402">
            <a:solidFill>
              <a:srgbClr val="10253F"/>
            </a:solidFill>
            <a:custDash>
              <a:ds d="299961" sp="299961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CaixaDeTexto 10"/>
          <p:cNvSpPr txBox="1"/>
          <p:nvPr/>
        </p:nvSpPr>
        <p:spPr>
          <a:xfrm>
            <a:off x="3895243" y="1398090"/>
            <a:ext cx="1705852" cy="400110"/>
          </a:xfrm>
          <a:prstGeom prst="rect">
            <a:avLst/>
          </a:prstGeom>
          <a:solidFill>
            <a:srgbClr val="FFFFFF"/>
          </a:solidFill>
          <a:ln w="9528">
            <a:solidFill>
              <a:srgbClr val="000000"/>
            </a:solidFill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Conhecimento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CaixaDeTexto 11"/>
          <p:cNvSpPr txBox="1"/>
          <p:nvPr/>
        </p:nvSpPr>
        <p:spPr>
          <a:xfrm>
            <a:off x="6300188" y="4797152"/>
            <a:ext cx="957185" cy="400110"/>
          </a:xfrm>
          <a:prstGeom prst="rect">
            <a:avLst/>
          </a:prstGeom>
          <a:solidFill>
            <a:srgbClr val="FFFFFF"/>
          </a:solidFill>
          <a:ln w="9528">
            <a:solidFill>
              <a:srgbClr val="000000"/>
            </a:solidFill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Atitude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CaixaDeTexto 13"/>
          <p:cNvSpPr txBox="1"/>
          <p:nvPr/>
        </p:nvSpPr>
        <p:spPr>
          <a:xfrm>
            <a:off x="1475658" y="4790541"/>
            <a:ext cx="1386918" cy="400110"/>
          </a:xfrm>
          <a:prstGeom prst="rect">
            <a:avLst/>
          </a:prstGeom>
          <a:solidFill>
            <a:srgbClr val="FFFFFF"/>
          </a:solidFill>
          <a:ln w="9528">
            <a:solidFill>
              <a:srgbClr val="000000"/>
            </a:solidFill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Experiência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ângulo arredondado 5"/>
          <p:cNvSpPr/>
          <p:nvPr/>
        </p:nvSpPr>
        <p:spPr>
          <a:xfrm>
            <a:off x="3563892" y="3049341"/>
            <a:ext cx="2087392" cy="1099739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0000"/>
          </a:solidFill>
          <a:ln w="25402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CULTURA</a:t>
            </a:r>
            <a:endParaRPr lang="en-US" sz="20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Seta para baixo 6"/>
          <p:cNvSpPr/>
          <p:nvPr/>
        </p:nvSpPr>
        <p:spPr>
          <a:xfrm rot="13745762">
            <a:off x="2981651" y="3770283"/>
            <a:ext cx="413912" cy="1099739"/>
          </a:xfrm>
          <a:custGeom>
            <a:avLst>
              <a:gd name="f0" fmla="val 17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Seta para baixo 19"/>
          <p:cNvSpPr/>
          <p:nvPr/>
        </p:nvSpPr>
        <p:spPr>
          <a:xfrm rot="8119648">
            <a:off x="5762902" y="3782755"/>
            <a:ext cx="413912" cy="1099739"/>
          </a:xfrm>
          <a:custGeom>
            <a:avLst>
              <a:gd name="f0" fmla="val 17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Seta para baixo 20"/>
          <p:cNvSpPr/>
          <p:nvPr/>
        </p:nvSpPr>
        <p:spPr>
          <a:xfrm>
            <a:off x="4400815" y="1903341"/>
            <a:ext cx="413912" cy="1099739"/>
          </a:xfrm>
          <a:custGeom>
            <a:avLst>
              <a:gd name="f0" fmla="val 17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0583" y="6412414"/>
            <a:ext cx="1080120" cy="445585"/>
          </a:xfrm>
          <a:prstGeom prst="rect">
            <a:avLst/>
          </a:prstGeom>
        </p:spPr>
      </p:pic>
      <p:sp>
        <p:nvSpPr>
          <p:cNvPr id="14" name="Rectângulo arredondado 4"/>
          <p:cNvSpPr/>
          <p:nvPr/>
        </p:nvSpPr>
        <p:spPr>
          <a:xfrm>
            <a:off x="2748069" y="629564"/>
            <a:ext cx="3627598" cy="426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Formação e treino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19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" y="0"/>
            <a:ext cx="9133748" cy="6858000"/>
          </a:xfrm>
          <a:prstGeom prst="rect">
            <a:avLst/>
          </a:prstGeom>
        </p:spPr>
      </p:pic>
      <p:sp>
        <p:nvSpPr>
          <p:cNvPr id="28" name="Seta circular 41"/>
          <p:cNvSpPr/>
          <p:nvPr/>
        </p:nvSpPr>
        <p:spPr>
          <a:xfrm rot="9077358">
            <a:off x="1537145" y="650311"/>
            <a:ext cx="5878815" cy="59576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7742"/>
              <a:gd name="f7" fmla="val 4201229"/>
              <a:gd name="f8" fmla="+- 0 0 19733897"/>
              <a:gd name="f9" fmla="val 4165840"/>
              <a:gd name="f10" fmla="val 2506116"/>
              <a:gd name="f11" fmla="val 2003368"/>
              <a:gd name="f12" fmla="val 1895111"/>
              <a:gd name="f13" fmla="val 702391"/>
              <a:gd name="f14" fmla="val 19829762"/>
              <a:gd name="f15" fmla="val 4305735"/>
              <a:gd name="f16" fmla="val 1456383"/>
              <a:gd name="f17" fmla="val 4013587"/>
              <a:gd name="f18" fmla="val 1782323"/>
              <a:gd name="f19" fmla="val 3571599"/>
              <a:gd name="f20" fmla="val 1585860"/>
              <a:gd name="f21" fmla="val 3770756"/>
              <a:gd name="f22" fmla="val 1550735"/>
              <a:gd name="f23" fmla="val 1668908"/>
              <a:gd name="f24" fmla="val 1560652"/>
              <a:gd name="f25" fmla="val 20436288"/>
              <a:gd name="f26" fmla="+- 0 0 -11"/>
              <a:gd name="f27" fmla="+- 0 0 -439"/>
              <a:gd name="f28" fmla="+- 0 0 -529"/>
              <a:gd name="f29" fmla="+- 0 0 -619"/>
              <a:gd name="f30" fmla="*/ f3 1 4417742"/>
              <a:gd name="f31" fmla="*/ f4 1 4201229"/>
              <a:gd name="f32" fmla="+- f7 0 f5"/>
              <a:gd name="f33" fmla="+- f6 0 f5"/>
              <a:gd name="f34" fmla="*/ f26 f0 1"/>
              <a:gd name="f35" fmla="*/ f27 f0 1"/>
              <a:gd name="f36" fmla="*/ f28 f0 1"/>
              <a:gd name="f37" fmla="*/ f29 f0 1"/>
              <a:gd name="f38" fmla="*/ f33 1 4417742"/>
              <a:gd name="f39" fmla="*/ f32 1 4201229"/>
              <a:gd name="f40" fmla="*/ f34 1 f2"/>
              <a:gd name="f41" fmla="*/ f35 1 f2"/>
              <a:gd name="f42" fmla="*/ f36 1 f2"/>
              <a:gd name="f43" fmla="*/ f37 1 f2"/>
              <a:gd name="f44" fmla="*/ 4002053 1 f38"/>
              <a:gd name="f45" fmla="*/ 2472177 1 f39"/>
              <a:gd name="f46" fmla="*/ 4305735 1 f38"/>
              <a:gd name="f47" fmla="*/ 1456383 1 f39"/>
              <a:gd name="f48" fmla="*/ 4013587 1 f38"/>
              <a:gd name="f49" fmla="*/ 1782323 1 f39"/>
              <a:gd name="f50" fmla="*/ 3571599 1 f38"/>
              <a:gd name="f51" fmla="*/ 1585860 1 f39"/>
              <a:gd name="f52" fmla="*/ 792276 1 f38"/>
              <a:gd name="f53" fmla="*/ 3625466 1 f38"/>
              <a:gd name="f54" fmla="*/ 760568 1 f39"/>
              <a:gd name="f55" fmla="*/ 3440661 1 f39"/>
              <a:gd name="f56" fmla="+- f40 0 f1"/>
              <a:gd name="f57" fmla="+- f41 0 f1"/>
              <a:gd name="f58" fmla="+- f42 0 f1"/>
              <a:gd name="f59" fmla="+- f43 0 f1"/>
              <a:gd name="f60" fmla="*/ f52 f30 1"/>
              <a:gd name="f61" fmla="*/ f53 f30 1"/>
              <a:gd name="f62" fmla="*/ f55 f31 1"/>
              <a:gd name="f63" fmla="*/ f54 f31 1"/>
              <a:gd name="f64" fmla="*/ f44 f30 1"/>
              <a:gd name="f65" fmla="*/ f45 f31 1"/>
              <a:gd name="f66" fmla="*/ f46 f30 1"/>
              <a:gd name="f67" fmla="*/ f47 f31 1"/>
              <a:gd name="f68" fmla="*/ f48 f30 1"/>
              <a:gd name="f69" fmla="*/ f49 f31 1"/>
              <a:gd name="f70" fmla="*/ f50 f30 1"/>
              <a:gd name="f71" fmla="*/ f51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64" y="f65"/>
              </a:cxn>
              <a:cxn ang="f57">
                <a:pos x="f66" y="f67"/>
              </a:cxn>
              <a:cxn ang="f58">
                <a:pos x="f68" y="f69"/>
              </a:cxn>
              <a:cxn ang="f59">
                <a:pos x="f70" y="f71"/>
              </a:cxn>
            </a:cxnLst>
            <a:rect l="f60" t="f63" r="f61" b="f62"/>
            <a:pathLst>
              <a:path w="4417742" h="4201229">
                <a:moveTo>
                  <a:pt x="f9" y="f10"/>
                </a:moveTo>
                <a:arcTo wR="f11" hR="f12" stAng="f13" swAng="f14"/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arcTo wR="f23" hR="f24" stAng="f25" swAng="f8"/>
                <a:close/>
              </a:path>
            </a:pathLst>
          </a:custGeom>
          <a:solidFill>
            <a:srgbClr val="4F81BD">
              <a:alpha val="72941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00192" y="1484784"/>
            <a:ext cx="2160240" cy="792088"/>
          </a:xfrm>
          <a:prstGeom prst="ellipse">
            <a:avLst/>
          </a:prstGeom>
          <a:solidFill>
            <a:srgbClr val="00B0F0">
              <a:alpha val="6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err="1">
                <a:solidFill>
                  <a:schemeClr val="bg1"/>
                </a:solidFill>
              </a:rPr>
              <a:t>Coastal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State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Oval 29"/>
          <p:cNvSpPr/>
          <p:nvPr/>
        </p:nvSpPr>
        <p:spPr>
          <a:xfrm>
            <a:off x="6084168" y="5276182"/>
            <a:ext cx="1800200" cy="782796"/>
          </a:xfrm>
          <a:prstGeom prst="ellipse">
            <a:avLst/>
          </a:prstGeom>
          <a:solidFill>
            <a:srgbClr val="E46C0A">
              <a:alpha val="7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err="1">
                <a:solidFill>
                  <a:srgbClr val="000000"/>
                </a:solidFill>
              </a:rPr>
              <a:t>Port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State</a:t>
            </a:r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79512" y="3376160"/>
            <a:ext cx="1751599" cy="655594"/>
          </a:xfrm>
          <a:prstGeom prst="ellipse">
            <a:avLst/>
          </a:prstGeom>
          <a:solidFill>
            <a:srgbClr val="88F280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dirty="0" err="1">
                <a:solidFill>
                  <a:srgbClr val="000000"/>
                </a:solidFill>
              </a:rPr>
              <a:t>Flag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State</a:t>
            </a:r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8</a:t>
            </a:fld>
            <a:endParaRPr lang="pt-PT"/>
          </a:p>
        </p:txBody>
      </p:sp>
      <p:sp>
        <p:nvSpPr>
          <p:cNvPr id="10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Rectângulo arredondado 4"/>
          <p:cNvSpPr/>
          <p:nvPr/>
        </p:nvSpPr>
        <p:spPr>
          <a:xfrm>
            <a:off x="2771800" y="620688"/>
            <a:ext cx="3168352" cy="43204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BEEF4"/>
          </a:solidFill>
          <a:ln w="9528">
            <a:solidFill>
              <a:srgbClr val="4A7EBB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err="1" smtClean="0">
                <a:solidFill>
                  <a:srgbClr val="000000"/>
                </a:solidFill>
                <a:latin typeface="Calibri"/>
              </a:rPr>
              <a:t>Organização</a:t>
            </a:r>
            <a:r>
              <a:rPr lang="en-US" kern="0" dirty="0" smtClean="0">
                <a:solidFill>
                  <a:srgbClr val="000000"/>
                </a:solidFill>
                <a:latin typeface="Calibri"/>
              </a:rPr>
              <a:t> 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89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" y="8940"/>
            <a:ext cx="9144000" cy="68580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58078" y="620688"/>
            <a:ext cx="9067392" cy="5214773"/>
            <a:chOff x="58078" y="620688"/>
            <a:chExt cx="9067392" cy="5214773"/>
          </a:xfrm>
        </p:grpSpPr>
        <p:sp>
          <p:nvSpPr>
            <p:cNvPr id="9" name="Rectângulo arredondado 4"/>
            <p:cNvSpPr/>
            <p:nvPr/>
          </p:nvSpPr>
          <p:spPr>
            <a:xfrm>
              <a:off x="2771800" y="620688"/>
              <a:ext cx="3168352" cy="43204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08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DBEEF4"/>
            </a:solidFill>
            <a:ln w="9528">
              <a:solidFill>
                <a:srgbClr val="4A7EBB"/>
              </a:solidFill>
              <a:prstDash val="solid"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kern="0" dirty="0" err="1" smtClean="0">
                  <a:solidFill>
                    <a:srgbClr val="000000"/>
                  </a:solidFill>
                  <a:latin typeface="Calibri"/>
                </a:rPr>
                <a:t>Padrões</a:t>
              </a:r>
              <a:r>
                <a:rPr lang="en-US" kern="0" dirty="0" smtClean="0">
                  <a:solidFill>
                    <a:srgbClr val="000000"/>
                  </a:solidFill>
                  <a:latin typeface="Calibri"/>
                </a:rPr>
                <a:t> e </a:t>
              </a:r>
              <a:r>
                <a:rPr lang="en-US" kern="0" dirty="0" err="1" smtClean="0">
                  <a:solidFill>
                    <a:srgbClr val="000000"/>
                  </a:solidFill>
                  <a:latin typeface="Calibri"/>
                </a:rPr>
                <a:t>concorrência</a:t>
              </a: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58078" y="1412776"/>
              <a:ext cx="9067392" cy="4422685"/>
              <a:chOff x="58078" y="1412776"/>
              <a:chExt cx="9067392" cy="4422685"/>
            </a:xfrm>
          </p:grpSpPr>
          <p:sp>
            <p:nvSpPr>
              <p:cNvPr id="19" name="CaixaDeTexto 18"/>
              <p:cNvSpPr txBox="1"/>
              <p:nvPr/>
            </p:nvSpPr>
            <p:spPr>
              <a:xfrm>
                <a:off x="7410598" y="5589240"/>
                <a:ext cx="1500732" cy="246221"/>
              </a:xfrm>
              <a:prstGeom prst="rect">
                <a:avLst/>
              </a:prstGeom>
              <a:solidFill>
                <a:srgbClr val="F2F2F2">
                  <a:alpha val="74902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PT" sz="1000" dirty="0" smtClean="0"/>
                  <a:t>IHS </a:t>
                </a:r>
                <a:r>
                  <a:rPr lang="pt-PT" sz="1000" dirty="0" err="1" smtClean="0"/>
                  <a:t>Fairplay</a:t>
                </a:r>
                <a:r>
                  <a:rPr lang="pt-PT" sz="1000" dirty="0" smtClean="0"/>
                  <a:t>, 31 Dez 2010</a:t>
                </a:r>
                <a:endParaRPr lang="pt-PT" sz="1000" dirty="0"/>
              </a:p>
            </p:txBody>
          </p:sp>
          <p:grpSp>
            <p:nvGrpSpPr>
              <p:cNvPr id="7" name="Grupo 6"/>
              <p:cNvGrpSpPr/>
              <p:nvPr/>
            </p:nvGrpSpPr>
            <p:grpSpPr>
              <a:xfrm>
                <a:off x="58078" y="1412776"/>
                <a:ext cx="9067392" cy="3888432"/>
                <a:chOff x="58078" y="1412776"/>
                <a:chExt cx="9067392" cy="3888432"/>
              </a:xfrm>
            </p:grpSpPr>
            <p:sp>
              <p:nvSpPr>
                <p:cNvPr id="4" name="Rectângulo 3"/>
                <p:cNvSpPr/>
                <p:nvPr/>
              </p:nvSpPr>
              <p:spPr>
                <a:xfrm>
                  <a:off x="4572000" y="1844824"/>
                  <a:ext cx="4485641" cy="3456384"/>
                </a:xfrm>
                <a:prstGeom prst="rect">
                  <a:avLst/>
                </a:prstGeom>
                <a:solidFill>
                  <a:srgbClr val="FFFFFF">
                    <a:alpha val="72941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graphicFrame>
              <p:nvGraphicFramePr>
                <p:cNvPr id="10" name="Gráfico 9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480601873"/>
                    </p:ext>
                  </p:extLst>
                </p:nvPr>
              </p:nvGraphicFramePr>
              <p:xfrm>
                <a:off x="4661207" y="2057400"/>
                <a:ext cx="4292496" cy="324380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pSp>
              <p:nvGrpSpPr>
                <p:cNvPr id="5" name="Grupo 4"/>
                <p:cNvGrpSpPr/>
                <p:nvPr/>
              </p:nvGrpSpPr>
              <p:grpSpPr>
                <a:xfrm>
                  <a:off x="58078" y="1844824"/>
                  <a:ext cx="4485641" cy="3456384"/>
                  <a:chOff x="-57657" y="1124744"/>
                  <a:chExt cx="4485641" cy="3456384"/>
                </a:xfrm>
              </p:grpSpPr>
              <p:sp>
                <p:nvSpPr>
                  <p:cNvPr id="13" name="Rectângulo 12"/>
                  <p:cNvSpPr/>
                  <p:nvPr/>
                </p:nvSpPr>
                <p:spPr>
                  <a:xfrm>
                    <a:off x="-57657" y="1124744"/>
                    <a:ext cx="4485641" cy="3456384"/>
                  </a:xfrm>
                  <a:prstGeom prst="rect">
                    <a:avLst/>
                  </a:prstGeom>
                  <a:solidFill>
                    <a:srgbClr val="FFFFFF">
                      <a:alpha val="72941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graphicFrame>
                <p:nvGraphicFramePr>
                  <p:cNvPr id="11" name="Gráfico 10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xmlns="" val="756971260"/>
                      </p:ext>
                    </p:extLst>
                  </p:nvPr>
                </p:nvGraphicFramePr>
                <p:xfrm>
                  <a:off x="-34343" y="1124744"/>
                  <a:ext cx="4439012" cy="345638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p:grpSp>
            <p:sp>
              <p:nvSpPr>
                <p:cNvPr id="6" name="CaixaDeTexto 5"/>
                <p:cNvSpPr txBox="1"/>
                <p:nvPr/>
              </p:nvSpPr>
              <p:spPr>
                <a:xfrm>
                  <a:off x="58078" y="1412776"/>
                  <a:ext cx="4485641" cy="338554"/>
                </a:xfrm>
                <a:prstGeom prst="rect">
                  <a:avLst/>
                </a:prstGeom>
                <a:solidFill>
                  <a:srgbClr val="F2F2F2">
                    <a:alpha val="74902"/>
                  </a:srgbClr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pt-PT"/>
                  </a:defPPr>
                  <a:lvl1pPr>
                    <a:defRPr sz="1000"/>
                  </a:lvl1pPr>
                </a:lstStyle>
                <a:p>
                  <a:r>
                    <a:rPr lang="pt-PT" sz="1600" dirty="0" smtClean="0"/>
                    <a:t>Países Proprietários das 10 maiores frotas(Mi. </a:t>
                  </a:r>
                  <a:r>
                    <a:rPr lang="pt-PT" sz="1600" dirty="0" err="1" smtClean="0"/>
                    <a:t>Gt</a:t>
                  </a:r>
                  <a:r>
                    <a:rPr lang="pt-PT" sz="1600" dirty="0" smtClean="0"/>
                    <a:t>)</a:t>
                  </a:r>
                  <a:endParaRPr lang="pt-PT" sz="1600" dirty="0"/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4572236" y="1412776"/>
                  <a:ext cx="4553234" cy="338554"/>
                </a:xfrm>
                <a:prstGeom prst="rect">
                  <a:avLst/>
                </a:prstGeom>
                <a:solidFill>
                  <a:srgbClr val="F2F2F2">
                    <a:alpha val="74902"/>
                  </a:srgb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pt-PT"/>
                  </a:defPPr>
                  <a:lvl1pPr>
                    <a:defRPr sz="1000"/>
                  </a:lvl1pPr>
                </a:lstStyle>
                <a:p>
                  <a:r>
                    <a:rPr lang="pt-PT" sz="1600" dirty="0" smtClean="0"/>
                    <a:t>10 pavilhões mais usados pela frota mundial (Mi. </a:t>
                  </a:r>
                  <a:r>
                    <a:rPr lang="pt-PT" sz="1600" dirty="0" err="1" smtClean="0"/>
                    <a:t>Gt</a:t>
                  </a:r>
                  <a:r>
                    <a:rPr lang="pt-PT" sz="1600" dirty="0" smtClean="0"/>
                    <a:t>)</a:t>
                  </a:r>
                  <a:endParaRPr lang="pt-PT" sz="1600" dirty="0"/>
                </a:p>
              </p:txBody>
            </p:sp>
          </p:grpSp>
        </p:grp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" y="6433050"/>
            <a:ext cx="1734487" cy="424949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F7BF008-C042-4315-8B38-4B3F8A95A612}" type="slidenum">
              <a:rPr lang="pt-PT" smtClean="0"/>
              <a:pPr lvl="0"/>
              <a:t>9</a:t>
            </a:fld>
            <a:endParaRPr lang="pt-PT"/>
          </a:p>
        </p:txBody>
      </p:sp>
      <p:sp>
        <p:nvSpPr>
          <p:cNvPr id="18" name="Rectângulo arredondado 40"/>
          <p:cNvSpPr/>
          <p:nvPr/>
        </p:nvSpPr>
        <p:spPr>
          <a:xfrm>
            <a:off x="1792608" y="39355"/>
            <a:ext cx="5494922" cy="494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53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9B2D2A"/>
              </a:gs>
              <a:gs pos="100000">
                <a:srgbClr val="CB3D3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SEGURANÇA (SAFETY)</a:t>
            </a:r>
            <a:endParaRPr lang="pt-P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08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3902</TotalTime>
  <Words>2533</Words>
  <Application>Microsoft Office PowerPoint</Application>
  <PresentationFormat>On-screen Show (4:3)</PresentationFormat>
  <Paragraphs>271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CMG Gouveia e Melo</dc:creator>
  <cp:lastModifiedBy>Ben</cp:lastModifiedBy>
  <cp:revision>244</cp:revision>
  <dcterms:created xsi:type="dcterms:W3CDTF">2012-11-25T12:25:25Z</dcterms:created>
  <dcterms:modified xsi:type="dcterms:W3CDTF">2013-10-17T16:52:05Z</dcterms:modified>
</cp:coreProperties>
</file>