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8" r:id="rId3"/>
    <p:sldId id="343" r:id="rId4"/>
    <p:sldId id="346" r:id="rId5"/>
    <p:sldId id="348" r:id="rId6"/>
    <p:sldId id="344" r:id="rId7"/>
    <p:sldId id="270" r:id="rId8"/>
    <p:sldId id="347" r:id="rId9"/>
    <p:sldId id="349" r:id="rId10"/>
    <p:sldId id="306" r:id="rId11"/>
    <p:sldId id="342" r:id="rId12"/>
    <p:sldId id="263" r:id="rId13"/>
    <p:sldId id="328" r:id="rId14"/>
    <p:sldId id="366" r:id="rId15"/>
    <p:sldId id="367" r:id="rId16"/>
    <p:sldId id="372" r:id="rId17"/>
    <p:sldId id="345" r:id="rId18"/>
    <p:sldId id="351" r:id="rId19"/>
    <p:sldId id="352" r:id="rId20"/>
    <p:sldId id="276" r:id="rId21"/>
    <p:sldId id="338" r:id="rId22"/>
    <p:sldId id="264" r:id="rId23"/>
    <p:sldId id="326" r:id="rId24"/>
    <p:sldId id="266" r:id="rId25"/>
    <p:sldId id="309" r:id="rId26"/>
    <p:sldId id="368" r:id="rId27"/>
    <p:sldId id="300" r:id="rId28"/>
    <p:sldId id="311" r:id="rId29"/>
    <p:sldId id="315" r:id="rId30"/>
    <p:sldId id="313" r:id="rId31"/>
    <p:sldId id="312" r:id="rId32"/>
    <p:sldId id="314" r:id="rId33"/>
    <p:sldId id="354" r:id="rId34"/>
    <p:sldId id="353" r:id="rId35"/>
    <p:sldId id="357" r:id="rId36"/>
    <p:sldId id="356" r:id="rId37"/>
    <p:sldId id="363" r:id="rId38"/>
    <p:sldId id="360" r:id="rId39"/>
    <p:sldId id="361" r:id="rId40"/>
    <p:sldId id="362" r:id="rId41"/>
    <p:sldId id="267" r:id="rId42"/>
    <p:sldId id="327" r:id="rId43"/>
    <p:sldId id="369" r:id="rId44"/>
    <p:sldId id="336" r:id="rId45"/>
    <p:sldId id="260" r:id="rId46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51" autoAdjust="0"/>
  </p:normalViewPr>
  <p:slideViewPr>
    <p:cSldViewPr>
      <p:cViewPr>
        <p:scale>
          <a:sx n="100" d="100"/>
          <a:sy n="100" d="100"/>
        </p:scale>
        <p:origin x="-432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KP_Mayhara%2001-03-2013\1-%20Mayhara\Demandas%20SEP%202013\2013-01-15%20Apresenta&#231;&#227;o%20para%20o%20TCU\tabelas%20apresenta&#231;a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UARIO-MEGA16\BancoDocumentosGEA\mayhara\PNLP\Estudos\MOVIMENTA&#199;&#195;O%20DE%20CARGAS%202009%202010\Movimenta&#231;&#227;o%202005%20a%202010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KP_Mayhara%2001-03-2013\1-%20Mayhara\Demandas%20SEP%202013\2013-01-15%20Apresenta&#231;&#227;o%20para%20o%20TCU\tabelas%20apresenta&#231;a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31726612834628E-2"/>
          <c:y val="0.10551969541356737"/>
          <c:w val="0.81391269909605557"/>
          <c:h val="0.70165758924403221"/>
        </c:manualLayout>
      </c:layout>
      <c:barChart>
        <c:barDir val="col"/>
        <c:grouping val="stacked"/>
        <c:varyColors val="0"/>
        <c:ser>
          <c:idx val="1"/>
          <c:order val="0"/>
          <c:tx>
            <c:v>Portos Públicos + TUPs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Plan1!$K$2:$K$13</c:f>
              <c:numCache>
                <c:formatCode>0</c:formatCode>
                <c:ptCount val="12"/>
                <c:pt idx="0">
                  <c:v>506</c:v>
                </c:pt>
                <c:pt idx="1">
                  <c:v>529</c:v>
                </c:pt>
                <c:pt idx="2">
                  <c:v>571</c:v>
                </c:pt>
                <c:pt idx="3">
                  <c:v>621</c:v>
                </c:pt>
                <c:pt idx="4">
                  <c:v>644</c:v>
                </c:pt>
              </c:numCache>
            </c:numRef>
          </c:val>
        </c:ser>
        <c:ser>
          <c:idx val="0"/>
          <c:order val="1"/>
          <c:tx>
            <c:v>Portos Públicos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Plan1!$I$2:$I$13</c:f>
              <c:numCache>
                <c:formatCode>General</c:formatCode>
                <c:ptCount val="12"/>
                <c:pt idx="5" formatCode="_-* #,##0_-;\-* #,##0_-;_-* &quot;-&quot;??_-;_-@_-">
                  <c:v>253.34132000000051</c:v>
                </c:pt>
                <c:pt idx="6" formatCode="_-* #,##0_-;\-* #,##0_-;_-* &quot;-&quot;??_-;_-@_-">
                  <c:v>278.93299099999899</c:v>
                </c:pt>
                <c:pt idx="7" formatCode="_-* #,##0_-;\-* #,##0_-;_-* &quot;-&quot;??_-;_-@_-">
                  <c:v>273.56319999999874</c:v>
                </c:pt>
                <c:pt idx="8" formatCode="_-* #,##0_-;\-* #,##0_-;_-* &quot;-&quot;??_-;_-@_-">
                  <c:v>259.348522</c:v>
                </c:pt>
                <c:pt idx="9" formatCode="_-* #,##0_-;\-* #,##0_-;_-* &quot;-&quot;??_-;_-@_-">
                  <c:v>288.79733199999862</c:v>
                </c:pt>
                <c:pt idx="10" formatCode="_-* #,##0_-;\-* #,##0_-;_-* &quot;-&quot;??_-;_-@_-">
                  <c:v>309.00726900000001</c:v>
                </c:pt>
                <c:pt idx="11" formatCode="_-* #,##0_-;\-* #,##0_-;_-* &quot;-&quot;??_-;_-@_-">
                  <c:v>329</c:v>
                </c:pt>
              </c:numCache>
            </c:numRef>
          </c:val>
        </c:ser>
        <c:ser>
          <c:idx val="3"/>
          <c:order val="2"/>
          <c:tx>
            <c:v>TUPs</c:v>
          </c:tx>
          <c:invertIfNegative val="0"/>
          <c:dLbls>
            <c:dLbl>
              <c:idx val="5"/>
              <c:layout>
                <c:manualLayout>
                  <c:x val="1.6359918200409039E-3"/>
                  <c:y val="4.032766225582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35991820040845E-3"/>
                  <c:y val="4.2848141146817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Plan1!$J$2:$J$13</c:f>
              <c:numCache>
                <c:formatCode>General</c:formatCode>
                <c:ptCount val="12"/>
                <c:pt idx="5" formatCode="_-* #,##0_-;\-* #,##0_-;_-* &quot;-&quot;??_-;_-@_-">
                  <c:v>433.65868000000125</c:v>
                </c:pt>
                <c:pt idx="6" formatCode="_-* #,##0_-;\-* #,##0_-;_-* &quot;-&quot;??_-;_-@_-">
                  <c:v>470.06700899999993</c:v>
                </c:pt>
                <c:pt idx="7" formatCode="_-* #,##0_-;\-* #,##0_-;_-* &quot;-&quot;??_-;_-@_-">
                  <c:v>491.43679999999813</c:v>
                </c:pt>
                <c:pt idx="8" formatCode="_-* #,##0_-;\-* #,##0_-;_-* &quot;-&quot;??_-;_-@_-">
                  <c:v>473.651478</c:v>
                </c:pt>
                <c:pt idx="9" formatCode="_-* #,##0_-;\-* #,##0_-;_-* &quot;-&quot;??_-;_-@_-">
                  <c:v>549.20266799999797</c:v>
                </c:pt>
                <c:pt idx="10" formatCode="_-* #,##0_-;\-* #,##0_-;_-* &quot;-&quot;??_-;_-@_-">
                  <c:v>576.99273100000005</c:v>
                </c:pt>
                <c:pt idx="11" formatCode="_-* #,##0_-;\-* #,##0_-;_-* &quot;-&quot;??_-;_-@_-">
                  <c:v>574.76547400000004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22656"/>
        <c:axId val="73620864"/>
      </c:barChart>
      <c:lineChart>
        <c:grouping val="standard"/>
        <c:varyColors val="0"/>
        <c:ser>
          <c:idx val="2"/>
          <c:order val="3"/>
          <c:tx>
            <c:strRef>
              <c:f>Plan1!$C$1</c:f>
              <c:strCache>
                <c:ptCount val="1"/>
                <c:pt idx="0">
                  <c:v>Crescimento da Movimentação total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900"/>
                </a:pPr>
                <a:endParaRPr lang="pt-P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Plan1!$C$2:$C$13</c:f>
              <c:numCache>
                <c:formatCode>0.0%</c:formatCode>
                <c:ptCount val="12"/>
                <c:pt idx="1">
                  <c:v>4.5454545454545414E-2</c:v>
                </c:pt>
                <c:pt idx="2">
                  <c:v>7.9395085066162913E-2</c:v>
                </c:pt>
                <c:pt idx="3">
                  <c:v>8.7565674255692394E-2</c:v>
                </c:pt>
                <c:pt idx="4">
                  <c:v>3.7037037037037153E-2</c:v>
                </c:pt>
                <c:pt idx="5">
                  <c:v>6.6770186335403811E-2</c:v>
                </c:pt>
                <c:pt idx="6">
                  <c:v>9.024745269286806E-2</c:v>
                </c:pt>
                <c:pt idx="7">
                  <c:v>2.1361815754339278E-2</c:v>
                </c:pt>
                <c:pt idx="8">
                  <c:v>-4.1830065359477094E-2</c:v>
                </c:pt>
                <c:pt idx="9">
                  <c:v>0.14324693042292086</c:v>
                </c:pt>
                <c:pt idx="10">
                  <c:v>5.7279236276849721E-2</c:v>
                </c:pt>
                <c:pt idx="11">
                  <c:v>2.0051325056433492E-2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38272"/>
        <c:axId val="73624192"/>
      </c:lineChart>
      <c:valAx>
        <c:axId val="736208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3622656"/>
        <c:crosses val="autoZero"/>
        <c:crossBetween val="between"/>
      </c:valAx>
      <c:catAx>
        <c:axId val="736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620864"/>
        <c:crosses val="autoZero"/>
        <c:auto val="1"/>
        <c:lblAlgn val="ctr"/>
        <c:lblOffset val="100"/>
        <c:noMultiLvlLbl val="0"/>
      </c:catAx>
      <c:valAx>
        <c:axId val="73624192"/>
        <c:scaling>
          <c:orientation val="minMax"/>
          <c:max val="0.25"/>
        </c:scaling>
        <c:delete val="0"/>
        <c:axPos val="r"/>
        <c:numFmt formatCode="0%" sourceLinked="0"/>
        <c:majorTickMark val="out"/>
        <c:minorTickMark val="none"/>
        <c:tickLblPos val="nextTo"/>
        <c:crossAx val="73638272"/>
        <c:crosses val="max"/>
        <c:crossBetween val="between"/>
      </c:valAx>
      <c:catAx>
        <c:axId val="73638272"/>
        <c:scaling>
          <c:orientation val="minMax"/>
        </c:scaling>
        <c:delete val="1"/>
        <c:axPos val="b"/>
        <c:majorTickMark val="out"/>
        <c:minorTickMark val="none"/>
        <c:tickLblPos val="none"/>
        <c:crossAx val="736241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192770588470357"/>
          <c:y val="0.89587777900318977"/>
          <c:w val="0.76448479740845221"/>
          <c:h val="4.271117671706831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Granel Sólido (t)</c:v>
                </c:pt>
              </c:strCache>
            </c:strRef>
          </c:tx>
          <c:invertIfNegative val="0"/>
          <c:cat>
            <c:numRef>
              <c:f>Plan1!$A$2:$A$14</c:f>
              <c:numCache>
                <c:formatCode>ge\r\a\l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Plan1!$B$2:$B$14</c:f>
              <c:numCache>
                <c:formatCode>#,##0</c:formatCode>
                <c:ptCount val="13"/>
                <c:pt idx="0">
                  <c:v>250469331</c:v>
                </c:pt>
                <c:pt idx="1">
                  <c:v>242505100</c:v>
                </c:pt>
                <c:pt idx="2">
                  <c:v>281292313</c:v>
                </c:pt>
                <c:pt idx="3">
                  <c:v>289265117</c:v>
                </c:pt>
                <c:pt idx="4">
                  <c:v>301972374</c:v>
                </c:pt>
                <c:pt idx="5">
                  <c:v>336276308</c:v>
                </c:pt>
                <c:pt idx="6">
                  <c:v>369611250</c:v>
                </c:pt>
                <c:pt idx="7">
                  <c:v>392903932</c:v>
                </c:pt>
                <c:pt idx="8">
                  <c:v>415727739</c:v>
                </c:pt>
                <c:pt idx="9">
                  <c:v>457435373</c:v>
                </c:pt>
                <c:pt idx="10">
                  <c:v>460184343</c:v>
                </c:pt>
                <c:pt idx="11">
                  <c:v>432985386</c:v>
                </c:pt>
                <c:pt idx="12">
                  <c:v>505887090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Granel Líquido (t)</c:v>
                </c:pt>
              </c:strCache>
            </c:strRef>
          </c:tx>
          <c:invertIfNegative val="0"/>
          <c:cat>
            <c:numRef>
              <c:f>Plan1!$A$2:$A$14</c:f>
              <c:numCache>
                <c:formatCode>ge\r\a\l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Plan1!$C$2:$C$14</c:f>
              <c:numCache>
                <c:formatCode>#,##0</c:formatCode>
                <c:ptCount val="13"/>
                <c:pt idx="0">
                  <c:v>148010962</c:v>
                </c:pt>
                <c:pt idx="1">
                  <c:v>145254561</c:v>
                </c:pt>
                <c:pt idx="2">
                  <c:v>154555572</c:v>
                </c:pt>
                <c:pt idx="3">
                  <c:v>163986765</c:v>
                </c:pt>
                <c:pt idx="4">
                  <c:v>163135324</c:v>
                </c:pt>
                <c:pt idx="5">
                  <c:v>161886081</c:v>
                </c:pt>
                <c:pt idx="6">
                  <c:v>166555087</c:v>
                </c:pt>
                <c:pt idx="7">
                  <c:v>163717494</c:v>
                </c:pt>
                <c:pt idx="8">
                  <c:v>175541324</c:v>
                </c:pt>
                <c:pt idx="9">
                  <c:v>194598576</c:v>
                </c:pt>
                <c:pt idx="10">
                  <c:v>195637355</c:v>
                </c:pt>
                <c:pt idx="11">
                  <c:v>197934640</c:v>
                </c:pt>
                <c:pt idx="12">
                  <c:v>208457610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Carga Geral (t)</c:v>
                </c:pt>
              </c:strCache>
            </c:strRef>
          </c:tx>
          <c:invertIfNegative val="0"/>
          <c:cat>
            <c:numRef>
              <c:f>Plan1!$A$2:$A$14</c:f>
              <c:numCache>
                <c:formatCode>ge\r\a\l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Plan1!$D$2:$D$14</c:f>
              <c:numCache>
                <c:formatCode>#,##0</c:formatCode>
                <c:ptCount val="13"/>
                <c:pt idx="0">
                  <c:v>44524301</c:v>
                </c:pt>
                <c:pt idx="1">
                  <c:v>47950236</c:v>
                </c:pt>
                <c:pt idx="2">
                  <c:v>48812755</c:v>
                </c:pt>
                <c:pt idx="3">
                  <c:v>52955002</c:v>
                </c:pt>
                <c:pt idx="4">
                  <c:v>63897353</c:v>
                </c:pt>
                <c:pt idx="5">
                  <c:v>72627666</c:v>
                </c:pt>
                <c:pt idx="6">
                  <c:v>84554208</c:v>
                </c:pt>
                <c:pt idx="7">
                  <c:v>92797355</c:v>
                </c:pt>
                <c:pt idx="8">
                  <c:v>101564405</c:v>
                </c:pt>
                <c:pt idx="9">
                  <c:v>102682706</c:v>
                </c:pt>
                <c:pt idx="10">
                  <c:v>112501852</c:v>
                </c:pt>
                <c:pt idx="11">
                  <c:v>102011115</c:v>
                </c:pt>
                <c:pt idx="12">
                  <c:v>119538097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8798208"/>
        <c:axId val="79963264"/>
      </c:barChart>
      <c:dateAx>
        <c:axId val="78798208"/>
        <c:scaling>
          <c:orientation val="minMax"/>
        </c:scaling>
        <c:delete val="0"/>
        <c:axPos val="b"/>
        <c:numFmt formatCode="ge\r\a\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79963264"/>
        <c:crosses val="autoZero"/>
        <c:auto val="1"/>
        <c:lblOffset val="100"/>
        <c:baseTimeUnit val="days"/>
      </c:dateAx>
      <c:valAx>
        <c:axId val="7996326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pt-PT"/>
          </a:p>
        </c:txPr>
        <c:crossAx val="787982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Plan2!$A$2</c:f>
              <c:strCache>
                <c:ptCount val="1"/>
                <c:pt idx="0">
                  <c:v>Granel sólido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Plan2!$B$2:$C$2</c:f>
              <c:numCache>
                <c:formatCode>General</c:formatCode>
                <c:ptCount val="2"/>
                <c:pt idx="0" formatCode="0">
                  <c:v>554.22799999999938</c:v>
                </c:pt>
                <c:pt idx="1">
                  <c:v>1221</c:v>
                </c:pt>
              </c:numCache>
            </c:numRef>
          </c:val>
        </c:ser>
        <c:ser>
          <c:idx val="1"/>
          <c:order val="1"/>
          <c:tx>
            <c:strRef>
              <c:f>Plan2!$A$3</c:f>
              <c:strCache>
                <c:ptCount val="1"/>
                <c:pt idx="0">
                  <c:v>Granel Líquido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Plan2!$B$3:$C$3</c:f>
              <c:numCache>
                <c:formatCode>General</c:formatCode>
                <c:ptCount val="2"/>
                <c:pt idx="0" formatCode="0">
                  <c:v>217.15300000000002</c:v>
                </c:pt>
                <c:pt idx="1">
                  <c:v>754</c:v>
                </c:pt>
              </c:numCache>
            </c:numRef>
          </c:val>
        </c:ser>
        <c:ser>
          <c:idx val="2"/>
          <c:order val="2"/>
          <c:tx>
            <c:strRef>
              <c:f>Plan2!$A$4</c:f>
              <c:strCache>
                <c:ptCount val="1"/>
                <c:pt idx="0">
                  <c:v>Carga Geral**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Plan2!$B$4:$C$4</c:f>
              <c:numCache>
                <c:formatCode>General</c:formatCode>
                <c:ptCount val="2"/>
                <c:pt idx="0" formatCode="0">
                  <c:v>45.108000000000011</c:v>
                </c:pt>
                <c:pt idx="1">
                  <c:v>108</c:v>
                </c:pt>
              </c:numCache>
            </c:numRef>
          </c:val>
        </c:ser>
        <c:ser>
          <c:idx val="3"/>
          <c:order val="3"/>
          <c:tx>
            <c:strRef>
              <c:f>Plan2!$A$5</c:f>
              <c:strCache>
                <c:ptCount val="1"/>
                <c:pt idx="0">
                  <c:v>Contêiner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Plan2!$B$5:$C$5</c:f>
              <c:numCache>
                <c:formatCode>General</c:formatCode>
                <c:ptCount val="2"/>
                <c:pt idx="0" formatCode="0">
                  <c:v>87.274999999999991</c:v>
                </c:pt>
                <c:pt idx="1">
                  <c:v>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394112"/>
        <c:axId val="82404864"/>
      </c:barChart>
      <c:catAx>
        <c:axId val="8239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404864"/>
        <c:crosses val="autoZero"/>
        <c:auto val="1"/>
        <c:lblAlgn val="ctr"/>
        <c:lblOffset val="100"/>
        <c:noMultiLvlLbl val="0"/>
      </c:catAx>
      <c:valAx>
        <c:axId val="824048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82394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P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637DC-28D0-4856-A954-BC907EAEEFAF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42500B-E113-4277-9273-92465E4C514D}">
      <dgm:prSet phldrT="[Texto]"/>
      <dgm:spPr/>
      <dgm:t>
        <a:bodyPr/>
        <a:lstStyle/>
        <a:p>
          <a:r>
            <a:rPr lang="pt-BR" b="1" dirty="0" smtClean="0"/>
            <a:t>ESTRUTURA DA LEI Nº 12.815/2013</a:t>
          </a:r>
          <a:endParaRPr lang="pt-BR" dirty="0"/>
        </a:p>
      </dgm:t>
    </dgm:pt>
    <dgm:pt modelId="{5E008EC8-F853-436A-9C32-33F704740359}" type="parTrans" cxnId="{F80EFA38-FA5B-4FC7-A512-EBEF63E47033}">
      <dgm:prSet/>
      <dgm:spPr/>
      <dgm:t>
        <a:bodyPr/>
        <a:lstStyle/>
        <a:p>
          <a:endParaRPr lang="pt-BR"/>
        </a:p>
      </dgm:t>
    </dgm:pt>
    <dgm:pt modelId="{B1B992DC-24B5-474F-9364-AA298B86DAD2}" type="sibTrans" cxnId="{F80EFA38-FA5B-4FC7-A512-EBEF63E47033}">
      <dgm:prSet/>
      <dgm:spPr/>
      <dgm:t>
        <a:bodyPr/>
        <a:lstStyle/>
        <a:p>
          <a:endParaRPr lang="pt-BR"/>
        </a:p>
      </dgm:t>
    </dgm:pt>
    <dgm:pt modelId="{0BB58C32-4487-42E1-9F84-6756FF99EBED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CAP. I </a:t>
          </a:r>
          <a:r>
            <a:rPr lang="pt-BR" b="1" smtClean="0"/>
            <a:t>-         </a:t>
          </a:r>
          <a:r>
            <a:rPr lang="pt-BR" b="1" dirty="0" smtClean="0"/>
            <a:t>DEFINIÇÕES E OBJETIVOS</a:t>
          </a:r>
        </a:p>
        <a:p>
          <a:r>
            <a:rPr lang="pt-BR" b="1" dirty="0" smtClean="0">
              <a:solidFill>
                <a:schemeClr val="tx1"/>
              </a:solidFill>
            </a:rPr>
            <a:t>(art. 1º ao 3º)</a:t>
          </a:r>
          <a:endParaRPr lang="pt-BR" b="1" dirty="0">
            <a:solidFill>
              <a:schemeClr val="tx1"/>
            </a:solidFill>
          </a:endParaRPr>
        </a:p>
      </dgm:t>
    </dgm:pt>
    <dgm:pt modelId="{88E6D8C4-D7CB-488E-A4D9-B7331E8D13E1}" type="parTrans" cxnId="{9E9DCB28-40B5-4B92-94FD-451C224E5BC3}">
      <dgm:prSet/>
      <dgm:spPr/>
      <dgm:t>
        <a:bodyPr/>
        <a:lstStyle/>
        <a:p>
          <a:endParaRPr lang="pt-BR"/>
        </a:p>
      </dgm:t>
    </dgm:pt>
    <dgm:pt modelId="{155126F7-C940-4439-A385-B388BF387C12}" type="sibTrans" cxnId="{9E9DCB28-40B5-4B92-94FD-451C224E5BC3}">
      <dgm:prSet/>
      <dgm:spPr/>
      <dgm:t>
        <a:bodyPr/>
        <a:lstStyle/>
        <a:p>
          <a:endParaRPr lang="pt-BR"/>
        </a:p>
      </dgm:t>
    </dgm:pt>
    <dgm:pt modelId="{562D7AD0-D755-4D77-B031-FF032430F3DB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CAP. IX </a:t>
          </a:r>
          <a:r>
            <a:rPr lang="pt-BR" b="1" dirty="0" smtClean="0"/>
            <a:t>-</a:t>
          </a:r>
        </a:p>
        <a:p>
          <a:r>
            <a:rPr lang="pt-BR" b="1" dirty="0" smtClean="0"/>
            <a:t>DISPOSIÇÕES FINAIS E TRANSITÓRIAS</a:t>
          </a:r>
        </a:p>
        <a:p>
          <a:r>
            <a:rPr lang="pt-BR" b="1" dirty="0" smtClean="0">
              <a:solidFill>
                <a:schemeClr val="tx1"/>
              </a:solidFill>
            </a:rPr>
            <a:t> (art. 55 ao 76)</a:t>
          </a:r>
          <a:endParaRPr lang="pt-BR" b="1" dirty="0">
            <a:solidFill>
              <a:schemeClr val="tx1"/>
            </a:solidFill>
          </a:endParaRPr>
        </a:p>
      </dgm:t>
    </dgm:pt>
    <dgm:pt modelId="{F56B0B21-E0E6-43AC-82F6-39A4C802B75B}" type="parTrans" cxnId="{225B320B-8A29-4346-A952-440C888B17A5}">
      <dgm:prSet/>
      <dgm:spPr/>
      <dgm:t>
        <a:bodyPr/>
        <a:lstStyle/>
        <a:p>
          <a:endParaRPr lang="pt-BR"/>
        </a:p>
      </dgm:t>
    </dgm:pt>
    <dgm:pt modelId="{58D081F0-2A2F-43DD-9AD1-F62785A191B1}" type="sibTrans" cxnId="{225B320B-8A29-4346-A952-440C888B17A5}">
      <dgm:prSet/>
      <dgm:spPr/>
      <dgm:t>
        <a:bodyPr/>
        <a:lstStyle/>
        <a:p>
          <a:endParaRPr lang="pt-BR"/>
        </a:p>
      </dgm:t>
    </dgm:pt>
    <dgm:pt modelId="{1306BE04-0C17-4C97-8017-ADB78C375782}">
      <dgm:prSet phldrT="[Texto]" phldr="1"/>
      <dgm:spPr/>
      <dgm:t>
        <a:bodyPr/>
        <a:lstStyle/>
        <a:p>
          <a:endParaRPr lang="pt-BR"/>
        </a:p>
      </dgm:t>
    </dgm:pt>
    <dgm:pt modelId="{1AECCD4F-9881-4EC5-AF83-FDF0825C7D8C}" type="parTrans" cxnId="{D7E6AB78-7811-426B-A57B-A63D090D735B}">
      <dgm:prSet/>
      <dgm:spPr/>
      <dgm:t>
        <a:bodyPr/>
        <a:lstStyle/>
        <a:p>
          <a:endParaRPr lang="pt-BR"/>
        </a:p>
      </dgm:t>
    </dgm:pt>
    <dgm:pt modelId="{943201FB-519B-44E8-A422-F947D42D0980}" type="sibTrans" cxnId="{D7E6AB78-7811-426B-A57B-A63D090D735B}">
      <dgm:prSet/>
      <dgm:spPr/>
      <dgm:t>
        <a:bodyPr/>
        <a:lstStyle/>
        <a:p>
          <a:endParaRPr lang="pt-BR"/>
        </a:p>
      </dgm:t>
    </dgm:pt>
    <dgm:pt modelId="{96336DBC-99F2-4435-AFED-AA7D39AD5D03}">
      <dgm:prSet phldrT="[Texto]" phldr="1"/>
      <dgm:spPr/>
      <dgm:t>
        <a:bodyPr/>
        <a:lstStyle/>
        <a:p>
          <a:endParaRPr lang="pt-BR"/>
        </a:p>
      </dgm:t>
    </dgm:pt>
    <dgm:pt modelId="{C9B79F51-0A64-43D1-807B-2DC26DD9F6FA}" type="parTrans" cxnId="{785A5348-9715-4925-B300-DF274E9B8197}">
      <dgm:prSet/>
      <dgm:spPr/>
      <dgm:t>
        <a:bodyPr/>
        <a:lstStyle/>
        <a:p>
          <a:endParaRPr lang="pt-BR"/>
        </a:p>
      </dgm:t>
    </dgm:pt>
    <dgm:pt modelId="{C2D623E8-4781-4CA9-94B3-056BA0440EB2}" type="sibTrans" cxnId="{785A5348-9715-4925-B300-DF274E9B8197}">
      <dgm:prSet/>
      <dgm:spPr/>
      <dgm:t>
        <a:bodyPr/>
        <a:lstStyle/>
        <a:p>
          <a:endParaRPr lang="pt-BR"/>
        </a:p>
      </dgm:t>
    </dgm:pt>
    <dgm:pt modelId="{B315ADB1-1431-4FED-AFFF-ED5BA1A6382C}">
      <dgm:prSet phldrT="[Texto]" phldr="1"/>
      <dgm:spPr/>
      <dgm:t>
        <a:bodyPr/>
        <a:lstStyle/>
        <a:p>
          <a:endParaRPr lang="pt-BR"/>
        </a:p>
      </dgm:t>
    </dgm:pt>
    <dgm:pt modelId="{B4B2EC4C-B864-4058-9944-505C222DFD87}" type="parTrans" cxnId="{EBC874B7-FE82-422E-8746-C2C6F7AE3C20}">
      <dgm:prSet/>
      <dgm:spPr/>
      <dgm:t>
        <a:bodyPr/>
        <a:lstStyle/>
        <a:p>
          <a:endParaRPr lang="pt-BR"/>
        </a:p>
      </dgm:t>
    </dgm:pt>
    <dgm:pt modelId="{3B290E9D-8FC0-4442-87E5-142E6F33DD71}" type="sibTrans" cxnId="{EBC874B7-FE82-422E-8746-C2C6F7AE3C20}">
      <dgm:prSet/>
      <dgm:spPr/>
      <dgm:t>
        <a:bodyPr/>
        <a:lstStyle/>
        <a:p>
          <a:endParaRPr lang="pt-BR"/>
        </a:p>
      </dgm:t>
    </dgm:pt>
    <dgm:pt modelId="{A5FA692D-8914-4DA6-8086-86A4D0BE82BF}">
      <dgm:prSet phldrT="[Texto]" phldr="1"/>
      <dgm:spPr/>
      <dgm:t>
        <a:bodyPr/>
        <a:lstStyle/>
        <a:p>
          <a:endParaRPr lang="pt-BR"/>
        </a:p>
      </dgm:t>
    </dgm:pt>
    <dgm:pt modelId="{8D22B025-C530-49ED-9CB9-DCC39AA67C45}" type="parTrans" cxnId="{44C4A7E1-1F85-456F-9928-2FCD9993861B}">
      <dgm:prSet/>
      <dgm:spPr/>
      <dgm:t>
        <a:bodyPr/>
        <a:lstStyle/>
        <a:p>
          <a:endParaRPr lang="pt-BR"/>
        </a:p>
      </dgm:t>
    </dgm:pt>
    <dgm:pt modelId="{8A1181F5-3F9C-46AE-A521-E7A831AA842C}" type="sibTrans" cxnId="{44C4A7E1-1F85-456F-9928-2FCD9993861B}">
      <dgm:prSet/>
      <dgm:spPr/>
      <dgm:t>
        <a:bodyPr/>
        <a:lstStyle/>
        <a:p>
          <a:endParaRPr lang="pt-BR"/>
        </a:p>
      </dgm:t>
    </dgm:pt>
    <dgm:pt modelId="{35E8977D-96E4-4FA6-A06A-F6FF974BD288}">
      <dgm:prSet phldrT="[Texto]" phldr="1"/>
      <dgm:spPr/>
      <dgm:t>
        <a:bodyPr/>
        <a:lstStyle/>
        <a:p>
          <a:endParaRPr lang="pt-BR"/>
        </a:p>
      </dgm:t>
    </dgm:pt>
    <dgm:pt modelId="{FFB0AC5A-0BF6-4FBC-AC3C-2E0A9D7E8287}" type="parTrans" cxnId="{0BB23DD5-2509-4803-B258-BDE1EA45FC73}">
      <dgm:prSet/>
      <dgm:spPr/>
      <dgm:t>
        <a:bodyPr/>
        <a:lstStyle/>
        <a:p>
          <a:endParaRPr lang="pt-BR"/>
        </a:p>
      </dgm:t>
    </dgm:pt>
    <dgm:pt modelId="{EBBF55DC-A9FE-42D7-982C-7253B37AD14D}" type="sibTrans" cxnId="{0BB23DD5-2509-4803-B258-BDE1EA45FC73}">
      <dgm:prSet/>
      <dgm:spPr/>
      <dgm:t>
        <a:bodyPr/>
        <a:lstStyle/>
        <a:p>
          <a:endParaRPr lang="pt-BR"/>
        </a:p>
      </dgm:t>
    </dgm:pt>
    <dgm:pt modelId="{126CC2C3-EDB4-47D2-83AC-8A1D2E09A6D7}">
      <dgm:prSet phldrT="[Texto]" phldr="1"/>
      <dgm:spPr/>
      <dgm:t>
        <a:bodyPr/>
        <a:lstStyle/>
        <a:p>
          <a:endParaRPr lang="pt-BR"/>
        </a:p>
      </dgm:t>
    </dgm:pt>
    <dgm:pt modelId="{8A4C244E-8169-40C9-833B-765293AED515}" type="parTrans" cxnId="{EF310999-DD9F-49E1-8F4C-79CCC90E8901}">
      <dgm:prSet/>
      <dgm:spPr/>
      <dgm:t>
        <a:bodyPr/>
        <a:lstStyle/>
        <a:p>
          <a:endParaRPr lang="pt-BR"/>
        </a:p>
      </dgm:t>
    </dgm:pt>
    <dgm:pt modelId="{90B6AD45-E1FE-4EF1-8100-E1F5E088FFE2}" type="sibTrans" cxnId="{EF310999-DD9F-49E1-8F4C-79CCC90E8901}">
      <dgm:prSet/>
      <dgm:spPr/>
      <dgm:t>
        <a:bodyPr/>
        <a:lstStyle/>
        <a:p>
          <a:endParaRPr lang="pt-BR"/>
        </a:p>
      </dgm:t>
    </dgm:pt>
    <dgm:pt modelId="{9AF2F802-A121-409F-A7C7-DA70E3EAB656}">
      <dgm:prSet phldrT="[Texto]" phldr="1"/>
      <dgm:spPr/>
      <dgm:t>
        <a:bodyPr/>
        <a:lstStyle/>
        <a:p>
          <a:endParaRPr lang="pt-BR"/>
        </a:p>
      </dgm:t>
    </dgm:pt>
    <dgm:pt modelId="{D063CFD5-3FB2-4A50-B048-D49DB1EB686F}" type="parTrans" cxnId="{FF59C9B6-7234-4178-9D94-D04F51E1A7EF}">
      <dgm:prSet/>
      <dgm:spPr/>
      <dgm:t>
        <a:bodyPr/>
        <a:lstStyle/>
        <a:p>
          <a:endParaRPr lang="pt-BR"/>
        </a:p>
      </dgm:t>
    </dgm:pt>
    <dgm:pt modelId="{339DB523-6628-42FA-9E2C-000939B5627F}" type="sibTrans" cxnId="{FF59C9B6-7234-4178-9D94-D04F51E1A7EF}">
      <dgm:prSet/>
      <dgm:spPr/>
      <dgm:t>
        <a:bodyPr/>
        <a:lstStyle/>
        <a:p>
          <a:endParaRPr lang="pt-BR"/>
        </a:p>
      </dgm:t>
    </dgm:pt>
    <dgm:pt modelId="{642F32EC-4EEC-485D-94FE-F0CB58FF1657}">
      <dgm:prSet phldrT="[Texto]" phldr="1"/>
      <dgm:spPr/>
      <dgm:t>
        <a:bodyPr/>
        <a:lstStyle/>
        <a:p>
          <a:endParaRPr lang="pt-BR"/>
        </a:p>
      </dgm:t>
    </dgm:pt>
    <dgm:pt modelId="{24217465-72CB-462D-87EF-D10BE73F77E3}" type="parTrans" cxnId="{306B86C9-14F2-4B17-9C37-CA34D81B3775}">
      <dgm:prSet/>
      <dgm:spPr/>
      <dgm:t>
        <a:bodyPr/>
        <a:lstStyle/>
        <a:p>
          <a:endParaRPr lang="pt-BR"/>
        </a:p>
      </dgm:t>
    </dgm:pt>
    <dgm:pt modelId="{1B5B3D52-682F-43FD-8CDB-5BEF3CBDAC88}" type="sibTrans" cxnId="{306B86C9-14F2-4B17-9C37-CA34D81B3775}">
      <dgm:prSet/>
      <dgm:spPr/>
      <dgm:t>
        <a:bodyPr/>
        <a:lstStyle/>
        <a:p>
          <a:endParaRPr lang="pt-BR"/>
        </a:p>
      </dgm:t>
    </dgm:pt>
    <dgm:pt modelId="{059658C8-991D-4A6E-9A91-86F5E3B7F87D}">
      <dgm:prSet phldrT="[Texto]" phldr="1"/>
      <dgm:spPr/>
      <dgm:t>
        <a:bodyPr/>
        <a:lstStyle/>
        <a:p>
          <a:endParaRPr lang="pt-BR"/>
        </a:p>
      </dgm:t>
    </dgm:pt>
    <dgm:pt modelId="{A3EB846B-691D-43EC-902D-DF7B69512D95}" type="parTrans" cxnId="{715C74C2-6F5C-4442-9417-D4AC54AE2765}">
      <dgm:prSet/>
      <dgm:spPr/>
      <dgm:t>
        <a:bodyPr/>
        <a:lstStyle/>
        <a:p>
          <a:endParaRPr lang="pt-BR"/>
        </a:p>
      </dgm:t>
    </dgm:pt>
    <dgm:pt modelId="{26B9BFF5-757F-4A77-B162-4B05C75B2DE0}" type="sibTrans" cxnId="{715C74C2-6F5C-4442-9417-D4AC54AE2765}">
      <dgm:prSet/>
      <dgm:spPr/>
      <dgm:t>
        <a:bodyPr/>
        <a:lstStyle/>
        <a:p>
          <a:endParaRPr lang="pt-BR"/>
        </a:p>
      </dgm:t>
    </dgm:pt>
    <dgm:pt modelId="{0299C71F-21A3-4D08-8A47-2534855A982F}">
      <dgm:prSet phldrT="[Texto]" phldr="1"/>
      <dgm:spPr/>
      <dgm:t>
        <a:bodyPr/>
        <a:lstStyle/>
        <a:p>
          <a:endParaRPr lang="pt-BR"/>
        </a:p>
      </dgm:t>
    </dgm:pt>
    <dgm:pt modelId="{2BDE153D-BD3B-4A46-AD2D-D39BA95135EF}" type="parTrans" cxnId="{7FCF89F9-8F3C-4A67-8C10-B6E946276115}">
      <dgm:prSet/>
      <dgm:spPr/>
      <dgm:t>
        <a:bodyPr/>
        <a:lstStyle/>
        <a:p>
          <a:endParaRPr lang="pt-BR"/>
        </a:p>
      </dgm:t>
    </dgm:pt>
    <dgm:pt modelId="{2FE129BE-870A-4473-8810-AEFC428186B3}" type="sibTrans" cxnId="{7FCF89F9-8F3C-4A67-8C10-B6E946276115}">
      <dgm:prSet/>
      <dgm:spPr/>
      <dgm:t>
        <a:bodyPr/>
        <a:lstStyle/>
        <a:p>
          <a:endParaRPr lang="pt-BR"/>
        </a:p>
      </dgm:t>
    </dgm:pt>
    <dgm:pt modelId="{EF3A98B7-A8A9-4543-B0EB-BEFC4ECD0615}">
      <dgm:prSet phldrT="[Texto]" phldr="1"/>
      <dgm:spPr/>
      <dgm:t>
        <a:bodyPr/>
        <a:lstStyle/>
        <a:p>
          <a:endParaRPr lang="pt-BR"/>
        </a:p>
      </dgm:t>
    </dgm:pt>
    <dgm:pt modelId="{CF0698F9-2361-4779-9EBB-2E9FC697E113}" type="parTrans" cxnId="{2F0133D9-696A-4450-9E6E-7F4FBBEDDFD5}">
      <dgm:prSet/>
      <dgm:spPr/>
      <dgm:t>
        <a:bodyPr/>
        <a:lstStyle/>
        <a:p>
          <a:endParaRPr lang="pt-BR"/>
        </a:p>
      </dgm:t>
    </dgm:pt>
    <dgm:pt modelId="{64F340DD-D5D8-465C-AAAA-5B5F1B644AE6}" type="sibTrans" cxnId="{2F0133D9-696A-4450-9E6E-7F4FBBEDDFD5}">
      <dgm:prSet/>
      <dgm:spPr/>
      <dgm:t>
        <a:bodyPr/>
        <a:lstStyle/>
        <a:p>
          <a:endParaRPr lang="pt-BR"/>
        </a:p>
      </dgm:t>
    </dgm:pt>
    <dgm:pt modelId="{E8A5DA58-1FC1-45BB-8F6C-6E6B2161D8C7}">
      <dgm:prSet phldrT="[Texto]" phldr="1"/>
      <dgm:spPr/>
      <dgm:t>
        <a:bodyPr/>
        <a:lstStyle/>
        <a:p>
          <a:endParaRPr lang="pt-BR"/>
        </a:p>
      </dgm:t>
    </dgm:pt>
    <dgm:pt modelId="{EEDFFF55-90B5-44FB-B77C-23F942E04D55}" type="parTrans" cxnId="{70872843-CD97-4161-857F-76746DE70F39}">
      <dgm:prSet/>
      <dgm:spPr/>
      <dgm:t>
        <a:bodyPr/>
        <a:lstStyle/>
        <a:p>
          <a:endParaRPr lang="pt-BR"/>
        </a:p>
      </dgm:t>
    </dgm:pt>
    <dgm:pt modelId="{74BD0378-B26A-4E62-A6A9-F6D135DD2404}" type="sibTrans" cxnId="{70872843-CD97-4161-857F-76746DE70F39}">
      <dgm:prSet/>
      <dgm:spPr/>
      <dgm:t>
        <a:bodyPr/>
        <a:lstStyle/>
        <a:p>
          <a:endParaRPr lang="pt-BR"/>
        </a:p>
      </dgm:t>
    </dgm:pt>
    <dgm:pt modelId="{2F83DD9E-07BA-45B0-A1F5-3641D564F08D}">
      <dgm:prSet phldrT="[Texto]" phldr="1"/>
      <dgm:spPr/>
      <dgm:t>
        <a:bodyPr/>
        <a:lstStyle/>
        <a:p>
          <a:endParaRPr lang="pt-BR"/>
        </a:p>
      </dgm:t>
    </dgm:pt>
    <dgm:pt modelId="{2A87859F-2E4A-47EE-93CA-F041222A6F17}" type="parTrans" cxnId="{197A9CCD-C65E-46AA-9A86-7E5A1766671C}">
      <dgm:prSet/>
      <dgm:spPr/>
      <dgm:t>
        <a:bodyPr/>
        <a:lstStyle/>
        <a:p>
          <a:endParaRPr lang="pt-BR"/>
        </a:p>
      </dgm:t>
    </dgm:pt>
    <dgm:pt modelId="{4BBC1144-4C1C-4DA9-8CB6-A3A1A2C79F82}" type="sibTrans" cxnId="{197A9CCD-C65E-46AA-9A86-7E5A1766671C}">
      <dgm:prSet/>
      <dgm:spPr/>
      <dgm:t>
        <a:bodyPr/>
        <a:lstStyle/>
        <a:p>
          <a:endParaRPr lang="pt-BR"/>
        </a:p>
      </dgm:t>
    </dgm:pt>
    <dgm:pt modelId="{CF545651-5B77-42BF-8373-90B8C339EB37}">
      <dgm:prSet phldrT="[Texto]" phldr="1"/>
      <dgm:spPr/>
      <dgm:t>
        <a:bodyPr/>
        <a:lstStyle/>
        <a:p>
          <a:endParaRPr lang="pt-BR"/>
        </a:p>
      </dgm:t>
    </dgm:pt>
    <dgm:pt modelId="{4A5EE201-78C1-405B-8913-09D63AFA02FB}" type="parTrans" cxnId="{6C612C83-E085-4B7A-AB4D-5BE72EC1952B}">
      <dgm:prSet/>
      <dgm:spPr/>
      <dgm:t>
        <a:bodyPr/>
        <a:lstStyle/>
        <a:p>
          <a:endParaRPr lang="pt-BR"/>
        </a:p>
      </dgm:t>
    </dgm:pt>
    <dgm:pt modelId="{1A410E39-5AA8-4F62-B1BB-CAEB175756CE}" type="sibTrans" cxnId="{6C612C83-E085-4B7A-AB4D-5BE72EC1952B}">
      <dgm:prSet/>
      <dgm:spPr/>
      <dgm:t>
        <a:bodyPr/>
        <a:lstStyle/>
        <a:p>
          <a:endParaRPr lang="pt-BR"/>
        </a:p>
      </dgm:t>
    </dgm:pt>
    <dgm:pt modelId="{7893B282-2403-45D6-A6F3-466C4DD6C866}">
      <dgm:prSet phldrT="[Texto]" phldr="1"/>
      <dgm:spPr/>
      <dgm:t>
        <a:bodyPr/>
        <a:lstStyle/>
        <a:p>
          <a:endParaRPr lang="pt-BR"/>
        </a:p>
      </dgm:t>
    </dgm:pt>
    <dgm:pt modelId="{6756A3DF-BD24-4B77-AB86-B95D41060634}" type="parTrans" cxnId="{9C33BB21-F053-43D1-9BD6-DD47BD2C01CC}">
      <dgm:prSet/>
      <dgm:spPr/>
      <dgm:t>
        <a:bodyPr/>
        <a:lstStyle/>
        <a:p>
          <a:endParaRPr lang="pt-BR"/>
        </a:p>
      </dgm:t>
    </dgm:pt>
    <dgm:pt modelId="{6DBCDD64-DF5A-4D77-AC64-4C5FD9D2B7BF}" type="sibTrans" cxnId="{9C33BB21-F053-43D1-9BD6-DD47BD2C01CC}">
      <dgm:prSet/>
      <dgm:spPr/>
      <dgm:t>
        <a:bodyPr/>
        <a:lstStyle/>
        <a:p>
          <a:endParaRPr lang="pt-BR"/>
        </a:p>
      </dgm:t>
    </dgm:pt>
    <dgm:pt modelId="{288D96BE-B36C-427E-84F5-7DE4449A939F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rgbClr val="FFFF00"/>
              </a:solidFill>
            </a:rPr>
            <a:t>CAP. II -                        </a:t>
          </a:r>
          <a:r>
            <a:rPr lang="pt-BR" b="1" dirty="0" smtClean="0"/>
            <a:t>DA EXPLORAÇÃO DOS PORTOS E INSTALAÇÕES PORTUÁRIAS       </a:t>
          </a:r>
          <a:r>
            <a:rPr lang="pt-BR" b="1" dirty="0" smtClean="0">
              <a:solidFill>
                <a:schemeClr val="tx1"/>
              </a:solidFill>
            </a:rPr>
            <a:t>(art. 4º ao 15)</a:t>
          </a:r>
          <a:endParaRPr lang="pt-BR" b="1" dirty="0">
            <a:solidFill>
              <a:schemeClr val="tx1"/>
            </a:solidFill>
          </a:endParaRPr>
        </a:p>
      </dgm:t>
    </dgm:pt>
    <dgm:pt modelId="{B2A3D85C-8C68-49CA-AF3C-FCF5530B7141}" type="parTrans" cxnId="{94722EB4-2320-4B20-B46F-7D7256D194E5}">
      <dgm:prSet/>
      <dgm:spPr/>
      <dgm:t>
        <a:bodyPr/>
        <a:lstStyle/>
        <a:p>
          <a:endParaRPr lang="pt-BR"/>
        </a:p>
      </dgm:t>
    </dgm:pt>
    <dgm:pt modelId="{26CA2E58-E028-41A5-9151-9C54496979E8}" type="sibTrans" cxnId="{94722EB4-2320-4B20-B46F-7D7256D194E5}">
      <dgm:prSet/>
      <dgm:spPr/>
      <dgm:t>
        <a:bodyPr/>
        <a:lstStyle/>
        <a:p>
          <a:endParaRPr lang="pt-BR"/>
        </a:p>
      </dgm:t>
    </dgm:pt>
    <dgm:pt modelId="{DF1C6D95-17E3-41E5-9D69-995597595527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CAP. III </a:t>
          </a:r>
          <a:r>
            <a:rPr lang="pt-BR" b="1" smtClean="0"/>
            <a:t>-                       DO </a:t>
          </a:r>
          <a:r>
            <a:rPr lang="pt-BR" b="1" dirty="0" smtClean="0"/>
            <a:t>PODER </a:t>
          </a:r>
          <a:r>
            <a:rPr lang="pt-BR" b="1" smtClean="0"/>
            <a:t>CONCEDENTE            </a:t>
          </a:r>
          <a:r>
            <a:rPr lang="pt-BR" b="1" dirty="0" smtClean="0">
              <a:solidFill>
                <a:schemeClr val="tx1"/>
              </a:solidFill>
            </a:rPr>
            <a:t>(art. 16) </a:t>
          </a:r>
          <a:endParaRPr lang="pt-BR" b="1" dirty="0">
            <a:solidFill>
              <a:schemeClr val="tx1"/>
            </a:solidFill>
          </a:endParaRPr>
        </a:p>
      </dgm:t>
    </dgm:pt>
    <dgm:pt modelId="{AC590540-EBB9-407E-AF8C-EBD3AF561C4D}" type="parTrans" cxnId="{50B6948D-46EE-4F94-9356-BB705A579DB4}">
      <dgm:prSet/>
      <dgm:spPr/>
      <dgm:t>
        <a:bodyPr/>
        <a:lstStyle/>
        <a:p>
          <a:endParaRPr lang="pt-BR"/>
        </a:p>
      </dgm:t>
    </dgm:pt>
    <dgm:pt modelId="{C78FA29B-BB7C-41AD-94A5-F3AC054E5C1C}" type="sibTrans" cxnId="{50B6948D-46EE-4F94-9356-BB705A579DB4}">
      <dgm:prSet/>
      <dgm:spPr/>
      <dgm:t>
        <a:bodyPr/>
        <a:lstStyle/>
        <a:p>
          <a:endParaRPr lang="pt-BR"/>
        </a:p>
      </dgm:t>
    </dgm:pt>
    <dgm:pt modelId="{1443F57B-B1B6-4B6C-A429-8F536E078CF9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CAP. IV - </a:t>
          </a:r>
          <a:r>
            <a:rPr lang="pt-BR" b="1" dirty="0" smtClean="0"/>
            <a:t>DA ADMINISTRAÇÃO DO PORTO ORGANIZADO </a:t>
          </a:r>
          <a:r>
            <a:rPr lang="pt-BR" b="1" dirty="0" smtClean="0">
              <a:solidFill>
                <a:schemeClr val="tx1"/>
              </a:solidFill>
            </a:rPr>
            <a:t>(art. 17 ao 24)</a:t>
          </a:r>
          <a:endParaRPr lang="pt-BR" b="1" dirty="0">
            <a:solidFill>
              <a:schemeClr val="tx1"/>
            </a:solidFill>
          </a:endParaRPr>
        </a:p>
      </dgm:t>
    </dgm:pt>
    <dgm:pt modelId="{FA42277C-70A1-4E1B-8C65-C0EF521B9B92}" type="parTrans" cxnId="{4CFF8FC7-DCB0-45DA-AF1D-9CB83A1E441F}">
      <dgm:prSet/>
      <dgm:spPr/>
      <dgm:t>
        <a:bodyPr/>
        <a:lstStyle/>
        <a:p>
          <a:endParaRPr lang="pt-BR"/>
        </a:p>
      </dgm:t>
    </dgm:pt>
    <dgm:pt modelId="{E6E62C4D-137B-41D8-A68F-CF4DF367011F}" type="sibTrans" cxnId="{4CFF8FC7-DCB0-45DA-AF1D-9CB83A1E441F}">
      <dgm:prSet/>
      <dgm:spPr/>
      <dgm:t>
        <a:bodyPr/>
        <a:lstStyle/>
        <a:p>
          <a:endParaRPr lang="pt-BR"/>
        </a:p>
      </dgm:t>
    </dgm:pt>
    <dgm:pt modelId="{EBEB7C3B-15DA-4A2F-B4A5-BF5DFC7A906F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CAP. V – </a:t>
          </a:r>
        </a:p>
        <a:p>
          <a:r>
            <a:rPr lang="pt-BR" b="1" dirty="0" smtClean="0"/>
            <a:t>DA OPERAÇÃO PORTUÁRIA</a:t>
          </a:r>
        </a:p>
        <a:p>
          <a:r>
            <a:rPr lang="pt-BR" b="1" dirty="0" smtClean="0">
              <a:solidFill>
                <a:schemeClr val="tx1"/>
              </a:solidFill>
            </a:rPr>
            <a:t> (art. 25 ao 31)</a:t>
          </a:r>
          <a:endParaRPr lang="pt-BR" b="1" dirty="0">
            <a:solidFill>
              <a:schemeClr val="tx1"/>
            </a:solidFill>
          </a:endParaRPr>
        </a:p>
      </dgm:t>
    </dgm:pt>
    <dgm:pt modelId="{76079431-DB6B-44A9-BD6C-D7C896991170}" type="parTrans" cxnId="{60D0B165-C226-4B7B-B50A-53EAA9CC18B7}">
      <dgm:prSet/>
      <dgm:spPr/>
      <dgm:t>
        <a:bodyPr/>
        <a:lstStyle/>
        <a:p>
          <a:endParaRPr lang="pt-BR"/>
        </a:p>
      </dgm:t>
    </dgm:pt>
    <dgm:pt modelId="{7D67E4D1-E05B-4DA2-8A94-31EBAF44E18C}" type="sibTrans" cxnId="{60D0B165-C226-4B7B-B50A-53EAA9CC18B7}">
      <dgm:prSet/>
      <dgm:spPr/>
      <dgm:t>
        <a:bodyPr/>
        <a:lstStyle/>
        <a:p>
          <a:endParaRPr lang="pt-BR"/>
        </a:p>
      </dgm:t>
    </dgm:pt>
    <dgm:pt modelId="{563096D5-8F50-44FE-BDC1-646E163A7827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CAP. VI – </a:t>
          </a:r>
        </a:p>
        <a:p>
          <a:r>
            <a:rPr lang="pt-BR" b="1" dirty="0" smtClean="0"/>
            <a:t>DO TRABALHO PORTUÁRIO</a:t>
          </a:r>
        </a:p>
        <a:p>
          <a:r>
            <a:rPr lang="pt-BR" b="1" dirty="0" smtClean="0"/>
            <a:t> </a:t>
          </a:r>
          <a:r>
            <a:rPr lang="pt-BR" b="1" dirty="0" smtClean="0">
              <a:solidFill>
                <a:schemeClr val="tx1"/>
              </a:solidFill>
            </a:rPr>
            <a:t>(art. 32 ao 45)</a:t>
          </a:r>
          <a:endParaRPr lang="pt-BR" b="1" dirty="0">
            <a:solidFill>
              <a:schemeClr val="tx1"/>
            </a:solidFill>
          </a:endParaRPr>
        </a:p>
      </dgm:t>
    </dgm:pt>
    <dgm:pt modelId="{FE8B358C-F291-4B4C-9652-B089018A80D6}" type="parTrans" cxnId="{F2A8A302-7CE3-4432-A8BF-F9B0B9A79901}">
      <dgm:prSet/>
      <dgm:spPr/>
      <dgm:t>
        <a:bodyPr/>
        <a:lstStyle/>
        <a:p>
          <a:endParaRPr lang="pt-BR"/>
        </a:p>
      </dgm:t>
    </dgm:pt>
    <dgm:pt modelId="{C107F942-6E20-4765-A4CC-12B4C42815E0}" type="sibTrans" cxnId="{F2A8A302-7CE3-4432-A8BF-F9B0B9A79901}">
      <dgm:prSet/>
      <dgm:spPr/>
      <dgm:t>
        <a:bodyPr/>
        <a:lstStyle/>
        <a:p>
          <a:endParaRPr lang="pt-BR"/>
        </a:p>
      </dgm:t>
    </dgm:pt>
    <dgm:pt modelId="{1B8B3483-4E00-49BC-B523-E6D30EBA2ED9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CAP. VII –</a:t>
          </a:r>
        </a:p>
        <a:p>
          <a:r>
            <a:rPr lang="pt-BR" b="1" dirty="0" smtClean="0">
              <a:solidFill>
                <a:srgbClr val="FFFF00"/>
              </a:solidFill>
            </a:rPr>
            <a:t> </a:t>
          </a:r>
          <a:r>
            <a:rPr lang="pt-BR" b="1" dirty="0" smtClean="0"/>
            <a:t>DAS INFRAÇÕES E PENALIDADES </a:t>
          </a:r>
        </a:p>
        <a:p>
          <a:r>
            <a:rPr lang="pt-BR" b="1" dirty="0" smtClean="0">
              <a:solidFill>
                <a:schemeClr val="tx1"/>
              </a:solidFill>
            </a:rPr>
            <a:t>(art. 46 ao 52)</a:t>
          </a:r>
          <a:endParaRPr lang="pt-BR" b="1" dirty="0">
            <a:solidFill>
              <a:schemeClr val="tx1"/>
            </a:solidFill>
          </a:endParaRPr>
        </a:p>
      </dgm:t>
    </dgm:pt>
    <dgm:pt modelId="{B1272729-D45C-4A4C-96E7-82DAEAE26DF7}" type="parTrans" cxnId="{AAA5BDCC-6FBD-4F8D-9BB0-3858F0DCB505}">
      <dgm:prSet/>
      <dgm:spPr/>
      <dgm:t>
        <a:bodyPr/>
        <a:lstStyle/>
        <a:p>
          <a:endParaRPr lang="pt-BR"/>
        </a:p>
      </dgm:t>
    </dgm:pt>
    <dgm:pt modelId="{5D6B2BF0-579B-4D63-A048-BDF386C3F705}" type="sibTrans" cxnId="{AAA5BDCC-6FBD-4F8D-9BB0-3858F0DCB505}">
      <dgm:prSet/>
      <dgm:spPr/>
      <dgm:t>
        <a:bodyPr/>
        <a:lstStyle/>
        <a:p>
          <a:endParaRPr lang="pt-BR"/>
        </a:p>
      </dgm:t>
    </dgm:pt>
    <dgm:pt modelId="{170132D0-B502-471C-AF46-0956B923A060}">
      <dgm:prSet phldrT="[Texto]"/>
      <dgm:spPr/>
      <dgm:t>
        <a:bodyPr/>
        <a:lstStyle/>
        <a:p>
          <a:r>
            <a:rPr lang="pt-BR" b="1" dirty="0" smtClean="0">
              <a:solidFill>
                <a:srgbClr val="FFFF00"/>
              </a:solidFill>
            </a:rPr>
            <a:t>CAP. VIII </a:t>
          </a:r>
          <a:r>
            <a:rPr lang="pt-BR" b="1" smtClean="0"/>
            <a:t>- DO </a:t>
          </a:r>
          <a:r>
            <a:rPr lang="pt-BR" b="1" dirty="0" smtClean="0"/>
            <a:t>PROGRAMA NACIONAL DE DRAGAGEM PORTUÁRIA E HIDROVIÁRIA II </a:t>
          </a:r>
        </a:p>
        <a:p>
          <a:r>
            <a:rPr lang="pt-BR" b="1" dirty="0" smtClean="0">
              <a:solidFill>
                <a:schemeClr val="tx1"/>
              </a:solidFill>
            </a:rPr>
            <a:t>(art. 53 ao 55)</a:t>
          </a:r>
          <a:endParaRPr lang="pt-BR" b="1" dirty="0">
            <a:solidFill>
              <a:schemeClr val="tx1"/>
            </a:solidFill>
          </a:endParaRPr>
        </a:p>
      </dgm:t>
    </dgm:pt>
    <dgm:pt modelId="{5AB68C50-5B37-4EFB-B2CE-08DCCC21C83F}" type="parTrans" cxnId="{60AD18F8-3A13-45F1-A106-17B206DDAED1}">
      <dgm:prSet/>
      <dgm:spPr/>
      <dgm:t>
        <a:bodyPr/>
        <a:lstStyle/>
        <a:p>
          <a:endParaRPr lang="pt-BR"/>
        </a:p>
      </dgm:t>
    </dgm:pt>
    <dgm:pt modelId="{71E4FD6C-03C6-4305-BAAB-B6D64EEB80E0}" type="sibTrans" cxnId="{60AD18F8-3A13-45F1-A106-17B206DDAED1}">
      <dgm:prSet/>
      <dgm:spPr/>
      <dgm:t>
        <a:bodyPr/>
        <a:lstStyle/>
        <a:p>
          <a:endParaRPr lang="pt-BR"/>
        </a:p>
      </dgm:t>
    </dgm:pt>
    <dgm:pt modelId="{9535E12E-64ED-43D3-A64C-88A6F64818E1}" type="pres">
      <dgm:prSet presAssocID="{84E637DC-28D0-4856-A954-BC907EAEEF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BE17F9D-4F3E-4839-B605-7B8778E46E3B}" type="pres">
      <dgm:prSet presAssocID="{E942500B-E113-4277-9273-92465E4C514D}" presName="centerShape" presStyleLbl="node0" presStyleIdx="0" presStyleCnt="1"/>
      <dgm:spPr/>
      <dgm:t>
        <a:bodyPr/>
        <a:lstStyle/>
        <a:p>
          <a:endParaRPr lang="pt-BR"/>
        </a:p>
      </dgm:t>
    </dgm:pt>
    <dgm:pt modelId="{7B5DBCCE-66D3-4BC6-A423-19593842F46F}" type="pres">
      <dgm:prSet presAssocID="{88E6D8C4-D7CB-488E-A4D9-B7331E8D13E1}" presName="parTrans" presStyleLbl="bgSibTrans2D1" presStyleIdx="0" presStyleCnt="9"/>
      <dgm:spPr>
        <a:prstGeom prst="homePlate">
          <a:avLst/>
        </a:prstGeom>
      </dgm:spPr>
      <dgm:t>
        <a:bodyPr/>
        <a:lstStyle/>
        <a:p>
          <a:endParaRPr lang="pt-BR"/>
        </a:p>
      </dgm:t>
    </dgm:pt>
    <dgm:pt modelId="{964A3265-1686-4157-8FD6-9DCE0E1B8D18}" type="pres">
      <dgm:prSet presAssocID="{0BB58C32-4487-42E1-9F84-6756FF99EBE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962C54-B2DD-4373-A109-20DB24C03D16}" type="pres">
      <dgm:prSet presAssocID="{B2A3D85C-8C68-49CA-AF3C-FCF5530B7141}" presName="parTrans" presStyleLbl="bgSibTrans2D1" presStyleIdx="1" presStyleCnt="9"/>
      <dgm:spPr>
        <a:prstGeom prst="homePlate">
          <a:avLst/>
        </a:prstGeom>
      </dgm:spPr>
      <dgm:t>
        <a:bodyPr/>
        <a:lstStyle/>
        <a:p>
          <a:endParaRPr lang="pt-BR"/>
        </a:p>
      </dgm:t>
    </dgm:pt>
    <dgm:pt modelId="{F87F92AB-42EF-45BE-9C7B-F5A75A3189F6}" type="pres">
      <dgm:prSet presAssocID="{288D96BE-B36C-427E-84F5-7DE4449A939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6C32B7-EFBF-43CA-B27A-D3E4139852FE}" type="pres">
      <dgm:prSet presAssocID="{AC590540-EBB9-407E-AF8C-EBD3AF561C4D}" presName="parTrans" presStyleLbl="bgSibTrans2D1" presStyleIdx="2" presStyleCnt="9"/>
      <dgm:spPr>
        <a:prstGeom prst="homePlate">
          <a:avLst/>
        </a:prstGeom>
      </dgm:spPr>
      <dgm:t>
        <a:bodyPr/>
        <a:lstStyle/>
        <a:p>
          <a:endParaRPr lang="pt-BR"/>
        </a:p>
      </dgm:t>
    </dgm:pt>
    <dgm:pt modelId="{9F134124-CAF2-4FA0-ABEF-B64A4E7DB0E7}" type="pres">
      <dgm:prSet presAssocID="{DF1C6D95-17E3-41E5-9D69-99559759552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C18430-04D1-4241-BD9B-BFE423530794}" type="pres">
      <dgm:prSet presAssocID="{FA42277C-70A1-4E1B-8C65-C0EF521B9B92}" presName="parTrans" presStyleLbl="bgSibTrans2D1" presStyleIdx="3" presStyleCnt="9"/>
      <dgm:spPr>
        <a:prstGeom prst="homePlate">
          <a:avLst/>
        </a:prstGeom>
      </dgm:spPr>
      <dgm:t>
        <a:bodyPr/>
        <a:lstStyle/>
        <a:p>
          <a:endParaRPr lang="pt-BR"/>
        </a:p>
      </dgm:t>
    </dgm:pt>
    <dgm:pt modelId="{A247EAA7-664C-4157-B971-80C43DDA8993}" type="pres">
      <dgm:prSet presAssocID="{1443F57B-B1B6-4B6C-A429-8F536E078CF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684DFC-4F08-4A65-8B0C-19185C309A0F}" type="pres">
      <dgm:prSet presAssocID="{76079431-DB6B-44A9-BD6C-D7C896991170}" presName="parTrans" presStyleLbl="bgSibTrans2D1" presStyleIdx="4" presStyleCnt="9"/>
      <dgm:spPr>
        <a:prstGeom prst="homePlate">
          <a:avLst/>
        </a:prstGeom>
      </dgm:spPr>
      <dgm:t>
        <a:bodyPr/>
        <a:lstStyle/>
        <a:p>
          <a:endParaRPr lang="pt-BR"/>
        </a:p>
      </dgm:t>
    </dgm:pt>
    <dgm:pt modelId="{2ED9B99C-A372-4BA3-A1D8-BC70C2425C21}" type="pres">
      <dgm:prSet presAssocID="{EBEB7C3B-15DA-4A2F-B4A5-BF5DFC7A906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8A9A86-CA08-42F7-9515-1DA22C90A5BA}" type="pres">
      <dgm:prSet presAssocID="{FE8B358C-F291-4B4C-9652-B089018A80D6}" presName="parTrans" presStyleLbl="bgSibTrans2D1" presStyleIdx="5" presStyleCnt="9"/>
      <dgm:spPr>
        <a:prstGeom prst="homePlate">
          <a:avLst/>
        </a:prstGeom>
      </dgm:spPr>
      <dgm:t>
        <a:bodyPr/>
        <a:lstStyle/>
        <a:p>
          <a:endParaRPr lang="pt-BR"/>
        </a:p>
      </dgm:t>
    </dgm:pt>
    <dgm:pt modelId="{ADF43A4E-75A7-4C88-B01F-5D1FED41D683}" type="pres">
      <dgm:prSet presAssocID="{563096D5-8F50-44FE-BDC1-646E163A782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114FB5-2884-41E2-AE19-BAADAE790AA3}" type="pres">
      <dgm:prSet presAssocID="{B1272729-D45C-4A4C-96E7-82DAEAE26DF7}" presName="parTrans" presStyleLbl="bgSibTrans2D1" presStyleIdx="6" presStyleCnt="9"/>
      <dgm:spPr>
        <a:prstGeom prst="homePlate">
          <a:avLst/>
        </a:prstGeom>
      </dgm:spPr>
      <dgm:t>
        <a:bodyPr/>
        <a:lstStyle/>
        <a:p>
          <a:endParaRPr lang="pt-BR"/>
        </a:p>
      </dgm:t>
    </dgm:pt>
    <dgm:pt modelId="{CA05929D-8FB2-4B6C-B519-C3A931B73381}" type="pres">
      <dgm:prSet presAssocID="{1B8B3483-4E00-49BC-B523-E6D30EBA2ED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349353-402B-4F22-A74C-B7DCB37EBE68}" type="pres">
      <dgm:prSet presAssocID="{5AB68C50-5B37-4EFB-B2CE-08DCCC21C83F}" presName="parTrans" presStyleLbl="bgSibTrans2D1" presStyleIdx="7" presStyleCnt="9"/>
      <dgm:spPr>
        <a:prstGeom prst="homePlate">
          <a:avLst/>
        </a:prstGeom>
      </dgm:spPr>
      <dgm:t>
        <a:bodyPr/>
        <a:lstStyle/>
        <a:p>
          <a:endParaRPr lang="pt-BR"/>
        </a:p>
      </dgm:t>
    </dgm:pt>
    <dgm:pt modelId="{FB173E80-D062-4708-B1C8-C0826C2432FF}" type="pres">
      <dgm:prSet presAssocID="{170132D0-B502-471C-AF46-0956B923A06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17AA30-CC62-4CDA-95B4-E41C20D5BF81}" type="pres">
      <dgm:prSet presAssocID="{F56B0B21-E0E6-43AC-82F6-39A4C802B75B}" presName="parTrans" presStyleLbl="bgSibTrans2D1" presStyleIdx="8" presStyleCnt="9" custLinFactNeighborX="-1902" custLinFactNeighborY="-12106"/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45F7E4CD-EE09-4C33-84AC-376B73107758}" type="pres">
      <dgm:prSet presAssocID="{562D7AD0-D755-4D77-B031-FF032430F3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147F77-866F-424C-907F-454E40623AA3}" type="presOf" srcId="{EBEB7C3B-15DA-4A2F-B4A5-BF5DFC7A906F}" destId="{2ED9B99C-A372-4BA3-A1D8-BC70C2425C21}" srcOrd="0" destOrd="0" presId="urn:microsoft.com/office/officeart/2005/8/layout/radial4"/>
    <dgm:cxn modelId="{225B320B-8A29-4346-A952-440C888B17A5}" srcId="{E942500B-E113-4277-9273-92465E4C514D}" destId="{562D7AD0-D755-4D77-B031-FF032430F3DB}" srcOrd="8" destOrd="0" parTransId="{F56B0B21-E0E6-43AC-82F6-39A4C802B75B}" sibTransId="{58D081F0-2A2F-43DD-9AD1-F62785A191B1}"/>
    <dgm:cxn modelId="{94722EB4-2320-4B20-B46F-7D7256D194E5}" srcId="{E942500B-E113-4277-9273-92465E4C514D}" destId="{288D96BE-B36C-427E-84F5-7DE4449A939F}" srcOrd="1" destOrd="0" parTransId="{B2A3D85C-8C68-49CA-AF3C-FCF5530B7141}" sibTransId="{26CA2E58-E028-41A5-9151-9C54496979E8}"/>
    <dgm:cxn modelId="{785A5348-9715-4925-B300-DF274E9B8197}" srcId="{1306BE04-0C17-4C97-8017-ADB78C375782}" destId="{96336DBC-99F2-4435-AFED-AA7D39AD5D03}" srcOrd="0" destOrd="0" parTransId="{C9B79F51-0A64-43D1-807B-2DC26DD9F6FA}" sibTransId="{C2D623E8-4781-4CA9-94B3-056BA0440EB2}"/>
    <dgm:cxn modelId="{44C4A7E1-1F85-456F-9928-2FCD9993861B}" srcId="{84E637DC-28D0-4856-A954-BC907EAEEFAF}" destId="{A5FA692D-8914-4DA6-8086-86A4D0BE82BF}" srcOrd="10" destOrd="0" parTransId="{8D22B025-C530-49ED-9CB9-DCC39AA67C45}" sibTransId="{8A1181F5-3F9C-46AE-A521-E7A831AA842C}"/>
    <dgm:cxn modelId="{4009F977-A54B-4222-8DB3-321DB014B9F8}" type="presOf" srcId="{563096D5-8F50-44FE-BDC1-646E163A7827}" destId="{ADF43A4E-75A7-4C88-B01F-5D1FED41D683}" srcOrd="0" destOrd="0" presId="urn:microsoft.com/office/officeart/2005/8/layout/radial4"/>
    <dgm:cxn modelId="{715C74C2-6F5C-4442-9417-D4AC54AE2765}" srcId="{84E637DC-28D0-4856-A954-BC907EAEEFAF}" destId="{059658C8-991D-4A6E-9A91-86F5E3B7F87D}" srcOrd="3" destOrd="0" parTransId="{A3EB846B-691D-43EC-902D-DF7B69512D95}" sibTransId="{26B9BFF5-757F-4A77-B162-4B05C75B2DE0}"/>
    <dgm:cxn modelId="{AAA5BDCC-6FBD-4F8D-9BB0-3858F0DCB505}" srcId="{E942500B-E113-4277-9273-92465E4C514D}" destId="{1B8B3483-4E00-49BC-B523-E6D30EBA2ED9}" srcOrd="6" destOrd="0" parTransId="{B1272729-D45C-4A4C-96E7-82DAEAE26DF7}" sibTransId="{5D6B2BF0-579B-4D63-A048-BDF386C3F705}"/>
    <dgm:cxn modelId="{9E9DCB28-40B5-4B92-94FD-451C224E5BC3}" srcId="{E942500B-E113-4277-9273-92465E4C514D}" destId="{0BB58C32-4487-42E1-9F84-6756FF99EBED}" srcOrd="0" destOrd="0" parTransId="{88E6D8C4-D7CB-488E-A4D9-B7331E8D13E1}" sibTransId="{155126F7-C940-4439-A385-B388BF387C12}"/>
    <dgm:cxn modelId="{5DC38A21-FA46-40FF-9D0E-83B4DCAB2732}" type="presOf" srcId="{5AB68C50-5B37-4EFB-B2CE-08DCCC21C83F}" destId="{47349353-402B-4F22-A74C-B7DCB37EBE68}" srcOrd="0" destOrd="0" presId="urn:microsoft.com/office/officeart/2005/8/layout/radial4"/>
    <dgm:cxn modelId="{EBC874B7-FE82-422E-8746-C2C6F7AE3C20}" srcId="{1306BE04-0C17-4C97-8017-ADB78C375782}" destId="{B315ADB1-1431-4FED-AFFF-ED5BA1A6382C}" srcOrd="1" destOrd="0" parTransId="{B4B2EC4C-B864-4058-9944-505C222DFD87}" sibTransId="{3B290E9D-8FC0-4442-87E5-142E6F33DD71}"/>
    <dgm:cxn modelId="{EA3E69CE-2618-4954-8FF7-CEEEA7A8D93E}" type="presOf" srcId="{B2A3D85C-8C68-49CA-AF3C-FCF5530B7141}" destId="{0B962C54-B2DD-4373-A109-20DB24C03D16}" srcOrd="0" destOrd="0" presId="urn:microsoft.com/office/officeart/2005/8/layout/radial4"/>
    <dgm:cxn modelId="{4CFF8FC7-DCB0-45DA-AF1D-9CB83A1E441F}" srcId="{E942500B-E113-4277-9273-92465E4C514D}" destId="{1443F57B-B1B6-4B6C-A429-8F536E078CF9}" srcOrd="3" destOrd="0" parTransId="{FA42277C-70A1-4E1B-8C65-C0EF521B9B92}" sibTransId="{E6E62C4D-137B-41D8-A68F-CF4DF367011F}"/>
    <dgm:cxn modelId="{736C11B1-427A-4C6A-8C08-05CD9D40A5C9}" type="presOf" srcId="{1B8B3483-4E00-49BC-B523-E6D30EBA2ED9}" destId="{CA05929D-8FB2-4B6C-B519-C3A931B73381}" srcOrd="0" destOrd="0" presId="urn:microsoft.com/office/officeart/2005/8/layout/radial4"/>
    <dgm:cxn modelId="{9C33BB21-F053-43D1-9BD6-DD47BD2C01CC}" srcId="{84E637DC-28D0-4856-A954-BC907EAEEFAF}" destId="{7893B282-2403-45D6-A6F3-466C4DD6C866}" srcOrd="11" destOrd="0" parTransId="{6756A3DF-BD24-4B77-AB86-B95D41060634}" sibTransId="{6DBCDD64-DF5A-4D77-AC64-4C5FD9D2B7BF}"/>
    <dgm:cxn modelId="{A8A055CC-6286-48AF-A8BD-E162272F80C0}" type="presOf" srcId="{AC590540-EBB9-407E-AF8C-EBD3AF561C4D}" destId="{B46C32B7-EFBF-43CA-B27A-D3E4139852FE}" srcOrd="0" destOrd="0" presId="urn:microsoft.com/office/officeart/2005/8/layout/radial4"/>
    <dgm:cxn modelId="{70872843-CD97-4161-857F-76746DE70F39}" srcId="{84E637DC-28D0-4856-A954-BC907EAEEFAF}" destId="{E8A5DA58-1FC1-45BB-8F6C-6E6B2161D8C7}" srcOrd="6" destOrd="0" parTransId="{EEDFFF55-90B5-44FB-B77C-23F942E04D55}" sibTransId="{74BD0378-B26A-4E62-A6A9-F6D135DD2404}"/>
    <dgm:cxn modelId="{FF59C9B6-7234-4178-9D94-D04F51E1A7EF}" srcId="{84E637DC-28D0-4856-A954-BC907EAEEFAF}" destId="{9AF2F802-A121-409F-A7C7-DA70E3EAB656}" srcOrd="1" destOrd="0" parTransId="{D063CFD5-3FB2-4A50-B048-D49DB1EB686F}" sibTransId="{339DB523-6628-42FA-9E2C-000939B5627F}"/>
    <dgm:cxn modelId="{2F0133D9-696A-4450-9E6E-7F4FBBEDDFD5}" srcId="{84E637DC-28D0-4856-A954-BC907EAEEFAF}" destId="{EF3A98B7-A8A9-4543-B0EB-BEFC4ECD0615}" srcOrd="5" destOrd="0" parTransId="{CF0698F9-2361-4779-9EBB-2E9FC697E113}" sibTransId="{64F340DD-D5D8-465C-AAAA-5B5F1B644AE6}"/>
    <dgm:cxn modelId="{F80EFA38-FA5B-4FC7-A512-EBEF63E47033}" srcId="{84E637DC-28D0-4856-A954-BC907EAEEFAF}" destId="{E942500B-E113-4277-9273-92465E4C514D}" srcOrd="0" destOrd="0" parTransId="{5E008EC8-F853-436A-9C32-33F704740359}" sibTransId="{B1B992DC-24B5-474F-9364-AA298B86DAD2}"/>
    <dgm:cxn modelId="{BDC10E1D-54B6-4950-8F53-F3BC39F5C015}" type="presOf" srcId="{E942500B-E113-4277-9273-92465E4C514D}" destId="{2BE17F9D-4F3E-4839-B605-7B8778E46E3B}" srcOrd="0" destOrd="0" presId="urn:microsoft.com/office/officeart/2005/8/layout/radial4"/>
    <dgm:cxn modelId="{0BB23DD5-2509-4803-B258-BDE1EA45FC73}" srcId="{A5FA692D-8914-4DA6-8086-86A4D0BE82BF}" destId="{35E8977D-96E4-4FA6-A06A-F6FF974BD288}" srcOrd="0" destOrd="0" parTransId="{FFB0AC5A-0BF6-4FBC-AC3C-2E0A9D7E8287}" sibTransId="{EBBF55DC-A9FE-42D7-982C-7253B37AD14D}"/>
    <dgm:cxn modelId="{F2A8A302-7CE3-4432-A8BF-F9B0B9A79901}" srcId="{E942500B-E113-4277-9273-92465E4C514D}" destId="{563096D5-8F50-44FE-BDC1-646E163A7827}" srcOrd="5" destOrd="0" parTransId="{FE8B358C-F291-4B4C-9652-B089018A80D6}" sibTransId="{C107F942-6E20-4765-A4CC-12B4C42815E0}"/>
    <dgm:cxn modelId="{23375DA4-AAEC-4B0C-80A9-DCC0A66397D9}" type="presOf" srcId="{76079431-DB6B-44A9-BD6C-D7C896991170}" destId="{FF684DFC-4F08-4A65-8B0C-19185C309A0F}" srcOrd="0" destOrd="0" presId="urn:microsoft.com/office/officeart/2005/8/layout/radial4"/>
    <dgm:cxn modelId="{D7E6AB78-7811-426B-A57B-A63D090D735B}" srcId="{84E637DC-28D0-4856-A954-BC907EAEEFAF}" destId="{1306BE04-0C17-4C97-8017-ADB78C375782}" srcOrd="9" destOrd="0" parTransId="{1AECCD4F-9881-4EC5-AF83-FDF0825C7D8C}" sibTransId="{943201FB-519B-44E8-A422-F947D42D0980}"/>
    <dgm:cxn modelId="{E9B1574E-D646-420F-8839-A2236BE03FA4}" type="presOf" srcId="{FE8B358C-F291-4B4C-9652-B089018A80D6}" destId="{088A9A86-CA08-42F7-9515-1DA22C90A5BA}" srcOrd="0" destOrd="0" presId="urn:microsoft.com/office/officeart/2005/8/layout/radial4"/>
    <dgm:cxn modelId="{E03B0D5B-B03C-40F7-8FF1-E2D9640A7945}" type="presOf" srcId="{170132D0-B502-471C-AF46-0956B923A060}" destId="{FB173E80-D062-4708-B1C8-C0826C2432FF}" srcOrd="0" destOrd="0" presId="urn:microsoft.com/office/officeart/2005/8/layout/radial4"/>
    <dgm:cxn modelId="{50B6948D-46EE-4F94-9356-BB705A579DB4}" srcId="{E942500B-E113-4277-9273-92465E4C514D}" destId="{DF1C6D95-17E3-41E5-9D69-995597595527}" srcOrd="2" destOrd="0" parTransId="{AC590540-EBB9-407E-AF8C-EBD3AF561C4D}" sibTransId="{C78FA29B-BB7C-41AD-94A5-F3AC054E5C1C}"/>
    <dgm:cxn modelId="{F9887CF3-548F-40C0-B341-6441D7A2F840}" type="presOf" srcId="{FA42277C-70A1-4E1B-8C65-C0EF521B9B92}" destId="{41C18430-04D1-4241-BD9B-BFE423530794}" srcOrd="0" destOrd="0" presId="urn:microsoft.com/office/officeart/2005/8/layout/radial4"/>
    <dgm:cxn modelId="{306B86C9-14F2-4B17-9C37-CA34D81B3775}" srcId="{84E637DC-28D0-4856-A954-BC907EAEEFAF}" destId="{642F32EC-4EEC-485D-94FE-F0CB58FF1657}" srcOrd="2" destOrd="0" parTransId="{24217465-72CB-462D-87EF-D10BE73F77E3}" sibTransId="{1B5B3D52-682F-43FD-8CDB-5BEF3CBDAC88}"/>
    <dgm:cxn modelId="{0DB6737F-4ED3-4573-B84A-60BA3AF5A51E}" type="presOf" srcId="{88E6D8C4-D7CB-488E-A4D9-B7331E8D13E1}" destId="{7B5DBCCE-66D3-4BC6-A423-19593842F46F}" srcOrd="0" destOrd="0" presId="urn:microsoft.com/office/officeart/2005/8/layout/radial4"/>
    <dgm:cxn modelId="{60AD18F8-3A13-45F1-A106-17B206DDAED1}" srcId="{E942500B-E113-4277-9273-92465E4C514D}" destId="{170132D0-B502-471C-AF46-0956B923A060}" srcOrd="7" destOrd="0" parTransId="{5AB68C50-5B37-4EFB-B2CE-08DCCC21C83F}" sibTransId="{71E4FD6C-03C6-4305-BAAB-B6D64EEB80E0}"/>
    <dgm:cxn modelId="{F0C3C171-ECC9-42B3-BB16-DC72963B6772}" type="presOf" srcId="{84E637DC-28D0-4856-A954-BC907EAEEFAF}" destId="{9535E12E-64ED-43D3-A64C-88A6F64818E1}" srcOrd="0" destOrd="0" presId="urn:microsoft.com/office/officeart/2005/8/layout/radial4"/>
    <dgm:cxn modelId="{A4D090C9-0724-4BA8-95BD-DC9018284A1C}" type="presOf" srcId="{0BB58C32-4487-42E1-9F84-6756FF99EBED}" destId="{964A3265-1686-4157-8FD6-9DCE0E1B8D18}" srcOrd="0" destOrd="0" presId="urn:microsoft.com/office/officeart/2005/8/layout/radial4"/>
    <dgm:cxn modelId="{6C612C83-E085-4B7A-AB4D-5BE72EC1952B}" srcId="{84E637DC-28D0-4856-A954-BC907EAEEFAF}" destId="{CF545651-5B77-42BF-8373-90B8C339EB37}" srcOrd="8" destOrd="0" parTransId="{4A5EE201-78C1-405B-8913-09D63AFA02FB}" sibTransId="{1A410E39-5AA8-4F62-B1BB-CAEB175756CE}"/>
    <dgm:cxn modelId="{60D0B165-C226-4B7B-B50A-53EAA9CC18B7}" srcId="{E942500B-E113-4277-9273-92465E4C514D}" destId="{EBEB7C3B-15DA-4A2F-B4A5-BF5DFC7A906F}" srcOrd="4" destOrd="0" parTransId="{76079431-DB6B-44A9-BD6C-D7C896991170}" sibTransId="{7D67E4D1-E05B-4DA2-8A94-31EBAF44E18C}"/>
    <dgm:cxn modelId="{8C8F2120-6B40-4B9C-8857-4195E1304576}" type="presOf" srcId="{B1272729-D45C-4A4C-96E7-82DAEAE26DF7}" destId="{85114FB5-2884-41E2-AE19-BAADAE790AA3}" srcOrd="0" destOrd="0" presId="urn:microsoft.com/office/officeart/2005/8/layout/radial4"/>
    <dgm:cxn modelId="{9B9EF819-7E60-4526-B1A2-E877A15AE905}" type="presOf" srcId="{DF1C6D95-17E3-41E5-9D69-995597595527}" destId="{9F134124-CAF2-4FA0-ABEF-B64A4E7DB0E7}" srcOrd="0" destOrd="0" presId="urn:microsoft.com/office/officeart/2005/8/layout/radial4"/>
    <dgm:cxn modelId="{010BA649-B7F9-42B0-BF6B-D9E2E79D3BE4}" type="presOf" srcId="{1443F57B-B1B6-4B6C-A429-8F536E078CF9}" destId="{A247EAA7-664C-4157-B971-80C43DDA8993}" srcOrd="0" destOrd="0" presId="urn:microsoft.com/office/officeart/2005/8/layout/radial4"/>
    <dgm:cxn modelId="{EF310999-DD9F-49E1-8F4C-79CCC90E8901}" srcId="{A5FA692D-8914-4DA6-8086-86A4D0BE82BF}" destId="{126CC2C3-EDB4-47D2-83AC-8A1D2E09A6D7}" srcOrd="1" destOrd="0" parTransId="{8A4C244E-8169-40C9-833B-765293AED515}" sibTransId="{90B6AD45-E1FE-4EF1-8100-E1F5E088FFE2}"/>
    <dgm:cxn modelId="{21301366-6DBA-45D3-838C-974D6614F1AF}" type="presOf" srcId="{F56B0B21-E0E6-43AC-82F6-39A4C802B75B}" destId="{1217AA30-CC62-4CDA-95B4-E41C20D5BF81}" srcOrd="0" destOrd="0" presId="urn:microsoft.com/office/officeart/2005/8/layout/radial4"/>
    <dgm:cxn modelId="{197A9CCD-C65E-46AA-9A86-7E5A1766671C}" srcId="{84E637DC-28D0-4856-A954-BC907EAEEFAF}" destId="{2F83DD9E-07BA-45B0-A1F5-3641D564F08D}" srcOrd="7" destOrd="0" parTransId="{2A87859F-2E4A-47EE-93CA-F041222A6F17}" sibTransId="{4BBC1144-4C1C-4DA9-8CB6-A3A1A2C79F82}"/>
    <dgm:cxn modelId="{AFEFA544-C725-483C-919D-5E5A4B92AD94}" type="presOf" srcId="{288D96BE-B36C-427E-84F5-7DE4449A939F}" destId="{F87F92AB-42EF-45BE-9C7B-F5A75A3189F6}" srcOrd="0" destOrd="0" presId="urn:microsoft.com/office/officeart/2005/8/layout/radial4"/>
    <dgm:cxn modelId="{83B5A98A-50F4-42E1-A6F7-7BE4FB8A250B}" type="presOf" srcId="{562D7AD0-D755-4D77-B031-FF032430F3DB}" destId="{45F7E4CD-EE09-4C33-84AC-376B73107758}" srcOrd="0" destOrd="0" presId="urn:microsoft.com/office/officeart/2005/8/layout/radial4"/>
    <dgm:cxn modelId="{7FCF89F9-8F3C-4A67-8C10-B6E946276115}" srcId="{84E637DC-28D0-4856-A954-BC907EAEEFAF}" destId="{0299C71F-21A3-4D08-8A47-2534855A982F}" srcOrd="4" destOrd="0" parTransId="{2BDE153D-BD3B-4A46-AD2D-D39BA95135EF}" sibTransId="{2FE129BE-870A-4473-8810-AEFC428186B3}"/>
    <dgm:cxn modelId="{A0560C03-816F-4F8F-B1D2-E130DF7DAC14}" type="presParOf" srcId="{9535E12E-64ED-43D3-A64C-88A6F64818E1}" destId="{2BE17F9D-4F3E-4839-B605-7B8778E46E3B}" srcOrd="0" destOrd="0" presId="urn:microsoft.com/office/officeart/2005/8/layout/radial4"/>
    <dgm:cxn modelId="{F25F2D0A-EB62-42E8-8FFF-CB63C6D4E3C3}" type="presParOf" srcId="{9535E12E-64ED-43D3-A64C-88A6F64818E1}" destId="{7B5DBCCE-66D3-4BC6-A423-19593842F46F}" srcOrd="1" destOrd="0" presId="urn:microsoft.com/office/officeart/2005/8/layout/radial4"/>
    <dgm:cxn modelId="{03B483F5-43F6-444E-9D5D-88297F1D8DAA}" type="presParOf" srcId="{9535E12E-64ED-43D3-A64C-88A6F64818E1}" destId="{964A3265-1686-4157-8FD6-9DCE0E1B8D18}" srcOrd="2" destOrd="0" presId="urn:microsoft.com/office/officeart/2005/8/layout/radial4"/>
    <dgm:cxn modelId="{53211113-8407-4071-A3C9-D44B9DDFE6D9}" type="presParOf" srcId="{9535E12E-64ED-43D3-A64C-88A6F64818E1}" destId="{0B962C54-B2DD-4373-A109-20DB24C03D16}" srcOrd="3" destOrd="0" presId="urn:microsoft.com/office/officeart/2005/8/layout/radial4"/>
    <dgm:cxn modelId="{CCDF9BB3-CCAB-4236-9368-9A57859FFDA7}" type="presParOf" srcId="{9535E12E-64ED-43D3-A64C-88A6F64818E1}" destId="{F87F92AB-42EF-45BE-9C7B-F5A75A3189F6}" srcOrd="4" destOrd="0" presId="urn:microsoft.com/office/officeart/2005/8/layout/radial4"/>
    <dgm:cxn modelId="{A55183FF-D70F-4372-B6F6-0F805D5A776B}" type="presParOf" srcId="{9535E12E-64ED-43D3-A64C-88A6F64818E1}" destId="{B46C32B7-EFBF-43CA-B27A-D3E4139852FE}" srcOrd="5" destOrd="0" presId="urn:microsoft.com/office/officeart/2005/8/layout/radial4"/>
    <dgm:cxn modelId="{2D07B92E-3B9D-4CCA-A11E-5000FB0526C9}" type="presParOf" srcId="{9535E12E-64ED-43D3-A64C-88A6F64818E1}" destId="{9F134124-CAF2-4FA0-ABEF-B64A4E7DB0E7}" srcOrd="6" destOrd="0" presId="urn:microsoft.com/office/officeart/2005/8/layout/radial4"/>
    <dgm:cxn modelId="{1264049B-DA19-40B1-A3B8-F1054D261844}" type="presParOf" srcId="{9535E12E-64ED-43D3-A64C-88A6F64818E1}" destId="{41C18430-04D1-4241-BD9B-BFE423530794}" srcOrd="7" destOrd="0" presId="urn:microsoft.com/office/officeart/2005/8/layout/radial4"/>
    <dgm:cxn modelId="{BDBEC7AF-B339-4597-BAD1-58AC53C15A72}" type="presParOf" srcId="{9535E12E-64ED-43D3-A64C-88A6F64818E1}" destId="{A247EAA7-664C-4157-B971-80C43DDA8993}" srcOrd="8" destOrd="0" presId="urn:microsoft.com/office/officeart/2005/8/layout/radial4"/>
    <dgm:cxn modelId="{F5660857-977B-4D79-BA55-6A8AFABBC90B}" type="presParOf" srcId="{9535E12E-64ED-43D3-A64C-88A6F64818E1}" destId="{FF684DFC-4F08-4A65-8B0C-19185C309A0F}" srcOrd="9" destOrd="0" presId="urn:microsoft.com/office/officeart/2005/8/layout/radial4"/>
    <dgm:cxn modelId="{9C987D33-A761-48A1-B00C-FB0D95C6DECF}" type="presParOf" srcId="{9535E12E-64ED-43D3-A64C-88A6F64818E1}" destId="{2ED9B99C-A372-4BA3-A1D8-BC70C2425C21}" srcOrd="10" destOrd="0" presId="urn:microsoft.com/office/officeart/2005/8/layout/radial4"/>
    <dgm:cxn modelId="{DDFD2A38-02BD-4591-9B1F-D61651AA1DD2}" type="presParOf" srcId="{9535E12E-64ED-43D3-A64C-88A6F64818E1}" destId="{088A9A86-CA08-42F7-9515-1DA22C90A5BA}" srcOrd="11" destOrd="0" presId="urn:microsoft.com/office/officeart/2005/8/layout/radial4"/>
    <dgm:cxn modelId="{4165BAF4-86C6-4D1B-BFD2-E075130C12C2}" type="presParOf" srcId="{9535E12E-64ED-43D3-A64C-88A6F64818E1}" destId="{ADF43A4E-75A7-4C88-B01F-5D1FED41D683}" srcOrd="12" destOrd="0" presId="urn:microsoft.com/office/officeart/2005/8/layout/radial4"/>
    <dgm:cxn modelId="{A34A03D0-2B9D-465C-96C4-FF4C4508AEE9}" type="presParOf" srcId="{9535E12E-64ED-43D3-A64C-88A6F64818E1}" destId="{85114FB5-2884-41E2-AE19-BAADAE790AA3}" srcOrd="13" destOrd="0" presId="urn:microsoft.com/office/officeart/2005/8/layout/radial4"/>
    <dgm:cxn modelId="{ADBFABF2-3207-4E40-B868-89D8B12A9416}" type="presParOf" srcId="{9535E12E-64ED-43D3-A64C-88A6F64818E1}" destId="{CA05929D-8FB2-4B6C-B519-C3A931B73381}" srcOrd="14" destOrd="0" presId="urn:microsoft.com/office/officeart/2005/8/layout/radial4"/>
    <dgm:cxn modelId="{4A3C21DC-A719-4150-97AC-E670982D964A}" type="presParOf" srcId="{9535E12E-64ED-43D3-A64C-88A6F64818E1}" destId="{47349353-402B-4F22-A74C-B7DCB37EBE68}" srcOrd="15" destOrd="0" presId="urn:microsoft.com/office/officeart/2005/8/layout/radial4"/>
    <dgm:cxn modelId="{F8BFAA97-7D19-4DAA-9210-F753AE715EBC}" type="presParOf" srcId="{9535E12E-64ED-43D3-A64C-88A6F64818E1}" destId="{FB173E80-D062-4708-B1C8-C0826C2432FF}" srcOrd="16" destOrd="0" presId="urn:microsoft.com/office/officeart/2005/8/layout/radial4"/>
    <dgm:cxn modelId="{271C5B8E-1DF1-4C3E-8E83-9CE67B5F9B72}" type="presParOf" srcId="{9535E12E-64ED-43D3-A64C-88A6F64818E1}" destId="{1217AA30-CC62-4CDA-95B4-E41C20D5BF81}" srcOrd="17" destOrd="0" presId="urn:microsoft.com/office/officeart/2005/8/layout/radial4"/>
    <dgm:cxn modelId="{02B70418-0129-4F04-829F-36C8F812A915}" type="presParOf" srcId="{9535E12E-64ED-43D3-A64C-88A6F64818E1}" destId="{45F7E4CD-EE09-4C33-84AC-376B73107758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C67A2-77DC-44A8-90F0-289F0EE6E49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397BA9-F76E-4A03-AB44-0F24CA1A513F}">
      <dgm:prSet phldrT="[Texto]"/>
      <dgm:spPr>
        <a:solidFill>
          <a:schemeClr val="tx2"/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pt-BR" dirty="0" smtClean="0"/>
            <a:t>SEP/PR</a:t>
          </a:r>
          <a:endParaRPr lang="pt-BR" dirty="0"/>
        </a:p>
      </dgm:t>
    </dgm:pt>
    <dgm:pt modelId="{3E727E14-B644-468A-BFF0-2A0A064EDC31}" type="parTrans" cxnId="{442F33C5-A7DD-4F40-92FE-19EEA4915599}">
      <dgm:prSet/>
      <dgm:spPr/>
      <dgm:t>
        <a:bodyPr/>
        <a:lstStyle/>
        <a:p>
          <a:endParaRPr lang="pt-BR"/>
        </a:p>
      </dgm:t>
    </dgm:pt>
    <dgm:pt modelId="{0B8821A5-B415-4642-970E-1E647F18EE21}" type="sibTrans" cxnId="{442F33C5-A7DD-4F40-92FE-19EEA4915599}">
      <dgm:prSet/>
      <dgm:spPr/>
      <dgm:t>
        <a:bodyPr/>
        <a:lstStyle/>
        <a:p>
          <a:endParaRPr lang="pt-BR"/>
        </a:p>
      </dgm:t>
    </dgm:pt>
    <dgm:pt modelId="{786D3455-B718-4AC9-B391-935AB872D92A}">
      <dgm:prSet phldrT="[Texto]" custT="1"/>
      <dgm:spPr/>
      <dgm:t>
        <a:bodyPr vert="horz"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600" b="1" dirty="0" smtClean="0">
              <a:solidFill>
                <a:srgbClr val="FFFF00"/>
              </a:solidFill>
            </a:rPr>
            <a:t>PLANEJAMENTO SETORIAL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000" b="1" dirty="0" smtClean="0"/>
            <a:t>(1) elaborar  PNLP 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000" b="1" dirty="0" smtClean="0"/>
            <a:t>(2) disciplinar e aprovar PDZ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000" b="1" dirty="0" smtClean="0"/>
            <a:t>(3) elaborar PGO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000" b="1" dirty="0" smtClean="0"/>
            <a:t> (4) articular investimentos em acessos portuários</a:t>
          </a:r>
          <a:r>
            <a:rPr lang="pt-BR" sz="1600" dirty="0" smtClean="0"/>
            <a:t> </a:t>
          </a:r>
          <a:endParaRPr lang="pt-BR" sz="1600" dirty="0"/>
        </a:p>
      </dgm:t>
    </dgm:pt>
    <dgm:pt modelId="{F81279F8-A983-473F-9D3B-0BE27D829880}" type="parTrans" cxnId="{E694AD00-CD37-43FD-AA36-44FFFC0A4759}">
      <dgm:prSet/>
      <dgm:spPr/>
      <dgm:t>
        <a:bodyPr/>
        <a:lstStyle/>
        <a:p>
          <a:endParaRPr lang="pt-BR"/>
        </a:p>
      </dgm:t>
    </dgm:pt>
    <dgm:pt modelId="{FB5FF8EC-79BA-4F4D-B177-165C7F999E70}" type="sibTrans" cxnId="{E694AD00-CD37-43FD-AA36-44FFFC0A4759}">
      <dgm:prSet/>
      <dgm:spPr/>
      <dgm:t>
        <a:bodyPr/>
        <a:lstStyle/>
        <a:p>
          <a:endParaRPr lang="pt-BR"/>
        </a:p>
      </dgm:t>
    </dgm:pt>
    <dgm:pt modelId="{C6FDAC30-9DA4-4520-BFDD-42D524E6FD45}">
      <dgm:prSet phldrT="[Texto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600" b="1" dirty="0" smtClean="0">
              <a:solidFill>
                <a:srgbClr val="FFFF00"/>
              </a:solidFill>
            </a:rPr>
            <a:t>PODER CONCEDENTE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000" b="1" dirty="0" smtClean="0"/>
            <a:t>(1) conduzir e aprovar </a:t>
          </a:r>
          <a:r>
            <a:rPr lang="pt-BR" sz="1000" b="1" dirty="0" err="1" smtClean="0"/>
            <a:t>EVTEAs</a:t>
          </a:r>
          <a:r>
            <a:rPr lang="pt-BR" sz="1000" b="1" dirty="0" smtClean="0"/>
            <a:t> da concessão/arrendamento 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000" b="1" dirty="0" smtClean="0"/>
            <a:t>(2) </a:t>
          </a:r>
          <a:r>
            <a:rPr lang="pt-PT" sz="1000" b="1" dirty="0" smtClean="0"/>
            <a:t>definir diretrizes dos procedimentos licitatórios, chamadas públicas e processos seletivos 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PT" sz="1000" b="1" dirty="0" smtClean="0"/>
            <a:t>(3) celebrar contratos de concessão ou arrendamentos ou expedir as autorizações de instalação portuária</a:t>
          </a:r>
          <a:endParaRPr lang="pt-BR" sz="1000" b="1" dirty="0" smtClean="0"/>
        </a:p>
      </dgm:t>
    </dgm:pt>
    <dgm:pt modelId="{1E67F3E2-2677-49DD-A769-E95E7AA134AB}" type="parTrans" cxnId="{21B4C0B8-CA58-4F14-A3B4-6B949CBC0C11}">
      <dgm:prSet/>
      <dgm:spPr/>
      <dgm:t>
        <a:bodyPr/>
        <a:lstStyle/>
        <a:p>
          <a:endParaRPr lang="pt-BR"/>
        </a:p>
      </dgm:t>
    </dgm:pt>
    <dgm:pt modelId="{5EF01820-A0E8-4835-A4D2-240926D85F3B}" type="sibTrans" cxnId="{21B4C0B8-CA58-4F14-A3B4-6B949CBC0C11}">
      <dgm:prSet/>
      <dgm:spPr/>
      <dgm:t>
        <a:bodyPr/>
        <a:lstStyle/>
        <a:p>
          <a:endParaRPr lang="pt-BR"/>
        </a:p>
      </dgm:t>
    </dgm:pt>
    <dgm:pt modelId="{DF5843F7-D6B4-4BAF-8FEC-45D7C801D3A4}">
      <dgm:prSet phldrT="[Texto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pt-BR" sz="1600" b="1" dirty="0" smtClean="0">
              <a:solidFill>
                <a:srgbClr val="FFFF00"/>
              </a:solidFill>
            </a:rPr>
            <a:t>DIRETRIZES DE GESTÃO PORTUÁRIA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900" b="1" dirty="0" smtClean="0"/>
            <a:t>(1) estabelecer normas para pré-qualificação dos operadores portuários 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900" b="1" dirty="0" smtClean="0"/>
            <a:t>(2) definir diretrizes dos regulamentos de exploração dos portos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900" b="1" dirty="0" smtClean="0"/>
            <a:t>(3)  definir diretrizes para o horário de funcionamento do porto 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900" b="1" dirty="0" smtClean="0"/>
            <a:t>(4) expedir regulamentação para organização da Guarda Portuária 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900" b="1" dirty="0" smtClean="0"/>
            <a:t>(5) coordenar  a CONAPORTOS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pt-BR" sz="900" b="1" dirty="0" smtClean="0"/>
            <a:t>(6) estabelecer metas de desempenho para as </a:t>
          </a:r>
          <a:r>
            <a:rPr lang="pt-BR" sz="900" b="1" dirty="0" err="1" smtClean="0"/>
            <a:t>APs</a:t>
          </a:r>
          <a:endParaRPr lang="pt-BR" sz="900" b="1" dirty="0" smtClean="0"/>
        </a:p>
      </dgm:t>
    </dgm:pt>
    <dgm:pt modelId="{0F59FBE5-201A-4C36-92FC-C16E532C9D9C}" type="parTrans" cxnId="{C1A55BBE-439A-4C42-9AE8-CC1F29F97C07}">
      <dgm:prSet/>
      <dgm:spPr/>
      <dgm:t>
        <a:bodyPr/>
        <a:lstStyle/>
        <a:p>
          <a:endParaRPr lang="pt-BR"/>
        </a:p>
      </dgm:t>
    </dgm:pt>
    <dgm:pt modelId="{2E36C859-F4B3-42EE-A653-919FED946EDB}" type="sibTrans" cxnId="{C1A55BBE-439A-4C42-9AE8-CC1F29F97C07}">
      <dgm:prSet/>
      <dgm:spPr/>
      <dgm:t>
        <a:bodyPr/>
        <a:lstStyle/>
        <a:p>
          <a:endParaRPr lang="pt-BR"/>
        </a:p>
      </dgm:t>
    </dgm:pt>
    <dgm:pt modelId="{C9374F4B-6409-49EA-A45E-9EE4FF809195}">
      <dgm:prSet custT="1"/>
      <dgm:spPr/>
      <dgm:t>
        <a:bodyPr/>
        <a:lstStyle/>
        <a:p>
          <a:r>
            <a:rPr lang="pt-BR" sz="1600" b="1" dirty="0" smtClean="0">
              <a:solidFill>
                <a:srgbClr val="FFFF00"/>
              </a:solidFill>
            </a:rPr>
            <a:t>POLÍTICA SETORIAL</a:t>
          </a:r>
        </a:p>
        <a:p>
          <a:r>
            <a:rPr lang="pt-BR" sz="1000" b="1" dirty="0" smtClean="0">
              <a:solidFill>
                <a:schemeClr val="bg1"/>
              </a:solidFill>
            </a:rPr>
            <a:t>Abrange portos marítimos, fluviais e lacustres</a:t>
          </a:r>
          <a:endParaRPr lang="pt-BR" sz="1000" b="1" dirty="0">
            <a:solidFill>
              <a:schemeClr val="bg1"/>
            </a:solidFill>
          </a:endParaRPr>
        </a:p>
      </dgm:t>
    </dgm:pt>
    <dgm:pt modelId="{83DE2A42-9FE0-4160-8D47-4412046BE7BE}" type="parTrans" cxnId="{13FA61F1-38B5-402B-82B2-A9F4D82B6317}">
      <dgm:prSet/>
      <dgm:spPr/>
      <dgm:t>
        <a:bodyPr/>
        <a:lstStyle/>
        <a:p>
          <a:endParaRPr lang="pt-BR"/>
        </a:p>
      </dgm:t>
    </dgm:pt>
    <dgm:pt modelId="{B4FB1686-A25F-4AAA-86A9-1A837A53A143}" type="sibTrans" cxnId="{13FA61F1-38B5-402B-82B2-A9F4D82B6317}">
      <dgm:prSet/>
      <dgm:spPr/>
      <dgm:t>
        <a:bodyPr/>
        <a:lstStyle/>
        <a:p>
          <a:endParaRPr lang="pt-BR"/>
        </a:p>
      </dgm:t>
    </dgm:pt>
    <dgm:pt modelId="{B2402296-0606-4459-8E94-4FDB4C6C66D8}" type="pres">
      <dgm:prSet presAssocID="{BC6C67A2-77DC-44A8-90F0-289F0EE6E4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8B81DA-B25A-4182-A5A2-A7D56390ECB7}" type="pres">
      <dgm:prSet presAssocID="{8C397BA9-F76E-4A03-AB44-0F24CA1A513F}" presName="centerShape" presStyleLbl="node0" presStyleIdx="0" presStyleCnt="1" custLinFactNeighborX="6206" custLinFactNeighborY="7831"/>
      <dgm:spPr/>
      <dgm:t>
        <a:bodyPr/>
        <a:lstStyle/>
        <a:p>
          <a:endParaRPr lang="pt-BR"/>
        </a:p>
      </dgm:t>
    </dgm:pt>
    <dgm:pt modelId="{2DE54C03-6234-4DE8-8988-F12E3055CEFF}" type="pres">
      <dgm:prSet presAssocID="{F81279F8-A983-473F-9D3B-0BE27D829880}" presName="parTrans" presStyleLbl="sibTrans2D1" presStyleIdx="0" presStyleCnt="4"/>
      <dgm:spPr/>
      <dgm:t>
        <a:bodyPr/>
        <a:lstStyle/>
        <a:p>
          <a:endParaRPr lang="pt-BR"/>
        </a:p>
      </dgm:t>
    </dgm:pt>
    <dgm:pt modelId="{C6689EA6-3C84-4FB9-B821-3095E93B0AB1}" type="pres">
      <dgm:prSet presAssocID="{F81279F8-A983-473F-9D3B-0BE27D829880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85D742DB-A8F2-4580-ACB3-8DA43DAF386A}" type="pres">
      <dgm:prSet presAssocID="{786D3455-B718-4AC9-B391-935AB872D92A}" presName="node" presStyleLbl="node1" presStyleIdx="0" presStyleCnt="4" custScaleX="171367" custScaleY="133473" custRadScaleRad="101371" custRadScaleInc="661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E704E6-A40B-42E5-802D-6489BF2625E7}" type="pres">
      <dgm:prSet presAssocID="{1E67F3E2-2677-49DD-A769-E95E7AA134AB}" presName="parTrans" presStyleLbl="sibTrans2D1" presStyleIdx="1" presStyleCnt="4"/>
      <dgm:spPr/>
      <dgm:t>
        <a:bodyPr/>
        <a:lstStyle/>
        <a:p>
          <a:endParaRPr lang="pt-BR"/>
        </a:p>
      </dgm:t>
    </dgm:pt>
    <dgm:pt modelId="{274B2D3B-64E7-4157-83A5-DA7EDAF36F60}" type="pres">
      <dgm:prSet presAssocID="{1E67F3E2-2677-49DD-A769-E95E7AA134AB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72EE7697-827D-4B0A-AAE2-F9B6ACBE9F06}" type="pres">
      <dgm:prSet presAssocID="{C6FDAC30-9DA4-4520-BFDD-42D524E6FD45}" presName="node" presStyleLbl="node1" presStyleIdx="1" presStyleCnt="4" custScaleX="184640" custScaleY="176298" custRadScaleRad="101325" custRadScaleInc="-3349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65A1A8-AAB6-4A33-9A63-5DBC0923CB39}" type="pres">
      <dgm:prSet presAssocID="{0F59FBE5-201A-4C36-92FC-C16E532C9D9C}" presName="parTrans" presStyleLbl="sibTrans2D1" presStyleIdx="2" presStyleCnt="4"/>
      <dgm:spPr/>
      <dgm:t>
        <a:bodyPr/>
        <a:lstStyle/>
        <a:p>
          <a:endParaRPr lang="pt-BR"/>
        </a:p>
      </dgm:t>
    </dgm:pt>
    <dgm:pt modelId="{AAA58671-D46B-4DB5-9C44-E6168771B5DC}" type="pres">
      <dgm:prSet presAssocID="{0F59FBE5-201A-4C36-92FC-C16E532C9D9C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9AF25264-F05D-41D6-8A52-256A071DBB8D}" type="pres">
      <dgm:prSet presAssocID="{DF5843F7-D6B4-4BAF-8FEC-45D7C801D3A4}" presName="node" presStyleLbl="node1" presStyleIdx="2" presStyleCnt="4" custScaleX="237611" custScaleY="217414" custRadScaleRad="143090" custRadScaleInc="895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3719B8-4C21-4CB2-A4DD-0547F5CB1D03}" type="pres">
      <dgm:prSet presAssocID="{83DE2A42-9FE0-4160-8D47-4412046BE7BE}" presName="parTrans" presStyleLbl="sibTrans2D1" presStyleIdx="3" presStyleCnt="4"/>
      <dgm:spPr/>
      <dgm:t>
        <a:bodyPr/>
        <a:lstStyle/>
        <a:p>
          <a:endParaRPr lang="pt-BR"/>
        </a:p>
      </dgm:t>
    </dgm:pt>
    <dgm:pt modelId="{9EAEA03D-C8DB-4E3B-B87D-41449EFF74D8}" type="pres">
      <dgm:prSet presAssocID="{83DE2A42-9FE0-4160-8D47-4412046BE7BE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F085B992-5E7D-498B-ADCB-E0EAC14891B0}" type="pres">
      <dgm:prSet presAssocID="{C9374F4B-6409-49EA-A45E-9EE4FF809195}" presName="node" presStyleLbl="node1" presStyleIdx="3" presStyleCnt="4" custScaleX="126522" custScaleY="115735" custRadScaleRad="122593" custRadScaleInc="-2600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A180D9-F6EA-4B3F-9F9F-F0249A1524DB}" type="presOf" srcId="{83DE2A42-9FE0-4160-8D47-4412046BE7BE}" destId="{9EAEA03D-C8DB-4E3B-B87D-41449EFF74D8}" srcOrd="1" destOrd="0" presId="urn:microsoft.com/office/officeart/2005/8/layout/radial5"/>
    <dgm:cxn modelId="{281141AF-8E79-43BF-807D-C21D76B8D209}" type="presOf" srcId="{83DE2A42-9FE0-4160-8D47-4412046BE7BE}" destId="{7D3719B8-4C21-4CB2-A4DD-0547F5CB1D03}" srcOrd="0" destOrd="0" presId="urn:microsoft.com/office/officeart/2005/8/layout/radial5"/>
    <dgm:cxn modelId="{E6338017-5AD8-407B-B113-50F1D7E8D697}" type="presOf" srcId="{1E67F3E2-2677-49DD-A769-E95E7AA134AB}" destId="{274B2D3B-64E7-4157-83A5-DA7EDAF36F60}" srcOrd="1" destOrd="0" presId="urn:microsoft.com/office/officeart/2005/8/layout/radial5"/>
    <dgm:cxn modelId="{21B4C0B8-CA58-4F14-A3B4-6B949CBC0C11}" srcId="{8C397BA9-F76E-4A03-AB44-0F24CA1A513F}" destId="{C6FDAC30-9DA4-4520-BFDD-42D524E6FD45}" srcOrd="1" destOrd="0" parTransId="{1E67F3E2-2677-49DD-A769-E95E7AA134AB}" sibTransId="{5EF01820-A0E8-4835-A4D2-240926D85F3B}"/>
    <dgm:cxn modelId="{74CAB3E4-E152-40EF-B442-CFC73E1C3F84}" type="presOf" srcId="{1E67F3E2-2677-49DD-A769-E95E7AA134AB}" destId="{AEE704E6-A40B-42E5-802D-6489BF2625E7}" srcOrd="0" destOrd="0" presId="urn:microsoft.com/office/officeart/2005/8/layout/radial5"/>
    <dgm:cxn modelId="{193FE589-465E-4C3F-A477-5A559F757DC4}" type="presOf" srcId="{F81279F8-A983-473F-9D3B-0BE27D829880}" destId="{C6689EA6-3C84-4FB9-B821-3095E93B0AB1}" srcOrd="1" destOrd="0" presId="urn:microsoft.com/office/officeart/2005/8/layout/radial5"/>
    <dgm:cxn modelId="{A042F62E-7A67-4A2E-9FD4-3ACC38844E33}" type="presOf" srcId="{8C397BA9-F76E-4A03-AB44-0F24CA1A513F}" destId="{A18B81DA-B25A-4182-A5A2-A7D56390ECB7}" srcOrd="0" destOrd="0" presId="urn:microsoft.com/office/officeart/2005/8/layout/radial5"/>
    <dgm:cxn modelId="{83133E53-53C2-46B5-BB43-2054A12FB46C}" type="presOf" srcId="{0F59FBE5-201A-4C36-92FC-C16E532C9D9C}" destId="{AAA58671-D46B-4DB5-9C44-E6168771B5DC}" srcOrd="1" destOrd="0" presId="urn:microsoft.com/office/officeart/2005/8/layout/radial5"/>
    <dgm:cxn modelId="{E694AD00-CD37-43FD-AA36-44FFFC0A4759}" srcId="{8C397BA9-F76E-4A03-AB44-0F24CA1A513F}" destId="{786D3455-B718-4AC9-B391-935AB872D92A}" srcOrd="0" destOrd="0" parTransId="{F81279F8-A983-473F-9D3B-0BE27D829880}" sibTransId="{FB5FF8EC-79BA-4F4D-B177-165C7F999E70}"/>
    <dgm:cxn modelId="{414D90A7-0262-426C-95F2-7C0671F76D9A}" type="presOf" srcId="{C9374F4B-6409-49EA-A45E-9EE4FF809195}" destId="{F085B992-5E7D-498B-ADCB-E0EAC14891B0}" srcOrd="0" destOrd="0" presId="urn:microsoft.com/office/officeart/2005/8/layout/radial5"/>
    <dgm:cxn modelId="{442F33C5-A7DD-4F40-92FE-19EEA4915599}" srcId="{BC6C67A2-77DC-44A8-90F0-289F0EE6E499}" destId="{8C397BA9-F76E-4A03-AB44-0F24CA1A513F}" srcOrd="0" destOrd="0" parTransId="{3E727E14-B644-468A-BFF0-2A0A064EDC31}" sibTransId="{0B8821A5-B415-4642-970E-1E647F18EE21}"/>
    <dgm:cxn modelId="{001C05C4-262B-4F0D-AEF0-73385C69471A}" type="presOf" srcId="{C6FDAC30-9DA4-4520-BFDD-42D524E6FD45}" destId="{72EE7697-827D-4B0A-AAE2-F9B6ACBE9F06}" srcOrd="0" destOrd="0" presId="urn:microsoft.com/office/officeart/2005/8/layout/radial5"/>
    <dgm:cxn modelId="{C1A55BBE-439A-4C42-9AE8-CC1F29F97C07}" srcId="{8C397BA9-F76E-4A03-AB44-0F24CA1A513F}" destId="{DF5843F7-D6B4-4BAF-8FEC-45D7C801D3A4}" srcOrd="2" destOrd="0" parTransId="{0F59FBE5-201A-4C36-92FC-C16E532C9D9C}" sibTransId="{2E36C859-F4B3-42EE-A653-919FED946EDB}"/>
    <dgm:cxn modelId="{32F3C624-744F-490B-8006-32BFBF6503A4}" type="presOf" srcId="{BC6C67A2-77DC-44A8-90F0-289F0EE6E499}" destId="{B2402296-0606-4459-8E94-4FDB4C6C66D8}" srcOrd="0" destOrd="0" presId="urn:microsoft.com/office/officeart/2005/8/layout/radial5"/>
    <dgm:cxn modelId="{57EB113D-7802-42EF-B262-EC09D634A7A3}" type="presOf" srcId="{DF5843F7-D6B4-4BAF-8FEC-45D7C801D3A4}" destId="{9AF25264-F05D-41D6-8A52-256A071DBB8D}" srcOrd="0" destOrd="0" presId="urn:microsoft.com/office/officeart/2005/8/layout/radial5"/>
    <dgm:cxn modelId="{13FA61F1-38B5-402B-82B2-A9F4D82B6317}" srcId="{8C397BA9-F76E-4A03-AB44-0F24CA1A513F}" destId="{C9374F4B-6409-49EA-A45E-9EE4FF809195}" srcOrd="3" destOrd="0" parTransId="{83DE2A42-9FE0-4160-8D47-4412046BE7BE}" sibTransId="{B4FB1686-A25F-4AAA-86A9-1A837A53A143}"/>
    <dgm:cxn modelId="{8C13192B-B7D0-4CF4-B1C1-B948CE23BFC9}" type="presOf" srcId="{786D3455-B718-4AC9-B391-935AB872D92A}" destId="{85D742DB-A8F2-4580-ACB3-8DA43DAF386A}" srcOrd="0" destOrd="0" presId="urn:microsoft.com/office/officeart/2005/8/layout/radial5"/>
    <dgm:cxn modelId="{BFA2FF60-28BC-4BF5-ACEB-0DCDE5C87E35}" type="presOf" srcId="{0F59FBE5-201A-4C36-92FC-C16E532C9D9C}" destId="{0C65A1A8-AAB6-4A33-9A63-5DBC0923CB39}" srcOrd="0" destOrd="0" presId="urn:microsoft.com/office/officeart/2005/8/layout/radial5"/>
    <dgm:cxn modelId="{F5D1BFCE-DD41-4EEC-ABC5-943D5C0B05ED}" type="presOf" srcId="{F81279F8-A983-473F-9D3B-0BE27D829880}" destId="{2DE54C03-6234-4DE8-8988-F12E3055CEFF}" srcOrd="0" destOrd="0" presId="urn:microsoft.com/office/officeart/2005/8/layout/radial5"/>
    <dgm:cxn modelId="{250A0757-0E1E-4EEC-A75C-0B02200F11F6}" type="presParOf" srcId="{B2402296-0606-4459-8E94-4FDB4C6C66D8}" destId="{A18B81DA-B25A-4182-A5A2-A7D56390ECB7}" srcOrd="0" destOrd="0" presId="urn:microsoft.com/office/officeart/2005/8/layout/radial5"/>
    <dgm:cxn modelId="{28E5F972-F4F7-4716-9124-000E84024165}" type="presParOf" srcId="{B2402296-0606-4459-8E94-4FDB4C6C66D8}" destId="{2DE54C03-6234-4DE8-8988-F12E3055CEFF}" srcOrd="1" destOrd="0" presId="urn:microsoft.com/office/officeart/2005/8/layout/radial5"/>
    <dgm:cxn modelId="{B3AEF772-2FEE-4DFE-A23F-86EC7FD0FB73}" type="presParOf" srcId="{2DE54C03-6234-4DE8-8988-F12E3055CEFF}" destId="{C6689EA6-3C84-4FB9-B821-3095E93B0AB1}" srcOrd="0" destOrd="0" presId="urn:microsoft.com/office/officeart/2005/8/layout/radial5"/>
    <dgm:cxn modelId="{3F46ACF6-BC9F-4603-AB2A-E96C3D3E18CF}" type="presParOf" srcId="{B2402296-0606-4459-8E94-4FDB4C6C66D8}" destId="{85D742DB-A8F2-4580-ACB3-8DA43DAF386A}" srcOrd="2" destOrd="0" presId="urn:microsoft.com/office/officeart/2005/8/layout/radial5"/>
    <dgm:cxn modelId="{C5CC31F2-445A-4934-959E-B4D1E6A093FB}" type="presParOf" srcId="{B2402296-0606-4459-8E94-4FDB4C6C66D8}" destId="{AEE704E6-A40B-42E5-802D-6489BF2625E7}" srcOrd="3" destOrd="0" presId="urn:microsoft.com/office/officeart/2005/8/layout/radial5"/>
    <dgm:cxn modelId="{9E06F545-9CE1-411D-8F9D-10F0EDB8C24A}" type="presParOf" srcId="{AEE704E6-A40B-42E5-802D-6489BF2625E7}" destId="{274B2D3B-64E7-4157-83A5-DA7EDAF36F60}" srcOrd="0" destOrd="0" presId="urn:microsoft.com/office/officeart/2005/8/layout/radial5"/>
    <dgm:cxn modelId="{6BB71DD5-36FB-4D87-B83D-337C75C71F32}" type="presParOf" srcId="{B2402296-0606-4459-8E94-4FDB4C6C66D8}" destId="{72EE7697-827D-4B0A-AAE2-F9B6ACBE9F06}" srcOrd="4" destOrd="0" presId="urn:microsoft.com/office/officeart/2005/8/layout/radial5"/>
    <dgm:cxn modelId="{CD8C05F9-31B4-4118-ACB5-F9458C1461A3}" type="presParOf" srcId="{B2402296-0606-4459-8E94-4FDB4C6C66D8}" destId="{0C65A1A8-AAB6-4A33-9A63-5DBC0923CB39}" srcOrd="5" destOrd="0" presId="urn:microsoft.com/office/officeart/2005/8/layout/radial5"/>
    <dgm:cxn modelId="{27AC6925-CC27-4EF5-949F-044912B63E19}" type="presParOf" srcId="{0C65A1A8-AAB6-4A33-9A63-5DBC0923CB39}" destId="{AAA58671-D46B-4DB5-9C44-E6168771B5DC}" srcOrd="0" destOrd="0" presId="urn:microsoft.com/office/officeart/2005/8/layout/radial5"/>
    <dgm:cxn modelId="{BC6F757F-90C1-4659-B4CA-C0E1E1EB0990}" type="presParOf" srcId="{B2402296-0606-4459-8E94-4FDB4C6C66D8}" destId="{9AF25264-F05D-41D6-8A52-256A071DBB8D}" srcOrd="6" destOrd="0" presId="urn:microsoft.com/office/officeart/2005/8/layout/radial5"/>
    <dgm:cxn modelId="{E9FB7BBD-FAF1-4804-8A8C-F85C66BFF9F3}" type="presParOf" srcId="{B2402296-0606-4459-8E94-4FDB4C6C66D8}" destId="{7D3719B8-4C21-4CB2-A4DD-0547F5CB1D03}" srcOrd="7" destOrd="0" presId="urn:microsoft.com/office/officeart/2005/8/layout/radial5"/>
    <dgm:cxn modelId="{1AE49C23-0E80-4311-9EDA-C3F8492BA0D6}" type="presParOf" srcId="{7D3719B8-4C21-4CB2-A4DD-0547F5CB1D03}" destId="{9EAEA03D-C8DB-4E3B-B87D-41449EFF74D8}" srcOrd="0" destOrd="0" presId="urn:microsoft.com/office/officeart/2005/8/layout/radial5"/>
    <dgm:cxn modelId="{475B796F-1830-4E90-9A5E-A85C95384F37}" type="presParOf" srcId="{B2402296-0606-4459-8E94-4FDB4C6C66D8}" destId="{F085B992-5E7D-498B-ADCB-E0EAC14891B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C67A2-77DC-44A8-90F0-289F0EE6E49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397BA9-F76E-4A03-AB44-0F24CA1A513F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/>
            <a:t>ANTAQ</a:t>
          </a:r>
          <a:endParaRPr lang="pt-BR" dirty="0"/>
        </a:p>
      </dgm:t>
    </dgm:pt>
    <dgm:pt modelId="{3E727E14-B644-468A-BFF0-2A0A064EDC31}" type="parTrans" cxnId="{442F33C5-A7DD-4F40-92FE-19EEA4915599}">
      <dgm:prSet/>
      <dgm:spPr/>
      <dgm:t>
        <a:bodyPr/>
        <a:lstStyle/>
        <a:p>
          <a:endParaRPr lang="pt-BR"/>
        </a:p>
      </dgm:t>
    </dgm:pt>
    <dgm:pt modelId="{0B8821A5-B415-4642-970E-1E647F18EE21}" type="sibTrans" cxnId="{442F33C5-A7DD-4F40-92FE-19EEA4915599}">
      <dgm:prSet/>
      <dgm:spPr/>
      <dgm:t>
        <a:bodyPr/>
        <a:lstStyle/>
        <a:p>
          <a:endParaRPr lang="pt-BR"/>
        </a:p>
      </dgm:t>
    </dgm:pt>
    <dgm:pt modelId="{786D3455-B718-4AC9-B391-935AB872D92A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 smtClean="0">
              <a:solidFill>
                <a:srgbClr val="FFFF00"/>
              </a:solidFill>
            </a:rPr>
            <a:t>REGULAÇÃO E FISCALIZAÇÃO</a:t>
          </a:r>
        </a:p>
        <a:p>
          <a:pPr>
            <a:lnSpc>
              <a:spcPct val="100000"/>
            </a:lnSpc>
          </a:pPr>
          <a:r>
            <a:rPr lang="pt-BR" sz="1000" b="1" dirty="0" smtClean="0"/>
            <a:t>(1) regular e fiscalizar diretamente os contratos de arrendamentos, concessões, autorizações e delegações </a:t>
          </a:r>
        </a:p>
        <a:p>
          <a:pPr>
            <a:lnSpc>
              <a:spcPct val="100000"/>
            </a:lnSpc>
          </a:pPr>
          <a:r>
            <a:rPr lang="pt-BR" sz="1000" b="1" dirty="0" smtClean="0"/>
            <a:t>(2) ser interveniente nos convênios de delegação.</a:t>
          </a:r>
          <a:endParaRPr lang="pt-BR" sz="1000" b="1" dirty="0">
            <a:solidFill>
              <a:schemeClr val="bg1"/>
            </a:solidFill>
          </a:endParaRPr>
        </a:p>
      </dgm:t>
    </dgm:pt>
    <dgm:pt modelId="{F81279F8-A983-473F-9D3B-0BE27D829880}" type="parTrans" cxnId="{E694AD00-CD37-43FD-AA36-44FFFC0A4759}">
      <dgm:prSet/>
      <dgm:spPr/>
      <dgm:t>
        <a:bodyPr/>
        <a:lstStyle/>
        <a:p>
          <a:endParaRPr lang="pt-BR"/>
        </a:p>
      </dgm:t>
    </dgm:pt>
    <dgm:pt modelId="{FB5FF8EC-79BA-4F4D-B177-165C7F999E70}" type="sibTrans" cxnId="{E694AD00-CD37-43FD-AA36-44FFFC0A4759}">
      <dgm:prSet/>
      <dgm:spPr/>
      <dgm:t>
        <a:bodyPr/>
        <a:lstStyle/>
        <a:p>
          <a:endParaRPr lang="pt-BR"/>
        </a:p>
      </dgm:t>
    </dgm:pt>
    <dgm:pt modelId="{C6FDAC30-9DA4-4520-BFDD-42D524E6FD45}">
      <dgm:prSet phldrT="[Texto]" custT="1"/>
      <dgm:spPr/>
      <dgm:t>
        <a:bodyPr/>
        <a:lstStyle/>
        <a:p>
          <a:r>
            <a:rPr lang="pt-BR" sz="1600" b="1" dirty="0" smtClean="0">
              <a:solidFill>
                <a:srgbClr val="FFFF00"/>
              </a:solidFill>
            </a:rPr>
            <a:t>VINCULAÇÃO À SEP/PR</a:t>
          </a:r>
        </a:p>
        <a:p>
          <a:endParaRPr lang="pt-BR" sz="1600" b="1" dirty="0">
            <a:solidFill>
              <a:srgbClr val="FFFF00"/>
            </a:solidFill>
          </a:endParaRPr>
        </a:p>
      </dgm:t>
    </dgm:pt>
    <dgm:pt modelId="{1E67F3E2-2677-49DD-A769-E95E7AA134AB}" type="parTrans" cxnId="{21B4C0B8-CA58-4F14-A3B4-6B949CBC0C11}">
      <dgm:prSet/>
      <dgm:spPr/>
      <dgm:t>
        <a:bodyPr/>
        <a:lstStyle/>
        <a:p>
          <a:endParaRPr lang="pt-BR"/>
        </a:p>
      </dgm:t>
    </dgm:pt>
    <dgm:pt modelId="{5EF01820-A0E8-4835-A4D2-240926D85F3B}" type="sibTrans" cxnId="{21B4C0B8-CA58-4F14-A3B4-6B949CBC0C11}">
      <dgm:prSet/>
      <dgm:spPr/>
      <dgm:t>
        <a:bodyPr/>
        <a:lstStyle/>
        <a:p>
          <a:endParaRPr lang="pt-BR"/>
        </a:p>
      </dgm:t>
    </dgm:pt>
    <dgm:pt modelId="{DF5843F7-D6B4-4BAF-8FEC-45D7C801D3A4}">
      <dgm:prSet phldrT="[Texto]" custT="1"/>
      <dgm:spPr/>
      <dgm:t>
        <a:bodyPr/>
        <a:lstStyle/>
        <a:p>
          <a:r>
            <a:rPr lang="pt-BR" sz="1600" b="1" dirty="0" smtClean="0">
              <a:solidFill>
                <a:srgbClr val="FFFF00"/>
              </a:solidFill>
            </a:rPr>
            <a:t>APOIO AO PODER CONCEDENTE</a:t>
          </a:r>
        </a:p>
        <a:p>
          <a:r>
            <a:rPr lang="pt-BR" sz="1000" b="1" dirty="0" smtClean="0"/>
            <a:t>(1) executar os procedimentos licitatórios, chamadas públicas e processos seletivos para as outorgas de arrendamentos, concessões e autorizações.  </a:t>
          </a:r>
          <a:endParaRPr lang="pt-BR" sz="1000" b="1" dirty="0">
            <a:solidFill>
              <a:schemeClr val="bg1"/>
            </a:solidFill>
          </a:endParaRPr>
        </a:p>
      </dgm:t>
    </dgm:pt>
    <dgm:pt modelId="{0F59FBE5-201A-4C36-92FC-C16E532C9D9C}" type="parTrans" cxnId="{C1A55BBE-439A-4C42-9AE8-CC1F29F97C07}">
      <dgm:prSet/>
      <dgm:spPr/>
      <dgm:t>
        <a:bodyPr/>
        <a:lstStyle/>
        <a:p>
          <a:endParaRPr lang="pt-BR"/>
        </a:p>
      </dgm:t>
    </dgm:pt>
    <dgm:pt modelId="{2E36C859-F4B3-42EE-A653-919FED946EDB}" type="sibTrans" cxnId="{C1A55BBE-439A-4C42-9AE8-CC1F29F97C07}">
      <dgm:prSet/>
      <dgm:spPr/>
      <dgm:t>
        <a:bodyPr/>
        <a:lstStyle/>
        <a:p>
          <a:endParaRPr lang="pt-BR"/>
        </a:p>
      </dgm:t>
    </dgm:pt>
    <dgm:pt modelId="{B2402296-0606-4459-8E94-4FDB4C6C66D8}" type="pres">
      <dgm:prSet presAssocID="{BC6C67A2-77DC-44A8-90F0-289F0EE6E4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8B81DA-B25A-4182-A5A2-A7D56390ECB7}" type="pres">
      <dgm:prSet presAssocID="{8C397BA9-F76E-4A03-AB44-0F24CA1A513F}" presName="centerShape" presStyleLbl="node0" presStyleIdx="0" presStyleCnt="1" custScaleX="79792" custScaleY="80697"/>
      <dgm:spPr/>
      <dgm:t>
        <a:bodyPr/>
        <a:lstStyle/>
        <a:p>
          <a:endParaRPr lang="pt-BR"/>
        </a:p>
      </dgm:t>
    </dgm:pt>
    <dgm:pt modelId="{2DE54C03-6234-4DE8-8988-F12E3055CEFF}" type="pres">
      <dgm:prSet presAssocID="{F81279F8-A983-473F-9D3B-0BE27D829880}" presName="parTrans" presStyleLbl="sibTrans2D1" presStyleIdx="0" presStyleCnt="3"/>
      <dgm:spPr/>
      <dgm:t>
        <a:bodyPr/>
        <a:lstStyle/>
        <a:p>
          <a:endParaRPr lang="pt-BR"/>
        </a:p>
      </dgm:t>
    </dgm:pt>
    <dgm:pt modelId="{C6689EA6-3C84-4FB9-B821-3095E93B0AB1}" type="pres">
      <dgm:prSet presAssocID="{F81279F8-A983-473F-9D3B-0BE27D829880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85D742DB-A8F2-4580-ACB3-8DA43DAF386A}" type="pres">
      <dgm:prSet presAssocID="{786D3455-B718-4AC9-B391-935AB872D92A}" presName="node" presStyleLbl="node1" presStyleIdx="0" presStyleCnt="3" custScaleX="140730" custScaleY="130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E704E6-A40B-42E5-802D-6489BF2625E7}" type="pres">
      <dgm:prSet presAssocID="{1E67F3E2-2677-49DD-A769-E95E7AA134AB}" presName="parTrans" presStyleLbl="sibTrans2D1" presStyleIdx="1" presStyleCnt="3"/>
      <dgm:spPr/>
      <dgm:t>
        <a:bodyPr/>
        <a:lstStyle/>
        <a:p>
          <a:endParaRPr lang="pt-BR"/>
        </a:p>
      </dgm:t>
    </dgm:pt>
    <dgm:pt modelId="{274B2D3B-64E7-4157-83A5-DA7EDAF36F60}" type="pres">
      <dgm:prSet presAssocID="{1E67F3E2-2677-49DD-A769-E95E7AA134AB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72EE7697-827D-4B0A-AAE2-F9B6ACBE9F06}" type="pres">
      <dgm:prSet presAssocID="{C6FDAC30-9DA4-4520-BFDD-42D524E6FD45}" presName="node" presStyleLbl="node1" presStyleIdx="1" presStyleCnt="3" custScaleX="136173" custScaleY="130273" custRadScaleRad="116995" custRadScaleInc="2986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65A1A8-AAB6-4A33-9A63-5DBC0923CB39}" type="pres">
      <dgm:prSet presAssocID="{0F59FBE5-201A-4C36-92FC-C16E532C9D9C}" presName="parTrans" presStyleLbl="sibTrans2D1" presStyleIdx="2" presStyleCnt="3"/>
      <dgm:spPr/>
      <dgm:t>
        <a:bodyPr/>
        <a:lstStyle/>
        <a:p>
          <a:endParaRPr lang="pt-BR"/>
        </a:p>
      </dgm:t>
    </dgm:pt>
    <dgm:pt modelId="{AAA58671-D46B-4DB5-9C44-E6168771B5DC}" type="pres">
      <dgm:prSet presAssocID="{0F59FBE5-201A-4C36-92FC-C16E532C9D9C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9AF25264-F05D-41D6-8A52-256A071DBB8D}" type="pres">
      <dgm:prSet presAssocID="{DF5843F7-D6B4-4BAF-8FEC-45D7C801D3A4}" presName="node" presStyleLbl="node1" presStyleIdx="2" presStyleCnt="3" custScaleX="136173" custScaleY="130273" custRadScaleRad="100328" custRadScaleInc="-64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BD8680-5A5A-4C28-A126-98DB6A8B4889}" type="presOf" srcId="{BC6C67A2-77DC-44A8-90F0-289F0EE6E499}" destId="{B2402296-0606-4459-8E94-4FDB4C6C66D8}" srcOrd="0" destOrd="0" presId="urn:microsoft.com/office/officeart/2005/8/layout/radial5"/>
    <dgm:cxn modelId="{0EFB601F-16C4-4EBA-B95C-E1F8C7817996}" type="presOf" srcId="{1E67F3E2-2677-49DD-A769-E95E7AA134AB}" destId="{AEE704E6-A40B-42E5-802D-6489BF2625E7}" srcOrd="0" destOrd="0" presId="urn:microsoft.com/office/officeart/2005/8/layout/radial5"/>
    <dgm:cxn modelId="{FB3D54D8-7B04-486F-9C98-05E1923C48D1}" type="presOf" srcId="{786D3455-B718-4AC9-B391-935AB872D92A}" destId="{85D742DB-A8F2-4580-ACB3-8DA43DAF386A}" srcOrd="0" destOrd="0" presId="urn:microsoft.com/office/officeart/2005/8/layout/radial5"/>
    <dgm:cxn modelId="{9120AB84-232F-4EB1-B802-E85F4B383A2E}" type="presOf" srcId="{8C397BA9-F76E-4A03-AB44-0F24CA1A513F}" destId="{A18B81DA-B25A-4182-A5A2-A7D56390ECB7}" srcOrd="0" destOrd="0" presId="urn:microsoft.com/office/officeart/2005/8/layout/radial5"/>
    <dgm:cxn modelId="{B62F85FA-CC77-455C-BE43-4C1096E541E6}" type="presOf" srcId="{1E67F3E2-2677-49DD-A769-E95E7AA134AB}" destId="{274B2D3B-64E7-4157-83A5-DA7EDAF36F60}" srcOrd="1" destOrd="0" presId="urn:microsoft.com/office/officeart/2005/8/layout/radial5"/>
    <dgm:cxn modelId="{4B654FBD-43AC-4555-8E57-8E00575190EA}" type="presOf" srcId="{F81279F8-A983-473F-9D3B-0BE27D829880}" destId="{2DE54C03-6234-4DE8-8988-F12E3055CEFF}" srcOrd="0" destOrd="0" presId="urn:microsoft.com/office/officeart/2005/8/layout/radial5"/>
    <dgm:cxn modelId="{5331EF8A-DC4A-440A-A528-D535F7AA2CAD}" type="presOf" srcId="{DF5843F7-D6B4-4BAF-8FEC-45D7C801D3A4}" destId="{9AF25264-F05D-41D6-8A52-256A071DBB8D}" srcOrd="0" destOrd="0" presId="urn:microsoft.com/office/officeart/2005/8/layout/radial5"/>
    <dgm:cxn modelId="{E7911D5C-C313-434C-B774-64211CAEAFB3}" type="presOf" srcId="{F81279F8-A983-473F-9D3B-0BE27D829880}" destId="{C6689EA6-3C84-4FB9-B821-3095E93B0AB1}" srcOrd="1" destOrd="0" presId="urn:microsoft.com/office/officeart/2005/8/layout/radial5"/>
    <dgm:cxn modelId="{DA1260FA-E068-495A-8D23-85FB2C9E53C0}" type="presOf" srcId="{0F59FBE5-201A-4C36-92FC-C16E532C9D9C}" destId="{0C65A1A8-AAB6-4A33-9A63-5DBC0923CB39}" srcOrd="0" destOrd="0" presId="urn:microsoft.com/office/officeart/2005/8/layout/radial5"/>
    <dgm:cxn modelId="{4BA97407-B248-4497-8EC3-F5258C4AB7C9}" type="presOf" srcId="{C6FDAC30-9DA4-4520-BFDD-42D524E6FD45}" destId="{72EE7697-827D-4B0A-AAE2-F9B6ACBE9F06}" srcOrd="0" destOrd="0" presId="urn:microsoft.com/office/officeart/2005/8/layout/radial5"/>
    <dgm:cxn modelId="{561F5419-5D38-4BB8-BE4C-CE3CD6FE6166}" type="presOf" srcId="{0F59FBE5-201A-4C36-92FC-C16E532C9D9C}" destId="{AAA58671-D46B-4DB5-9C44-E6168771B5DC}" srcOrd="1" destOrd="0" presId="urn:microsoft.com/office/officeart/2005/8/layout/radial5"/>
    <dgm:cxn modelId="{C1A55BBE-439A-4C42-9AE8-CC1F29F97C07}" srcId="{8C397BA9-F76E-4A03-AB44-0F24CA1A513F}" destId="{DF5843F7-D6B4-4BAF-8FEC-45D7C801D3A4}" srcOrd="2" destOrd="0" parTransId="{0F59FBE5-201A-4C36-92FC-C16E532C9D9C}" sibTransId="{2E36C859-F4B3-42EE-A653-919FED946EDB}"/>
    <dgm:cxn modelId="{E694AD00-CD37-43FD-AA36-44FFFC0A4759}" srcId="{8C397BA9-F76E-4A03-AB44-0F24CA1A513F}" destId="{786D3455-B718-4AC9-B391-935AB872D92A}" srcOrd="0" destOrd="0" parTransId="{F81279F8-A983-473F-9D3B-0BE27D829880}" sibTransId="{FB5FF8EC-79BA-4F4D-B177-165C7F999E70}"/>
    <dgm:cxn modelId="{442F33C5-A7DD-4F40-92FE-19EEA4915599}" srcId="{BC6C67A2-77DC-44A8-90F0-289F0EE6E499}" destId="{8C397BA9-F76E-4A03-AB44-0F24CA1A513F}" srcOrd="0" destOrd="0" parTransId="{3E727E14-B644-468A-BFF0-2A0A064EDC31}" sibTransId="{0B8821A5-B415-4642-970E-1E647F18EE21}"/>
    <dgm:cxn modelId="{21B4C0B8-CA58-4F14-A3B4-6B949CBC0C11}" srcId="{8C397BA9-F76E-4A03-AB44-0F24CA1A513F}" destId="{C6FDAC30-9DA4-4520-BFDD-42D524E6FD45}" srcOrd="1" destOrd="0" parTransId="{1E67F3E2-2677-49DD-A769-E95E7AA134AB}" sibTransId="{5EF01820-A0E8-4835-A4D2-240926D85F3B}"/>
    <dgm:cxn modelId="{AF55A0FF-AA5D-4AB5-8CAB-756C9D7D7982}" type="presParOf" srcId="{B2402296-0606-4459-8E94-4FDB4C6C66D8}" destId="{A18B81DA-B25A-4182-A5A2-A7D56390ECB7}" srcOrd="0" destOrd="0" presId="urn:microsoft.com/office/officeart/2005/8/layout/radial5"/>
    <dgm:cxn modelId="{3C087BCC-E7B6-4EFF-B5D9-A1D44505ABCC}" type="presParOf" srcId="{B2402296-0606-4459-8E94-4FDB4C6C66D8}" destId="{2DE54C03-6234-4DE8-8988-F12E3055CEFF}" srcOrd="1" destOrd="0" presId="urn:microsoft.com/office/officeart/2005/8/layout/radial5"/>
    <dgm:cxn modelId="{39486735-7BDF-40A3-A72F-1D0A11BC6F3C}" type="presParOf" srcId="{2DE54C03-6234-4DE8-8988-F12E3055CEFF}" destId="{C6689EA6-3C84-4FB9-B821-3095E93B0AB1}" srcOrd="0" destOrd="0" presId="urn:microsoft.com/office/officeart/2005/8/layout/radial5"/>
    <dgm:cxn modelId="{480CDF6E-2033-4D2F-98F2-B7A1B326F2FA}" type="presParOf" srcId="{B2402296-0606-4459-8E94-4FDB4C6C66D8}" destId="{85D742DB-A8F2-4580-ACB3-8DA43DAF386A}" srcOrd="2" destOrd="0" presId="urn:microsoft.com/office/officeart/2005/8/layout/radial5"/>
    <dgm:cxn modelId="{291FBA5C-F132-4E32-A412-58950FD06DB6}" type="presParOf" srcId="{B2402296-0606-4459-8E94-4FDB4C6C66D8}" destId="{AEE704E6-A40B-42E5-802D-6489BF2625E7}" srcOrd="3" destOrd="0" presId="urn:microsoft.com/office/officeart/2005/8/layout/radial5"/>
    <dgm:cxn modelId="{D274D425-CC78-481E-9F53-82B74480C19D}" type="presParOf" srcId="{AEE704E6-A40B-42E5-802D-6489BF2625E7}" destId="{274B2D3B-64E7-4157-83A5-DA7EDAF36F60}" srcOrd="0" destOrd="0" presId="urn:microsoft.com/office/officeart/2005/8/layout/radial5"/>
    <dgm:cxn modelId="{51B17C8C-F8DC-45B7-804F-4108A1A2891F}" type="presParOf" srcId="{B2402296-0606-4459-8E94-4FDB4C6C66D8}" destId="{72EE7697-827D-4B0A-AAE2-F9B6ACBE9F06}" srcOrd="4" destOrd="0" presId="urn:microsoft.com/office/officeart/2005/8/layout/radial5"/>
    <dgm:cxn modelId="{DE483007-4CBC-47EE-9DE6-DF008D6D36EE}" type="presParOf" srcId="{B2402296-0606-4459-8E94-4FDB4C6C66D8}" destId="{0C65A1A8-AAB6-4A33-9A63-5DBC0923CB39}" srcOrd="5" destOrd="0" presId="urn:microsoft.com/office/officeart/2005/8/layout/radial5"/>
    <dgm:cxn modelId="{66F5B9DC-E3A0-4896-A91F-95E3B3451325}" type="presParOf" srcId="{0C65A1A8-AAB6-4A33-9A63-5DBC0923CB39}" destId="{AAA58671-D46B-4DB5-9C44-E6168771B5DC}" srcOrd="0" destOrd="0" presId="urn:microsoft.com/office/officeart/2005/8/layout/radial5"/>
    <dgm:cxn modelId="{CE91B2C9-E23A-4EC9-91E3-5E30FFC9B926}" type="presParOf" srcId="{B2402296-0606-4459-8E94-4FDB4C6C66D8}" destId="{9AF25264-F05D-41D6-8A52-256A071DBB8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4E4D2-EB64-4B57-B8B7-3D59A42334D7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73F1E741-97BC-46A3-9538-1F74022B9CD9}">
      <dgm:prSet phldrT="[Texto]" custT="1"/>
      <dgm:spPr>
        <a:solidFill>
          <a:schemeClr val="tx2"/>
        </a:solidFill>
      </dgm:spPr>
      <dgm:t>
        <a:bodyPr/>
        <a:lstStyle/>
        <a:p>
          <a:r>
            <a:rPr lang="en-US" sz="1400" dirty="0" err="1" smtClean="0"/>
            <a:t>Autoridades</a:t>
          </a:r>
          <a:r>
            <a:rPr lang="en-US" sz="1400" dirty="0" smtClean="0"/>
            <a:t> </a:t>
          </a:r>
          <a:r>
            <a:rPr lang="en-US" sz="1400" dirty="0" err="1" smtClean="0"/>
            <a:t>Portuárias</a:t>
          </a:r>
          <a:endParaRPr lang="pt-BR" sz="1400" dirty="0"/>
        </a:p>
      </dgm:t>
    </dgm:pt>
    <dgm:pt modelId="{589AC515-47DC-4CC3-A27D-128D5A52BE4A}" type="parTrans" cxnId="{A38B9CB5-53F6-49D2-9E65-4FCE3F5C9CDC}">
      <dgm:prSet/>
      <dgm:spPr/>
      <dgm:t>
        <a:bodyPr/>
        <a:lstStyle/>
        <a:p>
          <a:endParaRPr lang="pt-BR" sz="1400"/>
        </a:p>
      </dgm:t>
    </dgm:pt>
    <dgm:pt modelId="{D671D952-F883-4B68-B833-4A383889D341}" type="sibTrans" cxnId="{A38B9CB5-53F6-49D2-9E65-4FCE3F5C9CDC}">
      <dgm:prSet/>
      <dgm:spPr/>
      <dgm:t>
        <a:bodyPr/>
        <a:lstStyle/>
        <a:p>
          <a:endParaRPr lang="pt-BR" sz="1400"/>
        </a:p>
      </dgm:t>
    </dgm:pt>
    <dgm:pt modelId="{CDDA7367-5355-4CC5-8E20-5F133D22F902}">
      <dgm:prSet phldrT="[Texto]" custT="1"/>
      <dgm:spPr/>
      <dgm:t>
        <a:bodyPr/>
        <a:lstStyle/>
        <a:p>
          <a:r>
            <a:rPr lang="en-US" sz="1400" dirty="0" err="1" smtClean="0"/>
            <a:t>Planejamento</a:t>
          </a:r>
          <a:endParaRPr lang="pt-BR" sz="1400" dirty="0"/>
        </a:p>
      </dgm:t>
    </dgm:pt>
    <dgm:pt modelId="{F35AE814-C171-413A-9394-C6F5FFBF65B7}" type="parTrans" cxnId="{B9B11941-9AD9-44CF-9CE4-F77F42A96866}">
      <dgm:prSet/>
      <dgm:spPr/>
      <dgm:t>
        <a:bodyPr/>
        <a:lstStyle/>
        <a:p>
          <a:endParaRPr lang="pt-BR" sz="1400"/>
        </a:p>
      </dgm:t>
    </dgm:pt>
    <dgm:pt modelId="{56156500-9752-4B12-8EFD-89E51C7F54A2}" type="sibTrans" cxnId="{B9B11941-9AD9-44CF-9CE4-F77F42A96866}">
      <dgm:prSet/>
      <dgm:spPr/>
      <dgm:t>
        <a:bodyPr/>
        <a:lstStyle/>
        <a:p>
          <a:endParaRPr lang="pt-BR" sz="1400"/>
        </a:p>
      </dgm:t>
    </dgm:pt>
    <dgm:pt modelId="{990A6D88-7B12-4B73-B2D7-C013311BCA0A}">
      <dgm:prSet phldrT="[Texto]" custT="1"/>
      <dgm:spPr/>
      <dgm:t>
        <a:bodyPr/>
        <a:lstStyle/>
        <a:p>
          <a:r>
            <a:rPr lang="en-US" sz="1400" dirty="0" err="1" smtClean="0"/>
            <a:t>Poder</a:t>
          </a:r>
          <a:r>
            <a:rPr lang="en-US" sz="1400" dirty="0" smtClean="0"/>
            <a:t> </a:t>
          </a:r>
          <a:r>
            <a:rPr lang="en-US" sz="1400" dirty="0" err="1" smtClean="0"/>
            <a:t>concedente</a:t>
          </a:r>
          <a:endParaRPr lang="pt-BR" sz="1400" dirty="0"/>
        </a:p>
      </dgm:t>
    </dgm:pt>
    <dgm:pt modelId="{A54BEA63-0BF8-4DF5-8C8B-247F06C4E277}" type="parTrans" cxnId="{9A19C09A-F7ED-46FD-98F2-16BF36907DB2}">
      <dgm:prSet/>
      <dgm:spPr/>
      <dgm:t>
        <a:bodyPr/>
        <a:lstStyle/>
        <a:p>
          <a:endParaRPr lang="pt-BR" sz="1400"/>
        </a:p>
      </dgm:t>
    </dgm:pt>
    <dgm:pt modelId="{38392727-A3A7-4E7E-B3B1-0A4D25B59061}" type="sibTrans" cxnId="{9A19C09A-F7ED-46FD-98F2-16BF36907DB2}">
      <dgm:prSet/>
      <dgm:spPr/>
      <dgm:t>
        <a:bodyPr/>
        <a:lstStyle/>
        <a:p>
          <a:endParaRPr lang="pt-BR" sz="1400"/>
        </a:p>
      </dgm:t>
    </dgm:pt>
    <dgm:pt modelId="{A305146D-81CD-4B32-9608-A69433758132}">
      <dgm:prSet phldrT="[Texto]" custT="1"/>
      <dgm:spPr/>
      <dgm:t>
        <a:bodyPr/>
        <a:lstStyle/>
        <a:p>
          <a:r>
            <a:rPr lang="en-US" sz="1400" dirty="0" err="1" smtClean="0"/>
            <a:t>Administração</a:t>
          </a:r>
          <a:endParaRPr lang="pt-BR" sz="1400" dirty="0"/>
        </a:p>
      </dgm:t>
    </dgm:pt>
    <dgm:pt modelId="{F0612B93-E5F1-4C16-BE3F-603321599699}" type="parTrans" cxnId="{B0AC5DA0-4238-41A8-AB90-3980C456A2BA}">
      <dgm:prSet/>
      <dgm:spPr/>
      <dgm:t>
        <a:bodyPr/>
        <a:lstStyle/>
        <a:p>
          <a:endParaRPr lang="pt-BR" sz="1400"/>
        </a:p>
      </dgm:t>
    </dgm:pt>
    <dgm:pt modelId="{B0FDF490-D2C4-44A1-A4B0-EAB6408613CA}" type="sibTrans" cxnId="{B0AC5DA0-4238-41A8-AB90-3980C456A2BA}">
      <dgm:prSet/>
      <dgm:spPr/>
      <dgm:t>
        <a:bodyPr/>
        <a:lstStyle/>
        <a:p>
          <a:endParaRPr lang="pt-BR" sz="1400"/>
        </a:p>
      </dgm:t>
    </dgm:pt>
    <dgm:pt modelId="{E501E516-7950-47C4-84A9-8D7BF8787739}">
      <dgm:prSet phldrT="[Texto]" custScaleX="324414" custScaleY="104217"/>
      <dgm:spPr>
        <a:solidFill>
          <a:schemeClr val="tx2"/>
        </a:solidFill>
      </dgm:spPr>
      <dgm:t>
        <a:bodyPr/>
        <a:lstStyle/>
        <a:p>
          <a:endParaRPr lang="pt-BR" dirty="0"/>
        </a:p>
      </dgm:t>
    </dgm:pt>
    <dgm:pt modelId="{0386FF1E-DCAF-4303-918A-26F0866AFA23}" type="parTrans" cxnId="{80D7175C-B82B-4AC4-AE27-665476BD73D6}">
      <dgm:prSet/>
      <dgm:spPr/>
      <dgm:t>
        <a:bodyPr/>
        <a:lstStyle/>
        <a:p>
          <a:endParaRPr lang="pt-BR"/>
        </a:p>
      </dgm:t>
    </dgm:pt>
    <dgm:pt modelId="{4F85B192-C3AC-4843-9709-9DFDC2EDE467}" type="sibTrans" cxnId="{80D7175C-B82B-4AC4-AE27-665476BD73D6}">
      <dgm:prSet/>
      <dgm:spPr/>
      <dgm:t>
        <a:bodyPr/>
        <a:lstStyle/>
        <a:p>
          <a:endParaRPr lang="pt-BR"/>
        </a:p>
      </dgm:t>
    </dgm:pt>
    <dgm:pt modelId="{92949F70-9790-4735-8FE1-02ECC97B5968}">
      <dgm:prSet phldrT="[Texto]" custT="1"/>
      <dgm:spPr/>
      <dgm:t>
        <a:bodyPr/>
        <a:lstStyle/>
        <a:p>
          <a:r>
            <a:rPr lang="en-US" sz="1400" dirty="0" err="1" smtClean="0"/>
            <a:t>Regulação</a:t>
          </a:r>
          <a:r>
            <a:rPr lang="en-US" sz="1400" dirty="0" smtClean="0"/>
            <a:t> e </a:t>
          </a:r>
          <a:r>
            <a:rPr lang="en-US" sz="1400" dirty="0" err="1" smtClean="0"/>
            <a:t>Fiscalização</a:t>
          </a:r>
          <a:endParaRPr lang="pt-BR" sz="1400" dirty="0"/>
        </a:p>
      </dgm:t>
    </dgm:pt>
    <dgm:pt modelId="{E4D8B562-6BDD-4FD9-9435-814741FE8F56}" type="sibTrans" cxnId="{668BDC15-687F-422F-9ABA-02F0DDB5EA5E}">
      <dgm:prSet/>
      <dgm:spPr/>
      <dgm:t>
        <a:bodyPr/>
        <a:lstStyle/>
        <a:p>
          <a:endParaRPr lang="pt-BR" sz="1400"/>
        </a:p>
      </dgm:t>
    </dgm:pt>
    <dgm:pt modelId="{F558CF96-2E5D-4E8D-9306-12BA9F05FD58}" type="parTrans" cxnId="{668BDC15-687F-422F-9ABA-02F0DDB5EA5E}">
      <dgm:prSet/>
      <dgm:spPr/>
      <dgm:t>
        <a:bodyPr/>
        <a:lstStyle/>
        <a:p>
          <a:endParaRPr lang="pt-BR" sz="1400"/>
        </a:p>
      </dgm:t>
    </dgm:pt>
    <dgm:pt modelId="{2B34C8E9-0DDE-4913-B83D-49D061509C76}" type="pres">
      <dgm:prSet presAssocID="{6264E4D2-EB64-4B57-B8B7-3D59A42334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77845E-A373-4E30-AED4-3C7D986A62AF}" type="pres">
      <dgm:prSet presAssocID="{73F1E741-97BC-46A3-9538-1F74022B9CD9}" presName="centerShape" presStyleLbl="node0" presStyleIdx="0" presStyleCnt="1" custScaleX="324414" custScaleY="104217" custLinFactNeighborY="3956"/>
      <dgm:spPr/>
      <dgm:t>
        <a:bodyPr/>
        <a:lstStyle/>
        <a:p>
          <a:endParaRPr lang="pt-BR"/>
        </a:p>
      </dgm:t>
    </dgm:pt>
    <dgm:pt modelId="{5EEAFC08-1B3A-48B6-BD82-AA2BBA7A7F4A}" type="pres">
      <dgm:prSet presAssocID="{F35AE814-C171-413A-9394-C6F5FFBF65B7}" presName="parTrans" presStyleLbl="bgSibTrans2D1" presStyleIdx="0" presStyleCnt="4" custAng="10874966" custScaleY="133850" custLinFactNeighborX="55833" custLinFactNeighborY="16434" custRadScaleRad="197994" custRadScaleInc="-2147483648"/>
      <dgm:spPr/>
      <dgm:t>
        <a:bodyPr/>
        <a:lstStyle/>
        <a:p>
          <a:endParaRPr lang="pt-BR"/>
        </a:p>
      </dgm:t>
    </dgm:pt>
    <dgm:pt modelId="{9E009CD8-2FAF-4BD0-978B-F73B0CCDABA2}" type="pres">
      <dgm:prSet presAssocID="{CDDA7367-5355-4CC5-8E20-5F133D22F902}" presName="node" presStyleLbl="node1" presStyleIdx="0" presStyleCnt="4" custScaleX="233484" custRadScaleRad="288218" custRadScaleInc="-232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68C01B-CED6-4BE9-BB03-004BAF9AA5D1}" type="pres">
      <dgm:prSet presAssocID="{A54BEA63-0BF8-4DF5-8C8B-247F06C4E277}" presName="parTrans" presStyleLbl="bgSibTrans2D1" presStyleIdx="1" presStyleCnt="4" custAng="10403571" custScaleY="143408" custLinFactY="50289" custLinFactNeighborY="100000" custRadScaleRad="184536"/>
      <dgm:spPr/>
      <dgm:t>
        <a:bodyPr/>
        <a:lstStyle/>
        <a:p>
          <a:endParaRPr lang="pt-BR"/>
        </a:p>
      </dgm:t>
    </dgm:pt>
    <dgm:pt modelId="{DB066804-3B44-46AA-8839-BBBF1B9A0BBA}" type="pres">
      <dgm:prSet presAssocID="{990A6D88-7B12-4B73-B2D7-C013311BCA0A}" presName="node" presStyleLbl="node1" presStyleIdx="1" presStyleCnt="4" custScaleX="200019" custRadScaleRad="141686" custRadScaleInc="-473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01D645-7C9E-4B0F-AF53-02C34C6E9870}" type="pres">
      <dgm:prSet presAssocID="{F558CF96-2E5D-4E8D-9306-12BA9F05FD58}" presName="parTrans" presStyleLbl="bgSibTrans2D1" presStyleIdx="2" presStyleCnt="4" custAng="10671962" custScaleX="60550" custScaleY="113123" custLinFactY="27030" custLinFactNeighborX="8535" custLinFactNeighborY="100000" custRadScaleRad="203622" custRadScaleInc="-2147483648"/>
      <dgm:spPr/>
      <dgm:t>
        <a:bodyPr/>
        <a:lstStyle/>
        <a:p>
          <a:endParaRPr lang="pt-BR"/>
        </a:p>
      </dgm:t>
    </dgm:pt>
    <dgm:pt modelId="{AEF12728-6A6A-4679-B435-36CFAD992EA8}" type="pres">
      <dgm:prSet presAssocID="{92949F70-9790-4735-8FE1-02ECC97B5968}" presName="node" presStyleLbl="node1" presStyleIdx="2" presStyleCnt="4" custScaleX="191333" custRadScaleRad="160849" custRadScaleInc="688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4B8DCE-3E2B-47D7-A768-E76378ABEAB7}" type="pres">
      <dgm:prSet presAssocID="{F0612B93-E5F1-4C16-BE3F-603321599699}" presName="parTrans" presStyleLbl="bgSibTrans2D1" presStyleIdx="3" presStyleCnt="4" custAng="66996" custFlipHor="1" custScaleX="50793" custScaleY="154304" custLinFactNeighborX="-27559" custLinFactNeighborY="8295"/>
      <dgm:spPr/>
      <dgm:t>
        <a:bodyPr/>
        <a:lstStyle/>
        <a:p>
          <a:endParaRPr lang="pt-BR"/>
        </a:p>
      </dgm:t>
    </dgm:pt>
    <dgm:pt modelId="{D0FA6505-314A-4B8A-BCA3-AA92591FB970}" type="pres">
      <dgm:prSet presAssocID="{A305146D-81CD-4B32-9608-A69433758132}" presName="node" presStyleLbl="node1" presStyleIdx="3" presStyleCnt="4" custScaleX="210365" custRadScaleRad="287269" custRadScaleInc="308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415528-5318-4FA3-86CF-FFD34A56E2A2}" type="presOf" srcId="{73F1E741-97BC-46A3-9538-1F74022B9CD9}" destId="{AA77845E-A373-4E30-AED4-3C7D986A62AF}" srcOrd="0" destOrd="0" presId="urn:microsoft.com/office/officeart/2005/8/layout/radial4"/>
    <dgm:cxn modelId="{BEA25D23-7AE9-40CE-92D1-ADB566C9BC88}" type="presOf" srcId="{6264E4D2-EB64-4B57-B8B7-3D59A42334D7}" destId="{2B34C8E9-0DDE-4913-B83D-49D061509C76}" srcOrd="0" destOrd="0" presId="urn:microsoft.com/office/officeart/2005/8/layout/radial4"/>
    <dgm:cxn modelId="{668BDC15-687F-422F-9ABA-02F0DDB5EA5E}" srcId="{73F1E741-97BC-46A3-9538-1F74022B9CD9}" destId="{92949F70-9790-4735-8FE1-02ECC97B5968}" srcOrd="2" destOrd="0" parTransId="{F558CF96-2E5D-4E8D-9306-12BA9F05FD58}" sibTransId="{E4D8B562-6BDD-4FD9-9435-814741FE8F56}"/>
    <dgm:cxn modelId="{80D7175C-B82B-4AC4-AE27-665476BD73D6}" srcId="{6264E4D2-EB64-4B57-B8B7-3D59A42334D7}" destId="{E501E516-7950-47C4-84A9-8D7BF8787739}" srcOrd="1" destOrd="0" parTransId="{0386FF1E-DCAF-4303-918A-26F0866AFA23}" sibTransId="{4F85B192-C3AC-4843-9709-9DFDC2EDE467}"/>
    <dgm:cxn modelId="{9A19C09A-F7ED-46FD-98F2-16BF36907DB2}" srcId="{73F1E741-97BC-46A3-9538-1F74022B9CD9}" destId="{990A6D88-7B12-4B73-B2D7-C013311BCA0A}" srcOrd="1" destOrd="0" parTransId="{A54BEA63-0BF8-4DF5-8C8B-247F06C4E277}" sibTransId="{38392727-A3A7-4E7E-B3B1-0A4D25B59061}"/>
    <dgm:cxn modelId="{B9B11941-9AD9-44CF-9CE4-F77F42A96866}" srcId="{73F1E741-97BC-46A3-9538-1F74022B9CD9}" destId="{CDDA7367-5355-4CC5-8E20-5F133D22F902}" srcOrd="0" destOrd="0" parTransId="{F35AE814-C171-413A-9394-C6F5FFBF65B7}" sibTransId="{56156500-9752-4B12-8EFD-89E51C7F54A2}"/>
    <dgm:cxn modelId="{09397A97-AEA3-4B7D-9DF1-4762230AD0AA}" type="presOf" srcId="{A54BEA63-0BF8-4DF5-8C8B-247F06C4E277}" destId="{C468C01B-CED6-4BE9-BB03-004BAF9AA5D1}" srcOrd="0" destOrd="0" presId="urn:microsoft.com/office/officeart/2005/8/layout/radial4"/>
    <dgm:cxn modelId="{ADEFCF84-E893-4F74-A631-8EA966A1C17A}" type="presOf" srcId="{CDDA7367-5355-4CC5-8E20-5F133D22F902}" destId="{9E009CD8-2FAF-4BD0-978B-F73B0CCDABA2}" srcOrd="0" destOrd="0" presId="urn:microsoft.com/office/officeart/2005/8/layout/radial4"/>
    <dgm:cxn modelId="{555B2397-B75C-4AA7-908A-DD38167CA9BB}" type="presOf" srcId="{92949F70-9790-4735-8FE1-02ECC97B5968}" destId="{AEF12728-6A6A-4679-B435-36CFAD992EA8}" srcOrd="0" destOrd="0" presId="urn:microsoft.com/office/officeart/2005/8/layout/radial4"/>
    <dgm:cxn modelId="{A38B9CB5-53F6-49D2-9E65-4FCE3F5C9CDC}" srcId="{6264E4D2-EB64-4B57-B8B7-3D59A42334D7}" destId="{73F1E741-97BC-46A3-9538-1F74022B9CD9}" srcOrd="0" destOrd="0" parTransId="{589AC515-47DC-4CC3-A27D-128D5A52BE4A}" sibTransId="{D671D952-F883-4B68-B833-4A383889D341}"/>
    <dgm:cxn modelId="{66149D2A-A05C-4EC7-AD8C-D928474BA926}" type="presOf" srcId="{F558CF96-2E5D-4E8D-9306-12BA9F05FD58}" destId="{DE01D645-7C9E-4B0F-AF53-02C34C6E9870}" srcOrd="0" destOrd="0" presId="urn:microsoft.com/office/officeart/2005/8/layout/radial4"/>
    <dgm:cxn modelId="{B0AC5DA0-4238-41A8-AB90-3980C456A2BA}" srcId="{73F1E741-97BC-46A3-9538-1F74022B9CD9}" destId="{A305146D-81CD-4B32-9608-A69433758132}" srcOrd="3" destOrd="0" parTransId="{F0612B93-E5F1-4C16-BE3F-603321599699}" sibTransId="{B0FDF490-D2C4-44A1-A4B0-EAB6408613CA}"/>
    <dgm:cxn modelId="{5D5C0B55-FB30-4C53-BCF8-660789C2D4FC}" type="presOf" srcId="{990A6D88-7B12-4B73-B2D7-C013311BCA0A}" destId="{DB066804-3B44-46AA-8839-BBBF1B9A0BBA}" srcOrd="0" destOrd="0" presId="urn:microsoft.com/office/officeart/2005/8/layout/radial4"/>
    <dgm:cxn modelId="{DA0E6980-5C27-4C94-AC95-B366F87E96F7}" type="presOf" srcId="{A305146D-81CD-4B32-9608-A69433758132}" destId="{D0FA6505-314A-4B8A-BCA3-AA92591FB970}" srcOrd="0" destOrd="0" presId="urn:microsoft.com/office/officeart/2005/8/layout/radial4"/>
    <dgm:cxn modelId="{904B936E-D6AE-4D47-A53E-8785BAE9E553}" type="presOf" srcId="{F35AE814-C171-413A-9394-C6F5FFBF65B7}" destId="{5EEAFC08-1B3A-48B6-BD82-AA2BBA7A7F4A}" srcOrd="0" destOrd="0" presId="urn:microsoft.com/office/officeart/2005/8/layout/radial4"/>
    <dgm:cxn modelId="{CDB23B36-CF64-4157-A990-D53DEC1AC7A9}" type="presOf" srcId="{F0612B93-E5F1-4C16-BE3F-603321599699}" destId="{504B8DCE-3E2B-47D7-A768-E76378ABEAB7}" srcOrd="0" destOrd="0" presId="urn:microsoft.com/office/officeart/2005/8/layout/radial4"/>
    <dgm:cxn modelId="{27E2A903-251E-4E2C-9C0A-2ED7EC4C59C8}" type="presParOf" srcId="{2B34C8E9-0DDE-4913-B83D-49D061509C76}" destId="{AA77845E-A373-4E30-AED4-3C7D986A62AF}" srcOrd="0" destOrd="0" presId="urn:microsoft.com/office/officeart/2005/8/layout/radial4"/>
    <dgm:cxn modelId="{904D2CF3-5E59-4C87-8447-348123551FF1}" type="presParOf" srcId="{2B34C8E9-0DDE-4913-B83D-49D061509C76}" destId="{5EEAFC08-1B3A-48B6-BD82-AA2BBA7A7F4A}" srcOrd="1" destOrd="0" presId="urn:microsoft.com/office/officeart/2005/8/layout/radial4"/>
    <dgm:cxn modelId="{9770D03E-37E9-4DBB-A2BA-76F38FAA751A}" type="presParOf" srcId="{2B34C8E9-0DDE-4913-B83D-49D061509C76}" destId="{9E009CD8-2FAF-4BD0-978B-F73B0CCDABA2}" srcOrd="2" destOrd="0" presId="urn:microsoft.com/office/officeart/2005/8/layout/radial4"/>
    <dgm:cxn modelId="{26358A39-5D75-4959-ABEA-066E76E06146}" type="presParOf" srcId="{2B34C8E9-0DDE-4913-B83D-49D061509C76}" destId="{C468C01B-CED6-4BE9-BB03-004BAF9AA5D1}" srcOrd="3" destOrd="0" presId="urn:microsoft.com/office/officeart/2005/8/layout/radial4"/>
    <dgm:cxn modelId="{9C5FBD27-73A3-4683-82E3-A2DA251932E9}" type="presParOf" srcId="{2B34C8E9-0DDE-4913-B83D-49D061509C76}" destId="{DB066804-3B44-46AA-8839-BBBF1B9A0BBA}" srcOrd="4" destOrd="0" presId="urn:microsoft.com/office/officeart/2005/8/layout/radial4"/>
    <dgm:cxn modelId="{84F6F0C7-0C5C-42EB-A7C7-E76F3090C036}" type="presParOf" srcId="{2B34C8E9-0DDE-4913-B83D-49D061509C76}" destId="{DE01D645-7C9E-4B0F-AF53-02C34C6E9870}" srcOrd="5" destOrd="0" presId="urn:microsoft.com/office/officeart/2005/8/layout/radial4"/>
    <dgm:cxn modelId="{50273E39-ABC1-4326-80D1-5D5C6FE00391}" type="presParOf" srcId="{2B34C8E9-0DDE-4913-B83D-49D061509C76}" destId="{AEF12728-6A6A-4679-B435-36CFAD992EA8}" srcOrd="6" destOrd="0" presId="urn:microsoft.com/office/officeart/2005/8/layout/radial4"/>
    <dgm:cxn modelId="{35DCD90B-E0ED-4540-B52F-A7012E7D5335}" type="presParOf" srcId="{2B34C8E9-0DDE-4913-B83D-49D061509C76}" destId="{504B8DCE-3E2B-47D7-A768-E76378ABEAB7}" srcOrd="7" destOrd="0" presId="urn:microsoft.com/office/officeart/2005/8/layout/radial4"/>
    <dgm:cxn modelId="{760E8BF1-948D-472A-9E01-5696245F6F84}" type="presParOf" srcId="{2B34C8E9-0DDE-4913-B83D-49D061509C76}" destId="{D0FA6505-314A-4B8A-BCA3-AA92591FB97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17F9D-4F3E-4839-B605-7B8778E46E3B}">
      <dsp:nvSpPr>
        <dsp:cNvPr id="0" name=""/>
        <dsp:cNvSpPr/>
      </dsp:nvSpPr>
      <dsp:spPr>
        <a:xfrm>
          <a:off x="3478361" y="3272669"/>
          <a:ext cx="1544398" cy="1544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ESTRUTURA DA LEI Nº 12.815/2013</a:t>
          </a:r>
          <a:endParaRPr lang="pt-BR" sz="1600" kern="1200" dirty="0"/>
        </a:p>
      </dsp:txBody>
      <dsp:txXfrm>
        <a:off x="3704533" y="3498841"/>
        <a:ext cx="1092054" cy="1092054"/>
      </dsp:txXfrm>
    </dsp:sp>
    <dsp:sp modelId="{7B5DBCCE-66D3-4BC6-A423-19593842F46F}">
      <dsp:nvSpPr>
        <dsp:cNvPr id="0" name=""/>
        <dsp:cNvSpPr/>
      </dsp:nvSpPr>
      <dsp:spPr>
        <a:xfrm rot="10800000">
          <a:off x="639137" y="3824792"/>
          <a:ext cx="2683067" cy="440153"/>
        </a:xfrm>
        <a:prstGeom prst="homePlat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A3265-1686-4157-8FD6-9DCE0E1B8D18}">
      <dsp:nvSpPr>
        <dsp:cNvPr id="0" name=""/>
        <dsp:cNvSpPr/>
      </dsp:nvSpPr>
      <dsp:spPr>
        <a:xfrm>
          <a:off x="98598" y="3612437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I </a:t>
          </a:r>
          <a:r>
            <a:rPr lang="pt-BR" sz="800" b="1" kern="1200" smtClean="0"/>
            <a:t>-         </a:t>
          </a:r>
          <a:r>
            <a:rPr lang="pt-BR" sz="800" b="1" kern="1200" dirty="0" smtClean="0"/>
            <a:t>DEFINIÇÕES E OBJETIVOS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(art. 1º ao 3º)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123929" y="3637768"/>
        <a:ext cx="1030416" cy="814200"/>
      </dsp:txXfrm>
    </dsp:sp>
    <dsp:sp modelId="{0B962C54-B2DD-4373-A109-20DB24C03D16}">
      <dsp:nvSpPr>
        <dsp:cNvPr id="0" name=""/>
        <dsp:cNvSpPr/>
      </dsp:nvSpPr>
      <dsp:spPr>
        <a:xfrm rot="12150000">
          <a:off x="811922" y="2956142"/>
          <a:ext cx="2683067" cy="440153"/>
        </a:xfrm>
        <a:prstGeom prst="homePlat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F92AB-42EF-45BE-9C7B-F5A75A3189F6}">
      <dsp:nvSpPr>
        <dsp:cNvPr id="0" name=""/>
        <dsp:cNvSpPr/>
      </dsp:nvSpPr>
      <dsp:spPr>
        <a:xfrm>
          <a:off x="373501" y="2230405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II -                        </a:t>
          </a:r>
          <a:r>
            <a:rPr lang="pt-BR" sz="800" b="1" kern="1200" dirty="0" smtClean="0"/>
            <a:t>DA EXPLORAÇÃO DOS PORTOS E INSTALAÇÕES PORTUÁRIAS       </a:t>
          </a:r>
          <a:r>
            <a:rPr lang="pt-BR" sz="800" b="1" kern="1200" dirty="0" smtClean="0">
              <a:solidFill>
                <a:schemeClr val="tx1"/>
              </a:solidFill>
            </a:rPr>
            <a:t>(art. 4º ao 15)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398832" y="2255736"/>
        <a:ext cx="1030416" cy="814200"/>
      </dsp:txXfrm>
    </dsp:sp>
    <dsp:sp modelId="{B46C32B7-EFBF-43CA-B27A-D3E4139852FE}">
      <dsp:nvSpPr>
        <dsp:cNvPr id="0" name=""/>
        <dsp:cNvSpPr/>
      </dsp:nvSpPr>
      <dsp:spPr>
        <a:xfrm rot="13500000">
          <a:off x="1303972" y="2219737"/>
          <a:ext cx="2683067" cy="440153"/>
        </a:xfrm>
        <a:prstGeom prst="homePlat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34124-CAF2-4FA0-ABEF-B64A4E7DB0E7}">
      <dsp:nvSpPr>
        <dsp:cNvPr id="0" name=""/>
        <dsp:cNvSpPr/>
      </dsp:nvSpPr>
      <dsp:spPr>
        <a:xfrm>
          <a:off x="1156359" y="1058775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III </a:t>
          </a:r>
          <a:r>
            <a:rPr lang="pt-BR" sz="800" b="1" kern="1200" smtClean="0"/>
            <a:t>-                       DO </a:t>
          </a:r>
          <a:r>
            <a:rPr lang="pt-BR" sz="800" b="1" kern="1200" dirty="0" smtClean="0"/>
            <a:t>PODER </a:t>
          </a:r>
          <a:r>
            <a:rPr lang="pt-BR" sz="800" b="1" kern="1200" smtClean="0"/>
            <a:t>CONCEDENTE            </a:t>
          </a:r>
          <a:r>
            <a:rPr lang="pt-BR" sz="800" b="1" kern="1200" dirty="0" smtClean="0">
              <a:solidFill>
                <a:schemeClr val="tx1"/>
              </a:solidFill>
            </a:rPr>
            <a:t>(art. 16) 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1181690" y="1084106"/>
        <a:ext cx="1030416" cy="814200"/>
      </dsp:txXfrm>
    </dsp:sp>
    <dsp:sp modelId="{41C18430-04D1-4241-BD9B-BFE423530794}">
      <dsp:nvSpPr>
        <dsp:cNvPr id="0" name=""/>
        <dsp:cNvSpPr/>
      </dsp:nvSpPr>
      <dsp:spPr>
        <a:xfrm rot="14850000">
          <a:off x="2040378" y="1727687"/>
          <a:ext cx="2683067" cy="440153"/>
        </a:xfrm>
        <a:prstGeom prst="homePlat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7EAA7-664C-4157-B971-80C43DDA8993}">
      <dsp:nvSpPr>
        <dsp:cNvPr id="0" name=""/>
        <dsp:cNvSpPr/>
      </dsp:nvSpPr>
      <dsp:spPr>
        <a:xfrm>
          <a:off x="2327989" y="275917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IV - </a:t>
          </a:r>
          <a:r>
            <a:rPr lang="pt-BR" sz="800" b="1" kern="1200" dirty="0" smtClean="0"/>
            <a:t>DA ADMINISTRAÇÃO DO PORTO ORGANIZADO </a:t>
          </a:r>
          <a:r>
            <a:rPr lang="pt-BR" sz="800" b="1" kern="1200" dirty="0" smtClean="0">
              <a:solidFill>
                <a:schemeClr val="tx1"/>
              </a:solidFill>
            </a:rPr>
            <a:t>(art. 17 ao 24)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2353320" y="301248"/>
        <a:ext cx="1030416" cy="814200"/>
      </dsp:txXfrm>
    </dsp:sp>
    <dsp:sp modelId="{FF684DFC-4F08-4A65-8B0C-19185C309A0F}">
      <dsp:nvSpPr>
        <dsp:cNvPr id="0" name=""/>
        <dsp:cNvSpPr/>
      </dsp:nvSpPr>
      <dsp:spPr>
        <a:xfrm rot="16200000">
          <a:off x="2909027" y="1554902"/>
          <a:ext cx="2683067" cy="440153"/>
        </a:xfrm>
        <a:prstGeom prst="homePlat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9B99C-A372-4BA3-A1D8-BC70C2425C21}">
      <dsp:nvSpPr>
        <dsp:cNvPr id="0" name=""/>
        <dsp:cNvSpPr/>
      </dsp:nvSpPr>
      <dsp:spPr>
        <a:xfrm>
          <a:off x="3710021" y="1013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V –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/>
            <a:t>DA OPERAÇÃO PORTUÁRIA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 (art. 25 ao 31)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3735352" y="26344"/>
        <a:ext cx="1030416" cy="814200"/>
      </dsp:txXfrm>
    </dsp:sp>
    <dsp:sp modelId="{088A9A86-CA08-42F7-9515-1DA22C90A5BA}">
      <dsp:nvSpPr>
        <dsp:cNvPr id="0" name=""/>
        <dsp:cNvSpPr/>
      </dsp:nvSpPr>
      <dsp:spPr>
        <a:xfrm rot="17550000">
          <a:off x="3777676" y="1727687"/>
          <a:ext cx="2683067" cy="440153"/>
        </a:xfrm>
        <a:prstGeom prst="homePlat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43A4E-75A7-4C88-B01F-5D1FED41D683}">
      <dsp:nvSpPr>
        <dsp:cNvPr id="0" name=""/>
        <dsp:cNvSpPr/>
      </dsp:nvSpPr>
      <dsp:spPr>
        <a:xfrm>
          <a:off x="5092053" y="275917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VI –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/>
            <a:t>DO TRABALHO PORTUÁRIO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/>
            <a:t> </a:t>
          </a:r>
          <a:r>
            <a:rPr lang="pt-BR" sz="800" b="1" kern="1200" dirty="0" smtClean="0">
              <a:solidFill>
                <a:schemeClr val="tx1"/>
              </a:solidFill>
            </a:rPr>
            <a:t>(art. 32 ao 45)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5117384" y="301248"/>
        <a:ext cx="1030416" cy="814200"/>
      </dsp:txXfrm>
    </dsp:sp>
    <dsp:sp modelId="{85114FB5-2884-41E2-AE19-BAADAE790AA3}">
      <dsp:nvSpPr>
        <dsp:cNvPr id="0" name=""/>
        <dsp:cNvSpPr/>
      </dsp:nvSpPr>
      <dsp:spPr>
        <a:xfrm rot="18900000">
          <a:off x="4514082" y="2219737"/>
          <a:ext cx="2683067" cy="440153"/>
        </a:xfrm>
        <a:prstGeom prst="homePlat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5929D-8FB2-4B6C-B519-C3A931B73381}">
      <dsp:nvSpPr>
        <dsp:cNvPr id="0" name=""/>
        <dsp:cNvSpPr/>
      </dsp:nvSpPr>
      <dsp:spPr>
        <a:xfrm>
          <a:off x="6263683" y="1058775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VII –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 </a:t>
          </a:r>
          <a:r>
            <a:rPr lang="pt-BR" sz="800" b="1" kern="1200" dirty="0" smtClean="0"/>
            <a:t>DAS INFRAÇÕES E PENALIDADES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(art. 46 ao 52)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6289014" y="1084106"/>
        <a:ext cx="1030416" cy="814200"/>
      </dsp:txXfrm>
    </dsp:sp>
    <dsp:sp modelId="{47349353-402B-4F22-A74C-B7DCB37EBE68}">
      <dsp:nvSpPr>
        <dsp:cNvPr id="0" name=""/>
        <dsp:cNvSpPr/>
      </dsp:nvSpPr>
      <dsp:spPr>
        <a:xfrm rot="20250000">
          <a:off x="5006132" y="2956142"/>
          <a:ext cx="2683067" cy="440153"/>
        </a:xfrm>
        <a:prstGeom prst="homePlat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73E80-D062-4708-B1C8-C0826C2432FF}">
      <dsp:nvSpPr>
        <dsp:cNvPr id="0" name=""/>
        <dsp:cNvSpPr/>
      </dsp:nvSpPr>
      <dsp:spPr>
        <a:xfrm>
          <a:off x="7046541" y="2230405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VIII </a:t>
          </a:r>
          <a:r>
            <a:rPr lang="pt-BR" sz="800" b="1" kern="1200" smtClean="0"/>
            <a:t>- DO </a:t>
          </a:r>
          <a:r>
            <a:rPr lang="pt-BR" sz="800" b="1" kern="1200" dirty="0" smtClean="0"/>
            <a:t>PROGRAMA NACIONAL DE DRAGAGEM PORTUÁRIA E HIDROVIÁRIA II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(art. 53 ao 55)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7071872" y="2255736"/>
        <a:ext cx="1030416" cy="814200"/>
      </dsp:txXfrm>
    </dsp:sp>
    <dsp:sp modelId="{1217AA30-CC62-4CDA-95B4-E41C20D5BF81}">
      <dsp:nvSpPr>
        <dsp:cNvPr id="0" name=""/>
        <dsp:cNvSpPr/>
      </dsp:nvSpPr>
      <dsp:spPr>
        <a:xfrm>
          <a:off x="5127885" y="3771507"/>
          <a:ext cx="2683067" cy="440153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7E4CD-EE09-4C33-84AC-376B73107758}">
      <dsp:nvSpPr>
        <dsp:cNvPr id="0" name=""/>
        <dsp:cNvSpPr/>
      </dsp:nvSpPr>
      <dsp:spPr>
        <a:xfrm>
          <a:off x="7321445" y="3612437"/>
          <a:ext cx="1081078" cy="864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rgbClr val="FFFF00"/>
              </a:solidFill>
            </a:rPr>
            <a:t>CAP. IX </a:t>
          </a:r>
          <a:r>
            <a:rPr lang="pt-BR" sz="800" b="1" kern="1200" dirty="0" smtClean="0"/>
            <a:t>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/>
            <a:t>DISPOSIÇÕES FINAIS E TRANSITÓRIAS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 (art. 55 ao 76)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7346776" y="3637768"/>
        <a:ext cx="1030416" cy="814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B81DA-B25A-4182-A5A2-A7D56390ECB7}">
      <dsp:nvSpPr>
        <dsp:cNvPr id="0" name=""/>
        <dsp:cNvSpPr/>
      </dsp:nvSpPr>
      <dsp:spPr>
        <a:xfrm>
          <a:off x="3603743" y="1957271"/>
          <a:ext cx="1150775" cy="115077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/>
            <a:t>SEP/PR</a:t>
          </a:r>
          <a:endParaRPr lang="pt-BR" sz="2000" kern="1200" dirty="0"/>
        </a:p>
      </dsp:txBody>
      <dsp:txXfrm>
        <a:off x="3772270" y="2125798"/>
        <a:ext cx="813721" cy="813721"/>
      </dsp:txXfrm>
    </dsp:sp>
    <dsp:sp modelId="{2DE54C03-6234-4DE8-8988-F12E3055CEFF}">
      <dsp:nvSpPr>
        <dsp:cNvPr id="0" name=""/>
        <dsp:cNvSpPr/>
      </dsp:nvSpPr>
      <dsp:spPr>
        <a:xfrm rot="17405967">
          <a:off x="4321266" y="1509610"/>
          <a:ext cx="299674" cy="450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4350770" y="1641892"/>
        <a:ext cx="209772" cy="270208"/>
      </dsp:txXfrm>
    </dsp:sp>
    <dsp:sp modelId="{85D742DB-A8F2-4580-ACB3-8DA43DAF386A}">
      <dsp:nvSpPr>
        <dsp:cNvPr id="0" name=""/>
        <dsp:cNvSpPr/>
      </dsp:nvSpPr>
      <dsp:spPr>
        <a:xfrm>
          <a:off x="3747336" y="-272735"/>
          <a:ext cx="2269840" cy="1767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>
              <a:solidFill>
                <a:srgbClr val="FFFF00"/>
              </a:solidFill>
            </a:rPr>
            <a:t>PLANEJAMENTO SETORIAL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dirty="0" smtClean="0"/>
            <a:t>(1) elaborar  PNLP 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dirty="0" smtClean="0"/>
            <a:t>(2) disciplinar e aprovar PDZ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dirty="0" smtClean="0"/>
            <a:t>(3) elaborar PGO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dirty="0" smtClean="0"/>
            <a:t> (4) articular investimentos em acessos portuários</a:t>
          </a: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4079746" y="-13830"/>
        <a:ext cx="1605020" cy="1250105"/>
      </dsp:txXfrm>
    </dsp:sp>
    <dsp:sp modelId="{AEE704E6-A40B-42E5-802D-6489BF2625E7}">
      <dsp:nvSpPr>
        <dsp:cNvPr id="0" name=""/>
        <dsp:cNvSpPr/>
      </dsp:nvSpPr>
      <dsp:spPr>
        <a:xfrm rot="12774655">
          <a:off x="3397367" y="1877748"/>
          <a:ext cx="235536" cy="450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3462358" y="1987013"/>
        <a:ext cx="164875" cy="270208"/>
      </dsp:txXfrm>
    </dsp:sp>
    <dsp:sp modelId="{72EE7697-827D-4B0A-AAE2-F9B6ACBE9F06}">
      <dsp:nvSpPr>
        <dsp:cNvPr id="0" name=""/>
        <dsp:cNvSpPr/>
      </dsp:nvSpPr>
      <dsp:spPr>
        <a:xfrm>
          <a:off x="1087962" y="155890"/>
          <a:ext cx="2445647" cy="2335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>
              <a:solidFill>
                <a:srgbClr val="FFFF00"/>
              </a:solidFill>
            </a:rPr>
            <a:t>PODER CONCEDENTE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dirty="0" smtClean="0"/>
            <a:t>(1) conduzir e aprovar </a:t>
          </a:r>
          <a:r>
            <a:rPr lang="pt-BR" sz="1000" b="1" kern="1200" dirty="0" err="1" smtClean="0"/>
            <a:t>EVTEAs</a:t>
          </a:r>
          <a:r>
            <a:rPr lang="pt-BR" sz="1000" b="1" kern="1200" dirty="0" smtClean="0"/>
            <a:t> da concessão/arrendamento 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dirty="0" smtClean="0"/>
            <a:t>(2) </a:t>
          </a:r>
          <a:r>
            <a:rPr lang="pt-PT" sz="1000" b="1" kern="1200" dirty="0" smtClean="0"/>
            <a:t>definir diretrizes dos procedimentos licitatórios, chamadas públicas e processos seletivos 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000" b="1" kern="1200" dirty="0" smtClean="0"/>
            <a:t>(3) celebrar contratos de concessão ou arrendamentos ou expedir as autorizações de instalação portuária</a:t>
          </a:r>
          <a:endParaRPr lang="pt-BR" sz="1000" b="1" kern="1200" dirty="0" smtClean="0"/>
        </a:p>
      </dsp:txBody>
      <dsp:txXfrm>
        <a:off x="1446119" y="497865"/>
        <a:ext cx="1729333" cy="1651203"/>
      </dsp:txXfrm>
    </dsp:sp>
    <dsp:sp modelId="{0C65A1A8-AAB6-4A33-9A63-5DBC0923CB39}">
      <dsp:nvSpPr>
        <dsp:cNvPr id="0" name=""/>
        <dsp:cNvSpPr/>
      </dsp:nvSpPr>
      <dsp:spPr>
        <a:xfrm rot="8473416">
          <a:off x="3470664" y="2790594"/>
          <a:ext cx="214188" cy="450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3527839" y="2860542"/>
        <a:ext cx="149932" cy="270208"/>
      </dsp:txXfrm>
    </dsp:sp>
    <dsp:sp modelId="{9AF25264-F05D-41D6-8A52-256A071DBB8D}">
      <dsp:nvSpPr>
        <dsp:cNvPr id="0" name=""/>
        <dsp:cNvSpPr/>
      </dsp:nvSpPr>
      <dsp:spPr>
        <a:xfrm>
          <a:off x="659326" y="2656221"/>
          <a:ext cx="3147274" cy="2879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>
              <a:solidFill>
                <a:srgbClr val="FFFF00"/>
              </a:solidFill>
            </a:rPr>
            <a:t>DIRETRIZES DE GESTÃO PORTUÁRIA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/>
            <a:t>(1) estabelecer normas para pré-qualificação dos operadores portuários 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/>
            <a:t>(2) definir diretrizes dos regulamentos de exploração dos portos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/>
            <a:t>(3)  definir diretrizes para o horário de funcionamento do porto 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/>
            <a:t>(4) expedir regulamentação para organização da Guarda Portuária 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/>
            <a:t>(5) coordenar  a CONAPORTOS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/>
            <a:t>(6) estabelecer metas de desempenho para as </a:t>
          </a:r>
          <a:r>
            <a:rPr lang="pt-BR" sz="900" b="1" kern="1200" dirty="0" err="1" smtClean="0"/>
            <a:t>APs</a:t>
          </a:r>
          <a:endParaRPr lang="pt-BR" sz="900" b="1" kern="1200" dirty="0" smtClean="0"/>
        </a:p>
      </dsp:txBody>
      <dsp:txXfrm>
        <a:off x="1120234" y="3077951"/>
        <a:ext cx="2225458" cy="2036295"/>
      </dsp:txXfrm>
    </dsp:sp>
    <dsp:sp modelId="{7D3719B8-4C21-4CB2-A4DD-0547F5CB1D03}">
      <dsp:nvSpPr>
        <dsp:cNvPr id="0" name=""/>
        <dsp:cNvSpPr/>
      </dsp:nvSpPr>
      <dsp:spPr>
        <a:xfrm rot="3910635">
          <a:off x="4386449" y="3075203"/>
          <a:ext cx="295574" cy="450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4412172" y="3125032"/>
        <a:ext cx="206902" cy="270208"/>
      </dsp:txXfrm>
    </dsp:sp>
    <dsp:sp modelId="{F085B992-5E7D-498B-ADCB-E0EAC14891B0}">
      <dsp:nvSpPr>
        <dsp:cNvPr id="0" name=""/>
        <dsp:cNvSpPr/>
      </dsp:nvSpPr>
      <dsp:spPr>
        <a:xfrm>
          <a:off x="4143398" y="3500465"/>
          <a:ext cx="1675846" cy="1532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FFFF00"/>
              </a:solidFill>
            </a:rPr>
            <a:t>POLÍTICA SETORIAL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</a:rPr>
            <a:t>Abrange portos marítimos, fluviais e lacustres</a:t>
          </a:r>
          <a:endParaRPr lang="pt-BR" sz="1000" b="1" kern="1200" dirty="0">
            <a:solidFill>
              <a:schemeClr val="bg1"/>
            </a:solidFill>
          </a:endParaRPr>
        </a:p>
      </dsp:txBody>
      <dsp:txXfrm>
        <a:off x="4388820" y="3724963"/>
        <a:ext cx="1185002" cy="1083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B81DA-B25A-4182-A5A2-A7D56390ECB7}">
      <dsp:nvSpPr>
        <dsp:cNvPr id="0" name=""/>
        <dsp:cNvSpPr/>
      </dsp:nvSpPr>
      <dsp:spPr>
        <a:xfrm>
          <a:off x="3672409" y="2433575"/>
          <a:ext cx="1296140" cy="131084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ANTAQ</a:t>
          </a:r>
          <a:endParaRPr lang="pt-BR" sz="2300" kern="1200" dirty="0"/>
        </a:p>
      </dsp:txBody>
      <dsp:txXfrm>
        <a:off x="3862224" y="2625543"/>
        <a:ext cx="916510" cy="926905"/>
      </dsp:txXfrm>
    </dsp:sp>
    <dsp:sp modelId="{2DE54C03-6234-4DE8-8988-F12E3055CEFF}">
      <dsp:nvSpPr>
        <dsp:cNvPr id="0" name=""/>
        <dsp:cNvSpPr/>
      </dsp:nvSpPr>
      <dsp:spPr>
        <a:xfrm rot="16200000">
          <a:off x="4171717" y="1885164"/>
          <a:ext cx="297524" cy="552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4216346" y="2040252"/>
        <a:ext cx="208267" cy="331377"/>
      </dsp:txXfrm>
    </dsp:sp>
    <dsp:sp modelId="{85D742DB-A8F2-4580-ACB3-8DA43DAF386A}">
      <dsp:nvSpPr>
        <dsp:cNvPr id="0" name=""/>
        <dsp:cNvSpPr/>
      </dsp:nvSpPr>
      <dsp:spPr>
        <a:xfrm>
          <a:off x="3177471" y="-243945"/>
          <a:ext cx="2286017" cy="2116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FFFF00"/>
              </a:solidFill>
            </a:rPr>
            <a:t>REGULAÇÃO E FISCALIZAÇÃO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(1) regular e fiscalizar diretamente os contratos de arrendamentos, concessões, autorizações e delegações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(2) ser interveniente nos convênios de delegação.</a:t>
          </a:r>
          <a:endParaRPr lang="pt-BR" sz="1000" b="1" kern="1200" dirty="0">
            <a:solidFill>
              <a:schemeClr val="bg1"/>
            </a:solidFill>
          </a:endParaRPr>
        </a:p>
      </dsp:txBody>
      <dsp:txXfrm>
        <a:off x="3512250" y="65958"/>
        <a:ext cx="1616459" cy="1496347"/>
      </dsp:txXfrm>
    </dsp:sp>
    <dsp:sp modelId="{AEE704E6-A40B-42E5-802D-6489BF2625E7}">
      <dsp:nvSpPr>
        <dsp:cNvPr id="0" name=""/>
        <dsp:cNvSpPr/>
      </dsp:nvSpPr>
      <dsp:spPr>
        <a:xfrm rot="12552660">
          <a:off x="3121654" y="2278519"/>
          <a:ext cx="486373" cy="552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258288" y="2424583"/>
        <a:ext cx="340461" cy="331377"/>
      </dsp:txXfrm>
    </dsp:sp>
    <dsp:sp modelId="{72EE7697-827D-4B0A-AAE2-F9B6ACBE9F06}">
      <dsp:nvSpPr>
        <dsp:cNvPr id="0" name=""/>
        <dsp:cNvSpPr/>
      </dsp:nvSpPr>
      <dsp:spPr>
        <a:xfrm>
          <a:off x="891469" y="732045"/>
          <a:ext cx="2211993" cy="2116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FFFF00"/>
              </a:solidFill>
            </a:rPr>
            <a:t>VINCULAÇÃO À SEP/PR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>
            <a:solidFill>
              <a:srgbClr val="FFFF00"/>
            </a:solidFill>
          </a:endParaRPr>
        </a:p>
      </dsp:txBody>
      <dsp:txXfrm>
        <a:off x="1215408" y="1041948"/>
        <a:ext cx="1564115" cy="1496347"/>
      </dsp:txXfrm>
    </dsp:sp>
    <dsp:sp modelId="{0C65A1A8-AAB6-4A33-9A63-5DBC0923CB39}">
      <dsp:nvSpPr>
        <dsp:cNvPr id="0" name=""/>
        <dsp:cNvSpPr/>
      </dsp:nvSpPr>
      <dsp:spPr>
        <a:xfrm rot="8941117">
          <a:off x="3445297" y="3264023"/>
          <a:ext cx="247497" cy="552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514250" y="3355372"/>
        <a:ext cx="173248" cy="331377"/>
      </dsp:txXfrm>
    </dsp:sp>
    <dsp:sp modelId="{9AF25264-F05D-41D6-8A52-256A071DBB8D}">
      <dsp:nvSpPr>
        <dsp:cNvPr id="0" name=""/>
        <dsp:cNvSpPr/>
      </dsp:nvSpPr>
      <dsp:spPr>
        <a:xfrm>
          <a:off x="1320084" y="3168351"/>
          <a:ext cx="2211993" cy="2116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FFFF00"/>
              </a:solidFill>
            </a:rPr>
            <a:t>APOIO AO PODER CONCEDENTE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(1) executar os procedimentos licitatórios, chamadas públicas e processos seletivos para as outorgas de arrendamentos, concessões e autorizações.  </a:t>
          </a:r>
          <a:endParaRPr lang="pt-BR" sz="1000" b="1" kern="1200" dirty="0">
            <a:solidFill>
              <a:schemeClr val="bg1"/>
            </a:solidFill>
          </a:endParaRPr>
        </a:p>
      </dsp:txBody>
      <dsp:txXfrm>
        <a:off x="1644023" y="3478254"/>
        <a:ext cx="1564115" cy="1496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7845E-A373-4E30-AED4-3C7D986A62AF}">
      <dsp:nvSpPr>
        <dsp:cNvPr id="0" name=""/>
        <dsp:cNvSpPr/>
      </dsp:nvSpPr>
      <dsp:spPr>
        <a:xfrm>
          <a:off x="3536704" y="671017"/>
          <a:ext cx="2143138" cy="68847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Autoridades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Portuárias</a:t>
          </a:r>
          <a:endParaRPr lang="pt-BR" sz="1400" kern="1200" dirty="0"/>
        </a:p>
      </dsp:txBody>
      <dsp:txXfrm>
        <a:off x="3850559" y="771842"/>
        <a:ext cx="1515428" cy="486826"/>
      </dsp:txXfrm>
    </dsp:sp>
    <dsp:sp modelId="{5EEAFC08-1B3A-48B6-BD82-AA2BBA7A7F4A}">
      <dsp:nvSpPr>
        <dsp:cNvPr id="0" name=""/>
        <dsp:cNvSpPr/>
      </dsp:nvSpPr>
      <dsp:spPr>
        <a:xfrm rot="347783">
          <a:off x="2905370" y="778596"/>
          <a:ext cx="1330483" cy="252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09CD8-2FAF-4BD0-978B-F73B0CCDABA2}">
      <dsp:nvSpPr>
        <dsp:cNvPr id="0" name=""/>
        <dsp:cNvSpPr/>
      </dsp:nvSpPr>
      <dsp:spPr>
        <a:xfrm>
          <a:off x="1431957" y="569886"/>
          <a:ext cx="1465316" cy="50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Planejamento</a:t>
          </a:r>
          <a:endParaRPr lang="pt-BR" sz="1400" kern="1200" dirty="0"/>
        </a:p>
      </dsp:txBody>
      <dsp:txXfrm>
        <a:off x="1446662" y="584591"/>
        <a:ext cx="1435906" cy="472659"/>
      </dsp:txXfrm>
    </dsp:sp>
    <dsp:sp modelId="{C468C01B-CED6-4BE9-BB03-004BAF9AA5D1}">
      <dsp:nvSpPr>
        <dsp:cNvPr id="0" name=""/>
        <dsp:cNvSpPr/>
      </dsp:nvSpPr>
      <dsp:spPr>
        <a:xfrm rot="2093328">
          <a:off x="3656813" y="603711"/>
          <a:ext cx="637937" cy="270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66804-3B44-46AA-8839-BBBF1B9A0BBA}">
      <dsp:nvSpPr>
        <dsp:cNvPr id="0" name=""/>
        <dsp:cNvSpPr/>
      </dsp:nvSpPr>
      <dsp:spPr>
        <a:xfrm>
          <a:off x="3109226" y="-6618"/>
          <a:ext cx="1255294" cy="50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Poder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concedente</a:t>
          </a:r>
          <a:endParaRPr lang="pt-BR" sz="1400" kern="1200" dirty="0"/>
        </a:p>
      </dsp:txBody>
      <dsp:txXfrm>
        <a:off x="3123931" y="8087"/>
        <a:ext cx="1225884" cy="472659"/>
      </dsp:txXfrm>
    </dsp:sp>
    <dsp:sp modelId="{DE01D645-7C9E-4B0F-AF53-02C34C6E9870}">
      <dsp:nvSpPr>
        <dsp:cNvPr id="0" name=""/>
        <dsp:cNvSpPr/>
      </dsp:nvSpPr>
      <dsp:spPr>
        <a:xfrm rot="8631722">
          <a:off x="5257322" y="597493"/>
          <a:ext cx="464809" cy="212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12728-6A6A-4679-B435-36CFAD992EA8}">
      <dsp:nvSpPr>
        <dsp:cNvPr id="0" name=""/>
        <dsp:cNvSpPr/>
      </dsp:nvSpPr>
      <dsp:spPr>
        <a:xfrm>
          <a:off x="5142006" y="-870"/>
          <a:ext cx="1200781" cy="50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Regulação</a:t>
          </a:r>
          <a:r>
            <a:rPr lang="en-US" sz="1400" kern="1200" dirty="0" smtClean="0"/>
            <a:t> e </a:t>
          </a:r>
          <a:r>
            <a:rPr lang="en-US" sz="1400" kern="1200" dirty="0" err="1" smtClean="0"/>
            <a:t>Fiscalização</a:t>
          </a:r>
          <a:endParaRPr lang="pt-BR" sz="1400" kern="1200" dirty="0"/>
        </a:p>
      </dsp:txBody>
      <dsp:txXfrm>
        <a:off x="5156711" y="13835"/>
        <a:ext cx="1171371" cy="472659"/>
      </dsp:txXfrm>
    </dsp:sp>
    <dsp:sp modelId="{504B8DCE-3E2B-47D7-A768-E76378ABEAB7}">
      <dsp:nvSpPr>
        <dsp:cNvPr id="0" name=""/>
        <dsp:cNvSpPr/>
      </dsp:nvSpPr>
      <dsp:spPr>
        <a:xfrm flipH="1">
          <a:off x="5714919" y="850648"/>
          <a:ext cx="659269" cy="2905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6505-314A-4B8A-BCA3-AA92591FB970}">
      <dsp:nvSpPr>
        <dsp:cNvPr id="0" name=""/>
        <dsp:cNvSpPr/>
      </dsp:nvSpPr>
      <dsp:spPr>
        <a:xfrm>
          <a:off x="6390999" y="716608"/>
          <a:ext cx="1320224" cy="50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Administração</a:t>
          </a:r>
          <a:endParaRPr lang="pt-BR" sz="1400" kern="1200" dirty="0"/>
        </a:p>
      </dsp:txBody>
      <dsp:txXfrm>
        <a:off x="6405704" y="731313"/>
        <a:ext cx="1290814" cy="472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9DA0069-33E8-42E2-AEC0-78E4112A2239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01E547C-2103-4494-99BA-B0CF8F888B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00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F9E237-6C98-4052-A7FD-5E6217AAEB5A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F7F4C-3DD9-455E-B2D3-6B098A5478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2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110B5-2B57-4B4F-8564-340F1A2BACE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33533-90AD-45B2-A278-65E4F4F7FE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7A5-13FA-4C80-98A0-9507BA892C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CB0B-A8DD-4E24-9EE3-213FD6222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1066-AE12-484F-A463-212FAEC0DF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D0EE-E1DA-4560-84B6-546A5F393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97ED-3B33-43CD-ABF2-585BCE68BD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1291-0A98-47E3-B49A-36D3DC6503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91B6-E7BE-4B4E-ABF6-B9A5988C13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DE84-F15F-47C0-B6E3-7D3ECDFDDD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CED7-4F5C-4A49-9BAB-9F6F98FD3E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BFB3-B61B-45A1-97CF-7929D367BF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CFE5-2787-4F56-8B9C-4E929042B9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22411-BE98-4345-86FC-53B4510BA6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0"/>
            <a:ext cx="4889500" cy="5532438"/>
          </a:xfrm>
          <a:prstGeom prst="rect">
            <a:avLst/>
          </a:prstGeom>
          <a:solidFill>
            <a:srgbClr val="366092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55563" y="0"/>
            <a:ext cx="4948237" cy="55324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1" name="CaixaDeTexto 16"/>
          <p:cNvSpPr txBox="1">
            <a:spLocks noChangeArrowheads="1"/>
          </p:cNvSpPr>
          <p:nvPr/>
        </p:nvSpPr>
        <p:spPr bwMode="auto">
          <a:xfrm>
            <a:off x="3908425" y="4995863"/>
            <a:ext cx="4659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0" lvl="2" indent="-228600" algn="r"/>
            <a:endParaRPr lang="pt-BR" sz="1200" dirty="0">
              <a:solidFill>
                <a:srgbClr val="7F7F7F"/>
              </a:solidFill>
              <a:latin typeface="Arial" pitchFamily="34" charset="0"/>
            </a:endParaRPr>
          </a:p>
          <a:p>
            <a:pPr algn="r"/>
            <a:r>
              <a:rPr lang="pt-BR" sz="1200" b="1" dirty="0">
                <a:solidFill>
                  <a:srgbClr val="7F7F7F"/>
                </a:solidFill>
                <a:latin typeface="Arial" pitchFamily="34" charset="0"/>
              </a:rPr>
              <a:t>SECRETARIA DE PORTOS DA PRESIDÊNCIA DA REPÚBLICA</a:t>
            </a:r>
          </a:p>
          <a:p>
            <a:pPr algn="r"/>
            <a:r>
              <a:rPr lang="en-US" sz="1600" dirty="0">
                <a:solidFill>
                  <a:srgbClr val="7F7F7F"/>
                </a:solidFill>
                <a:latin typeface="Arial" pitchFamily="34" charset="0"/>
              </a:rPr>
              <a:t>SEP/PR</a:t>
            </a:r>
          </a:p>
          <a:p>
            <a:pPr algn="r"/>
            <a:endParaRPr lang="pt-BR" sz="1600" dirty="0">
              <a:solidFill>
                <a:srgbClr val="7F7F7F"/>
              </a:solidFill>
              <a:latin typeface="Arial" pitchFamily="34" charset="0"/>
            </a:endParaRPr>
          </a:p>
          <a:p>
            <a:pPr algn="r"/>
            <a:r>
              <a:rPr lang="pt-BR" sz="1000" dirty="0" smtClean="0">
                <a:solidFill>
                  <a:srgbClr val="7F7F7F"/>
                </a:solidFill>
                <a:latin typeface="Arial" pitchFamily="34" charset="0"/>
              </a:rPr>
              <a:t>Outubro/2013</a:t>
            </a:r>
            <a:endParaRPr lang="pt-BR" sz="1200" dirty="0">
              <a:solidFill>
                <a:srgbClr val="333333"/>
              </a:solidFill>
            </a:endParaRPr>
          </a:p>
        </p:txBody>
      </p:sp>
      <p:sp>
        <p:nvSpPr>
          <p:cNvPr id="3077" name="CaixaDeTexto 6"/>
          <p:cNvSpPr txBox="1">
            <a:spLocks noChangeArrowheads="1"/>
          </p:cNvSpPr>
          <p:nvPr/>
        </p:nvSpPr>
        <p:spPr bwMode="auto">
          <a:xfrm>
            <a:off x="3186113" y="3556000"/>
            <a:ext cx="534670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REFORMA DO SETOR PORTUÁRIO</a:t>
            </a:r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7413" name="Imagem 12" descr="es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82688" y="4049713"/>
            <a:ext cx="170656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400" y="4868863"/>
            <a:ext cx="13366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062788" y="4757738"/>
            <a:ext cx="1901825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6" name="CaixaDeTexto 6"/>
          <p:cNvSpPr txBox="1">
            <a:spLocks noChangeArrowheads="1"/>
          </p:cNvSpPr>
          <p:nvPr/>
        </p:nvSpPr>
        <p:spPr bwMode="auto">
          <a:xfrm>
            <a:off x="4823027" y="3933825"/>
            <a:ext cx="3722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</a:rPr>
              <a:t>Lei  n°12.815, </a:t>
            </a:r>
            <a:r>
              <a:rPr lang="en-US" sz="1600" dirty="0">
                <a:solidFill>
                  <a:srgbClr val="595959"/>
                </a:solidFill>
                <a:latin typeface="Arial" pitchFamily="34" charset="0"/>
              </a:rPr>
              <a:t>de </a:t>
            </a: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</a:rPr>
              <a:t>05 </a:t>
            </a:r>
            <a:r>
              <a:rPr lang="en-US" sz="1600" dirty="0">
                <a:solidFill>
                  <a:srgbClr val="595959"/>
                </a:solidFill>
                <a:latin typeface="Arial" pitchFamily="34" charset="0"/>
              </a:rPr>
              <a:t>de </a:t>
            </a:r>
            <a:r>
              <a:rPr lang="en-US" sz="1600" dirty="0" err="1" smtClean="0">
                <a:solidFill>
                  <a:srgbClr val="595959"/>
                </a:solidFill>
                <a:latin typeface="Arial" pitchFamily="34" charset="0"/>
              </a:rPr>
              <a:t>Junho</a:t>
            </a: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595959"/>
                </a:solidFill>
                <a:latin typeface="Arial" pitchFamily="34" charset="0"/>
              </a:rPr>
              <a:t>de </a:t>
            </a: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</a:rPr>
              <a:t>2013</a:t>
            </a:r>
            <a:endParaRPr lang="pt-BR" dirty="0">
              <a:solidFill>
                <a:srgbClr val="595959"/>
              </a:solidFill>
              <a:latin typeface="Arial" pitchFamily="34" charset="0"/>
            </a:endParaRPr>
          </a:p>
        </p:txBody>
      </p:sp>
      <p:cxnSp>
        <p:nvCxnSpPr>
          <p:cNvPr id="2" name="Conector reto 14"/>
          <p:cNvCxnSpPr>
            <a:cxnSpLocks noChangeShapeType="1"/>
          </p:cNvCxnSpPr>
          <p:nvPr/>
        </p:nvCxnSpPr>
        <p:spPr bwMode="auto">
          <a:xfrm>
            <a:off x="3635375" y="4581525"/>
            <a:ext cx="4816475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</p:cxnSp>
      <p:pic>
        <p:nvPicPr>
          <p:cNvPr id="17418" name="Imagem 9" descr="BRASÃO DA REPÚBLICA_DESENHADO_01OUT200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5363" y="1989138"/>
            <a:ext cx="13303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reto 14"/>
          <p:cNvCxnSpPr>
            <a:cxnSpLocks noChangeShapeType="1"/>
          </p:cNvCxnSpPr>
          <p:nvPr/>
        </p:nvCxnSpPr>
        <p:spPr bwMode="auto">
          <a:xfrm>
            <a:off x="2192338" y="5532438"/>
            <a:ext cx="1716087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</p:cxnSp>
      <p:cxnSp>
        <p:nvCxnSpPr>
          <p:cNvPr id="16" name="Conector reto 14"/>
          <p:cNvCxnSpPr>
            <a:cxnSpLocks noChangeShapeType="1"/>
          </p:cNvCxnSpPr>
          <p:nvPr/>
        </p:nvCxnSpPr>
        <p:spPr bwMode="auto">
          <a:xfrm>
            <a:off x="-92075" y="5532438"/>
            <a:ext cx="793750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/>
          <p:nvPr/>
        </p:nvGraphicFramePr>
        <p:xfrm>
          <a:off x="395536" y="908720"/>
          <a:ext cx="56886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16002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303463" y="714356"/>
            <a:ext cx="68405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27692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2769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7697" name="Imagem 1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27700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886603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MEDIDA PROVISÓRIA No595, DE 6DEZ2012 </a:t>
                  </a: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7696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000750" y="3286125"/>
          <a:ext cx="2865437" cy="457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5437"/>
              </a:tblGrid>
              <a:tr h="2650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Taxas </a:t>
                      </a:r>
                      <a:r>
                        <a:rPr lang="pt-BR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Crescimento Projetada da 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0" marB="0" anchor="ctr">
                    <a:solidFill>
                      <a:schemeClr val="bg1"/>
                    </a:solidFill>
                  </a:tcPr>
                </a:tc>
              </a:tr>
              <a:tr h="192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Movimentação Portuária (2010-2030)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092825" y="3790950"/>
          <a:ext cx="2636837" cy="2016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536"/>
                <a:gridCol w="1273301"/>
              </a:tblGrid>
              <a:tr h="3610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POR NATUREZA DA CARGA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09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Granel </a:t>
                      </a:r>
                      <a:r>
                        <a:rPr lang="pt-BR" sz="1100" u="none" strike="noStrike" dirty="0">
                          <a:effectLst/>
                        </a:rPr>
                        <a:t>Sólido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5.68% ao </a:t>
                      </a:r>
                      <a:r>
                        <a:rPr lang="pt-BR" sz="1100" u="none" strike="noStrike" dirty="0" smtClean="0">
                          <a:effectLst/>
                        </a:rPr>
                        <a:t>ano                              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0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Granel </a:t>
                      </a:r>
                      <a:r>
                        <a:rPr lang="pt-BR" sz="1100" u="none" strike="noStrike" dirty="0">
                          <a:effectLst/>
                        </a:rPr>
                        <a:t>Líquido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6.81% ao ano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0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Carga Geral**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3.37% ao ano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Contêiner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6.33% ao ano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 smtClean="0">
                          <a:effectLst/>
                        </a:rPr>
                        <a:t> 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b="1" u="none" strike="noStrike" dirty="0">
                          <a:effectLst/>
                        </a:rPr>
                        <a:t>5.70% ao ano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84" name="Título 3"/>
          <p:cNvSpPr txBox="1">
            <a:spLocks/>
          </p:cNvSpPr>
          <p:nvPr/>
        </p:nvSpPr>
        <p:spPr bwMode="auto">
          <a:xfrm>
            <a:off x="1714480" y="285728"/>
            <a:ext cx="717552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Projeção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de Movimentação de Carga até 2030 (por natureza de carga)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769100" y="5878513"/>
          <a:ext cx="1822450" cy="190500"/>
        </p:xfrm>
        <a:graphic>
          <a:graphicData uri="http://schemas.openxmlformats.org/drawingml/2006/table">
            <a:tbl>
              <a:tblPr/>
              <a:tblGrid>
                <a:gridCol w="182245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**Exclusive contêiner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63700" y="3695700"/>
            <a:ext cx="1098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904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087813" y="1249363"/>
            <a:ext cx="11731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2.260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779838" y="6237288"/>
            <a:ext cx="2286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Milhões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Toneladas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rot="5400000" flipH="1" flipV="1">
            <a:off x="2130426" y="1655762"/>
            <a:ext cx="2286000" cy="1857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>
            <a:spLocks noChangeArrowheads="1"/>
          </p:cNvSpPr>
          <p:nvPr/>
        </p:nvSpPr>
        <p:spPr bwMode="auto">
          <a:xfrm rot="-3028853">
            <a:off x="2643187" y="2455863"/>
            <a:ext cx="7858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/>
              <a:t>150%</a:t>
            </a:r>
          </a:p>
        </p:txBody>
      </p:sp>
      <p:sp>
        <p:nvSpPr>
          <p:cNvPr id="31" name="CaixaDeTexto 19"/>
          <p:cNvSpPr txBox="1">
            <a:spLocks noChangeArrowheads="1"/>
          </p:cNvSpPr>
          <p:nvPr/>
        </p:nvSpPr>
        <p:spPr bwMode="auto">
          <a:xfrm rot="16200000">
            <a:off x="-1897901" y="3183729"/>
            <a:ext cx="464347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Milhões de Toneladas</a:t>
            </a:r>
            <a:endParaRPr lang="pt-BR" sz="1200" dirty="0"/>
          </a:p>
        </p:txBody>
      </p:sp>
      <p:sp>
        <p:nvSpPr>
          <p:cNvPr id="34" name="Retângulo 33"/>
          <p:cNvSpPr/>
          <p:nvPr/>
        </p:nvSpPr>
        <p:spPr>
          <a:xfrm>
            <a:off x="6215074" y="1000108"/>
            <a:ext cx="22145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Fonte : </a:t>
            </a: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ANTAQ e SEP/PR (PNLP)</a:t>
            </a:r>
            <a:endParaRPr lang="pt-BR" sz="105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1600200" cy="5683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928794" y="857232"/>
            <a:ext cx="7323156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3798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33800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33803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3806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886603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MEDIDA PROVISÓRIA No595, DE 6DEZ2012 </a:t>
                  </a: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33802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6" name="Título 3"/>
          <p:cNvSpPr txBox="1">
            <a:spLocks/>
          </p:cNvSpPr>
          <p:nvPr/>
        </p:nvSpPr>
        <p:spPr bwMode="auto">
          <a:xfrm>
            <a:off x="2714612" y="430213"/>
            <a:ext cx="6143668" cy="4238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Necessidade de Mudanças no Marco Regulatório do Setor</a:t>
            </a:r>
            <a:endParaRPr lang="pt-BR" sz="16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85720" y="1571612"/>
            <a:ext cx="8572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n-lt"/>
              </a:rPr>
              <a:t>Marco Regulatório Anterior (Lei nº 8.630/1993):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trouxe  importantes avanços com a participação privada nas operações (Arrendamentos) e Terminais de Uso Privativo (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TUPs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para movimentação de cargas próprias (Autorizações).</a:t>
            </a:r>
            <a:endParaRPr lang="pt-BR" b="1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00100" y="3429000"/>
            <a:ext cx="7143800" cy="11541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300" dirty="0" smtClean="0">
                <a:latin typeface="+mn-lt"/>
              </a:rPr>
              <a:t>Expressivo aumento da demanda por </a:t>
            </a:r>
            <a:r>
              <a:rPr lang="pt-BR" sz="2300" dirty="0" err="1" smtClean="0">
                <a:latin typeface="+mn-lt"/>
              </a:rPr>
              <a:t>infraestrutura</a:t>
            </a:r>
            <a:r>
              <a:rPr lang="pt-BR" sz="2300" dirty="0" smtClean="0">
                <a:latin typeface="+mn-lt"/>
              </a:rPr>
              <a:t> portuária no país levou a necessidade de reformulação do Marco Regulatório instituído pela Lei nº 8.630/1993</a:t>
            </a:r>
            <a:endParaRPr lang="pt-BR" sz="23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4105275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 E ESTRUTURA DA REFORMA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143375" y="857250"/>
            <a:ext cx="4965700" cy="22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5847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35849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35852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5855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35851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5844" name="CaixaDeTexto 1"/>
          <p:cNvSpPr txBox="1">
            <a:spLocks noChangeArrowheads="1"/>
          </p:cNvSpPr>
          <p:nvPr/>
        </p:nvSpPr>
        <p:spPr bwMode="auto">
          <a:xfrm>
            <a:off x="6786578" y="500042"/>
            <a:ext cx="208278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900" b="1" dirty="0" smtClean="0">
                <a:solidFill>
                  <a:srgbClr val="C00000"/>
                </a:solidFill>
                <a:latin typeface="+mn-lt"/>
              </a:rPr>
              <a:t>Objetivo e Metas</a:t>
            </a:r>
            <a:endParaRPr lang="pt-BR" sz="19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 bwMode="auto">
          <a:xfrm>
            <a:off x="1000125" y="3294063"/>
            <a:ext cx="7929563" cy="149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ítulo 1"/>
          <p:cNvSpPr txBox="1">
            <a:spLocks/>
          </p:cNvSpPr>
          <p:nvPr/>
        </p:nvSpPr>
        <p:spPr>
          <a:xfrm>
            <a:off x="5143504" y="2000240"/>
            <a:ext cx="3744416" cy="8012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E</a:t>
            </a:r>
            <a:r>
              <a:rPr lang="en-US" sz="2400" dirty="0" err="1" smtClean="0"/>
              <a:t>liminar</a:t>
            </a:r>
            <a:r>
              <a:rPr lang="en-US" sz="2400" dirty="0" smtClean="0"/>
              <a:t> </a:t>
            </a:r>
            <a:r>
              <a:rPr lang="en-US" sz="2400" dirty="0" err="1" smtClean="0"/>
              <a:t>barreiras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fluxo</a:t>
            </a:r>
            <a:r>
              <a:rPr lang="en-US" sz="2400" dirty="0" smtClean="0"/>
              <a:t> de </a:t>
            </a:r>
            <a:r>
              <a:rPr lang="en-US" sz="2400" dirty="0" err="1" smtClean="0"/>
              <a:t>comércio</a:t>
            </a:r>
            <a:r>
              <a:rPr lang="en-US" sz="2400" dirty="0" smtClean="0"/>
              <a:t> </a:t>
            </a:r>
            <a:r>
              <a:rPr lang="en-US" sz="2400" dirty="0" err="1" smtClean="0"/>
              <a:t>brasileiro</a:t>
            </a:r>
            <a:r>
              <a:rPr lang="en-US" sz="2400" dirty="0" smtClean="0"/>
              <a:t> 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5509819" cy="2695278"/>
          </a:xfrm>
          <a:prstGeom prst="rect">
            <a:avLst/>
          </a:prstGeom>
        </p:spPr>
      </p:pic>
      <p:grpSp>
        <p:nvGrpSpPr>
          <p:cNvPr id="60" name="Grupo 69"/>
          <p:cNvGrpSpPr/>
          <p:nvPr/>
        </p:nvGrpSpPr>
        <p:grpSpPr>
          <a:xfrm>
            <a:off x="611560" y="4358726"/>
            <a:ext cx="1950594" cy="1950594"/>
            <a:chOff x="683568" y="4077072"/>
            <a:chExt cx="2321982" cy="2321982"/>
          </a:xfrm>
        </p:grpSpPr>
        <p:grpSp>
          <p:nvGrpSpPr>
            <p:cNvPr id="74" name="Grupo 39"/>
            <p:cNvGrpSpPr/>
            <p:nvPr/>
          </p:nvGrpSpPr>
          <p:grpSpPr>
            <a:xfrm>
              <a:off x="1108577" y="4481735"/>
              <a:ext cx="1471963" cy="925690"/>
              <a:chOff x="-60145" y="2636912"/>
              <a:chExt cx="1936826" cy="1218032"/>
            </a:xfrm>
          </p:grpSpPr>
          <p:sp>
            <p:nvSpPr>
              <p:cNvPr id="76" name="Cubo 75"/>
              <p:cNvSpPr/>
              <p:nvPr/>
            </p:nvSpPr>
            <p:spPr>
              <a:xfrm flipH="1">
                <a:off x="20539" y="3566912"/>
                <a:ext cx="360040" cy="28803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77" name="Grupo 6"/>
              <p:cNvGrpSpPr/>
              <p:nvPr/>
            </p:nvGrpSpPr>
            <p:grpSpPr>
              <a:xfrm>
                <a:off x="1141643" y="2801986"/>
                <a:ext cx="360040" cy="1052958"/>
                <a:chOff x="3532864" y="2304034"/>
                <a:chExt cx="360040" cy="1052958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86" name="Cubo 85"/>
                <p:cNvSpPr/>
                <p:nvPr/>
              </p:nvSpPr>
              <p:spPr>
                <a:xfrm flipH="1">
                  <a:off x="3532864" y="3068960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7" name="Cubo 86"/>
                <p:cNvSpPr/>
                <p:nvPr/>
              </p:nvSpPr>
              <p:spPr>
                <a:xfrm flipH="1">
                  <a:off x="3532864" y="2799944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8" name="Cubo 87"/>
                <p:cNvSpPr/>
                <p:nvPr/>
              </p:nvSpPr>
              <p:spPr>
                <a:xfrm flipH="1">
                  <a:off x="3532864" y="2550549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9" name="Cubo 88"/>
                <p:cNvSpPr/>
                <p:nvPr/>
              </p:nvSpPr>
              <p:spPr>
                <a:xfrm flipH="1">
                  <a:off x="3532864" y="2304034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78" name="Cubo 77"/>
              <p:cNvSpPr/>
              <p:nvPr/>
            </p:nvSpPr>
            <p:spPr>
              <a:xfrm flipH="1">
                <a:off x="767941" y="3566912"/>
                <a:ext cx="360040" cy="28803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9" name="Cubo 78"/>
              <p:cNvSpPr/>
              <p:nvPr/>
            </p:nvSpPr>
            <p:spPr>
              <a:xfrm flipH="1">
                <a:off x="767941" y="3297896"/>
                <a:ext cx="360040" cy="28803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" name="Forma livre 79"/>
              <p:cNvSpPr/>
              <p:nvPr/>
            </p:nvSpPr>
            <p:spPr>
              <a:xfrm>
                <a:off x="-60145" y="2790391"/>
                <a:ext cx="1803042" cy="927279"/>
              </a:xfrm>
              <a:custGeom>
                <a:avLst/>
                <a:gdLst>
                  <a:gd name="connsiteX0" fmla="*/ 0 w 1803042"/>
                  <a:gd name="connsiteY0" fmla="*/ 927279 h 927279"/>
                  <a:gd name="connsiteX1" fmla="*/ 850006 w 1803042"/>
                  <a:gd name="connsiteY1" fmla="*/ 811369 h 927279"/>
                  <a:gd name="connsiteX2" fmla="*/ 1081825 w 1803042"/>
                  <a:gd name="connsiteY2" fmla="*/ 515155 h 927279"/>
                  <a:gd name="connsiteX3" fmla="*/ 1481070 w 1803042"/>
                  <a:gd name="connsiteY3" fmla="*/ 476519 h 927279"/>
                  <a:gd name="connsiteX4" fmla="*/ 1803042 w 1803042"/>
                  <a:gd name="connsiteY4" fmla="*/ 0 h 92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042" h="927279">
                    <a:moveTo>
                      <a:pt x="0" y="927279"/>
                    </a:moveTo>
                    <a:lnTo>
                      <a:pt x="850006" y="811369"/>
                    </a:lnTo>
                    <a:lnTo>
                      <a:pt x="1081825" y="515155"/>
                    </a:lnTo>
                    <a:lnTo>
                      <a:pt x="1481070" y="476519"/>
                    </a:lnTo>
                    <a:lnTo>
                      <a:pt x="180304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Cubo 80"/>
              <p:cNvSpPr/>
              <p:nvPr/>
            </p:nvSpPr>
            <p:spPr>
              <a:xfrm flipH="1">
                <a:off x="767941" y="3048501"/>
                <a:ext cx="360040" cy="28803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82" name="Grupo 8"/>
              <p:cNvGrpSpPr/>
              <p:nvPr/>
            </p:nvGrpSpPr>
            <p:grpSpPr>
              <a:xfrm>
                <a:off x="394240" y="3297896"/>
                <a:ext cx="360040" cy="557048"/>
                <a:chOff x="2663788" y="2799944"/>
                <a:chExt cx="360040" cy="557048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84" name="Cubo 26"/>
                <p:cNvSpPr/>
                <p:nvPr/>
              </p:nvSpPr>
              <p:spPr>
                <a:xfrm flipH="1">
                  <a:off x="2663788" y="3068960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5" name="Cubo 84"/>
                <p:cNvSpPr/>
                <p:nvPr/>
              </p:nvSpPr>
              <p:spPr>
                <a:xfrm flipH="1">
                  <a:off x="2663788" y="2799944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83" name="Triângulo isósceles 82"/>
              <p:cNvSpPr/>
              <p:nvPr/>
            </p:nvSpPr>
            <p:spPr>
              <a:xfrm rot="3129786">
                <a:off x="1705161" y="2658902"/>
                <a:ext cx="193510" cy="14953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5" name="Elipse 74"/>
            <p:cNvSpPr/>
            <p:nvPr/>
          </p:nvSpPr>
          <p:spPr>
            <a:xfrm>
              <a:off x="683568" y="4077072"/>
              <a:ext cx="2321982" cy="2321982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1" name="Grupo 68"/>
          <p:cNvGrpSpPr/>
          <p:nvPr/>
        </p:nvGrpSpPr>
        <p:grpSpPr>
          <a:xfrm>
            <a:off x="3524695" y="4358726"/>
            <a:ext cx="1950594" cy="1950594"/>
            <a:chOff x="3567396" y="4077072"/>
            <a:chExt cx="2321982" cy="2321982"/>
          </a:xfrm>
        </p:grpSpPr>
        <p:grpSp>
          <p:nvGrpSpPr>
            <p:cNvPr id="70" name="Grupo 62"/>
            <p:cNvGrpSpPr/>
            <p:nvPr/>
          </p:nvGrpSpPr>
          <p:grpSpPr>
            <a:xfrm>
              <a:off x="4169846" y="4454898"/>
              <a:ext cx="1117082" cy="1117082"/>
              <a:chOff x="3886966" y="4038373"/>
              <a:chExt cx="1584176" cy="1584176"/>
            </a:xfrm>
          </p:grpSpPr>
          <p:sp>
            <p:nvSpPr>
              <p:cNvPr id="72" name="Semicírculos 71"/>
              <p:cNvSpPr/>
              <p:nvPr/>
            </p:nvSpPr>
            <p:spPr>
              <a:xfrm rot="2475871">
                <a:off x="3886966" y="4038373"/>
                <a:ext cx="1584176" cy="1584176"/>
              </a:xfrm>
              <a:prstGeom prst="blockArc">
                <a:avLst>
                  <a:gd name="adj1" fmla="val 10800000"/>
                  <a:gd name="adj2" fmla="val 4769365"/>
                  <a:gd name="adj3" fmla="val 243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Semicírculos 72"/>
              <p:cNvSpPr/>
              <p:nvPr/>
            </p:nvSpPr>
            <p:spPr>
              <a:xfrm rot="13401136">
                <a:off x="3886966" y="4038373"/>
                <a:ext cx="1584176" cy="1584176"/>
              </a:xfrm>
              <a:prstGeom prst="blockArc">
                <a:avLst>
                  <a:gd name="adj1" fmla="val 10800000"/>
                  <a:gd name="adj2" fmla="val 4769365"/>
                  <a:gd name="adj3" fmla="val 24368"/>
                </a:avLst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Elipse 70"/>
            <p:cNvSpPr/>
            <p:nvPr/>
          </p:nvSpPr>
          <p:spPr>
            <a:xfrm>
              <a:off x="3567396" y="4077072"/>
              <a:ext cx="2321982" cy="2321982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2" name="Grupo 67"/>
          <p:cNvGrpSpPr/>
          <p:nvPr/>
        </p:nvGrpSpPr>
        <p:grpSpPr>
          <a:xfrm>
            <a:off x="6437829" y="4358724"/>
            <a:ext cx="1950594" cy="1950593"/>
            <a:chOff x="6509837" y="4077072"/>
            <a:chExt cx="2321982" cy="2321982"/>
          </a:xfrm>
        </p:grpSpPr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75" y="4437112"/>
              <a:ext cx="933306" cy="1057296"/>
            </a:xfrm>
            <a:prstGeom prst="rect">
              <a:avLst/>
            </a:prstGeom>
          </p:spPr>
        </p:pic>
        <p:sp>
          <p:nvSpPr>
            <p:cNvPr id="68" name="Título 1"/>
            <p:cNvSpPr txBox="1">
              <a:spLocks/>
            </p:cNvSpPr>
            <p:nvPr/>
          </p:nvSpPr>
          <p:spPr>
            <a:xfrm>
              <a:off x="6603078" y="5691596"/>
              <a:ext cx="2135498" cy="43204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 smtClean="0"/>
                <a:t>AUMENTAR</a:t>
              </a:r>
            </a:p>
            <a:p>
              <a:r>
                <a:rPr lang="en-US" sz="1600" b="1" dirty="0" smtClean="0"/>
                <a:t>EFICIÊNCIA</a:t>
              </a:r>
              <a:endParaRPr lang="pt-BR" sz="1600" b="1" dirty="0"/>
            </a:p>
          </p:txBody>
        </p:sp>
        <p:sp>
          <p:nvSpPr>
            <p:cNvPr id="69" name="Elipse 68"/>
            <p:cNvSpPr/>
            <p:nvPr/>
          </p:nvSpPr>
          <p:spPr>
            <a:xfrm>
              <a:off x="6509837" y="4077072"/>
              <a:ext cx="2321982" cy="2321982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3" name="Colchete esquerdo 62"/>
          <p:cNvSpPr/>
          <p:nvPr/>
        </p:nvSpPr>
        <p:spPr>
          <a:xfrm rot="5400000">
            <a:off x="4311711" y="1257312"/>
            <a:ext cx="360882" cy="5841945"/>
          </a:xfrm>
          <a:prstGeom prst="leftBracket">
            <a:avLst>
              <a:gd name="adj" fmla="val 0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cxnSp>
        <p:nvCxnSpPr>
          <p:cNvPr id="64" name="Conector angulado 73"/>
          <p:cNvCxnSpPr>
            <a:stCxn id="71" idx="0"/>
          </p:cNvCxnSpPr>
          <p:nvPr/>
        </p:nvCxnSpPr>
        <p:spPr>
          <a:xfrm rot="5400000" flipH="1" flipV="1">
            <a:off x="4249728" y="4107892"/>
            <a:ext cx="501098" cy="57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Título 1"/>
          <p:cNvSpPr txBox="1">
            <a:spLocks/>
          </p:cNvSpPr>
          <p:nvPr/>
        </p:nvSpPr>
        <p:spPr>
          <a:xfrm>
            <a:off x="693720" y="5517496"/>
            <a:ext cx="1806578" cy="55471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AUMENTAR MOVIMENTAÇÃO</a:t>
            </a:r>
            <a:endParaRPr lang="pt-BR" sz="1600" b="1" dirty="0"/>
          </a:p>
        </p:txBody>
      </p:sp>
      <p:sp>
        <p:nvSpPr>
          <p:cNvPr id="66" name="Título 1"/>
          <p:cNvSpPr txBox="1">
            <a:spLocks/>
          </p:cNvSpPr>
          <p:nvPr/>
        </p:nvSpPr>
        <p:spPr>
          <a:xfrm>
            <a:off x="3635319" y="5643578"/>
            <a:ext cx="1793937" cy="49707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REDUZIR</a:t>
            </a:r>
          </a:p>
          <a:p>
            <a:r>
              <a:rPr lang="en-US" sz="1600" b="1" dirty="0" smtClean="0"/>
              <a:t>O CUSTO</a:t>
            </a:r>
            <a:endParaRPr lang="pt-BR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4105275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OBJETIVOS E ESTRUTURA DA REFORMA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4071938" y="879475"/>
            <a:ext cx="5037137" cy="492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6871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36873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36876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6879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36875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9" name="Título 3"/>
          <p:cNvSpPr txBox="1">
            <a:spLocks/>
          </p:cNvSpPr>
          <p:nvPr/>
        </p:nvSpPr>
        <p:spPr bwMode="auto">
          <a:xfrm>
            <a:off x="1000125" y="3294063"/>
            <a:ext cx="7929563" cy="149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214282" y="1357298"/>
            <a:ext cx="8643998" cy="38576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latin typeface="+mn-lt"/>
                <a:cs typeface="Arial" pitchFamily="34" charset="0"/>
              </a:rPr>
              <a:t>Para atingir os objetivos, a reforma foi estruturada da seguinte forma:</a:t>
            </a:r>
          </a:p>
          <a:p>
            <a:pPr lvl="1" indent="26670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novo </a:t>
            </a:r>
            <a:r>
              <a:rPr lang="pt-BR" sz="2200" b="1" dirty="0" smtClean="0">
                <a:solidFill>
                  <a:srgbClr val="C00000"/>
                </a:solidFill>
                <a:latin typeface="+mn-lt"/>
              </a:rPr>
              <a:t>Arranjo Institucional 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que dá suporte a todas as mudanças apresentadas;</a:t>
            </a:r>
          </a:p>
          <a:p>
            <a:pPr lvl="1" indent="26670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mudanças no segmento de </a:t>
            </a:r>
            <a:r>
              <a:rPr lang="pt-BR" sz="2200" b="1" dirty="0" smtClean="0">
                <a:solidFill>
                  <a:srgbClr val="C00000"/>
                </a:solidFill>
                <a:latin typeface="+mn-lt"/>
              </a:rPr>
              <a:t>Administração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  e</a:t>
            </a:r>
          </a:p>
          <a:p>
            <a:pPr lvl="1" indent="26670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mudanças no segmento de </a:t>
            </a:r>
            <a:r>
              <a:rPr lang="pt-BR" sz="2200" b="1" dirty="0" smtClean="0">
                <a:solidFill>
                  <a:srgbClr val="C00000"/>
                </a:solidFill>
                <a:latin typeface="+mn-lt"/>
              </a:rPr>
              <a:t>Operação Portuária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lvl="1" indent="26670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 smtClean="0">
              <a:solidFill>
                <a:srgbClr val="FF0000"/>
              </a:solidFill>
              <a:latin typeface="+mn-lt"/>
            </a:endParaRPr>
          </a:p>
          <a:p>
            <a:pPr lvl="1" indent="26670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70" name="CaixaDeTexto 19"/>
          <p:cNvSpPr txBox="1">
            <a:spLocks noChangeArrowheads="1"/>
          </p:cNvSpPr>
          <p:nvPr/>
        </p:nvSpPr>
        <p:spPr bwMode="auto">
          <a:xfrm>
            <a:off x="7424738" y="568325"/>
            <a:ext cx="143354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Estrutura</a:t>
            </a:r>
            <a:endParaRPr lang="pt-B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3589338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NOVO ARRANJO INSTITUCIONAL DO SETOR PORTUÁRIO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>
            <a:stCxn id="28674" idx="3"/>
          </p:cNvCxnSpPr>
          <p:nvPr/>
        </p:nvCxnSpPr>
        <p:spPr>
          <a:xfrm flipV="1">
            <a:off x="3803620" y="857232"/>
            <a:ext cx="5340380" cy="317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37898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7901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37897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285720" y="1285860"/>
            <a:ext cx="8572560" cy="61654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/>
              <a:t>Dispositivos Legais:</a:t>
            </a: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Lei nº 12.815, de 05/06/2013; e</a:t>
            </a: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Decreto nº 8.033, de 28/06/2013.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</a:rPr>
              <a:t>Principais Modificações:</a:t>
            </a:r>
          </a:p>
          <a:p>
            <a:pPr marL="0" indent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Planejamento Integrado do Setor Portuário Brasileiro;</a:t>
            </a:r>
          </a:p>
          <a:p>
            <a:pPr marL="0" indent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Fortalecimento Institucional dos órgãos do Governo Federal no setor (SEP/PR e ANTAQ);</a:t>
            </a:r>
          </a:p>
          <a:p>
            <a:pPr marL="0" indent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Criação da Comissão Nacional das Autoridades  nos Portos – CONAPORTOS; e</a:t>
            </a:r>
          </a:p>
          <a:p>
            <a:pPr marL="0" indent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Criação da Comissão Nacional de Assuntos de </a:t>
            </a: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Praticagem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CNAP.</a:t>
            </a:r>
          </a:p>
          <a:p>
            <a:pPr marL="0" indent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CaixaDeTexto 19"/>
          <p:cNvSpPr txBox="1">
            <a:spLocks noChangeArrowheads="1"/>
          </p:cNvSpPr>
          <p:nvPr/>
        </p:nvSpPr>
        <p:spPr bwMode="auto">
          <a:xfrm>
            <a:off x="4071934" y="568325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Dispositivos Legais e Principais Modificações</a:t>
            </a:r>
            <a:endParaRPr lang="pt-B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/>
          <p:cNvGraphicFramePr/>
          <p:nvPr/>
        </p:nvGraphicFramePr>
        <p:xfrm>
          <a:off x="357158" y="1397000"/>
          <a:ext cx="850112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3589338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NOVO ARRANJO INSTITUCIONAL DO SETOR PORTUÁRIO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>
            <a:stCxn id="28674" idx="3"/>
          </p:cNvCxnSpPr>
          <p:nvPr/>
        </p:nvCxnSpPr>
        <p:spPr>
          <a:xfrm flipV="1">
            <a:off x="3803620" y="857232"/>
            <a:ext cx="5340380" cy="317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37898" name="Imagem 17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7901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37897" name="Imagem 16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5" name="CaixaDeTexto 19"/>
          <p:cNvSpPr txBox="1">
            <a:spLocks noChangeArrowheads="1"/>
          </p:cNvSpPr>
          <p:nvPr/>
        </p:nvSpPr>
        <p:spPr bwMode="auto">
          <a:xfrm>
            <a:off x="5000628" y="568325"/>
            <a:ext cx="38576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Estrutura da Lei nº 12.815/2013</a:t>
            </a:r>
            <a:endParaRPr lang="pt-B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ipse 140"/>
          <p:cNvSpPr/>
          <p:nvPr/>
        </p:nvSpPr>
        <p:spPr>
          <a:xfrm>
            <a:off x="142844" y="1785926"/>
            <a:ext cx="4929222" cy="428628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42844" y="3143248"/>
            <a:ext cx="857256" cy="3571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28728" y="3143248"/>
            <a:ext cx="7143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643834" y="3143248"/>
            <a:ext cx="7143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7488" y="2071678"/>
            <a:ext cx="7143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857620" y="1357298"/>
            <a:ext cx="214314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572000" y="3143248"/>
            <a:ext cx="7143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429388" y="3143248"/>
            <a:ext cx="714380" cy="3571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643174" y="4929198"/>
            <a:ext cx="1000132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14282" y="4929198"/>
            <a:ext cx="2286048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286280" y="4214818"/>
            <a:ext cx="71438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357586" y="4214818"/>
            <a:ext cx="71438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214974" y="4214818"/>
            <a:ext cx="71438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>
            <a:endCxn id="9" idx="0"/>
          </p:cNvCxnSpPr>
          <p:nvPr/>
        </p:nvCxnSpPr>
        <p:spPr>
          <a:xfrm rot="5400000">
            <a:off x="1607323" y="296465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785918" y="2786058"/>
            <a:ext cx="621510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rot="5400000">
            <a:off x="7821635" y="2964653"/>
            <a:ext cx="357984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17" idx="0"/>
            <a:endCxn id="12" idx="2"/>
          </p:cNvCxnSpPr>
          <p:nvPr/>
        </p:nvCxnSpPr>
        <p:spPr>
          <a:xfrm rot="5400000" flipH="1" flipV="1">
            <a:off x="4214810" y="2428868"/>
            <a:ext cx="142876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endCxn id="11" idx="2"/>
          </p:cNvCxnSpPr>
          <p:nvPr/>
        </p:nvCxnSpPr>
        <p:spPr>
          <a:xfrm rot="5400000" flipH="1" flipV="1">
            <a:off x="2214546" y="342900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stCxn id="12" idx="2"/>
            <a:endCxn id="11" idx="3"/>
          </p:cNvCxnSpPr>
          <p:nvPr/>
        </p:nvCxnSpPr>
        <p:spPr>
          <a:xfrm rot="5400000">
            <a:off x="3982637" y="1303719"/>
            <a:ext cx="535785" cy="135732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714744" y="3857628"/>
            <a:ext cx="18573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>
            <a:endCxn id="17" idx="2"/>
          </p:cNvCxnSpPr>
          <p:nvPr/>
        </p:nvCxnSpPr>
        <p:spPr>
          <a:xfrm rot="5400000" flipH="1" flipV="1">
            <a:off x="4750595" y="367903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>
            <a:stCxn id="115" idx="1"/>
          </p:cNvCxnSpPr>
          <p:nvPr/>
        </p:nvCxnSpPr>
        <p:spPr>
          <a:xfrm rot="10800000" flipV="1">
            <a:off x="3214678" y="4424756"/>
            <a:ext cx="142876" cy="437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>
            <a:stCxn id="21" idx="0"/>
          </p:cNvCxnSpPr>
          <p:nvPr/>
        </p:nvCxnSpPr>
        <p:spPr>
          <a:xfrm rot="16200000" flipV="1">
            <a:off x="4464859" y="4036207"/>
            <a:ext cx="357190" cy="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23" idx="0"/>
          </p:cNvCxnSpPr>
          <p:nvPr/>
        </p:nvCxnSpPr>
        <p:spPr>
          <a:xfrm rot="5400000" flipH="1" flipV="1">
            <a:off x="5394347" y="4035445"/>
            <a:ext cx="357190" cy="15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stCxn id="22" idx="0"/>
          </p:cNvCxnSpPr>
          <p:nvPr/>
        </p:nvCxnSpPr>
        <p:spPr>
          <a:xfrm rot="16200000" flipV="1">
            <a:off x="3536165" y="4036207"/>
            <a:ext cx="357190" cy="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rot="16200000" flipV="1">
            <a:off x="1607339" y="3679017"/>
            <a:ext cx="357190" cy="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000232" y="4214818"/>
            <a:ext cx="92869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14348" y="4214818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reto 81"/>
          <p:cNvCxnSpPr/>
          <p:nvPr/>
        </p:nvCxnSpPr>
        <p:spPr>
          <a:xfrm>
            <a:off x="1285820" y="385762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 rot="16200000" flipV="1">
            <a:off x="1107241" y="4036207"/>
            <a:ext cx="357190" cy="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rot="16200000" flipV="1">
            <a:off x="2178811" y="4036207"/>
            <a:ext cx="357190" cy="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rot="16200000" flipV="1">
            <a:off x="7822445" y="3679017"/>
            <a:ext cx="357190" cy="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8215338" y="4214818"/>
            <a:ext cx="71438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072330" y="4214818"/>
            <a:ext cx="71438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4" name="Conector reto 73"/>
          <p:cNvCxnSpPr/>
          <p:nvPr/>
        </p:nvCxnSpPr>
        <p:spPr>
          <a:xfrm>
            <a:off x="7429488" y="3857628"/>
            <a:ext cx="114300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 rot="16200000" flipV="1">
            <a:off x="7250909" y="4036207"/>
            <a:ext cx="357190" cy="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 rot="16200000" flipV="1">
            <a:off x="8393917" y="4036207"/>
            <a:ext cx="357190" cy="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20" idx="3"/>
            <a:endCxn id="10" idx="1"/>
          </p:cNvCxnSpPr>
          <p:nvPr/>
        </p:nvCxnSpPr>
        <p:spPr>
          <a:xfrm>
            <a:off x="7143768" y="3321843"/>
            <a:ext cx="500066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>
            <a:stCxn id="2" idx="3"/>
            <a:endCxn id="9" idx="1"/>
          </p:cNvCxnSpPr>
          <p:nvPr/>
        </p:nvCxnSpPr>
        <p:spPr>
          <a:xfrm>
            <a:off x="1000100" y="3321843"/>
            <a:ext cx="428628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tângulo 99"/>
          <p:cNvSpPr/>
          <p:nvPr/>
        </p:nvSpPr>
        <p:spPr>
          <a:xfrm>
            <a:off x="3857620" y="5715016"/>
            <a:ext cx="2143140" cy="3571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Retângulo 100"/>
          <p:cNvSpPr/>
          <p:nvPr/>
        </p:nvSpPr>
        <p:spPr>
          <a:xfrm>
            <a:off x="6357950" y="5715016"/>
            <a:ext cx="2571768" cy="3571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Retângulo 101"/>
          <p:cNvSpPr/>
          <p:nvPr/>
        </p:nvSpPr>
        <p:spPr>
          <a:xfrm>
            <a:off x="214282" y="5715016"/>
            <a:ext cx="3429024" cy="3571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CaixaDeTexto 102"/>
          <p:cNvSpPr txBox="1"/>
          <p:nvPr/>
        </p:nvSpPr>
        <p:spPr>
          <a:xfrm>
            <a:off x="3857620" y="1357298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Presidência da República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0" y="3214686"/>
            <a:ext cx="10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smtClean="0">
                <a:solidFill>
                  <a:schemeClr val="tx2"/>
                </a:solidFill>
              </a:rPr>
              <a:t>CONAPORTOS</a:t>
            </a:r>
            <a:endParaRPr lang="pt-BR" sz="900" b="1" dirty="0">
              <a:solidFill>
                <a:schemeClr val="tx2"/>
              </a:solidFill>
            </a:endParaRPr>
          </a:p>
        </p:txBody>
      </p:sp>
      <p:sp>
        <p:nvSpPr>
          <p:cNvPr id="105" name="CaixaDeTexto 104"/>
          <p:cNvSpPr txBox="1"/>
          <p:nvPr/>
        </p:nvSpPr>
        <p:spPr>
          <a:xfrm>
            <a:off x="1357290" y="3143248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SEP/PR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07" name="CaixaDeTexto 106"/>
          <p:cNvSpPr txBox="1"/>
          <p:nvPr/>
        </p:nvSpPr>
        <p:spPr>
          <a:xfrm>
            <a:off x="4572000" y="3143248"/>
            <a:ext cx="714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MT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08" name="CaixaDeTexto 107"/>
          <p:cNvSpPr txBox="1"/>
          <p:nvPr/>
        </p:nvSpPr>
        <p:spPr>
          <a:xfrm>
            <a:off x="2786050" y="2071678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CONIT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09" name="CaixaDeTexto 108"/>
          <p:cNvSpPr txBox="1"/>
          <p:nvPr/>
        </p:nvSpPr>
        <p:spPr>
          <a:xfrm>
            <a:off x="7572396" y="3143248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SAC/PR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6429388" y="3214686"/>
            <a:ext cx="714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smtClean="0">
                <a:solidFill>
                  <a:schemeClr val="tx2"/>
                </a:solidFill>
              </a:rPr>
              <a:t>CONAERO</a:t>
            </a:r>
            <a:endParaRPr lang="pt-BR" sz="900" b="1" dirty="0">
              <a:solidFill>
                <a:schemeClr val="tx2"/>
              </a:solidFill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214282" y="4929198"/>
            <a:ext cx="2357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Portos Organizados;</a:t>
            </a:r>
          </a:p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 </a:t>
            </a:r>
            <a:r>
              <a:rPr lang="pt-BR" sz="1500" b="1" dirty="0" err="1" smtClean="0">
                <a:solidFill>
                  <a:schemeClr val="bg1"/>
                </a:solidFill>
              </a:rPr>
              <a:t>TUPs</a:t>
            </a:r>
            <a:r>
              <a:rPr lang="pt-BR" sz="1500" b="1" dirty="0" smtClean="0">
                <a:solidFill>
                  <a:schemeClr val="bg1"/>
                </a:solidFill>
              </a:rPr>
              <a:t>, </a:t>
            </a:r>
            <a:r>
              <a:rPr lang="pt-BR" sz="1500" b="1" dirty="0" err="1" smtClean="0">
                <a:solidFill>
                  <a:schemeClr val="bg1"/>
                </a:solidFill>
              </a:rPr>
              <a:t>ETCs</a:t>
            </a:r>
            <a:r>
              <a:rPr lang="pt-BR" sz="1500" b="1" dirty="0" smtClean="0">
                <a:solidFill>
                  <a:schemeClr val="bg1"/>
                </a:solidFill>
              </a:rPr>
              <a:t> e </a:t>
            </a:r>
            <a:r>
              <a:rPr lang="pt-BR" sz="1500" b="1" dirty="0" err="1" smtClean="0">
                <a:solidFill>
                  <a:schemeClr val="bg1"/>
                </a:solidFill>
              </a:rPr>
              <a:t>IPTs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15" name="CaixaDeTexto 114"/>
          <p:cNvSpPr txBox="1"/>
          <p:nvPr/>
        </p:nvSpPr>
        <p:spPr>
          <a:xfrm>
            <a:off x="3357554" y="428625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EPL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16" name="CaixaDeTexto 115"/>
          <p:cNvSpPr txBox="1"/>
          <p:nvPr/>
        </p:nvSpPr>
        <p:spPr>
          <a:xfrm>
            <a:off x="714348" y="42148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/>
                </a:solidFill>
              </a:rPr>
              <a:t>ADMINISTRAÇÃO PORTUÁRIA</a:t>
            </a:r>
            <a:endParaRPr lang="pt-BR" sz="900" b="1" dirty="0">
              <a:solidFill>
                <a:schemeClr val="tx2"/>
              </a:solidFill>
            </a:endParaRPr>
          </a:p>
        </p:txBody>
      </p:sp>
      <p:sp>
        <p:nvSpPr>
          <p:cNvPr id="117" name="CaixaDeTexto 116"/>
          <p:cNvSpPr txBox="1"/>
          <p:nvPr/>
        </p:nvSpPr>
        <p:spPr>
          <a:xfrm>
            <a:off x="2000232" y="4214818"/>
            <a:ext cx="857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tx2"/>
                </a:solidFill>
              </a:rPr>
              <a:t>ANTAQ e INPH</a:t>
            </a:r>
            <a:endParaRPr lang="pt-BR" sz="1100" b="1" dirty="0">
              <a:solidFill>
                <a:schemeClr val="tx2"/>
              </a:solidFill>
            </a:endParaRPr>
          </a:p>
        </p:txBody>
      </p:sp>
      <p:sp>
        <p:nvSpPr>
          <p:cNvPr id="118" name="CaixaDeTexto 117"/>
          <p:cNvSpPr txBox="1"/>
          <p:nvPr/>
        </p:nvSpPr>
        <p:spPr>
          <a:xfrm>
            <a:off x="4286248" y="428625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DNIT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5214942" y="428625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ANTT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20" name="CaixaDeTexto 119"/>
          <p:cNvSpPr txBox="1"/>
          <p:nvPr/>
        </p:nvSpPr>
        <p:spPr>
          <a:xfrm>
            <a:off x="7072330" y="428625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ANAC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21" name="CaixaDeTexto 120"/>
          <p:cNvSpPr txBox="1"/>
          <p:nvPr/>
        </p:nvSpPr>
        <p:spPr>
          <a:xfrm>
            <a:off x="8143900" y="428625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INFRAERO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22" name="CaixaDeTexto 121"/>
          <p:cNvSpPr txBox="1"/>
          <p:nvPr/>
        </p:nvSpPr>
        <p:spPr>
          <a:xfrm>
            <a:off x="142844" y="5786454"/>
            <a:ext cx="35004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/>
              <a:t>Modal </a:t>
            </a:r>
            <a:r>
              <a:rPr lang="pt-BR" sz="1300" b="1" dirty="0" err="1" smtClean="0"/>
              <a:t>Aquaviário</a:t>
            </a:r>
            <a:endParaRPr lang="pt-BR" sz="1300" b="1" dirty="0"/>
          </a:p>
        </p:txBody>
      </p:sp>
      <p:sp>
        <p:nvSpPr>
          <p:cNvPr id="123" name="CaixaDeTexto 122"/>
          <p:cNvSpPr txBox="1"/>
          <p:nvPr/>
        </p:nvSpPr>
        <p:spPr>
          <a:xfrm>
            <a:off x="6357950" y="5786454"/>
            <a:ext cx="25717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/>
              <a:t>Modal Aeroviário</a:t>
            </a:r>
            <a:endParaRPr lang="pt-BR" sz="1300" b="1" dirty="0"/>
          </a:p>
        </p:txBody>
      </p:sp>
      <p:sp>
        <p:nvSpPr>
          <p:cNvPr id="124" name="CaixaDeTexto 123"/>
          <p:cNvSpPr txBox="1"/>
          <p:nvPr/>
        </p:nvSpPr>
        <p:spPr>
          <a:xfrm>
            <a:off x="3857620" y="5786454"/>
            <a:ext cx="21431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/>
              <a:t>Modal Terrestre</a:t>
            </a:r>
            <a:endParaRPr lang="pt-BR" sz="1300" b="1" dirty="0"/>
          </a:p>
        </p:txBody>
      </p:sp>
      <p:sp>
        <p:nvSpPr>
          <p:cNvPr id="140" name="CaixaDeTexto 139"/>
          <p:cNvSpPr txBox="1"/>
          <p:nvPr/>
        </p:nvSpPr>
        <p:spPr>
          <a:xfrm>
            <a:off x="2643174" y="4929198"/>
            <a:ext cx="100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bg1"/>
                </a:solidFill>
              </a:rPr>
              <a:t>IP4 e Hidrovias</a:t>
            </a:r>
            <a:endParaRPr lang="pt-BR" sz="1500" b="1" dirty="0">
              <a:solidFill>
                <a:schemeClr val="bg1"/>
              </a:solidFill>
            </a:endParaRPr>
          </a:p>
        </p:txBody>
      </p:sp>
      <p:grpSp>
        <p:nvGrpSpPr>
          <p:cNvPr id="65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66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68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71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72" name="Conector reto 7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tângulo 7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75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886603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MEDIDA PROVISÓRIA No595, DE 6DEZ2012 </a:t>
                  </a:r>
                </a:p>
              </p:txBody>
            </p:sp>
          </p:grpSp>
          <p:sp>
            <p:nvSpPr>
              <p:cNvPr id="69" name="Retângulo 6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70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7" name="Retângulo 66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76" name="Título 3"/>
          <p:cNvSpPr txBox="1">
            <a:spLocks/>
          </p:cNvSpPr>
          <p:nvPr/>
        </p:nvSpPr>
        <p:spPr>
          <a:xfrm>
            <a:off x="142844" y="285728"/>
            <a:ext cx="3589338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NOVO ARRANJO INSTITUCIONAL DO SETOR PORTUÁRIO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CaixaDeTexto 19"/>
          <p:cNvSpPr txBox="1">
            <a:spLocks noChangeArrowheads="1"/>
          </p:cNvSpPr>
          <p:nvPr/>
        </p:nvSpPr>
        <p:spPr bwMode="auto">
          <a:xfrm>
            <a:off x="3571868" y="357166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Arranjo Institucional do Setor de Transportes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78" name="Conector reto 77"/>
          <p:cNvCxnSpPr/>
          <p:nvPr/>
        </p:nvCxnSpPr>
        <p:spPr>
          <a:xfrm>
            <a:off x="4429125" y="808038"/>
            <a:ext cx="4770438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5072066" y="2178222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428860" y="2970816"/>
            <a:ext cx="2000264" cy="2509881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14282" y="3571876"/>
            <a:ext cx="1928826" cy="11496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714612" y="4225756"/>
            <a:ext cx="1428760" cy="63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714612" y="3301063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428728" y="5810944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285720" y="5612796"/>
            <a:ext cx="4357718" cy="146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714612" y="3367113"/>
            <a:ext cx="1428760" cy="42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 err="1" smtClean="0">
                <a:solidFill>
                  <a:schemeClr val="bg1"/>
                </a:solidFill>
              </a:rPr>
              <a:t>Master</a:t>
            </a:r>
            <a:r>
              <a:rPr lang="pt-BR" sz="1200" b="1" i="1" dirty="0" smtClean="0">
                <a:solidFill>
                  <a:schemeClr val="bg1"/>
                </a:solidFill>
              </a:rPr>
              <a:t> </a:t>
            </a:r>
            <a:r>
              <a:rPr lang="pt-BR" sz="1200" b="1" i="1" dirty="0" err="1" smtClean="0">
                <a:solidFill>
                  <a:schemeClr val="bg1"/>
                </a:solidFill>
              </a:rPr>
              <a:t>Plan</a:t>
            </a:r>
            <a:r>
              <a:rPr lang="pt-BR" sz="1200" b="1" i="1" dirty="0" smtClean="0">
                <a:solidFill>
                  <a:schemeClr val="bg1"/>
                </a:solidFill>
              </a:rPr>
              <a:t> </a:t>
            </a:r>
            <a:r>
              <a:rPr lang="pt-BR" sz="1200" b="1" dirty="0" smtClean="0">
                <a:solidFill>
                  <a:srgbClr val="FFFF00"/>
                </a:solidFill>
              </a:rPr>
              <a:t>SEP/PR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14282" y="378619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Áreas destinadas a </a:t>
            </a:r>
            <a:r>
              <a:rPr lang="pt-BR" sz="1200" b="1" dirty="0" err="1" smtClean="0">
                <a:solidFill>
                  <a:schemeClr val="bg1"/>
                </a:solidFill>
              </a:rPr>
              <a:t>TUPs</a:t>
            </a:r>
            <a:r>
              <a:rPr lang="pt-BR" sz="1200" b="1" dirty="0" smtClean="0">
                <a:solidFill>
                  <a:schemeClr val="bg1"/>
                </a:solidFill>
              </a:rPr>
              <a:t>; </a:t>
            </a:r>
            <a:r>
              <a:rPr lang="pt-BR" sz="1200" b="1" dirty="0" err="1" smtClean="0">
                <a:solidFill>
                  <a:schemeClr val="bg1"/>
                </a:solidFill>
              </a:rPr>
              <a:t>ETCs</a:t>
            </a:r>
            <a:r>
              <a:rPr lang="pt-BR" sz="1200" b="1" dirty="0" smtClean="0">
                <a:solidFill>
                  <a:schemeClr val="bg1"/>
                </a:solidFill>
              </a:rPr>
              <a:t>; </a:t>
            </a:r>
            <a:r>
              <a:rPr lang="pt-BR" sz="1200" b="1" dirty="0" err="1" smtClean="0">
                <a:solidFill>
                  <a:schemeClr val="bg1"/>
                </a:solidFill>
              </a:rPr>
              <a:t>IPTs</a:t>
            </a:r>
            <a:endParaRPr lang="pt-BR" sz="1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Mercado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714612" y="4225756"/>
            <a:ext cx="1428760" cy="5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PDZ</a:t>
            </a:r>
            <a:r>
              <a:rPr lang="pt-BR" sz="1200" b="1" dirty="0" smtClean="0"/>
              <a:t> 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Autoridade Portuária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28728" y="5810944"/>
            <a:ext cx="1428760" cy="48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PGO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SEP/PR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86644" y="2178222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5143504" y="2112172"/>
            <a:ext cx="1285884" cy="5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Integração PNLT – PNLP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EPL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14612" y="2178222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714612" y="2244271"/>
            <a:ext cx="1428760" cy="48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PNLP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SEP/PR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7286644" y="2244271"/>
            <a:ext cx="1428760" cy="48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PNLT</a:t>
            </a:r>
            <a:br>
              <a:rPr lang="pt-BR" sz="1600" b="1" dirty="0" smtClean="0">
                <a:solidFill>
                  <a:schemeClr val="bg1"/>
                </a:solidFill>
              </a:rPr>
            </a:br>
            <a:r>
              <a:rPr lang="pt-BR" sz="1200" b="1" dirty="0" smtClean="0">
                <a:solidFill>
                  <a:schemeClr val="bg1"/>
                </a:solidFill>
              </a:rPr>
              <a:t> </a:t>
            </a:r>
            <a:r>
              <a:rPr lang="pt-BR" sz="1200" b="1" dirty="0" smtClean="0">
                <a:solidFill>
                  <a:srgbClr val="FFFF00"/>
                </a:solidFill>
              </a:rPr>
              <a:t>MT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4714876" y="857232"/>
            <a:ext cx="2143140" cy="990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4714876" y="1055380"/>
            <a:ext cx="2143140" cy="6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Diretrizes do Setor de Transportes</a:t>
            </a:r>
          </a:p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CONIT</a:t>
            </a:r>
            <a:endParaRPr lang="pt-BR" sz="1600" b="1" dirty="0">
              <a:solidFill>
                <a:srgbClr val="FFFF00"/>
              </a:solidFill>
            </a:endParaRPr>
          </a:p>
        </p:txBody>
      </p:sp>
      <p:cxnSp>
        <p:nvCxnSpPr>
          <p:cNvPr id="55" name="Conector de seta reta 54"/>
          <p:cNvCxnSpPr>
            <a:stCxn id="49" idx="2"/>
            <a:endCxn id="3" idx="0"/>
          </p:cNvCxnSpPr>
          <p:nvPr/>
        </p:nvCxnSpPr>
        <p:spPr>
          <a:xfrm rot="10800000" flipV="1">
            <a:off x="3428992" y="1352602"/>
            <a:ext cx="1285884" cy="8256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49" idx="6"/>
            <a:endCxn id="6" idx="0"/>
          </p:cNvCxnSpPr>
          <p:nvPr/>
        </p:nvCxnSpPr>
        <p:spPr>
          <a:xfrm>
            <a:off x="6858016" y="1352603"/>
            <a:ext cx="1143008" cy="8256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>
            <a:stCxn id="3" idx="3"/>
            <a:endCxn id="46" idx="1"/>
          </p:cNvCxnSpPr>
          <p:nvPr/>
        </p:nvCxnSpPr>
        <p:spPr>
          <a:xfrm>
            <a:off x="4143372" y="2442420"/>
            <a:ext cx="928694" cy="146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>
            <a:stCxn id="46" idx="3"/>
            <a:endCxn id="6" idx="1"/>
          </p:cNvCxnSpPr>
          <p:nvPr/>
        </p:nvCxnSpPr>
        <p:spPr>
          <a:xfrm>
            <a:off x="6500826" y="2442420"/>
            <a:ext cx="785818" cy="146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rot="5400000">
            <a:off x="3131769" y="3003781"/>
            <a:ext cx="59444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>
            <a:endCxn id="13" idx="0"/>
          </p:cNvCxnSpPr>
          <p:nvPr/>
        </p:nvCxnSpPr>
        <p:spPr>
          <a:xfrm rot="5400000">
            <a:off x="3231644" y="4026808"/>
            <a:ext cx="396297" cy="1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do 85"/>
          <p:cNvCxnSpPr>
            <a:stCxn id="19" idx="2"/>
            <a:endCxn id="12" idx="0"/>
          </p:cNvCxnSpPr>
          <p:nvPr/>
        </p:nvCxnSpPr>
        <p:spPr>
          <a:xfrm rot="5400000">
            <a:off x="1881919" y="2024802"/>
            <a:ext cx="843851" cy="2250297"/>
          </a:xfrm>
          <a:prstGeom prst="bentConnector3">
            <a:avLst>
              <a:gd name="adj1" fmla="val 3692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/>
          <p:cNvSpPr txBox="1"/>
          <p:nvPr/>
        </p:nvSpPr>
        <p:spPr>
          <a:xfrm>
            <a:off x="2428860" y="5084400"/>
            <a:ext cx="2000264" cy="24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tx2"/>
                </a:solidFill>
              </a:rPr>
              <a:t>Em cada Porto Organizado</a:t>
            </a:r>
            <a:endParaRPr lang="pt-BR" sz="1100" dirty="0">
              <a:solidFill>
                <a:schemeClr val="tx2"/>
              </a:solidFill>
            </a:endParaRPr>
          </a:p>
        </p:txBody>
      </p: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4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127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28" name="Conector reto 127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Retângulo 128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130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165072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pt-BR" sz="600" i="1">
                    <a:solidFill>
                      <a:srgbClr val="7F7F7F"/>
                    </a:solidFill>
                  </a:endParaRPr>
                </a:p>
              </p:txBody>
            </p:sp>
          </p:grpSp>
          <p:sp>
            <p:nvSpPr>
              <p:cNvPr id="125" name="Retângulo 124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126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3" name="Retângulo 122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52" name="Seta circular 51"/>
          <p:cNvSpPr/>
          <p:nvPr/>
        </p:nvSpPr>
        <p:spPr>
          <a:xfrm>
            <a:off x="571472" y="357166"/>
            <a:ext cx="6786610" cy="6715172"/>
          </a:xfrm>
          <a:prstGeom prst="circularArrow">
            <a:avLst>
              <a:gd name="adj1" fmla="val 12500"/>
              <a:gd name="adj2" fmla="val 1112250"/>
              <a:gd name="adj3" fmla="val 20457681"/>
              <a:gd name="adj4" fmla="val 3598209"/>
              <a:gd name="adj5" fmla="val 12013"/>
            </a:avLst>
          </a:prstGeom>
          <a:solidFill>
            <a:srgbClr val="FF0000">
              <a:alpha val="48000"/>
            </a:srgbClr>
          </a:solidFill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42844" y="285728"/>
            <a:ext cx="3589338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NOVO ARRANJO INSTITUCIONAL DO SETOR PORTUÁRIO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CaixaDeTexto 19"/>
          <p:cNvSpPr txBox="1">
            <a:spLocks noChangeArrowheads="1"/>
          </p:cNvSpPr>
          <p:nvPr/>
        </p:nvSpPr>
        <p:spPr bwMode="auto">
          <a:xfrm>
            <a:off x="3571868" y="285728"/>
            <a:ext cx="528641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700" b="1" dirty="0" smtClean="0">
                <a:solidFill>
                  <a:srgbClr val="C00000"/>
                </a:solidFill>
              </a:rPr>
              <a:t>Planejamento Integrado do Setor Portuário Brasileiro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3803620" y="642918"/>
            <a:ext cx="5340380" cy="317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0" grpId="0" animBg="1"/>
      <p:bldP spid="12" grpId="0" animBg="1"/>
      <p:bldP spid="13" grpId="0" animBg="1"/>
      <p:bldP spid="14" grpId="0" animBg="1"/>
      <p:bldP spid="15" grpId="0" animBg="1"/>
      <p:bldP spid="26" grpId="0"/>
      <p:bldP spid="27" grpId="0"/>
      <p:bldP spid="30" grpId="0"/>
      <p:bldP spid="31" grpId="0"/>
      <p:bldP spid="6" grpId="0" animBg="1"/>
      <p:bldP spid="29" grpId="0"/>
      <p:bldP spid="3" grpId="0" animBg="1"/>
      <p:bldP spid="19" grpId="0"/>
      <p:bldP spid="48" grpId="0"/>
      <p:bldP spid="49" grpId="0" animBg="1"/>
      <p:bldP spid="50" grpId="0"/>
      <p:bldP spid="92" grpId="0"/>
      <p:bldP spid="52" grpId="0" animBg="1"/>
      <p:bldP spid="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4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16396" name="Imagem 17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16395" name="Imagem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8376610"/>
              </p:ext>
            </p:extLst>
          </p:nvPr>
        </p:nvGraphicFramePr>
        <p:xfrm>
          <a:off x="357158" y="928670"/>
          <a:ext cx="828298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ítulo 3"/>
          <p:cNvSpPr txBox="1">
            <a:spLocks/>
          </p:cNvSpPr>
          <p:nvPr/>
        </p:nvSpPr>
        <p:spPr>
          <a:xfrm>
            <a:off x="214282" y="285728"/>
            <a:ext cx="3457575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NOVO ARRANJO INSTITUCIONAL DO SETOR PORTUÁRIO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ítulo 3"/>
          <p:cNvSpPr txBox="1">
            <a:spLocks/>
          </p:cNvSpPr>
          <p:nvPr/>
        </p:nvSpPr>
        <p:spPr bwMode="auto">
          <a:xfrm>
            <a:off x="4500562" y="142852"/>
            <a:ext cx="425926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Fortalecimento institucional da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SEP/PR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671857" y="500042"/>
            <a:ext cx="5472143" cy="317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000760" y="2714620"/>
            <a:ext cx="2857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C00000"/>
                </a:solidFill>
              </a:rPr>
              <a:t>Planejamento e Política Setorial</a:t>
            </a:r>
            <a:endParaRPr lang="pt-BR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21124079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6000760" y="3571876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C00000"/>
                </a:solidFill>
              </a:rPr>
              <a:t>Regulação e Fiscalização</a:t>
            </a:r>
            <a:endParaRPr lang="pt-BR" sz="3500" b="1" dirty="0">
              <a:solidFill>
                <a:srgbClr val="C00000"/>
              </a:solidFill>
            </a:endParaRPr>
          </a:p>
        </p:txBody>
      </p: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6" name="Imagem 17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7" name="Conector reto 26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tângulo 27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  <p:sp>
            <p:nvSpPr>
              <p:cNvPr id="23" name="Retângulo 22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4" name="Imagem 16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Retângulo 20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4" name="Título 3"/>
          <p:cNvSpPr txBox="1">
            <a:spLocks/>
          </p:cNvSpPr>
          <p:nvPr/>
        </p:nvSpPr>
        <p:spPr>
          <a:xfrm>
            <a:off x="214282" y="428604"/>
            <a:ext cx="3457575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NOVO ARRANJO INSTITUCIONAL DO SETOR PORTUÁRIO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ítulo 3"/>
          <p:cNvSpPr txBox="1">
            <a:spLocks/>
          </p:cNvSpPr>
          <p:nvPr/>
        </p:nvSpPr>
        <p:spPr bwMode="auto">
          <a:xfrm>
            <a:off x="4572000" y="428604"/>
            <a:ext cx="425926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Fortalecimento institucional da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ANTAQ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3671857" y="785794"/>
            <a:ext cx="5472143" cy="317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55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ixaDeTexto 1"/>
          <p:cNvSpPr txBox="1">
            <a:spLocks noChangeArrowheads="1"/>
          </p:cNvSpPr>
          <p:nvPr/>
        </p:nvSpPr>
        <p:spPr bwMode="auto">
          <a:xfrm>
            <a:off x="2928938" y="2171700"/>
            <a:ext cx="6059487" cy="3970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INTRODUÇÃO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OBJETIVO E ESTRUTURA DA REFORMA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NOVO ARRANJO INSTITUCIONAL DO SETOR PORTUÁRIO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MUDANÇAS NO SEGMENTO ADMINISTRAÇÃO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MUDANÇAS NO SEGMENTO OPERAÇÃO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PROGRAMA DE INVESTIMOS PRIVADOS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ACESSOS PORTUÁRIOS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OUTROS ASPECTOS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AJUSTES LEGAIS  </a:t>
            </a:r>
            <a:endParaRPr lang="pt-B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3886200" y="2049463"/>
            <a:ext cx="5257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CaixaDeTexto 5"/>
          <p:cNvSpPr txBox="1">
            <a:spLocks noChangeArrowheads="1"/>
          </p:cNvSpPr>
          <p:nvPr/>
        </p:nvSpPr>
        <p:spPr bwMode="auto">
          <a:xfrm>
            <a:off x="2643188" y="1785938"/>
            <a:ext cx="1247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Sumário</a:t>
            </a:r>
          </a:p>
        </p:txBody>
      </p:sp>
      <p:grpSp>
        <p:nvGrpSpPr>
          <p:cNvPr id="16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19461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19463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19466" name="Imagem 1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7" name="Conector reto 26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tângulo 27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19469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4" name="Retângulo 23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19465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Retângulo 21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360045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NOVO ARRANJO INSTITUCIONAL DO SETOR PORTUÁRIO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886170" y="785794"/>
            <a:ext cx="5257830" cy="317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40965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0967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40970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40973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0969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285720" y="1179522"/>
            <a:ext cx="8572560" cy="53245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/>
              <a:t>Comissão Nacional das Autoridades  nos Portos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pt-BR" b="1" dirty="0" smtClean="0">
                <a:solidFill>
                  <a:srgbClr val="C00000"/>
                </a:solidFill>
              </a:rPr>
              <a:t>CONAPORTOS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rgbClr val="FF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latin typeface="+mn-lt"/>
              </a:rPr>
              <a:t>Ato de Criação: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Decreto nº 7.861, de 06/12/2012.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latin typeface="+mn-lt"/>
              </a:rPr>
              <a:t>Objetivo: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Harmonização das atividades dos órgãos e entidades públicos nos portos organizados e nas instalações portuárias.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Estrutura: </a:t>
            </a:r>
          </a:p>
          <a:p>
            <a:pPr marL="479425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Composição: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SEP/PR (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coordenação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), Casa Civil, MP,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Defesa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Marinha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Justiça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(PF),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Fazenda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(RFB),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Saúde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(ANVISA),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Agricultura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Vigiagro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), MDIC e ANTAQ;</a:t>
            </a:r>
          </a:p>
          <a:p>
            <a:pPr marL="479425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Criação de 4 comitês temáticos: (i) parâmetros de desempenho; (ii) ações especiais, (iii) integração de sistema e (iv) modernização portuária;</a:t>
            </a:r>
          </a:p>
          <a:p>
            <a:pPr marL="479425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Instituição de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Comissões Locais de Autoridades nos Portos – CLAP/CONAPORTOS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 8 portos: Fortaleza;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Suape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 Vitória; Rio de Janeiro; Santos; Paranaguá; Itajaí e Rio Grande;</a:t>
            </a:r>
          </a:p>
          <a:p>
            <a:pPr marL="479425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Resultados:</a:t>
            </a:r>
          </a:p>
          <a:p>
            <a:pPr marL="479425" lvl="1"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5º reunião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reunião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do CONAPORTOS realizada em 26/08/2013;</a:t>
            </a:r>
          </a:p>
          <a:p>
            <a:pPr marL="479425" lvl="1"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Ações tomadas no âmbito da gestão do programa “Porto 24h” e do aperfeiçoamento dos procedimentos dos anuentes no âmbito do programa Porto Sem Papel.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4572000" y="428604"/>
            <a:ext cx="425926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Criação do CONAPORTOS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971550" y="419100"/>
            <a:ext cx="360045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NOVO ARRANJO INSTITUCIONAL DO SETOR PORTUÁRIO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>
            <a:stCxn id="28674" idx="3"/>
          </p:cNvCxnSpPr>
          <p:nvPr/>
        </p:nvCxnSpPr>
        <p:spPr>
          <a:xfrm>
            <a:off x="4572000" y="808038"/>
            <a:ext cx="4630738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41989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1991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41994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41997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886603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MEDIDA PROVISÓRIA No595, DE 6DEZ2012 </a:t>
                  </a: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1993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285720" y="1285860"/>
            <a:ext cx="8572560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/>
              <a:t>Comissão Nacional de Assuntos de </a:t>
            </a:r>
            <a:r>
              <a:rPr lang="pt-BR" b="1" dirty="0" err="1" smtClean="0"/>
              <a:t>Praticagem</a:t>
            </a:r>
            <a:r>
              <a:rPr lang="pt-BR" b="1" dirty="0" smtClean="0"/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CNAP</a:t>
            </a: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Ato de Criação: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nº 7.860, de 06/12/2012 .</a:t>
            </a: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Objetivo: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Definição de critérios para a melhoria do nível do serviço de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Praticagem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suporte às decisões regulatórias da Marinha.</a:t>
            </a: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/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Estrutura: </a:t>
            </a:r>
          </a:p>
          <a:p>
            <a:pPr marL="479425" lvl="1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Composição: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Defesa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Marinha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–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Presidência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SEP/PR (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Secretaria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Executiva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Transportes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Fazenda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Secretaria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Acompanhamento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Econômico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SEAE) e ANTAQ.</a:t>
            </a:r>
          </a:p>
          <a:p>
            <a:pPr marL="479425" lvl="1" indent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/>
              <a:t>Resultados:</a:t>
            </a:r>
          </a:p>
          <a:p>
            <a:pPr marL="479425" lvl="1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Iniciado Processo Seletivo para contratação de novos Práticos em 06/11/2012 (em andamento);</a:t>
            </a:r>
          </a:p>
          <a:p>
            <a:pPr marL="479425" lvl="1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Concluída Consulta Pública da Metodologia de Regulação de Preços do Serviços de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Praticagem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em 28/05/2013; e</a:t>
            </a:r>
          </a:p>
          <a:p>
            <a:pPr marL="479425" lvl="1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Aprovada a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 de Regulação de Preços do Serviços de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Praticagem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 23/09/2013.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5" name="Título 3"/>
          <p:cNvSpPr txBox="1">
            <a:spLocks/>
          </p:cNvSpPr>
          <p:nvPr/>
        </p:nvSpPr>
        <p:spPr bwMode="auto">
          <a:xfrm>
            <a:off x="4572000" y="428604"/>
            <a:ext cx="425926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Criação da CNAP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500063" y="1182688"/>
            <a:ext cx="7777162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n-lt"/>
              </a:rPr>
              <a:t>Lei nº 8.630/1993: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n-lt"/>
              </a:rPr>
              <a:t>Lei nº 12.815/2013:</a:t>
            </a:r>
          </a:p>
        </p:txBody>
      </p:sp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3281362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MUDANÇAS NO SEGMENTO ADMINISTRAÇÃO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286116" y="857232"/>
            <a:ext cx="6143634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" name="Grupo 14"/>
          <p:cNvGrpSpPr>
            <a:grpSpLocks/>
          </p:cNvGrpSpPr>
          <p:nvPr/>
        </p:nvGrpSpPr>
        <p:grpSpPr bwMode="auto">
          <a:xfrm>
            <a:off x="71438" y="6378575"/>
            <a:ext cx="8243887" cy="415925"/>
            <a:chOff x="0" y="6261887"/>
            <a:chExt cx="7366593" cy="416668"/>
          </a:xfrm>
        </p:grpSpPr>
        <p:grpSp>
          <p:nvGrpSpPr>
            <p:cNvPr id="45101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5103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45106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45109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886603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MEDIDA PROVISÓRIA No595, DE 6DEZ2012 </a:t>
                  </a: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0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5105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5" y="6405017"/>
              <a:ext cx="109229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500063" y="3040063"/>
            <a:ext cx="7786687" cy="600075"/>
            <a:chOff x="1000100" y="3773199"/>
            <a:chExt cx="7786806" cy="600293"/>
          </a:xfrm>
        </p:grpSpPr>
        <p:grpSp>
          <p:nvGrpSpPr>
            <p:cNvPr id="45093" name="Grupo 5"/>
            <p:cNvGrpSpPr>
              <a:grpSpLocks/>
            </p:cNvGrpSpPr>
            <p:nvPr/>
          </p:nvGrpSpPr>
          <p:grpSpPr bwMode="auto">
            <a:xfrm>
              <a:off x="1000100" y="3773199"/>
              <a:ext cx="2428899" cy="600293"/>
              <a:chOff x="-304457" y="3799553"/>
              <a:chExt cx="2428899" cy="600293"/>
            </a:xfrm>
          </p:grpSpPr>
          <p:grpSp>
            <p:nvGrpSpPr>
              <p:cNvPr id="45095" name="Grupo 1"/>
              <p:cNvGrpSpPr>
                <a:grpSpLocks/>
              </p:cNvGrpSpPr>
              <p:nvPr/>
            </p:nvGrpSpPr>
            <p:grpSpPr bwMode="auto">
              <a:xfrm>
                <a:off x="-304457" y="3799553"/>
                <a:ext cx="1507664" cy="600293"/>
                <a:chOff x="1403648" y="3658823"/>
                <a:chExt cx="1507664" cy="600293"/>
              </a:xfrm>
            </p:grpSpPr>
            <p:sp>
              <p:nvSpPr>
                <p:cNvPr id="26" name="Seta para a esquerda 25"/>
                <p:cNvSpPr/>
                <p:nvPr/>
              </p:nvSpPr>
              <p:spPr>
                <a:xfrm rot="10800000">
                  <a:off x="1979919" y="3846216"/>
                  <a:ext cx="931877" cy="225507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45098" name="Grupo 21"/>
                <p:cNvGrpSpPr>
                  <a:grpSpLocks/>
                </p:cNvGrpSpPr>
                <p:nvPr/>
              </p:nvGrpSpPr>
              <p:grpSpPr bwMode="auto">
                <a:xfrm>
                  <a:off x="1403648" y="3658823"/>
                  <a:ext cx="1130495" cy="600293"/>
                  <a:chOff x="1009029" y="1114345"/>
                  <a:chExt cx="1130495" cy="600293"/>
                </a:xfrm>
              </p:grpSpPr>
              <p:sp>
                <p:nvSpPr>
                  <p:cNvPr id="23" name="Retângulo de cantos arredondados 22"/>
                  <p:cNvSpPr/>
                  <p:nvPr/>
                </p:nvSpPr>
                <p:spPr>
                  <a:xfrm>
                    <a:off x="1009029" y="1114345"/>
                    <a:ext cx="1130317" cy="600293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4" name="Retângulo 23"/>
                  <p:cNvSpPr/>
                  <p:nvPr/>
                </p:nvSpPr>
                <p:spPr>
                  <a:xfrm>
                    <a:off x="1026491" y="1131813"/>
                    <a:ext cx="1095391" cy="5653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26670" tIns="26670" rIns="26670" bIns="26670" spcCol="1270" anchor="ctr"/>
                  <a:lstStyle/>
                  <a:p>
                    <a:pPr algn="ctr" defTabSz="6223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1400" dirty="0" err="1"/>
                      <a:t>Planejamento</a:t>
                    </a:r>
                    <a:endParaRPr lang="pt-BR" sz="1400" dirty="0"/>
                  </a:p>
                </p:txBody>
              </p:sp>
            </p:grpSp>
          </p:grpSp>
          <p:sp>
            <p:nvSpPr>
              <p:cNvPr id="3" name="CaixaDeTexto 2"/>
              <p:cNvSpPr txBox="1"/>
              <p:nvPr/>
            </p:nvSpPr>
            <p:spPr>
              <a:xfrm>
                <a:off x="1332279" y="3931361"/>
                <a:ext cx="792163" cy="338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SEP/PR</a:t>
                </a:r>
                <a:endPara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4071959" y="3957416"/>
              <a:ext cx="4714947" cy="276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Elabora o PNLP e PGO, e Aprova os </a:t>
              </a:r>
              <a:r>
                <a:rPr lang="pt-B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PDZs</a:t>
              </a:r>
              <a:endPara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492125" y="3686175"/>
            <a:ext cx="2436801" cy="600075"/>
            <a:chOff x="982518" y="4581128"/>
            <a:chExt cx="2437050" cy="600293"/>
          </a:xfrm>
        </p:grpSpPr>
        <p:sp>
          <p:nvSpPr>
            <p:cNvPr id="34" name="Seta para a esquerda 33"/>
            <p:cNvSpPr/>
            <p:nvPr/>
          </p:nvSpPr>
          <p:spPr>
            <a:xfrm rot="10800000">
              <a:off x="1547726" y="4778050"/>
              <a:ext cx="931958" cy="22550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089" name="Grupo 35"/>
            <p:cNvGrpSpPr>
              <a:grpSpLocks/>
            </p:cNvGrpSpPr>
            <p:nvPr/>
          </p:nvGrpSpPr>
          <p:grpSpPr bwMode="auto">
            <a:xfrm>
              <a:off x="982518" y="4581128"/>
              <a:ext cx="1130495" cy="600293"/>
              <a:chOff x="1009029" y="1114345"/>
              <a:chExt cx="1130495" cy="600293"/>
            </a:xfrm>
          </p:grpSpPr>
          <p:sp>
            <p:nvSpPr>
              <p:cNvPr id="37" name="Retângulo de cantos arredondados 36"/>
              <p:cNvSpPr/>
              <p:nvPr/>
            </p:nvSpPr>
            <p:spPr>
              <a:xfrm>
                <a:off x="1009029" y="1114345"/>
                <a:ext cx="1130416" cy="60029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etângulo 37"/>
              <p:cNvSpPr/>
              <p:nvPr/>
            </p:nvSpPr>
            <p:spPr>
              <a:xfrm>
                <a:off x="1026494" y="1131814"/>
                <a:ext cx="1095487" cy="565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/>
                  <a:t>Poder</a:t>
                </a:r>
                <a:r>
                  <a:rPr lang="en-US" sz="1400" dirty="0"/>
                  <a:t> </a:t>
                </a:r>
                <a:r>
                  <a:rPr lang="en-US" sz="1400" dirty="0" err="1"/>
                  <a:t>concedente</a:t>
                </a:r>
                <a:endParaRPr lang="pt-BR" sz="1400" dirty="0"/>
              </a:p>
            </p:txBody>
          </p:sp>
        </p:grpSp>
        <p:sp>
          <p:nvSpPr>
            <p:cNvPr id="39" name="CaixaDeTexto 38"/>
            <p:cNvSpPr txBox="1"/>
            <p:nvPr/>
          </p:nvSpPr>
          <p:spPr>
            <a:xfrm>
              <a:off x="2555892" y="4716112"/>
              <a:ext cx="863676" cy="338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SEP/PR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500063" y="4519613"/>
            <a:ext cx="2454275" cy="601662"/>
            <a:chOff x="964936" y="5445224"/>
            <a:chExt cx="2454538" cy="600293"/>
          </a:xfrm>
        </p:grpSpPr>
        <p:sp>
          <p:nvSpPr>
            <p:cNvPr id="40" name="Seta para a esquerda 39"/>
            <p:cNvSpPr/>
            <p:nvPr/>
          </p:nvSpPr>
          <p:spPr>
            <a:xfrm rot="10800000">
              <a:off x="1530147" y="5641626"/>
              <a:ext cx="931962" cy="22491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084" name="Grupo 40"/>
            <p:cNvGrpSpPr>
              <a:grpSpLocks/>
            </p:cNvGrpSpPr>
            <p:nvPr/>
          </p:nvGrpSpPr>
          <p:grpSpPr bwMode="auto">
            <a:xfrm>
              <a:off x="964936" y="5445224"/>
              <a:ext cx="1130495" cy="600293"/>
              <a:chOff x="1009029" y="1114345"/>
              <a:chExt cx="1130495" cy="600293"/>
            </a:xfrm>
          </p:grpSpPr>
          <p:sp>
            <p:nvSpPr>
              <p:cNvPr id="42" name="Retângulo de cantos arredondados 41"/>
              <p:cNvSpPr/>
              <p:nvPr/>
            </p:nvSpPr>
            <p:spPr>
              <a:xfrm>
                <a:off x="1009029" y="1114345"/>
                <a:ext cx="1130421" cy="60029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tângulo 42"/>
              <p:cNvSpPr/>
              <p:nvPr/>
            </p:nvSpPr>
            <p:spPr>
              <a:xfrm>
                <a:off x="1026493" y="1131767"/>
                <a:ext cx="1095492" cy="5654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/>
                  <a:t>Regulação</a:t>
                </a:r>
                <a:r>
                  <a:rPr lang="en-US" sz="1400" dirty="0"/>
                  <a:t> e </a:t>
                </a:r>
                <a:r>
                  <a:rPr lang="en-US" sz="1400" dirty="0" err="1"/>
                  <a:t>Fiscalização</a:t>
                </a:r>
                <a:endParaRPr lang="pt-BR" sz="1400" dirty="0"/>
              </a:p>
            </p:txBody>
          </p:sp>
        </p:grpSp>
        <p:sp>
          <p:nvSpPr>
            <p:cNvPr id="44" name="CaixaDeTexto 43"/>
            <p:cNvSpPr txBox="1"/>
            <p:nvPr/>
          </p:nvSpPr>
          <p:spPr>
            <a:xfrm>
              <a:off x="2508151" y="5570351"/>
              <a:ext cx="911323" cy="3389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ANTAQ</a:t>
              </a:r>
            </a:p>
          </p:txBody>
        </p:sp>
      </p:grpSp>
      <p:sp>
        <p:nvSpPr>
          <p:cNvPr id="48" name="CaixaDeTexto 47"/>
          <p:cNvSpPr txBox="1"/>
          <p:nvPr/>
        </p:nvSpPr>
        <p:spPr>
          <a:xfrm>
            <a:off x="3562350" y="5429250"/>
            <a:ext cx="53673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Elaboração do PDZ, em conformidade com o PNLP e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Master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porto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na administração do porto e na harmonização da atuação das Comissões Locais de Autoridades nos Portos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CLAP/CONAPORTOS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 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Consultivo e não participa diretamente das decisões administrativas do Porto</a:t>
            </a:r>
          </a:p>
        </p:txBody>
      </p: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500063" y="5329238"/>
            <a:ext cx="2600325" cy="600075"/>
            <a:chOff x="964936" y="5445224"/>
            <a:chExt cx="2600577" cy="600293"/>
          </a:xfrm>
        </p:grpSpPr>
        <p:sp>
          <p:nvSpPr>
            <p:cNvPr id="52" name="Seta para a esquerda 51"/>
            <p:cNvSpPr/>
            <p:nvPr/>
          </p:nvSpPr>
          <p:spPr>
            <a:xfrm rot="10800000">
              <a:off x="1530141" y="5642146"/>
              <a:ext cx="931952" cy="22550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079" name="Grupo 40"/>
            <p:cNvGrpSpPr>
              <a:grpSpLocks/>
            </p:cNvGrpSpPr>
            <p:nvPr/>
          </p:nvGrpSpPr>
          <p:grpSpPr bwMode="auto">
            <a:xfrm>
              <a:off x="964936" y="5445224"/>
              <a:ext cx="1130495" cy="600293"/>
              <a:chOff x="1009029" y="1114345"/>
              <a:chExt cx="1130495" cy="600293"/>
            </a:xfrm>
          </p:grpSpPr>
          <p:sp>
            <p:nvSpPr>
              <p:cNvPr id="55" name="Retângulo de cantos arredondados 54"/>
              <p:cNvSpPr/>
              <p:nvPr/>
            </p:nvSpPr>
            <p:spPr>
              <a:xfrm>
                <a:off x="1009029" y="1114345"/>
                <a:ext cx="1130410" cy="60029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etângulo 55"/>
              <p:cNvSpPr/>
              <p:nvPr/>
            </p:nvSpPr>
            <p:spPr>
              <a:xfrm>
                <a:off x="1026493" y="1131813"/>
                <a:ext cx="1095482" cy="565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/>
                  <a:t>Administração</a:t>
                </a:r>
                <a:endParaRPr lang="pt-BR" sz="1400" dirty="0"/>
              </a:p>
            </p:txBody>
          </p:sp>
        </p:grpSp>
        <p:sp>
          <p:nvSpPr>
            <p:cNvPr id="54" name="CaixaDeTexto 53"/>
            <p:cNvSpPr txBox="1"/>
            <p:nvPr/>
          </p:nvSpPr>
          <p:spPr>
            <a:xfrm>
              <a:off x="2393824" y="5461105"/>
              <a:ext cx="1171689" cy="584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Autoridade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Portuária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7" name="Seta para a esquerda 56"/>
          <p:cNvSpPr/>
          <p:nvPr/>
        </p:nvSpPr>
        <p:spPr>
          <a:xfrm rot="10800000">
            <a:off x="3143250" y="5500688"/>
            <a:ext cx="363538" cy="2857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Retângulo 57"/>
          <p:cNvSpPr/>
          <p:nvPr/>
        </p:nvSpPr>
        <p:spPr>
          <a:xfrm>
            <a:off x="3552825" y="3895725"/>
            <a:ext cx="5000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Outorga Concessão, Autorização,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Arrendamentos e 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Delegação</a:t>
            </a:r>
          </a:p>
        </p:txBody>
      </p:sp>
      <p:sp>
        <p:nvSpPr>
          <p:cNvPr id="64" name="Seta para a esquerda 63"/>
          <p:cNvSpPr/>
          <p:nvPr/>
        </p:nvSpPr>
        <p:spPr>
          <a:xfrm rot="10800000">
            <a:off x="3143250" y="3205163"/>
            <a:ext cx="363538" cy="2857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Seta para a esquerda 64"/>
          <p:cNvSpPr/>
          <p:nvPr/>
        </p:nvSpPr>
        <p:spPr>
          <a:xfrm rot="10800000">
            <a:off x="3143250" y="3886200"/>
            <a:ext cx="363538" cy="2857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Retângulo 65"/>
          <p:cNvSpPr/>
          <p:nvPr/>
        </p:nvSpPr>
        <p:spPr>
          <a:xfrm>
            <a:off x="3552825" y="4600575"/>
            <a:ext cx="50006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Tarifas portuárias</a:t>
            </a:r>
          </a:p>
          <a:p>
            <a:pPr indent="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Infrações e penalidades</a:t>
            </a:r>
          </a:p>
        </p:txBody>
      </p:sp>
      <p:sp>
        <p:nvSpPr>
          <p:cNvPr id="67" name="Seta para a esquerda 66"/>
          <p:cNvSpPr/>
          <p:nvPr/>
        </p:nvSpPr>
        <p:spPr>
          <a:xfrm rot="10800000">
            <a:off x="3136900" y="4703763"/>
            <a:ext cx="363538" cy="2857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073" name="Título 3"/>
          <p:cNvSpPr txBox="1">
            <a:spLocks/>
          </p:cNvSpPr>
          <p:nvPr/>
        </p:nvSpPr>
        <p:spPr bwMode="auto">
          <a:xfrm>
            <a:off x="4427538" y="434975"/>
            <a:ext cx="443074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Atribuições dos Atores-Chave no Setor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-500063" y="1428750"/>
            <a:ext cx="9144001" cy="1355725"/>
            <a:chOff x="0" y="1715628"/>
            <a:chExt cx="9144000" cy="1356182"/>
          </a:xfrm>
        </p:grpSpPr>
        <p:graphicFrame>
          <p:nvGraphicFramePr>
            <p:cNvPr id="63" name="Diagrama 62"/>
            <p:cNvGraphicFramePr/>
            <p:nvPr/>
          </p:nvGraphicFramePr>
          <p:xfrm>
            <a:off x="0" y="1715628"/>
            <a:ext cx="9144000" cy="1353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68" name="Grupo 58"/>
            <p:cNvGrpSpPr>
              <a:grpSpLocks/>
            </p:cNvGrpSpPr>
            <p:nvPr/>
          </p:nvGrpSpPr>
          <p:grpSpPr bwMode="auto">
            <a:xfrm>
              <a:off x="3557588" y="2382603"/>
              <a:ext cx="2143125" cy="689207"/>
              <a:chOff x="3522421" y="671023"/>
              <a:chExt cx="2143125" cy="689207"/>
            </a:xfrm>
          </p:grpSpPr>
          <p:sp>
            <p:nvSpPr>
              <p:cNvPr id="69" name="Elipse 68"/>
              <p:cNvSpPr/>
              <p:nvPr/>
            </p:nvSpPr>
            <p:spPr>
              <a:xfrm>
                <a:off x="3522421" y="671023"/>
                <a:ext cx="2143125" cy="689207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Elipse 4"/>
              <p:cNvSpPr/>
              <p:nvPr/>
            </p:nvSpPr>
            <p:spPr>
              <a:xfrm>
                <a:off x="3851034" y="772657"/>
                <a:ext cx="1514475" cy="4859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890" tIns="8890" rIns="8890" bIns="889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/>
                  <a:t>Autoridades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Portuárias</a:t>
                </a:r>
                <a:endParaRPr lang="pt-BR" sz="1400" dirty="0"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8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3281362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MUDANÇAS NO SEGMENTO ADMINISTRAÇÃO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214678" y="857232"/>
            <a:ext cx="614363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46086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6088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46091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46094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6090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58" name="Retângulo 57"/>
          <p:cNvSpPr/>
          <p:nvPr/>
        </p:nvSpPr>
        <p:spPr>
          <a:xfrm>
            <a:off x="285720" y="1357298"/>
            <a:ext cx="857256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sz="2000" b="1" dirty="0" smtClean="0"/>
              <a:t>Fortalecimento da gestão das Companhias Docas vinculadas à SEP/PR (CODESP</a:t>
            </a:r>
            <a:r>
              <a:rPr lang="pt-BR" sz="2000" b="1" dirty="0"/>
              <a:t>, CDRJ, CODESA, </a:t>
            </a:r>
            <a:r>
              <a:rPr lang="pt-BR" sz="2000" b="1" dirty="0" smtClean="0"/>
              <a:t>CODEBA; CODERN; CDC e CDP):</a:t>
            </a:r>
          </a:p>
          <a:p>
            <a:pPr>
              <a:spcBef>
                <a:spcPts val="600"/>
              </a:spcBef>
              <a:defRPr/>
            </a:pPr>
            <a:endParaRPr lang="pt-BR" sz="2000" b="1" dirty="0"/>
          </a:p>
          <a:p>
            <a:pPr marL="479425"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observarão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regulamento simplificado para contratação de serviços e aquisição de bens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observados os princípios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constitucionais;</a:t>
            </a:r>
          </a:p>
          <a:p>
            <a:pPr marL="479425"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firmarão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 a SEP/PR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compromissos de metas e desempenho empresarial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que estabelecerão, nos termos do regulamento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</a:p>
          <a:p>
            <a:pPr marL="479425"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36625" lvl="2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objetivos, metas e resultados a serem atingidos, e prazos para sua consecução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 e</a:t>
            </a:r>
          </a:p>
          <a:p>
            <a:pPr marL="936625"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36625" lvl="2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indicadores e critérios de avaliação de desempenho </a:t>
            </a:r>
          </a:p>
        </p:txBody>
      </p:sp>
      <p:sp>
        <p:nvSpPr>
          <p:cNvPr id="46085" name="Título 3"/>
          <p:cNvSpPr txBox="1">
            <a:spLocks/>
          </p:cNvSpPr>
          <p:nvPr/>
        </p:nvSpPr>
        <p:spPr bwMode="auto">
          <a:xfrm>
            <a:off x="4427538" y="434975"/>
            <a:ext cx="443074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Companhias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Docas vinculadas à SEP/PR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33020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MUDANÇAS NO SEGMENTO OPERAÇÃO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357554" y="857232"/>
            <a:ext cx="6038859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47109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7111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47114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47117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7113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214282" y="1285860"/>
            <a:ext cx="8643998" cy="64786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 smtClean="0">
                <a:latin typeface="+mn-lt"/>
              </a:rPr>
              <a:t>Quanto aos Arrendamentos e Concessões (no Porto Organizado)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PROCESSO DE ARRENDAMENTO: Simplificação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Possibilidade de licitação por Leilão, com inversão de fases;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Possibilidade de realizar licitação com apenas o Termo de Referência para estudos ambientais; e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Padronização das informações para os órgãos de controle.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CRITÉRIO DE LICITAÇÃO</a:t>
            </a: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Maior capacidade de movimentação, a menor tarifa ou o menor tempo de movimentação de carga; e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da cobrança de valores de outorgas.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PRAZO</a:t>
            </a:r>
          </a:p>
          <a:p>
            <a:pPr marL="630238" lvl="1" indent="-1857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Prazo de até 25 anos, renováveis por igual período.</a:t>
            </a:r>
          </a:p>
          <a:p>
            <a:pPr marL="630238" lvl="1" indent="-1857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CONCESSÃO DE PORTOS </a:t>
            </a: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novos ou já existentes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Todo ou em Parte.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b="1" dirty="0" smtClean="0"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4427538" y="434975"/>
            <a:ext cx="443074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Destaques: Arrendamentos e Concessões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14480" y="6000768"/>
            <a:ext cx="571504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</a:rPr>
              <a:t>MAIOR ABERTURA PARA INVESTIMENTOS PRIVADOS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319405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MUDANÇAS NO SEGMENTO OPERAÇÃO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883025" y="642938"/>
            <a:ext cx="5832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4813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8135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48138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48141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8137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928688" y="995363"/>
            <a:ext cx="7215187" cy="113107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630238" lvl="1" indent="-1857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1285860"/>
            <a:ext cx="85725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/>
              <a:t>Quanto às Autorizações (fora do Porto Organizado)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/>
          </a:p>
          <a:p>
            <a:pPr marL="0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/>
              <a:t> FIM DA DIFERENCIAÇÃO REFERENTE À PROPRIEDADE DA CARGA: Carga Própria e Carga de Terceiros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Permite o titular de autorização de movimentar qualquer tipo de carga.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/>
              <a:t>Elegibilidade das Autorizações: em INSTALAÇÕES PORTUÁRIAS FORA DO PORTO ORGANIZADO</a:t>
            </a: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/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/>
              <a:t> Modalidades de Instalações Portuárias a serem exploradas por Autorização: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 Terminal de Uso Privado – TUP;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Estação de Transbordo de Carga – ETC;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Instalação Portuária Pública de Pequeno Porte – IP4; e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Instalação Portuária de Turismo – IPT.</a:t>
            </a:r>
          </a:p>
          <a:p>
            <a:endParaRPr lang="pt-BR" dirty="0"/>
          </a:p>
        </p:txBody>
      </p:sp>
      <p:sp>
        <p:nvSpPr>
          <p:cNvPr id="17" name="Título 3"/>
          <p:cNvSpPr txBox="1">
            <a:spLocks/>
          </p:cNvSpPr>
          <p:nvPr/>
        </p:nvSpPr>
        <p:spPr bwMode="auto">
          <a:xfrm>
            <a:off x="4429124" y="214290"/>
            <a:ext cx="443074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Destaques: Autorizações (1 de 2)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14480" y="6072206"/>
            <a:ext cx="571504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</a:rPr>
              <a:t>MAIOR ABERTURA PARA INVESTIMENTOS PRIVADOS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319405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MUDANÇAS NO SEGMENTO OPERAÇÃO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883025" y="642938"/>
            <a:ext cx="5832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48138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48141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8137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928688" y="995363"/>
            <a:ext cx="7215187" cy="113107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630238" lvl="1" indent="-1857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1285860"/>
            <a:ext cx="85725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 smtClean="0">
                <a:latin typeface="+mn-lt"/>
              </a:rPr>
              <a:t>Quanto às Autorizações (fora do Porto Organizado)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latin typeface="+mn-lt"/>
            </a:endParaRPr>
          </a:p>
          <a:p>
            <a:pPr marL="0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PROCESSO DE CHAMADA PÚBLICA PARA AUTORIZAÇÕES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Finalidade de tornar o processo de autorização mais transparente;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Objetiva identificar a existência de agentes econômicos interessados na obtenção de uma certa autorização;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Consiste em um processo seletivo de projetos a ser analisado pelo Poder Concedente (SEP/PR) com referência às diretrizes do planejamento e das políticas do setor portuário; e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Possibilidade de realizar chamamento público com apenas o Termo de Referência para estudos ambientais.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PRAZO</a:t>
            </a:r>
          </a:p>
          <a:p>
            <a:pPr marL="550863" lvl="2" indent="-1857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Prazo de até 25 anos, renováveis por igual período sucessivamente</a:t>
            </a:r>
          </a:p>
          <a:p>
            <a:pPr marL="550863" lvl="2" indent="-1857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prorrogação dependerá da promoção dos investimentos necessários para expansão e modernização das instalações portuárias </a:t>
            </a:r>
          </a:p>
          <a:p>
            <a:endParaRPr lang="pt-BR" dirty="0"/>
          </a:p>
        </p:txBody>
      </p:sp>
      <p:sp>
        <p:nvSpPr>
          <p:cNvPr id="17" name="Título 3"/>
          <p:cNvSpPr txBox="1">
            <a:spLocks/>
          </p:cNvSpPr>
          <p:nvPr/>
        </p:nvSpPr>
        <p:spPr bwMode="auto">
          <a:xfrm>
            <a:off x="4429124" y="214290"/>
            <a:ext cx="443074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Destaques: Autorizações (2 de 2)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14480" y="6000768"/>
            <a:ext cx="571504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</a:rPr>
              <a:t>MAIOR ABERTURA PARA INVESTIMENTOS PRIVADOS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33020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MUDANÇAS NO SEGMENTO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OPERAÇÃO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924300" y="736600"/>
            <a:ext cx="5472113" cy="285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49158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9160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49163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49166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9162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49156" name="CaixaDeTexto 1"/>
          <p:cNvSpPr txBox="1">
            <a:spLocks noChangeArrowheads="1"/>
          </p:cNvSpPr>
          <p:nvPr/>
        </p:nvSpPr>
        <p:spPr bwMode="auto">
          <a:xfrm>
            <a:off x="6335712" y="333375"/>
            <a:ext cx="252256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Regras de transição</a:t>
            </a:r>
          </a:p>
        </p:txBody>
      </p:sp>
      <p:sp>
        <p:nvSpPr>
          <p:cNvPr id="22535" name="CaixaDeTexto 2"/>
          <p:cNvSpPr txBox="1">
            <a:spLocks noChangeArrowheads="1"/>
          </p:cNvSpPr>
          <p:nvPr/>
        </p:nvSpPr>
        <p:spPr bwMode="auto">
          <a:xfrm>
            <a:off x="285721" y="1276350"/>
            <a:ext cx="857253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3038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b="1" dirty="0">
                <a:latin typeface="+mn-lt"/>
              </a:rPr>
              <a:t>ARRENDAMENTOS</a:t>
            </a:r>
          </a:p>
          <a:p>
            <a:pPr lvl="1" indent="1730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Contratos em vigor: permanecerão vigentes pelos prazos neles estabelecidos, devendo ser licitados com a antecedência mínima de doze meses, contados da data de seu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término;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 indent="1730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Contratos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prorrogáveis: será condicionada à revisão do contrato e ao estabelecimento de novas obrigações de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investimentos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indent="173038">
              <a:spcBef>
                <a:spcPts val="600"/>
              </a:spcBef>
              <a:defRPr/>
            </a:pP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indent="173038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b="1" dirty="0">
                <a:latin typeface="+mn-lt"/>
              </a:rPr>
              <a:t>TERMOS DE AUTORIZAÇÃO E CONTRATOS DE ADESÃO EM VIGOR</a:t>
            </a:r>
          </a:p>
          <a:p>
            <a:pPr lvl="1" indent="1730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ANTAQ deverá promover, no prazo de 1 ano, adaptação ao disposto na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Lei nº 12.815/2013 (prazo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investimentos e irreversibilidade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).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indent="173038">
              <a:spcBef>
                <a:spcPts val="600"/>
              </a:spcBef>
              <a:defRPr/>
            </a:pP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indent="173038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b="1" dirty="0" err="1">
                <a:latin typeface="+mn-lt"/>
              </a:rPr>
              <a:t>TUPs</a:t>
            </a:r>
            <a:r>
              <a:rPr lang="pt-BR" sz="1600" b="1" dirty="0">
                <a:latin typeface="+mn-lt"/>
              </a:rPr>
              <a:t> LOCALIZADOS DENTRO DA ÁREA DO PORTO ORGANIZADO</a:t>
            </a:r>
          </a:p>
          <a:p>
            <a:pPr lvl="1" indent="1730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terão assegurada a continuidade das suas atividades, porém também deverão ser adaptados à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Lei nº 12.815/2013 .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1"/>
          <p:cNvSpPr>
            <a:spLocks/>
          </p:cNvSpPr>
          <p:nvPr/>
        </p:nvSpPr>
        <p:spPr bwMode="auto">
          <a:xfrm>
            <a:off x="4302125" y="1844675"/>
            <a:ext cx="3897313" cy="2011363"/>
          </a:xfrm>
          <a:prstGeom prst="roundRect">
            <a:avLst>
              <a:gd name="adj" fmla="val 11227"/>
            </a:avLst>
          </a:prstGeom>
          <a:gradFill rotWithShape="0">
            <a:gsLst>
              <a:gs pos="0">
                <a:srgbClr val="2BC0FF">
                  <a:alpha val="89998"/>
                </a:srgbClr>
              </a:gs>
              <a:gs pos="100000">
                <a:srgbClr val="1F497C">
                  <a:alpha val="89998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8" name="AutoShape 21"/>
          <p:cNvSpPr>
            <a:spLocks/>
          </p:cNvSpPr>
          <p:nvPr/>
        </p:nvSpPr>
        <p:spPr bwMode="auto">
          <a:xfrm>
            <a:off x="4302125" y="3971925"/>
            <a:ext cx="3897313" cy="2011363"/>
          </a:xfrm>
          <a:prstGeom prst="roundRect">
            <a:avLst>
              <a:gd name="adj" fmla="val 11227"/>
            </a:avLst>
          </a:prstGeom>
          <a:gradFill rotWithShape="0">
            <a:gsLst>
              <a:gs pos="0">
                <a:srgbClr val="2BC0FF">
                  <a:alpha val="89998"/>
                </a:srgbClr>
              </a:gs>
              <a:gs pos="100000">
                <a:srgbClr val="1F497C">
                  <a:alpha val="89998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AutoShape 23"/>
          <p:cNvSpPr>
            <a:spLocks/>
          </p:cNvSpPr>
          <p:nvPr/>
        </p:nvSpPr>
        <p:spPr bwMode="auto">
          <a:xfrm>
            <a:off x="927100" y="1844675"/>
            <a:ext cx="3087688" cy="4151313"/>
          </a:xfrm>
          <a:prstGeom prst="roundRect">
            <a:avLst>
              <a:gd name="adj" fmla="val 10806"/>
            </a:avLst>
          </a:prstGeom>
          <a:gradFill rotWithShape="0">
            <a:gsLst>
              <a:gs pos="0">
                <a:srgbClr val="2BC0FF">
                  <a:alpha val="89998"/>
                </a:srgbClr>
              </a:gs>
              <a:gs pos="100000">
                <a:srgbClr val="1F497C">
                  <a:alpha val="89998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3"/>
          <p:cNvSpPr>
            <a:spLocks/>
          </p:cNvSpPr>
          <p:nvPr/>
        </p:nvSpPr>
        <p:spPr bwMode="auto">
          <a:xfrm>
            <a:off x="1079500" y="3971925"/>
            <a:ext cx="2782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 Medium"/>
              </a:rPr>
              <a:t>bilhões</a:t>
            </a:r>
          </a:p>
        </p:txBody>
      </p:sp>
      <p:sp>
        <p:nvSpPr>
          <p:cNvPr id="35" name="Rectangle 1"/>
          <p:cNvSpPr/>
          <p:nvPr/>
        </p:nvSpPr>
        <p:spPr>
          <a:xfrm>
            <a:off x="1098605" y="2351130"/>
            <a:ext cx="2784684" cy="1620180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500" b="1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54,2</a:t>
            </a:r>
            <a:endParaRPr lang="en-US" sz="12700" b="1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  <a:sym typeface="Gill Sans" charset="0"/>
            </a:endParaRPr>
          </a:p>
        </p:txBody>
      </p:sp>
      <p:sp>
        <p:nvSpPr>
          <p:cNvPr id="50182" name="Rectangle 10"/>
          <p:cNvSpPr>
            <a:spLocks/>
          </p:cNvSpPr>
          <p:nvPr/>
        </p:nvSpPr>
        <p:spPr bwMode="auto">
          <a:xfrm>
            <a:off x="4614863" y="1943100"/>
            <a:ext cx="3554412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31,0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50183" name="Rectangle 13"/>
          <p:cNvSpPr>
            <a:spLocks/>
          </p:cNvSpPr>
          <p:nvPr/>
        </p:nvSpPr>
        <p:spPr bwMode="auto">
          <a:xfrm>
            <a:off x="5219700" y="5051425"/>
            <a:ext cx="20891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em 2016/17</a:t>
            </a:r>
          </a:p>
        </p:txBody>
      </p:sp>
      <p:sp>
        <p:nvSpPr>
          <p:cNvPr id="50184" name="Rectangle 17"/>
          <p:cNvSpPr>
            <a:spLocks/>
          </p:cNvSpPr>
          <p:nvPr/>
        </p:nvSpPr>
        <p:spPr bwMode="auto">
          <a:xfrm>
            <a:off x="5254625" y="2976563"/>
            <a:ext cx="1984375" cy="109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até 2014/15</a:t>
            </a:r>
          </a:p>
        </p:txBody>
      </p:sp>
      <p:sp>
        <p:nvSpPr>
          <p:cNvPr id="50185" name="Rectangle 10"/>
          <p:cNvSpPr>
            <a:spLocks/>
          </p:cNvSpPr>
          <p:nvPr/>
        </p:nvSpPr>
        <p:spPr bwMode="auto">
          <a:xfrm>
            <a:off x="4589463" y="4046538"/>
            <a:ext cx="3584575" cy="919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23,2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71538" y="1214422"/>
            <a:ext cx="6913563" cy="341312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Novos investimentos em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Concessões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,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Arrendamentos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e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TUPs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143108" y="857232"/>
            <a:ext cx="7181867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50190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0192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0195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9" name="Conector reto 28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tângulo 29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0198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6" name="Retângulo 25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0194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etângulo 23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5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143240" y="50004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Anúncio do Programa de Investimentos de 06/12/2013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/>
          </p:cNvSpPr>
          <p:nvPr/>
        </p:nvSpPr>
        <p:spPr bwMode="auto">
          <a:xfrm rot="-5400000">
            <a:off x="2808288" y="468312"/>
            <a:ext cx="3581400" cy="9197975"/>
          </a:xfrm>
          <a:prstGeom prst="rect">
            <a:avLst/>
          </a:prstGeom>
          <a:gradFill rotWithShape="0">
            <a:gsLst>
              <a:gs pos="0">
                <a:srgbClr val="CAE1FF">
                  <a:alpha val="0"/>
                </a:srgbClr>
              </a:gs>
              <a:gs pos="100000">
                <a:srgbClr val="CAE1FF">
                  <a:alpha val="79999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1202" name="Group 38"/>
          <p:cNvGrpSpPr>
            <a:grpSpLocks/>
          </p:cNvGrpSpPr>
          <p:nvPr/>
        </p:nvGrpSpPr>
        <p:grpSpPr bwMode="auto">
          <a:xfrm>
            <a:off x="115888" y="857250"/>
            <a:ext cx="6991350" cy="4660900"/>
            <a:chOff x="0" y="0"/>
            <a:chExt cx="6264" cy="4176"/>
          </a:xfrm>
        </p:grpSpPr>
        <p:pic>
          <p:nvPicPr>
            <p:cNvPr id="5127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6264" cy="4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51275" name="Group 20"/>
            <p:cNvGrpSpPr>
              <a:grpSpLocks/>
            </p:cNvGrpSpPr>
            <p:nvPr/>
          </p:nvGrpSpPr>
          <p:grpSpPr bwMode="auto">
            <a:xfrm>
              <a:off x="1234" y="601"/>
              <a:ext cx="3345" cy="1018"/>
              <a:chOff x="0" y="0"/>
              <a:chExt cx="3345" cy="1017"/>
            </a:xfrm>
          </p:grpSpPr>
          <p:grpSp>
            <p:nvGrpSpPr>
              <p:cNvPr id="51293" name="Group 7"/>
              <p:cNvGrpSpPr>
                <a:grpSpLocks/>
              </p:cNvGrpSpPr>
              <p:nvPr/>
            </p:nvGrpSpPr>
            <p:grpSpPr bwMode="auto">
              <a:xfrm>
                <a:off x="1752" y="111"/>
                <a:ext cx="465" cy="346"/>
                <a:chOff x="0" y="0"/>
                <a:chExt cx="465" cy="345"/>
              </a:xfrm>
            </p:grpSpPr>
            <p:sp>
              <p:nvSpPr>
                <p:cNvPr id="51306" name="Oval 5"/>
                <p:cNvSpPr>
                  <a:spLocks/>
                </p:cNvSpPr>
                <p:nvPr/>
              </p:nvSpPr>
              <p:spPr bwMode="auto">
                <a:xfrm rot="-883034">
                  <a:off x="24" y="48"/>
                  <a:ext cx="416" cy="2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2C5FE"/>
                    </a:gs>
                    <a:gs pos="100000">
                      <a:srgbClr val="52C5FE">
                        <a:alpha val="4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307" name="Oval 6"/>
                <p:cNvSpPr>
                  <a:spLocks/>
                </p:cNvSpPr>
                <p:nvPr/>
              </p:nvSpPr>
              <p:spPr bwMode="auto">
                <a:xfrm rot="-883034">
                  <a:off x="151" y="121"/>
                  <a:ext cx="160" cy="96"/>
                </a:xfrm>
                <a:prstGeom prst="ellipse">
                  <a:avLst/>
                </a:prstGeom>
                <a:solidFill>
                  <a:srgbClr val="1B3D67"/>
                </a:soli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1294" name="Group 10"/>
              <p:cNvGrpSpPr>
                <a:grpSpLocks/>
              </p:cNvGrpSpPr>
              <p:nvPr/>
            </p:nvGrpSpPr>
            <p:grpSpPr bwMode="auto">
              <a:xfrm>
                <a:off x="832" y="175"/>
                <a:ext cx="465" cy="346"/>
                <a:chOff x="0" y="0"/>
                <a:chExt cx="465" cy="345"/>
              </a:xfrm>
            </p:grpSpPr>
            <p:sp>
              <p:nvSpPr>
                <p:cNvPr id="51304" name="Oval 8"/>
                <p:cNvSpPr>
                  <a:spLocks/>
                </p:cNvSpPr>
                <p:nvPr/>
              </p:nvSpPr>
              <p:spPr bwMode="auto">
                <a:xfrm rot="-883034">
                  <a:off x="24" y="48"/>
                  <a:ext cx="416" cy="2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2C5FE"/>
                    </a:gs>
                    <a:gs pos="100000">
                      <a:srgbClr val="52C5FE">
                        <a:alpha val="4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305" name="Oval 9"/>
                <p:cNvSpPr>
                  <a:spLocks/>
                </p:cNvSpPr>
                <p:nvPr/>
              </p:nvSpPr>
              <p:spPr bwMode="auto">
                <a:xfrm rot="-883034">
                  <a:off x="151" y="121"/>
                  <a:ext cx="160" cy="96"/>
                </a:xfrm>
                <a:prstGeom prst="ellipse">
                  <a:avLst/>
                </a:prstGeom>
                <a:solidFill>
                  <a:srgbClr val="1B3D67"/>
                </a:soli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1295" name="Group 13"/>
              <p:cNvGrpSpPr>
                <a:grpSpLocks/>
              </p:cNvGrpSpPr>
              <p:nvPr/>
            </p:nvGrpSpPr>
            <p:grpSpPr bwMode="auto">
              <a:xfrm>
                <a:off x="0" y="672"/>
                <a:ext cx="465" cy="345"/>
                <a:chOff x="0" y="0"/>
                <a:chExt cx="465" cy="345"/>
              </a:xfrm>
            </p:grpSpPr>
            <p:sp>
              <p:nvSpPr>
                <p:cNvPr id="51302" name="Oval 11"/>
                <p:cNvSpPr>
                  <a:spLocks/>
                </p:cNvSpPr>
                <p:nvPr/>
              </p:nvSpPr>
              <p:spPr bwMode="auto">
                <a:xfrm rot="-883034">
                  <a:off x="24" y="48"/>
                  <a:ext cx="416" cy="2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2C5FE"/>
                    </a:gs>
                    <a:gs pos="100000">
                      <a:srgbClr val="52C5FE">
                        <a:alpha val="4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303" name="Oval 12"/>
                <p:cNvSpPr>
                  <a:spLocks/>
                </p:cNvSpPr>
                <p:nvPr/>
              </p:nvSpPr>
              <p:spPr bwMode="auto">
                <a:xfrm rot="-883034">
                  <a:off x="151" y="121"/>
                  <a:ext cx="160" cy="96"/>
                </a:xfrm>
                <a:prstGeom prst="ellipse">
                  <a:avLst/>
                </a:prstGeom>
                <a:solidFill>
                  <a:srgbClr val="1B3D67"/>
                </a:soli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1296" name="Group 16"/>
              <p:cNvGrpSpPr>
                <a:grpSpLocks/>
              </p:cNvGrpSpPr>
              <p:nvPr/>
            </p:nvGrpSpPr>
            <p:grpSpPr bwMode="auto">
              <a:xfrm>
                <a:off x="2880" y="0"/>
                <a:ext cx="465" cy="345"/>
                <a:chOff x="0" y="0"/>
                <a:chExt cx="465" cy="345"/>
              </a:xfrm>
            </p:grpSpPr>
            <p:sp>
              <p:nvSpPr>
                <p:cNvPr id="51300" name="Oval 14"/>
                <p:cNvSpPr>
                  <a:spLocks/>
                </p:cNvSpPr>
                <p:nvPr/>
              </p:nvSpPr>
              <p:spPr bwMode="auto">
                <a:xfrm rot="-883034">
                  <a:off x="24" y="48"/>
                  <a:ext cx="416" cy="2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2C5FE"/>
                    </a:gs>
                    <a:gs pos="100000">
                      <a:srgbClr val="52C5FE">
                        <a:alpha val="4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301" name="Oval 15"/>
                <p:cNvSpPr>
                  <a:spLocks/>
                </p:cNvSpPr>
                <p:nvPr/>
              </p:nvSpPr>
              <p:spPr bwMode="auto">
                <a:xfrm rot="-883034">
                  <a:off x="151" y="121"/>
                  <a:ext cx="160" cy="96"/>
                </a:xfrm>
                <a:prstGeom prst="ellipse">
                  <a:avLst/>
                </a:prstGeom>
                <a:solidFill>
                  <a:srgbClr val="1B3D67"/>
                </a:soli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1297" name="Group 19"/>
              <p:cNvGrpSpPr>
                <a:grpSpLocks/>
              </p:cNvGrpSpPr>
              <p:nvPr/>
            </p:nvGrpSpPr>
            <p:grpSpPr bwMode="auto">
              <a:xfrm>
                <a:off x="2712" y="72"/>
                <a:ext cx="465" cy="345"/>
                <a:chOff x="0" y="0"/>
                <a:chExt cx="465" cy="345"/>
              </a:xfrm>
            </p:grpSpPr>
            <p:sp>
              <p:nvSpPr>
                <p:cNvPr id="51298" name="Oval 17"/>
                <p:cNvSpPr>
                  <a:spLocks/>
                </p:cNvSpPr>
                <p:nvPr/>
              </p:nvSpPr>
              <p:spPr bwMode="auto">
                <a:xfrm rot="-883034">
                  <a:off x="24" y="48"/>
                  <a:ext cx="416" cy="2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2C5FE"/>
                    </a:gs>
                    <a:gs pos="100000">
                      <a:srgbClr val="52C5FE">
                        <a:alpha val="4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299" name="Oval 18"/>
                <p:cNvSpPr>
                  <a:spLocks/>
                </p:cNvSpPr>
                <p:nvPr/>
              </p:nvSpPr>
              <p:spPr bwMode="auto">
                <a:xfrm rot="-883034">
                  <a:off x="151" y="121"/>
                  <a:ext cx="160" cy="96"/>
                </a:xfrm>
                <a:prstGeom prst="ellipse">
                  <a:avLst/>
                </a:prstGeom>
                <a:solidFill>
                  <a:srgbClr val="1B3D67"/>
                </a:solidFill>
                <a:ln w="1270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276" name="Group 23"/>
            <p:cNvGrpSpPr>
              <a:grpSpLocks/>
            </p:cNvGrpSpPr>
            <p:nvPr/>
          </p:nvGrpSpPr>
          <p:grpSpPr bwMode="auto">
            <a:xfrm>
              <a:off x="3754" y="449"/>
              <a:ext cx="465" cy="346"/>
              <a:chOff x="0" y="0"/>
              <a:chExt cx="465" cy="345"/>
            </a:xfrm>
          </p:grpSpPr>
          <p:sp>
            <p:nvSpPr>
              <p:cNvPr id="51291" name="Oval 21"/>
              <p:cNvSpPr>
                <a:spLocks/>
              </p:cNvSpPr>
              <p:nvPr/>
            </p:nvSpPr>
            <p:spPr bwMode="auto">
              <a:xfrm rot="-883034">
                <a:off x="24" y="48"/>
                <a:ext cx="416" cy="248"/>
              </a:xfrm>
              <a:prstGeom prst="ellipse">
                <a:avLst/>
              </a:prstGeom>
              <a:gradFill rotWithShape="0">
                <a:gsLst>
                  <a:gs pos="0">
                    <a:srgbClr val="52C5FE"/>
                  </a:gs>
                  <a:gs pos="100000">
                    <a:srgbClr val="52C5FE">
                      <a:alpha val="4999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92" name="Oval 22"/>
              <p:cNvSpPr>
                <a:spLocks/>
              </p:cNvSpPr>
              <p:nvPr/>
            </p:nvSpPr>
            <p:spPr bwMode="auto">
              <a:xfrm rot="-883034">
                <a:off x="151" y="121"/>
                <a:ext cx="160" cy="96"/>
              </a:xfrm>
              <a:prstGeom prst="ellipse">
                <a:avLst/>
              </a:prstGeom>
              <a:solidFill>
                <a:srgbClr val="1B3D67"/>
              </a:solidFill>
              <a:ln w="1270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51277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8" y="904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78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4" y="1048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79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52" y="1584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0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52" y="1688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1" name="Picture 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2" y="2152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2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32" y="2712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3" name="Picture 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24" y="2968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4" name="Picture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0" y="3008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5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2" y="3168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6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8" y="3392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7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8" y="3640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8" name="Picture 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52" y="3808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89" name="Picture 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24" y="1424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90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0" y="1952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182688" y="1352550"/>
            <a:ext cx="6692900" cy="4081463"/>
            <a:chOff x="3464795" y="3327062"/>
            <a:chExt cx="9518655" cy="5804938"/>
          </a:xfrm>
        </p:grpSpPr>
        <p:sp>
          <p:nvSpPr>
            <p:cNvPr id="51250" name="CaixaDeTexto 5"/>
            <p:cNvSpPr txBox="1">
              <a:spLocks noChangeArrowheads="1"/>
            </p:cNvSpPr>
            <p:nvPr/>
          </p:nvSpPr>
          <p:spPr bwMode="auto">
            <a:xfrm>
              <a:off x="3464795" y="4547818"/>
              <a:ext cx="1381542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Velho</a:t>
              </a:r>
            </a:p>
          </p:txBody>
        </p:sp>
        <p:sp>
          <p:nvSpPr>
            <p:cNvPr id="51251" name="CaixaDeTexto 6"/>
            <p:cNvSpPr txBox="1">
              <a:spLocks noChangeArrowheads="1"/>
            </p:cNvSpPr>
            <p:nvPr/>
          </p:nvSpPr>
          <p:spPr bwMode="auto">
            <a:xfrm>
              <a:off x="3838002" y="4012656"/>
              <a:ext cx="158463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Manaus/Itacoatiara</a:t>
              </a:r>
            </a:p>
          </p:txBody>
        </p:sp>
        <p:sp>
          <p:nvSpPr>
            <p:cNvPr id="51252" name="CaixaDeTexto 7"/>
            <p:cNvSpPr txBox="1">
              <a:spLocks noChangeArrowheads="1"/>
            </p:cNvSpPr>
            <p:nvPr/>
          </p:nvSpPr>
          <p:spPr bwMode="auto">
            <a:xfrm>
              <a:off x="6502423" y="3713653"/>
              <a:ext cx="1120417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Santarém</a:t>
              </a:r>
            </a:p>
          </p:txBody>
        </p:sp>
        <p:sp>
          <p:nvSpPr>
            <p:cNvPr id="51253" name="CaixaDeTexto 33"/>
            <p:cNvSpPr txBox="1">
              <a:spLocks noChangeArrowheads="1"/>
            </p:cNvSpPr>
            <p:nvPr/>
          </p:nvSpPr>
          <p:spPr bwMode="auto">
            <a:xfrm>
              <a:off x="7569894" y="3963557"/>
              <a:ext cx="150343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Vila do Conde</a:t>
              </a:r>
            </a:p>
          </p:txBody>
        </p:sp>
        <p:sp>
          <p:nvSpPr>
            <p:cNvPr id="51254" name="CaixaDeTexto 38"/>
            <p:cNvSpPr txBox="1">
              <a:spLocks noChangeArrowheads="1"/>
            </p:cNvSpPr>
            <p:nvPr/>
          </p:nvSpPr>
          <p:spPr bwMode="auto">
            <a:xfrm>
              <a:off x="8977743" y="3652630"/>
              <a:ext cx="233056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Belém/Miramar/Outeiros</a:t>
              </a:r>
            </a:p>
          </p:txBody>
        </p:sp>
        <p:sp>
          <p:nvSpPr>
            <p:cNvPr id="51255" name="CaixaDeTexto 42"/>
            <p:cNvSpPr txBox="1">
              <a:spLocks noChangeArrowheads="1"/>
            </p:cNvSpPr>
            <p:nvPr/>
          </p:nvSpPr>
          <p:spPr bwMode="auto">
            <a:xfrm>
              <a:off x="10895119" y="4145652"/>
              <a:ext cx="112082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Pecém</a:t>
              </a:r>
            </a:p>
          </p:txBody>
        </p:sp>
        <p:sp>
          <p:nvSpPr>
            <p:cNvPr id="51256" name="CaixaDeTexto 43"/>
            <p:cNvSpPr txBox="1">
              <a:spLocks noChangeArrowheads="1"/>
            </p:cNvSpPr>
            <p:nvPr/>
          </p:nvSpPr>
          <p:spPr bwMode="auto">
            <a:xfrm>
              <a:off x="9671048" y="3940367"/>
              <a:ext cx="112082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Itaqui</a:t>
              </a:r>
            </a:p>
          </p:txBody>
        </p:sp>
        <p:sp>
          <p:nvSpPr>
            <p:cNvPr id="51257" name="CaixaDeTexto 44"/>
            <p:cNvSpPr txBox="1">
              <a:spLocks noChangeArrowheads="1"/>
            </p:cNvSpPr>
            <p:nvPr/>
          </p:nvSpPr>
          <p:spPr bwMode="auto">
            <a:xfrm>
              <a:off x="10390940" y="5801645"/>
              <a:ext cx="259251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Aratu/Salvador</a:t>
              </a:r>
            </a:p>
          </p:txBody>
        </p:sp>
        <p:sp>
          <p:nvSpPr>
            <p:cNvPr id="51258" name="CaixaDeTexto 46"/>
            <p:cNvSpPr txBox="1">
              <a:spLocks noChangeArrowheads="1"/>
            </p:cNvSpPr>
            <p:nvPr/>
          </p:nvSpPr>
          <p:spPr bwMode="auto">
            <a:xfrm>
              <a:off x="11615233" y="5092683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Suape/Recife</a:t>
              </a:r>
            </a:p>
          </p:txBody>
        </p:sp>
        <p:sp>
          <p:nvSpPr>
            <p:cNvPr id="51259" name="CaixaDeTexto 48"/>
            <p:cNvSpPr txBox="1">
              <a:spLocks noChangeArrowheads="1"/>
            </p:cNvSpPr>
            <p:nvPr/>
          </p:nvSpPr>
          <p:spPr bwMode="auto">
            <a:xfrm>
              <a:off x="6692538" y="7797467"/>
              <a:ext cx="197335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Paranaguá/Antonina</a:t>
              </a:r>
            </a:p>
          </p:txBody>
        </p:sp>
        <p:sp>
          <p:nvSpPr>
            <p:cNvPr id="51260" name="CaixaDeTexto 53"/>
            <p:cNvSpPr txBox="1">
              <a:spLocks noChangeArrowheads="1"/>
            </p:cNvSpPr>
            <p:nvPr/>
          </p:nvSpPr>
          <p:spPr bwMode="auto">
            <a:xfrm>
              <a:off x="6574434" y="7961636"/>
              <a:ext cx="329739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1261" name="CaixaDeTexto 54"/>
            <p:cNvSpPr txBox="1">
              <a:spLocks noChangeArrowheads="1"/>
            </p:cNvSpPr>
            <p:nvPr/>
          </p:nvSpPr>
          <p:spPr bwMode="auto">
            <a:xfrm>
              <a:off x="5422277" y="8621118"/>
              <a:ext cx="1292287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1262" name="CaixaDeTexto 56"/>
            <p:cNvSpPr txBox="1">
              <a:spLocks noChangeArrowheads="1"/>
            </p:cNvSpPr>
            <p:nvPr/>
          </p:nvSpPr>
          <p:spPr bwMode="auto">
            <a:xfrm>
              <a:off x="5233950" y="8825632"/>
              <a:ext cx="126847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Rio Grande</a:t>
              </a:r>
            </a:p>
          </p:txBody>
        </p:sp>
        <p:sp>
          <p:nvSpPr>
            <p:cNvPr id="51263" name="Elipse 1"/>
            <p:cNvSpPr>
              <a:spLocks noChangeArrowheads="1"/>
            </p:cNvSpPr>
            <p:nvPr/>
          </p:nvSpPr>
          <p:spPr bwMode="auto">
            <a:xfrm>
              <a:off x="10027831" y="4189327"/>
              <a:ext cx="304814" cy="263495"/>
            </a:xfrm>
            <a:prstGeom prst="ellipse">
              <a:avLst/>
            </a:prstGeom>
            <a:solidFill>
              <a:srgbClr val="0E77BC">
                <a:alpha val="0"/>
              </a:srgbClr>
            </a:solidFill>
            <a:ln w="25400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pPr defTabSz="641350"/>
              <a:endParaRPr lang="pt-BR" sz="800" b="1">
                <a:solidFill>
                  <a:srgbClr val="A4A4A4"/>
                </a:solidFill>
                <a:latin typeface="Helvetica"/>
              </a:endParaRPr>
            </a:p>
          </p:txBody>
        </p:sp>
        <p:sp>
          <p:nvSpPr>
            <p:cNvPr id="51264" name="CaixaDeTexto 44"/>
            <p:cNvSpPr txBox="1">
              <a:spLocks noChangeArrowheads="1"/>
            </p:cNvSpPr>
            <p:nvPr/>
          </p:nvSpPr>
          <p:spPr bwMode="auto">
            <a:xfrm>
              <a:off x="9958971" y="6101448"/>
              <a:ext cx="259251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Ilhéus/Porto Sul</a:t>
              </a:r>
            </a:p>
          </p:txBody>
        </p:sp>
        <p:sp>
          <p:nvSpPr>
            <p:cNvPr id="51265" name="CaixaDeTexto 53"/>
            <p:cNvSpPr txBox="1">
              <a:spLocks noChangeArrowheads="1"/>
            </p:cNvSpPr>
            <p:nvPr/>
          </p:nvSpPr>
          <p:spPr bwMode="auto">
            <a:xfrm>
              <a:off x="6430413" y="8177635"/>
              <a:ext cx="329739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Itajaí/Imbituba/São Francisco do Sul</a:t>
              </a:r>
            </a:p>
          </p:txBody>
        </p:sp>
        <p:sp>
          <p:nvSpPr>
            <p:cNvPr id="51266" name="CaixaDeTexto 51"/>
            <p:cNvSpPr txBox="1">
              <a:spLocks noChangeArrowheads="1"/>
            </p:cNvSpPr>
            <p:nvPr/>
          </p:nvSpPr>
          <p:spPr bwMode="auto">
            <a:xfrm>
              <a:off x="9166845" y="6975070"/>
              <a:ext cx="2481379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Vitória</a:t>
              </a:r>
            </a:p>
          </p:txBody>
        </p:sp>
        <p:sp>
          <p:nvSpPr>
            <p:cNvPr id="51267" name="CaixaDeTexto 52"/>
            <p:cNvSpPr txBox="1">
              <a:spLocks noChangeArrowheads="1"/>
            </p:cNvSpPr>
            <p:nvPr/>
          </p:nvSpPr>
          <p:spPr bwMode="auto">
            <a:xfrm>
              <a:off x="7642402" y="7468726"/>
              <a:ext cx="876341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1268" name="CaixaDeTexto 55"/>
            <p:cNvSpPr txBox="1">
              <a:spLocks noChangeArrowheads="1"/>
            </p:cNvSpPr>
            <p:nvPr/>
          </p:nvSpPr>
          <p:spPr bwMode="auto">
            <a:xfrm>
              <a:off x="8450117" y="7457638"/>
              <a:ext cx="1984101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Itaguaí/Rio de Janeiro</a:t>
              </a:r>
            </a:p>
          </p:txBody>
        </p:sp>
        <p:sp>
          <p:nvSpPr>
            <p:cNvPr id="51269" name="CaixaDeTexto 8"/>
            <p:cNvSpPr txBox="1">
              <a:spLocks noChangeArrowheads="1"/>
            </p:cNvSpPr>
            <p:nvPr/>
          </p:nvSpPr>
          <p:spPr bwMode="auto">
            <a:xfrm>
              <a:off x="7052595" y="7607383"/>
              <a:ext cx="2072661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Santos/São Sebastião</a:t>
              </a:r>
            </a:p>
          </p:txBody>
        </p:sp>
        <p:sp>
          <p:nvSpPr>
            <p:cNvPr id="51270" name="CaixaDeTexto 33"/>
            <p:cNvSpPr txBox="1">
              <a:spLocks noChangeArrowheads="1"/>
            </p:cNvSpPr>
            <p:nvPr/>
          </p:nvSpPr>
          <p:spPr bwMode="auto">
            <a:xfrm>
              <a:off x="8529456" y="3327062"/>
              <a:ext cx="150343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Macapá</a:t>
              </a:r>
            </a:p>
          </p:txBody>
        </p:sp>
        <p:sp>
          <p:nvSpPr>
            <p:cNvPr id="51271" name="CaixaDeTexto 46"/>
            <p:cNvSpPr txBox="1">
              <a:spLocks noChangeArrowheads="1"/>
            </p:cNvSpPr>
            <p:nvPr/>
          </p:nvSpPr>
          <p:spPr bwMode="auto">
            <a:xfrm>
              <a:off x="11705954" y="4872399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Cabedelo</a:t>
              </a:r>
            </a:p>
          </p:txBody>
        </p:sp>
        <p:sp>
          <p:nvSpPr>
            <p:cNvPr id="51272" name="CaixaDeTexto 46"/>
            <p:cNvSpPr txBox="1">
              <a:spLocks noChangeArrowheads="1"/>
            </p:cNvSpPr>
            <p:nvPr/>
          </p:nvSpPr>
          <p:spPr bwMode="auto">
            <a:xfrm>
              <a:off x="11343069" y="5390719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Maceió</a:t>
              </a:r>
            </a:p>
          </p:txBody>
        </p:sp>
        <p:sp>
          <p:nvSpPr>
            <p:cNvPr id="51273" name="CaixaDeTexto 56"/>
            <p:cNvSpPr txBox="1">
              <a:spLocks noChangeArrowheads="1"/>
            </p:cNvSpPr>
            <p:nvPr/>
          </p:nvSpPr>
          <p:spPr bwMode="auto">
            <a:xfrm>
              <a:off x="5933792" y="8514642"/>
              <a:ext cx="126847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Alegre</a:t>
              </a:r>
            </a:p>
          </p:txBody>
        </p:sp>
      </p:grpSp>
      <p:grpSp>
        <p:nvGrpSpPr>
          <p:cNvPr id="51204" name="Group 72"/>
          <p:cNvGrpSpPr>
            <a:grpSpLocks/>
          </p:cNvGrpSpPr>
          <p:nvPr/>
        </p:nvGrpSpPr>
        <p:grpSpPr bwMode="auto">
          <a:xfrm>
            <a:off x="2797175" y="2535238"/>
            <a:ext cx="6599238" cy="4564062"/>
            <a:chOff x="0" y="0"/>
            <a:chExt cx="5912" cy="4088"/>
          </a:xfrm>
        </p:grpSpPr>
        <p:sp>
          <p:nvSpPr>
            <p:cNvPr id="51217" name="AutoShape 39"/>
            <p:cNvSpPr>
              <a:spLocks/>
            </p:cNvSpPr>
            <p:nvPr/>
          </p:nvSpPr>
          <p:spPr bwMode="auto">
            <a:xfrm>
              <a:off x="525" y="0"/>
              <a:ext cx="4688" cy="3400"/>
            </a:xfrm>
            <a:prstGeom prst="roundRect">
              <a:avLst>
                <a:gd name="adj" fmla="val 3528"/>
              </a:avLst>
            </a:prstGeom>
            <a:gradFill rotWithShape="0">
              <a:gsLst>
                <a:gs pos="0">
                  <a:srgbClr val="2BC0FF">
                    <a:alpha val="89998"/>
                  </a:srgbClr>
                </a:gs>
                <a:gs pos="100000">
                  <a:srgbClr val="1F497C">
                    <a:alpha val="89998"/>
                  </a:srgbClr>
                </a:gs>
              </a:gsLst>
              <a:lin ang="5400000" scaled="1"/>
            </a:gra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218" name="Picture 4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04"/>
              <a:ext cx="5912" cy="9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1219" name="AutoShape 41"/>
            <p:cNvSpPr>
              <a:spLocks/>
            </p:cNvSpPr>
            <p:nvPr/>
          </p:nvSpPr>
          <p:spPr bwMode="auto">
            <a:xfrm>
              <a:off x="541" y="24"/>
              <a:ext cx="4648" cy="624"/>
            </a:xfrm>
            <a:prstGeom prst="roundRect">
              <a:avLst>
                <a:gd name="adj" fmla="val 16380"/>
              </a:avLst>
            </a:prstGeom>
            <a:gradFill rotWithShape="0">
              <a:gsLst>
                <a:gs pos="0">
                  <a:srgbClr val="1F497C"/>
                </a:gs>
                <a:gs pos="100000">
                  <a:srgbClr val="040B10"/>
                </a:gs>
              </a:gsLst>
              <a:lin ang="5400000" scaled="1"/>
            </a:gra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/>
            </p:cNvSpPr>
            <p:nvPr/>
          </p:nvSpPr>
          <p:spPr bwMode="auto">
            <a:xfrm>
              <a:off x="693" y="148"/>
              <a:ext cx="2792" cy="44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4998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defRPr/>
              </a:pPr>
              <a:r>
                <a:rPr lang="en-US" sz="28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Norte</a:t>
              </a:r>
            </a:p>
          </p:txBody>
        </p:sp>
        <p:sp>
          <p:nvSpPr>
            <p:cNvPr id="28715" name="Rectangle 43"/>
            <p:cNvSpPr>
              <a:spLocks/>
            </p:cNvSpPr>
            <p:nvPr/>
          </p:nvSpPr>
          <p:spPr bwMode="auto">
            <a:xfrm>
              <a:off x="3245" y="476"/>
              <a:ext cx="993" cy="543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FFFFFF">
                  <a:alpha val="59999"/>
                </a:srgbClr>
              </a:outerShdw>
            </a:effectLst>
            <a:extLst/>
          </p:spPr>
          <p:txBody>
            <a:bodyPr lIns="0" tIns="0" rIns="0" bIns="0" anchor="b"/>
            <a:lstStyle/>
            <a:p>
              <a:pPr>
                <a:lnSpc>
                  <a:spcPct val="70000"/>
                </a:lnSpc>
                <a:defRPr/>
              </a:pPr>
              <a:r>
                <a:rPr lang="en-US" sz="2000" b="1" dirty="0">
                  <a:solidFill>
                    <a:srgbClr val="10283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2014/15</a:t>
              </a:r>
            </a:p>
          </p:txBody>
        </p:sp>
        <p:sp>
          <p:nvSpPr>
            <p:cNvPr id="28716" name="Rectangle 44"/>
            <p:cNvSpPr>
              <a:spLocks/>
            </p:cNvSpPr>
            <p:nvPr/>
          </p:nvSpPr>
          <p:spPr bwMode="auto">
            <a:xfrm>
              <a:off x="1158" y="668"/>
              <a:ext cx="1967" cy="351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FFFFFF">
                  <a:alpha val="59999"/>
                </a:srgbClr>
              </a:outerShdw>
            </a:effectLst>
            <a:extLst/>
          </p:spPr>
          <p:txBody>
            <a:bodyPr lIns="0" tIns="0" rIns="0" bIns="0" anchor="b"/>
            <a:lstStyle/>
            <a:p>
              <a:pPr>
                <a:lnSpc>
                  <a:spcPct val="80000"/>
                </a:lnSpc>
                <a:defRPr/>
              </a:pPr>
              <a:r>
                <a:rPr lang="en-US" sz="2100" b="1">
                  <a:solidFill>
                    <a:srgbClr val="10283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Portos</a:t>
              </a:r>
            </a:p>
          </p:txBody>
        </p:sp>
        <p:sp>
          <p:nvSpPr>
            <p:cNvPr id="28717" name="Rectangle 45"/>
            <p:cNvSpPr>
              <a:spLocks/>
            </p:cNvSpPr>
            <p:nvPr/>
          </p:nvSpPr>
          <p:spPr bwMode="auto">
            <a:xfrm>
              <a:off x="3245" y="124"/>
              <a:ext cx="1536" cy="44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4998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defRPr/>
              </a:pPr>
              <a:r>
                <a:rPr lang="en-US" sz="19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Investimentos </a:t>
              </a:r>
              <a:r>
                <a:rPr lang="en-US" sz="11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(Milhões R$)</a:t>
              </a:r>
            </a:p>
          </p:txBody>
        </p:sp>
        <p:sp>
          <p:nvSpPr>
            <p:cNvPr id="28718" name="Rectangle 46"/>
            <p:cNvSpPr>
              <a:spLocks/>
            </p:cNvSpPr>
            <p:nvPr/>
          </p:nvSpPr>
          <p:spPr bwMode="auto">
            <a:xfrm>
              <a:off x="604" y="653"/>
              <a:ext cx="431" cy="351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FFFFFF">
                  <a:alpha val="59999"/>
                </a:srgbClr>
              </a:outerShdw>
            </a:effectLst>
            <a:extLst/>
          </p:spPr>
          <p:txBody>
            <a:bodyPr lIns="0" tIns="0" rIns="0" bIns="0" anchor="b"/>
            <a:lstStyle/>
            <a:p>
              <a:pPr>
                <a:lnSpc>
                  <a:spcPct val="80000"/>
                </a:lnSpc>
                <a:defRPr/>
              </a:pPr>
              <a:r>
                <a:rPr lang="en-US" sz="2100" b="1">
                  <a:solidFill>
                    <a:srgbClr val="10283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UF</a:t>
              </a:r>
            </a:p>
          </p:txBody>
        </p:sp>
        <p:grpSp>
          <p:nvGrpSpPr>
            <p:cNvPr id="51225" name="Group 53"/>
            <p:cNvGrpSpPr>
              <a:grpSpLocks/>
            </p:cNvGrpSpPr>
            <p:nvPr/>
          </p:nvGrpSpPr>
          <p:grpSpPr bwMode="auto">
            <a:xfrm>
              <a:off x="549" y="1168"/>
              <a:ext cx="4640" cy="712"/>
              <a:chOff x="0" y="0"/>
              <a:chExt cx="4640" cy="712"/>
            </a:xfrm>
          </p:grpSpPr>
          <p:grpSp>
            <p:nvGrpSpPr>
              <p:cNvPr id="51244" name="Group 51"/>
              <p:cNvGrpSpPr>
                <a:grpSpLocks/>
              </p:cNvGrpSpPr>
              <p:nvPr/>
            </p:nvGrpSpPr>
            <p:grpSpPr bwMode="auto">
              <a:xfrm>
                <a:off x="584" y="0"/>
                <a:ext cx="4056" cy="712"/>
                <a:chOff x="0" y="0"/>
                <a:chExt cx="4056" cy="712"/>
              </a:xfrm>
            </p:grpSpPr>
            <p:grpSp>
              <p:nvGrpSpPr>
                <p:cNvPr id="51246" name="Group 4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56" cy="712"/>
                  <a:chOff x="0" y="0"/>
                  <a:chExt cx="4056" cy="712"/>
                </a:xfrm>
              </p:grpSpPr>
              <p:sp>
                <p:nvSpPr>
                  <p:cNvPr id="51248" name="Rectangle 4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095" cy="712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51249" name="Rectangle 48"/>
                  <p:cNvSpPr>
                    <a:spLocks/>
                  </p:cNvSpPr>
                  <p:nvPr/>
                </p:nvSpPr>
                <p:spPr bwMode="auto">
                  <a:xfrm>
                    <a:off x="3100" y="0"/>
                    <a:ext cx="956" cy="712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47" name="Rectangle 50"/>
                <p:cNvSpPr>
                  <a:spLocks/>
                </p:cNvSpPr>
                <p:nvPr/>
              </p:nvSpPr>
              <p:spPr bwMode="auto">
                <a:xfrm>
                  <a:off x="2120" y="0"/>
                  <a:ext cx="955" cy="712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1245" name="Rectangle 52"/>
              <p:cNvSpPr>
                <a:spLocks/>
              </p:cNvSpPr>
              <p:nvPr/>
            </p:nvSpPr>
            <p:spPr bwMode="auto">
              <a:xfrm>
                <a:off x="0" y="0"/>
                <a:ext cx="552" cy="712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1226" name="Group 60"/>
            <p:cNvGrpSpPr>
              <a:grpSpLocks/>
            </p:cNvGrpSpPr>
            <p:nvPr/>
          </p:nvGrpSpPr>
          <p:grpSpPr bwMode="auto">
            <a:xfrm>
              <a:off x="549" y="2240"/>
              <a:ext cx="4640" cy="376"/>
              <a:chOff x="0" y="0"/>
              <a:chExt cx="4640" cy="376"/>
            </a:xfrm>
          </p:grpSpPr>
          <p:grpSp>
            <p:nvGrpSpPr>
              <p:cNvPr id="51238" name="Group 58"/>
              <p:cNvGrpSpPr>
                <a:grpSpLocks/>
              </p:cNvGrpSpPr>
              <p:nvPr/>
            </p:nvGrpSpPr>
            <p:grpSpPr bwMode="auto">
              <a:xfrm>
                <a:off x="584" y="0"/>
                <a:ext cx="4056" cy="376"/>
                <a:chOff x="0" y="0"/>
                <a:chExt cx="4056" cy="376"/>
              </a:xfrm>
            </p:grpSpPr>
            <p:grpSp>
              <p:nvGrpSpPr>
                <p:cNvPr id="51240" name="Group 5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56" cy="376"/>
                  <a:chOff x="0" y="0"/>
                  <a:chExt cx="4056" cy="376"/>
                </a:xfrm>
              </p:grpSpPr>
              <p:sp>
                <p:nvSpPr>
                  <p:cNvPr id="51242" name="Rectangle 5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095" cy="376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51243" name="Rectangle 55"/>
                  <p:cNvSpPr>
                    <a:spLocks/>
                  </p:cNvSpPr>
                  <p:nvPr/>
                </p:nvSpPr>
                <p:spPr bwMode="auto">
                  <a:xfrm>
                    <a:off x="3100" y="0"/>
                    <a:ext cx="956" cy="376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41" name="Rectangle 57"/>
                <p:cNvSpPr>
                  <a:spLocks/>
                </p:cNvSpPr>
                <p:nvPr/>
              </p:nvSpPr>
              <p:spPr bwMode="auto">
                <a:xfrm>
                  <a:off x="2120" y="0"/>
                  <a:ext cx="955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1239" name="Rectangle 59"/>
              <p:cNvSpPr>
                <a:spLocks/>
              </p:cNvSpPr>
              <p:nvPr/>
            </p:nvSpPr>
            <p:spPr bwMode="auto">
              <a:xfrm>
                <a:off x="0" y="0"/>
                <a:ext cx="552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733" name="Rectangle 61"/>
            <p:cNvSpPr>
              <a:spLocks/>
            </p:cNvSpPr>
            <p:nvPr/>
          </p:nvSpPr>
          <p:spPr bwMode="auto">
            <a:xfrm>
              <a:off x="646" y="1275"/>
              <a:ext cx="375" cy="1695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170000"/>
                </a:lnSpc>
                <a:spcBef>
                  <a:spcPts val="3164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</a:t>
              </a:r>
            </a:p>
            <a:p>
              <a:pPr>
                <a:lnSpc>
                  <a:spcPts val="1491"/>
                </a:lnSpc>
                <a:spcBef>
                  <a:spcPts val="3164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AM</a:t>
              </a:r>
            </a:p>
            <a:p>
              <a:pPr>
                <a:lnSpc>
                  <a:spcPts val="0"/>
                </a:lnSpc>
                <a:spcBef>
                  <a:spcPts val="3164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AP</a:t>
              </a:r>
            </a:p>
            <a:p>
              <a:pPr>
                <a:lnSpc>
                  <a:spcPts val="0"/>
                </a:lnSpc>
                <a:spcBef>
                  <a:spcPts val="3164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RO</a:t>
              </a:r>
            </a:p>
          </p:txBody>
        </p:sp>
        <p:sp>
          <p:nvSpPr>
            <p:cNvPr id="28734" name="Rectangle 62"/>
            <p:cNvSpPr>
              <a:spLocks/>
            </p:cNvSpPr>
            <p:nvPr/>
          </p:nvSpPr>
          <p:spPr bwMode="auto">
            <a:xfrm>
              <a:off x="1165" y="1180"/>
              <a:ext cx="2024" cy="2104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 anchor="b"/>
            <a:lstStyle/>
            <a:p>
              <a:pPr>
                <a:lnSpc>
                  <a:spcPct val="90000"/>
                </a:lnSpc>
                <a:spcBef>
                  <a:spcPts val="154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Belém/Miramar/Outeiro/Santarém/</a:t>
              </a:r>
              <a:b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Vila do Conde</a:t>
              </a:r>
            </a:p>
            <a:p>
              <a:pPr>
                <a:lnSpc>
                  <a:spcPct val="90000"/>
                </a:lnSpc>
                <a:spcBef>
                  <a:spcPts val="154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Itacoatiara/Manaus</a:t>
              </a:r>
            </a:p>
            <a:p>
              <a:pPr>
                <a:lnSpc>
                  <a:spcPct val="90000"/>
                </a:lnSpc>
                <a:spcBef>
                  <a:spcPts val="154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Macapá</a:t>
              </a:r>
            </a:p>
            <a:p>
              <a:pPr>
                <a:lnSpc>
                  <a:spcPct val="90000"/>
                </a:lnSpc>
                <a:spcBef>
                  <a:spcPts val="154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Porto Velho</a:t>
              </a:r>
            </a:p>
            <a:p>
              <a:pPr>
                <a:lnSpc>
                  <a:spcPct val="90000"/>
                </a:lnSpc>
                <a:spcBef>
                  <a:spcPts val="1547"/>
                </a:spcBef>
                <a:defRPr/>
              </a:pPr>
              <a:endParaRPr lang="en-US" sz="15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grpSp>
          <p:nvGrpSpPr>
            <p:cNvPr id="51229" name="Group 67"/>
            <p:cNvGrpSpPr>
              <a:grpSpLocks/>
            </p:cNvGrpSpPr>
            <p:nvPr/>
          </p:nvGrpSpPr>
          <p:grpSpPr bwMode="auto">
            <a:xfrm>
              <a:off x="572" y="2960"/>
              <a:ext cx="4617" cy="376"/>
              <a:chOff x="0" y="0"/>
              <a:chExt cx="4616" cy="376"/>
            </a:xfrm>
          </p:grpSpPr>
          <p:grpSp>
            <p:nvGrpSpPr>
              <p:cNvPr id="51234" name="Group 65"/>
              <p:cNvGrpSpPr>
                <a:grpSpLocks/>
              </p:cNvGrpSpPr>
              <p:nvPr/>
            </p:nvGrpSpPr>
            <p:grpSpPr bwMode="auto">
              <a:xfrm>
                <a:off x="0" y="0"/>
                <a:ext cx="4616" cy="376"/>
                <a:chOff x="0" y="0"/>
                <a:chExt cx="4616" cy="376"/>
              </a:xfrm>
            </p:grpSpPr>
            <p:sp>
              <p:nvSpPr>
                <p:cNvPr id="51236" name="Rectangle 63"/>
                <p:cNvSpPr>
                  <a:spLocks/>
                </p:cNvSpPr>
                <p:nvPr/>
              </p:nvSpPr>
              <p:spPr bwMode="auto">
                <a:xfrm>
                  <a:off x="0" y="0"/>
                  <a:ext cx="2656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237" name="Rectangle 64"/>
                <p:cNvSpPr>
                  <a:spLocks/>
                </p:cNvSpPr>
                <p:nvPr/>
              </p:nvSpPr>
              <p:spPr bwMode="auto">
                <a:xfrm>
                  <a:off x="3661" y="0"/>
                  <a:ext cx="955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1235" name="Rectangle 66"/>
              <p:cNvSpPr>
                <a:spLocks/>
              </p:cNvSpPr>
              <p:nvPr/>
            </p:nvSpPr>
            <p:spPr bwMode="auto">
              <a:xfrm>
                <a:off x="2681" y="0"/>
                <a:ext cx="955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740" name="Rectangle 68"/>
            <p:cNvSpPr>
              <a:spLocks/>
            </p:cNvSpPr>
            <p:nvPr/>
          </p:nvSpPr>
          <p:spPr bwMode="auto">
            <a:xfrm>
              <a:off x="4252" y="1328"/>
              <a:ext cx="880" cy="1992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 algn="r">
                <a:lnSpc>
                  <a:spcPct val="120000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1.505</a:t>
              </a:r>
            </a:p>
            <a:p>
              <a:pPr algn="r">
                <a:lnSpc>
                  <a:spcPct val="120000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92 </a:t>
              </a:r>
            </a:p>
            <a:p>
              <a:pPr algn="r">
                <a:lnSpc>
                  <a:spcPts val="1716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–</a:t>
              </a:r>
            </a:p>
            <a:p>
              <a:pPr algn="r">
                <a:lnSpc>
                  <a:spcPts val="1716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–</a:t>
              </a:r>
            </a:p>
            <a:p>
              <a:pPr algn="r">
                <a:lnSpc>
                  <a:spcPts val="1716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1.597</a:t>
              </a: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</a:p>
          </p:txBody>
        </p:sp>
        <p:sp>
          <p:nvSpPr>
            <p:cNvPr id="28741" name="Rectangle 69"/>
            <p:cNvSpPr>
              <a:spLocks/>
            </p:cNvSpPr>
            <p:nvPr/>
          </p:nvSpPr>
          <p:spPr bwMode="auto">
            <a:xfrm>
              <a:off x="3213" y="1328"/>
              <a:ext cx="953" cy="1273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 algn="r">
                <a:lnSpc>
                  <a:spcPct val="120000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3.137 </a:t>
              </a:r>
            </a:p>
            <a:p>
              <a:pPr algn="r">
                <a:lnSpc>
                  <a:spcPct val="120000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985</a:t>
              </a:r>
            </a:p>
            <a:p>
              <a:pPr algn="r">
                <a:lnSpc>
                  <a:spcPts val="1716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135 </a:t>
              </a:r>
            </a:p>
            <a:p>
              <a:pPr algn="r">
                <a:lnSpc>
                  <a:spcPts val="1716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115 </a:t>
              </a:r>
            </a:p>
            <a:p>
              <a:pPr algn="r">
                <a:lnSpc>
                  <a:spcPts val="1716"/>
                </a:lnSpc>
                <a:spcBef>
                  <a:spcPts val="1406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4.372 </a:t>
              </a:r>
            </a:p>
            <a:p>
              <a:pPr algn="r">
                <a:lnSpc>
                  <a:spcPct val="120000"/>
                </a:lnSpc>
                <a:defRPr/>
              </a:pPr>
              <a:endParaRPr lang="en-US" sz="22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8742" name="Rectangle 70"/>
            <p:cNvSpPr>
              <a:spLocks/>
            </p:cNvSpPr>
            <p:nvPr/>
          </p:nvSpPr>
          <p:spPr bwMode="auto">
            <a:xfrm>
              <a:off x="549" y="2972"/>
              <a:ext cx="951" cy="36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 anchor="b"/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</a:t>
              </a:r>
            </a:p>
          </p:txBody>
        </p:sp>
        <p:sp>
          <p:nvSpPr>
            <p:cNvPr id="28743" name="Rectangle 71"/>
            <p:cNvSpPr>
              <a:spLocks/>
            </p:cNvSpPr>
            <p:nvPr/>
          </p:nvSpPr>
          <p:spPr bwMode="auto">
            <a:xfrm>
              <a:off x="4252" y="472"/>
              <a:ext cx="957" cy="545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FFFFFF">
                  <a:alpha val="59999"/>
                </a:srgbClr>
              </a:outerShdw>
            </a:effectLst>
            <a:extLst/>
          </p:spPr>
          <p:txBody>
            <a:bodyPr lIns="0" tIns="0" rIns="0" bIns="0" anchor="b"/>
            <a:lstStyle/>
            <a:p>
              <a:pPr>
                <a:lnSpc>
                  <a:spcPct val="70000"/>
                </a:lnSpc>
                <a:defRPr/>
              </a:pPr>
              <a:r>
                <a:rPr lang="en-US" sz="2000" b="1" dirty="0">
                  <a:solidFill>
                    <a:srgbClr val="10283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2016/17</a:t>
              </a:r>
              <a:endParaRPr lang="en-US" sz="2200" b="1" dirty="0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10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51208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1210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1213" name="Imagem 17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08" name="Conector reto 107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Retângulo 108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1216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05" name="Retângulo 104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1212" name="Imagem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" name="Retângulo 102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3" name="Conector reto 112"/>
          <p:cNvCxnSpPr/>
          <p:nvPr/>
        </p:nvCxnSpPr>
        <p:spPr>
          <a:xfrm>
            <a:off x="2214546" y="857232"/>
            <a:ext cx="7110429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111" name="CaixaDeTexto 110"/>
          <p:cNvSpPr txBox="1"/>
          <p:nvPr/>
        </p:nvSpPr>
        <p:spPr>
          <a:xfrm>
            <a:off x="3143240" y="50004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Anúncio do Programa de Investimentos de 06/12/2013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16002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517775" y="668338"/>
            <a:ext cx="68405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1528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21531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30471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</a:t>
                  </a:r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1527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1508" name="Título 3"/>
          <p:cNvSpPr txBox="1">
            <a:spLocks/>
          </p:cNvSpPr>
          <p:nvPr/>
        </p:nvSpPr>
        <p:spPr bwMode="auto">
          <a:xfrm>
            <a:off x="3000364" y="428604"/>
            <a:ext cx="5857916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Criação da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SEP/PR: Lei nº 11.518, de 05/09/2007</a:t>
            </a:r>
          </a:p>
          <a:p>
            <a:pPr algn="r">
              <a:lnSpc>
                <a:spcPct val="150000"/>
              </a:lnSpc>
            </a:pP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85" name="Grupo 84"/>
          <p:cNvGrpSpPr/>
          <p:nvPr/>
        </p:nvGrpSpPr>
        <p:grpSpPr>
          <a:xfrm>
            <a:off x="611188" y="836613"/>
            <a:ext cx="7558087" cy="5329237"/>
            <a:chOff x="611188" y="836613"/>
            <a:chExt cx="7558087" cy="5329237"/>
          </a:xfrm>
        </p:grpSpPr>
        <p:grpSp>
          <p:nvGrpSpPr>
            <p:cNvPr id="86" name="Grupo 9"/>
            <p:cNvGrpSpPr>
              <a:grpSpLocks/>
            </p:cNvGrpSpPr>
            <p:nvPr/>
          </p:nvGrpSpPr>
          <p:grpSpPr bwMode="auto">
            <a:xfrm>
              <a:off x="611211" y="1700213"/>
              <a:ext cx="3630747" cy="4465637"/>
              <a:chOff x="611188" y="1412538"/>
              <a:chExt cx="3630747" cy="4464387"/>
            </a:xfrm>
          </p:grpSpPr>
          <p:cxnSp>
            <p:nvCxnSpPr>
              <p:cNvPr id="95" name="Conector reto 94"/>
              <p:cNvCxnSpPr/>
              <p:nvPr/>
            </p:nvCxnSpPr>
            <p:spPr bwMode="auto">
              <a:xfrm rot="5400000">
                <a:off x="1137788" y="2676628"/>
                <a:ext cx="204888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tângulo 95"/>
              <p:cNvSpPr/>
              <p:nvPr/>
            </p:nvSpPr>
            <p:spPr>
              <a:xfrm>
                <a:off x="846138" y="1412538"/>
                <a:ext cx="2645742" cy="4322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7" name="CaixaDeTexto 96"/>
              <p:cNvSpPr txBox="1"/>
              <p:nvPr/>
            </p:nvSpPr>
            <p:spPr>
              <a:xfrm>
                <a:off x="1030304" y="1474433"/>
                <a:ext cx="2282910" cy="3078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Ministério dos Transportes</a:t>
                </a:r>
              </a:p>
            </p:txBody>
          </p:sp>
          <p:cxnSp>
            <p:nvCxnSpPr>
              <p:cNvPr id="98" name="Conector reto 97"/>
              <p:cNvCxnSpPr/>
              <p:nvPr/>
            </p:nvCxnSpPr>
            <p:spPr bwMode="auto">
              <a:xfrm rot="5400000">
                <a:off x="-234657" y="4724724"/>
                <a:ext cx="204730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reto 98"/>
              <p:cNvCxnSpPr/>
              <p:nvPr/>
            </p:nvCxnSpPr>
            <p:spPr bwMode="auto">
              <a:xfrm rot="10800000">
                <a:off x="1116032" y="3278915"/>
                <a:ext cx="2133679" cy="158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tângulo 99"/>
              <p:cNvSpPr/>
              <p:nvPr/>
            </p:nvSpPr>
            <p:spPr bwMode="auto">
              <a:xfrm>
                <a:off x="1692217" y="3420469"/>
                <a:ext cx="972327" cy="4480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101" name="Conector reto 100"/>
              <p:cNvCxnSpPr/>
              <p:nvPr/>
            </p:nvCxnSpPr>
            <p:spPr bwMode="auto">
              <a:xfrm rot="5400000">
                <a:off x="926379" y="3473330"/>
                <a:ext cx="384067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ector reto 101"/>
              <p:cNvCxnSpPr/>
              <p:nvPr/>
            </p:nvCxnSpPr>
            <p:spPr bwMode="auto">
              <a:xfrm rot="5400000">
                <a:off x="3057677" y="3467776"/>
                <a:ext cx="38406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CaixaDeTexto 33"/>
              <p:cNvSpPr txBox="1">
                <a:spLocks noChangeArrowheads="1"/>
              </p:cNvSpPr>
              <p:nvPr/>
            </p:nvSpPr>
            <p:spPr bwMode="auto">
              <a:xfrm>
                <a:off x="1628719" y="4455427"/>
                <a:ext cx="261321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000" b="1">
                    <a:solidFill>
                      <a:srgbClr val="C00000"/>
                    </a:solidFill>
                    <a:latin typeface="Arial" pitchFamily="34" charset="0"/>
                  </a:rPr>
                  <a:t>DEPARTAMENTO DE  PROGRAMAS DE</a:t>
                </a:r>
              </a:p>
              <a:p>
                <a:r>
                  <a:rPr lang="pt-BR" sz="1000" b="1">
                    <a:solidFill>
                      <a:srgbClr val="C00000"/>
                    </a:solidFill>
                    <a:latin typeface="Arial" pitchFamily="34" charset="0"/>
                  </a:rPr>
                  <a:t>TRANSPORTES  AQUAVIÁRIOS</a:t>
                </a:r>
              </a:p>
              <a:p>
                <a:r>
                  <a:rPr lang="pt-BR" sz="1000" b="1">
                    <a:solidFill>
                      <a:srgbClr val="C00000"/>
                    </a:solidFill>
                    <a:latin typeface="Arial" pitchFamily="34" charset="0"/>
                  </a:rPr>
                  <a:t>DEPTA </a:t>
                </a:r>
              </a:p>
            </p:txBody>
          </p:sp>
          <p:sp>
            <p:nvSpPr>
              <p:cNvPr id="104" name="CaixaDeTexto 103"/>
              <p:cNvSpPr txBox="1">
                <a:spLocks noChangeArrowheads="1"/>
              </p:cNvSpPr>
              <p:nvPr/>
            </p:nvSpPr>
            <p:spPr bwMode="auto">
              <a:xfrm>
                <a:off x="1616112" y="5465878"/>
                <a:ext cx="2252747" cy="338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charset="0"/>
                  </a:rPr>
                  <a:t>COORDENAÇÃO-GERAL DE PROGRAMAS</a:t>
                </a:r>
              </a:p>
              <a:p>
                <a:pPr>
                  <a:defRPr/>
                </a:pPr>
                <a:r>
                  <a:rPr lang="pt-BR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charset="0"/>
                  </a:rPr>
                  <a:t>CGPAQ</a:t>
                </a:r>
              </a:p>
            </p:txBody>
          </p:sp>
          <p:sp>
            <p:nvSpPr>
              <p:cNvPr id="105" name="CaixaDeTexto 35"/>
              <p:cNvSpPr txBox="1">
                <a:spLocks noChangeArrowheads="1"/>
              </p:cNvSpPr>
              <p:nvPr/>
            </p:nvSpPr>
            <p:spPr bwMode="auto">
              <a:xfrm>
                <a:off x="755576" y="3869579"/>
                <a:ext cx="18245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800">
                    <a:latin typeface="Arial" pitchFamily="34" charset="0"/>
                  </a:rPr>
                  <a:t>SECRETARIA DE GESTÃO DOS </a:t>
                </a:r>
              </a:p>
              <a:p>
                <a:r>
                  <a:rPr lang="pt-BR" sz="800">
                    <a:latin typeface="Arial" pitchFamily="34" charset="0"/>
                  </a:rPr>
                  <a:t>PROGRAMAS DE TRANSPORTES</a:t>
                </a:r>
              </a:p>
            </p:txBody>
          </p:sp>
          <p:grpSp>
            <p:nvGrpSpPr>
              <p:cNvPr id="106" name="Grupo 53"/>
              <p:cNvGrpSpPr>
                <a:grpSpLocks/>
              </p:cNvGrpSpPr>
              <p:nvPr/>
            </p:nvGrpSpPr>
            <p:grpSpPr bwMode="auto">
              <a:xfrm>
                <a:off x="1214777" y="2420593"/>
                <a:ext cx="1936796" cy="448043"/>
                <a:chOff x="1633596" y="2643182"/>
                <a:chExt cx="1357322" cy="500066"/>
              </a:xfrm>
            </p:grpSpPr>
            <p:sp>
              <p:nvSpPr>
                <p:cNvPr id="117" name="Retângulo 116"/>
                <p:cNvSpPr/>
                <p:nvPr/>
              </p:nvSpPr>
              <p:spPr>
                <a:xfrm>
                  <a:off x="1633596" y="2643182"/>
                  <a:ext cx="1357322" cy="50006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118" name="CaixaDeTexto 117"/>
                <p:cNvSpPr txBox="1"/>
                <p:nvPr/>
              </p:nvSpPr>
              <p:spPr>
                <a:xfrm>
                  <a:off x="1948232" y="2681844"/>
                  <a:ext cx="713160" cy="44637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000" b="1" dirty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cs typeface="Arial" charset="0"/>
                    </a:rPr>
                    <a:t>SECRETARIA</a:t>
                  </a:r>
                </a:p>
                <a:p>
                  <a:pPr algn="ctr">
                    <a:defRPr/>
                  </a:pPr>
                  <a:r>
                    <a:rPr lang="pt-BR" sz="1000" b="1" dirty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cs typeface="Arial" charset="0"/>
                    </a:rPr>
                    <a:t>EXECUTIVA</a:t>
                  </a:r>
                </a:p>
              </p:txBody>
            </p:sp>
          </p:grpSp>
          <p:grpSp>
            <p:nvGrpSpPr>
              <p:cNvPr id="107" name="Grupo 54"/>
              <p:cNvGrpSpPr>
                <a:grpSpLocks/>
              </p:cNvGrpSpPr>
              <p:nvPr/>
            </p:nvGrpSpPr>
            <p:grpSpPr bwMode="auto">
              <a:xfrm>
                <a:off x="617932" y="3420511"/>
                <a:ext cx="972319" cy="448044"/>
                <a:chOff x="357158" y="3759152"/>
                <a:chExt cx="1214446" cy="500066"/>
              </a:xfrm>
            </p:grpSpPr>
            <p:sp>
              <p:nvSpPr>
                <p:cNvPr id="115" name="Retângulo 114"/>
                <p:cNvSpPr/>
                <p:nvPr/>
              </p:nvSpPr>
              <p:spPr>
                <a:xfrm>
                  <a:off x="357158" y="3759152"/>
                  <a:ext cx="1214446" cy="50006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116" name="CaixaDeTexto 115"/>
                <p:cNvSpPr txBox="1"/>
                <p:nvPr/>
              </p:nvSpPr>
              <p:spPr>
                <a:xfrm>
                  <a:off x="509348" y="3859730"/>
                  <a:ext cx="894285" cy="30998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cs typeface="Arial" charset="0"/>
                    </a:rPr>
                    <a:t>SEGES</a:t>
                  </a:r>
                </a:p>
              </p:txBody>
            </p:sp>
          </p:grpSp>
          <p:sp>
            <p:nvSpPr>
              <p:cNvPr id="108" name="Retângulo 107"/>
              <p:cNvSpPr/>
              <p:nvPr/>
            </p:nvSpPr>
            <p:spPr bwMode="auto">
              <a:xfrm>
                <a:off x="2769696" y="3420469"/>
                <a:ext cx="972327" cy="4480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grpSp>
            <p:nvGrpSpPr>
              <p:cNvPr id="109" name="Grupo 55"/>
              <p:cNvGrpSpPr>
                <a:grpSpLocks/>
              </p:cNvGrpSpPr>
              <p:nvPr/>
            </p:nvGrpSpPr>
            <p:grpSpPr bwMode="auto">
              <a:xfrm>
                <a:off x="617932" y="4468790"/>
                <a:ext cx="857928" cy="448043"/>
                <a:chOff x="357158" y="4929198"/>
                <a:chExt cx="1071570" cy="500066"/>
              </a:xfrm>
            </p:grpSpPr>
            <p:sp>
              <p:nvSpPr>
                <p:cNvPr id="113" name="Retângulo 112"/>
                <p:cNvSpPr/>
                <p:nvPr/>
              </p:nvSpPr>
              <p:spPr>
                <a:xfrm>
                  <a:off x="357158" y="4929198"/>
                  <a:ext cx="1071570" cy="500066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114" name="CaixaDeTexto 113"/>
                <p:cNvSpPr txBox="1"/>
                <p:nvPr/>
              </p:nvSpPr>
              <p:spPr>
                <a:xfrm>
                  <a:off x="461759" y="5046571"/>
                  <a:ext cx="830833" cy="29226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cs typeface="Arial" charset="0"/>
                    </a:rPr>
                    <a:t>DEPTA</a:t>
                  </a:r>
                </a:p>
              </p:txBody>
            </p:sp>
          </p:grpSp>
          <p:grpSp>
            <p:nvGrpSpPr>
              <p:cNvPr id="110" name="Grupo 56"/>
              <p:cNvGrpSpPr>
                <a:grpSpLocks/>
              </p:cNvGrpSpPr>
              <p:nvPr/>
            </p:nvGrpSpPr>
            <p:grpSpPr bwMode="auto">
              <a:xfrm>
                <a:off x="611188" y="5428881"/>
                <a:ext cx="710881" cy="448044"/>
                <a:chOff x="348060" y="6000768"/>
                <a:chExt cx="887904" cy="500066"/>
              </a:xfrm>
            </p:grpSpPr>
            <p:sp>
              <p:nvSpPr>
                <p:cNvPr id="111" name="Retângulo 110"/>
                <p:cNvSpPr/>
                <p:nvPr/>
              </p:nvSpPr>
              <p:spPr>
                <a:xfrm>
                  <a:off x="378708" y="6000768"/>
                  <a:ext cx="857256" cy="50006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112" name="CaixaDeTexto 111"/>
                <p:cNvSpPr txBox="1"/>
                <p:nvPr/>
              </p:nvSpPr>
              <p:spPr>
                <a:xfrm>
                  <a:off x="348060" y="6104056"/>
                  <a:ext cx="878420" cy="2922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cs typeface="Arial" charset="0"/>
                    </a:rPr>
                    <a:t>CGPAQ</a:t>
                  </a:r>
                </a:p>
              </p:txBody>
            </p:sp>
          </p:grpSp>
        </p:grpSp>
        <p:grpSp>
          <p:nvGrpSpPr>
            <p:cNvPr id="87" name="Grupo 7"/>
            <p:cNvGrpSpPr>
              <a:grpSpLocks/>
            </p:cNvGrpSpPr>
            <p:nvPr/>
          </p:nvGrpSpPr>
          <p:grpSpPr bwMode="auto">
            <a:xfrm>
              <a:off x="5292725" y="836613"/>
              <a:ext cx="2876550" cy="3384550"/>
              <a:chOff x="5292080" y="536873"/>
              <a:chExt cx="2877636" cy="3383928"/>
            </a:xfrm>
          </p:grpSpPr>
          <p:sp>
            <p:nvSpPr>
              <p:cNvPr id="89" name="Retângulo de cantos arredondados 88"/>
              <p:cNvSpPr/>
              <p:nvPr/>
            </p:nvSpPr>
            <p:spPr>
              <a:xfrm>
                <a:off x="5292080" y="536873"/>
                <a:ext cx="2877636" cy="3383928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0" name="CaixaDeTexto 89"/>
              <p:cNvSpPr txBox="1"/>
              <p:nvPr/>
            </p:nvSpPr>
            <p:spPr>
              <a:xfrm>
                <a:off x="5487417" y="1982819"/>
                <a:ext cx="2452025" cy="2618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PRESIDÊNCIA DA REPÚBLICA</a:t>
                </a:r>
              </a:p>
            </p:txBody>
          </p:sp>
          <p:sp>
            <p:nvSpPr>
              <p:cNvPr id="91" name="Retângulo 90"/>
              <p:cNvSpPr/>
              <p:nvPr/>
            </p:nvSpPr>
            <p:spPr>
              <a:xfrm>
                <a:off x="5860070" y="2321129"/>
                <a:ext cx="1714512" cy="500066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2" name="CaixaDeTexto 91"/>
              <p:cNvSpPr txBox="1"/>
              <p:nvPr/>
            </p:nvSpPr>
            <p:spPr>
              <a:xfrm>
                <a:off x="5893970" y="2366924"/>
                <a:ext cx="1646859" cy="4317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charset="0"/>
                  </a:rPr>
                  <a:t>SECRETARIA ESPECIAL</a:t>
                </a:r>
              </a:p>
              <a:p>
                <a:pPr algn="ctr">
                  <a:defRPr/>
                </a:pPr>
                <a:r>
                  <a:rPr lang="pt-BR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 charset="0"/>
                  </a:rPr>
                  <a:t>DE PORTOS</a:t>
                </a:r>
              </a:p>
            </p:txBody>
          </p:sp>
          <p:pic>
            <p:nvPicPr>
              <p:cNvPr id="93" name="Imagem 45" descr="BRASÃO DA REPÚBLICA_DESENHADO_01OUT2007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49503" y="726175"/>
                <a:ext cx="1126480" cy="1229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Imagem 2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38056" y="2947641"/>
                <a:ext cx="1349375" cy="820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8" name="Forma livre 87"/>
            <p:cNvSpPr/>
            <p:nvPr/>
          </p:nvSpPr>
          <p:spPr>
            <a:xfrm>
              <a:off x="2843808" y="3071674"/>
              <a:ext cx="2986603" cy="1725478"/>
            </a:xfrm>
            <a:custGeom>
              <a:avLst/>
              <a:gdLst>
                <a:gd name="connsiteX0" fmla="*/ 0 w 4350058"/>
                <a:gd name="connsiteY0" fmla="*/ 2707689 h 2707689"/>
                <a:gd name="connsiteX1" fmla="*/ 4083728 w 4350058"/>
                <a:gd name="connsiteY1" fmla="*/ 177553 h 2707689"/>
                <a:gd name="connsiteX2" fmla="*/ 3950563 w 4350058"/>
                <a:gd name="connsiteY2" fmla="*/ 0 h 2707689"/>
                <a:gd name="connsiteX3" fmla="*/ 4350058 w 4350058"/>
                <a:gd name="connsiteY3" fmla="*/ 159798 h 2707689"/>
                <a:gd name="connsiteX4" fmla="*/ 4287914 w 4350058"/>
                <a:gd name="connsiteY4" fmla="*/ 506027 h 2707689"/>
                <a:gd name="connsiteX5" fmla="*/ 4225770 w 4350058"/>
                <a:gd name="connsiteY5" fmla="*/ 399495 h 2707689"/>
                <a:gd name="connsiteX6" fmla="*/ 0 w 4350058"/>
                <a:gd name="connsiteY6" fmla="*/ 2707689 h 2707689"/>
                <a:gd name="connsiteX0" fmla="*/ 0 w 4350058"/>
                <a:gd name="connsiteY0" fmla="*/ 2707689 h 2707689"/>
                <a:gd name="connsiteX1" fmla="*/ 4083728 w 4350058"/>
                <a:gd name="connsiteY1" fmla="*/ 177553 h 2707689"/>
                <a:gd name="connsiteX2" fmla="*/ 3950563 w 4350058"/>
                <a:gd name="connsiteY2" fmla="*/ 0 h 2707689"/>
                <a:gd name="connsiteX3" fmla="*/ 4350058 w 4350058"/>
                <a:gd name="connsiteY3" fmla="*/ 159798 h 2707689"/>
                <a:gd name="connsiteX4" fmla="*/ 4341180 w 4350058"/>
                <a:gd name="connsiteY4" fmla="*/ 568170 h 2707689"/>
                <a:gd name="connsiteX5" fmla="*/ 4225770 w 4350058"/>
                <a:gd name="connsiteY5" fmla="*/ 399495 h 2707689"/>
                <a:gd name="connsiteX6" fmla="*/ 0 w 4350058"/>
                <a:gd name="connsiteY6" fmla="*/ 2707689 h 27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0058" h="2707689">
                  <a:moveTo>
                    <a:pt x="0" y="2707689"/>
                  </a:moveTo>
                  <a:lnTo>
                    <a:pt x="4083728" y="177553"/>
                  </a:lnTo>
                  <a:lnTo>
                    <a:pt x="3950563" y="0"/>
                  </a:lnTo>
                  <a:lnTo>
                    <a:pt x="4350058" y="159798"/>
                  </a:lnTo>
                  <a:lnTo>
                    <a:pt x="4341180" y="568170"/>
                  </a:lnTo>
                  <a:lnTo>
                    <a:pt x="4225770" y="399495"/>
                  </a:lnTo>
                  <a:lnTo>
                    <a:pt x="0" y="2707689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19" name="CaixaDeTexto 118"/>
          <p:cNvSpPr txBox="1">
            <a:spLocks noChangeArrowheads="1"/>
          </p:cNvSpPr>
          <p:nvPr/>
        </p:nvSpPr>
        <p:spPr bwMode="auto">
          <a:xfrm>
            <a:off x="5214942" y="4429132"/>
            <a:ext cx="30876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b="1" dirty="0">
                <a:solidFill>
                  <a:srgbClr val="C00000"/>
                </a:solidFill>
                <a:latin typeface="Arial" pitchFamily="34" charset="0"/>
              </a:rPr>
              <a:t>RECONHECIMENTO DA IMPORTÂNCIA DO </a:t>
            </a:r>
          </a:p>
          <a:p>
            <a:pPr algn="ctr"/>
            <a:r>
              <a:rPr lang="pt-BR" sz="1100" b="1" dirty="0">
                <a:solidFill>
                  <a:srgbClr val="C00000"/>
                </a:solidFill>
                <a:latin typeface="Arial" pitchFamily="34" charset="0"/>
              </a:rPr>
              <a:t>SETOR </a:t>
            </a:r>
            <a:r>
              <a:rPr lang="pt-BR" sz="1100" b="1" dirty="0" smtClean="0">
                <a:solidFill>
                  <a:srgbClr val="C00000"/>
                </a:solidFill>
                <a:latin typeface="Arial" pitchFamily="34" charset="0"/>
              </a:rPr>
              <a:t>PORTUÁRIO NACIONAL</a:t>
            </a:r>
            <a:endParaRPr lang="pt-BR" sz="11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 rot="-5400000">
            <a:off x="2809082" y="459581"/>
            <a:ext cx="3579812" cy="9197975"/>
          </a:xfrm>
          <a:prstGeom prst="rect">
            <a:avLst/>
          </a:prstGeom>
          <a:gradFill rotWithShape="0">
            <a:gsLst>
              <a:gs pos="0">
                <a:srgbClr val="CAE1FF">
                  <a:alpha val="0"/>
                </a:srgbClr>
              </a:gs>
              <a:gs pos="100000">
                <a:srgbClr val="CAE1FF">
                  <a:alpha val="79999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2226" name="Group 24"/>
          <p:cNvGrpSpPr>
            <a:grpSpLocks/>
          </p:cNvGrpSpPr>
          <p:nvPr/>
        </p:nvGrpSpPr>
        <p:grpSpPr bwMode="auto">
          <a:xfrm>
            <a:off x="1455738" y="1884363"/>
            <a:ext cx="6991350" cy="4660900"/>
            <a:chOff x="0" y="0"/>
            <a:chExt cx="6264" cy="4176"/>
          </a:xfrm>
        </p:grpSpPr>
        <p:grpSp>
          <p:nvGrpSpPr>
            <p:cNvPr id="52326" name="Group 17"/>
            <p:cNvGrpSpPr>
              <a:grpSpLocks/>
            </p:cNvGrpSpPr>
            <p:nvPr/>
          </p:nvGrpSpPr>
          <p:grpSpPr bwMode="auto">
            <a:xfrm>
              <a:off x="0" y="0"/>
              <a:ext cx="6264" cy="4176"/>
              <a:chOff x="0" y="0"/>
              <a:chExt cx="6264" cy="4176"/>
            </a:xfrm>
          </p:grpSpPr>
          <p:pic>
            <p:nvPicPr>
              <p:cNvPr id="5233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6264" cy="4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3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68" y="904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35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04" y="104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36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52" y="1584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37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52" y="168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38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92" y="215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39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32" y="271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40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24" y="296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41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20" y="300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42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12" y="316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43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68" y="339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44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48" y="3640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45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52" y="380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46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24" y="1424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2347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40" y="195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52327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2" y="576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2328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8" y="720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2329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2" y="904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2330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832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2331" name="Picture 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4" y="800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2332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0" y="1392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2530475" y="2316163"/>
            <a:ext cx="6729413" cy="4110037"/>
            <a:chOff x="3464795" y="3288965"/>
            <a:chExt cx="9569458" cy="5843037"/>
          </a:xfrm>
        </p:grpSpPr>
        <p:sp>
          <p:nvSpPr>
            <p:cNvPr id="52302" name="CaixaDeTexto 5"/>
            <p:cNvSpPr txBox="1">
              <a:spLocks noChangeArrowheads="1"/>
            </p:cNvSpPr>
            <p:nvPr/>
          </p:nvSpPr>
          <p:spPr bwMode="auto">
            <a:xfrm>
              <a:off x="3464795" y="4649406"/>
              <a:ext cx="138154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Velho</a:t>
              </a:r>
            </a:p>
          </p:txBody>
        </p:sp>
        <p:sp>
          <p:nvSpPr>
            <p:cNvPr id="52303" name="CaixaDeTexto 6"/>
            <p:cNvSpPr txBox="1">
              <a:spLocks noChangeArrowheads="1"/>
            </p:cNvSpPr>
            <p:nvPr/>
          </p:nvSpPr>
          <p:spPr bwMode="auto">
            <a:xfrm>
              <a:off x="3838002" y="4012657"/>
              <a:ext cx="1584639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Manaus/Itacoatiara</a:t>
              </a:r>
            </a:p>
          </p:txBody>
        </p:sp>
        <p:sp>
          <p:nvSpPr>
            <p:cNvPr id="52304" name="CaixaDeTexto 7"/>
            <p:cNvSpPr txBox="1">
              <a:spLocks noChangeArrowheads="1"/>
            </p:cNvSpPr>
            <p:nvPr/>
          </p:nvSpPr>
          <p:spPr bwMode="auto">
            <a:xfrm>
              <a:off x="6502424" y="3713653"/>
              <a:ext cx="1120417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Santarém</a:t>
              </a:r>
            </a:p>
          </p:txBody>
        </p:sp>
        <p:sp>
          <p:nvSpPr>
            <p:cNvPr id="52305" name="CaixaDeTexto 33"/>
            <p:cNvSpPr txBox="1">
              <a:spLocks noChangeArrowheads="1"/>
            </p:cNvSpPr>
            <p:nvPr/>
          </p:nvSpPr>
          <p:spPr bwMode="auto">
            <a:xfrm>
              <a:off x="7582594" y="4001653"/>
              <a:ext cx="150343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Vila do Conde</a:t>
              </a:r>
            </a:p>
          </p:txBody>
        </p:sp>
        <p:sp>
          <p:nvSpPr>
            <p:cNvPr id="52306" name="CaixaDeTexto 38"/>
            <p:cNvSpPr txBox="1">
              <a:spLocks noChangeArrowheads="1"/>
            </p:cNvSpPr>
            <p:nvPr/>
          </p:nvSpPr>
          <p:spPr bwMode="auto">
            <a:xfrm>
              <a:off x="8888838" y="3627233"/>
              <a:ext cx="233056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Belém/Miramar/Outeiros</a:t>
              </a:r>
            </a:p>
          </p:txBody>
        </p:sp>
        <p:sp>
          <p:nvSpPr>
            <p:cNvPr id="52307" name="CaixaDeTexto 42"/>
            <p:cNvSpPr txBox="1">
              <a:spLocks noChangeArrowheads="1"/>
            </p:cNvSpPr>
            <p:nvPr/>
          </p:nvSpPr>
          <p:spPr bwMode="auto">
            <a:xfrm>
              <a:off x="10895119" y="4145650"/>
              <a:ext cx="112082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Pecém</a:t>
              </a:r>
            </a:p>
          </p:txBody>
        </p:sp>
        <p:sp>
          <p:nvSpPr>
            <p:cNvPr id="52308" name="CaixaDeTexto 43"/>
            <p:cNvSpPr txBox="1">
              <a:spLocks noChangeArrowheads="1"/>
            </p:cNvSpPr>
            <p:nvPr/>
          </p:nvSpPr>
          <p:spPr bwMode="auto">
            <a:xfrm>
              <a:off x="9721849" y="3940368"/>
              <a:ext cx="112082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Itaqui</a:t>
              </a:r>
            </a:p>
          </p:txBody>
        </p:sp>
        <p:sp>
          <p:nvSpPr>
            <p:cNvPr id="52309" name="CaixaDeTexto 44"/>
            <p:cNvSpPr txBox="1">
              <a:spLocks noChangeArrowheads="1"/>
            </p:cNvSpPr>
            <p:nvPr/>
          </p:nvSpPr>
          <p:spPr bwMode="auto">
            <a:xfrm>
              <a:off x="10441743" y="5801645"/>
              <a:ext cx="259251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Aratu/Salvador</a:t>
              </a:r>
            </a:p>
          </p:txBody>
        </p:sp>
        <p:sp>
          <p:nvSpPr>
            <p:cNvPr id="52310" name="CaixaDeTexto 46"/>
            <p:cNvSpPr txBox="1">
              <a:spLocks noChangeArrowheads="1"/>
            </p:cNvSpPr>
            <p:nvPr/>
          </p:nvSpPr>
          <p:spPr bwMode="auto">
            <a:xfrm>
              <a:off x="11615233" y="5092683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Suape/Recife</a:t>
              </a:r>
            </a:p>
          </p:txBody>
        </p:sp>
        <p:sp>
          <p:nvSpPr>
            <p:cNvPr id="52311" name="CaixaDeTexto 48"/>
            <p:cNvSpPr txBox="1">
              <a:spLocks noChangeArrowheads="1"/>
            </p:cNvSpPr>
            <p:nvPr/>
          </p:nvSpPr>
          <p:spPr bwMode="auto">
            <a:xfrm>
              <a:off x="6692538" y="7797467"/>
              <a:ext cx="197335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Paranaguá/Antonina</a:t>
              </a:r>
            </a:p>
          </p:txBody>
        </p:sp>
        <p:sp>
          <p:nvSpPr>
            <p:cNvPr id="52312" name="CaixaDeTexto 53"/>
            <p:cNvSpPr txBox="1">
              <a:spLocks noChangeArrowheads="1"/>
            </p:cNvSpPr>
            <p:nvPr/>
          </p:nvSpPr>
          <p:spPr bwMode="auto">
            <a:xfrm>
              <a:off x="6574434" y="7961636"/>
              <a:ext cx="329739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2313" name="CaixaDeTexto 54"/>
            <p:cNvSpPr txBox="1">
              <a:spLocks noChangeArrowheads="1"/>
            </p:cNvSpPr>
            <p:nvPr/>
          </p:nvSpPr>
          <p:spPr bwMode="auto">
            <a:xfrm>
              <a:off x="5422276" y="8621117"/>
              <a:ext cx="129228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2314" name="CaixaDeTexto 56"/>
            <p:cNvSpPr txBox="1">
              <a:spLocks noChangeArrowheads="1"/>
            </p:cNvSpPr>
            <p:nvPr/>
          </p:nvSpPr>
          <p:spPr bwMode="auto">
            <a:xfrm>
              <a:off x="5233950" y="8825634"/>
              <a:ext cx="126847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Rio Grande</a:t>
              </a:r>
            </a:p>
          </p:txBody>
        </p:sp>
        <p:sp>
          <p:nvSpPr>
            <p:cNvPr id="52315" name="Elipse 1"/>
            <p:cNvSpPr>
              <a:spLocks noChangeArrowheads="1"/>
            </p:cNvSpPr>
            <p:nvPr/>
          </p:nvSpPr>
          <p:spPr bwMode="auto">
            <a:xfrm>
              <a:off x="10027831" y="4189327"/>
              <a:ext cx="304814" cy="263495"/>
            </a:xfrm>
            <a:prstGeom prst="ellipse">
              <a:avLst/>
            </a:prstGeom>
            <a:solidFill>
              <a:srgbClr val="0E77BC">
                <a:alpha val="0"/>
              </a:srgbClr>
            </a:solidFill>
            <a:ln w="25400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pPr defTabSz="641350"/>
              <a:endParaRPr lang="pt-BR" sz="800" b="1">
                <a:solidFill>
                  <a:srgbClr val="A4A4A4"/>
                </a:solidFill>
                <a:latin typeface="Helvetica"/>
              </a:endParaRPr>
            </a:p>
          </p:txBody>
        </p:sp>
        <p:sp>
          <p:nvSpPr>
            <p:cNvPr id="52316" name="CaixaDeTexto 44"/>
            <p:cNvSpPr txBox="1">
              <a:spLocks noChangeArrowheads="1"/>
            </p:cNvSpPr>
            <p:nvPr/>
          </p:nvSpPr>
          <p:spPr bwMode="auto">
            <a:xfrm>
              <a:off x="10022474" y="6101449"/>
              <a:ext cx="259251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Sul / Ilhéus</a:t>
              </a:r>
            </a:p>
          </p:txBody>
        </p:sp>
        <p:sp>
          <p:nvSpPr>
            <p:cNvPr id="52317" name="CaixaDeTexto 53"/>
            <p:cNvSpPr txBox="1">
              <a:spLocks noChangeArrowheads="1"/>
            </p:cNvSpPr>
            <p:nvPr/>
          </p:nvSpPr>
          <p:spPr bwMode="auto">
            <a:xfrm>
              <a:off x="6430412" y="8177635"/>
              <a:ext cx="329739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Itajaí/Imbituba/São Francisco do Sul</a:t>
              </a:r>
            </a:p>
          </p:txBody>
        </p:sp>
        <p:sp>
          <p:nvSpPr>
            <p:cNvPr id="52318" name="CaixaDeTexto 51"/>
            <p:cNvSpPr txBox="1">
              <a:spLocks noChangeArrowheads="1"/>
            </p:cNvSpPr>
            <p:nvPr/>
          </p:nvSpPr>
          <p:spPr bwMode="auto">
            <a:xfrm>
              <a:off x="9166845" y="6975070"/>
              <a:ext cx="248138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Vitória</a:t>
              </a:r>
            </a:p>
          </p:txBody>
        </p:sp>
        <p:sp>
          <p:nvSpPr>
            <p:cNvPr id="52319" name="CaixaDeTexto 52"/>
            <p:cNvSpPr txBox="1">
              <a:spLocks noChangeArrowheads="1"/>
            </p:cNvSpPr>
            <p:nvPr/>
          </p:nvSpPr>
          <p:spPr bwMode="auto">
            <a:xfrm>
              <a:off x="7642402" y="7468726"/>
              <a:ext cx="876341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2320" name="CaixaDeTexto 55"/>
            <p:cNvSpPr txBox="1">
              <a:spLocks noChangeArrowheads="1"/>
            </p:cNvSpPr>
            <p:nvPr/>
          </p:nvSpPr>
          <p:spPr bwMode="auto">
            <a:xfrm>
              <a:off x="8450116" y="7457638"/>
              <a:ext cx="1984102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Itaguaí/Rio de Janeiro</a:t>
              </a:r>
            </a:p>
          </p:txBody>
        </p:sp>
        <p:sp>
          <p:nvSpPr>
            <p:cNvPr id="52321" name="CaixaDeTexto 8"/>
            <p:cNvSpPr txBox="1">
              <a:spLocks noChangeArrowheads="1"/>
            </p:cNvSpPr>
            <p:nvPr/>
          </p:nvSpPr>
          <p:spPr bwMode="auto">
            <a:xfrm>
              <a:off x="7052595" y="7607383"/>
              <a:ext cx="2072662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Santos/São Sebastião</a:t>
              </a:r>
            </a:p>
          </p:txBody>
        </p:sp>
        <p:sp>
          <p:nvSpPr>
            <p:cNvPr id="52322" name="CaixaDeTexto 33"/>
            <p:cNvSpPr txBox="1">
              <a:spLocks noChangeArrowheads="1"/>
            </p:cNvSpPr>
            <p:nvPr/>
          </p:nvSpPr>
          <p:spPr bwMode="auto">
            <a:xfrm>
              <a:off x="8567559" y="3288965"/>
              <a:ext cx="150343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Macapá</a:t>
              </a:r>
            </a:p>
          </p:txBody>
        </p:sp>
        <p:sp>
          <p:nvSpPr>
            <p:cNvPr id="52323" name="CaixaDeTexto 46"/>
            <p:cNvSpPr txBox="1">
              <a:spLocks noChangeArrowheads="1"/>
            </p:cNvSpPr>
            <p:nvPr/>
          </p:nvSpPr>
          <p:spPr bwMode="auto">
            <a:xfrm>
              <a:off x="11705954" y="4872399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Cabedelo</a:t>
              </a:r>
            </a:p>
          </p:txBody>
        </p:sp>
        <p:sp>
          <p:nvSpPr>
            <p:cNvPr id="52324" name="CaixaDeTexto 46"/>
            <p:cNvSpPr txBox="1">
              <a:spLocks noChangeArrowheads="1"/>
            </p:cNvSpPr>
            <p:nvPr/>
          </p:nvSpPr>
          <p:spPr bwMode="auto">
            <a:xfrm>
              <a:off x="11343071" y="5390718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Maceió</a:t>
              </a:r>
            </a:p>
          </p:txBody>
        </p:sp>
        <p:sp>
          <p:nvSpPr>
            <p:cNvPr id="52325" name="CaixaDeTexto 56"/>
            <p:cNvSpPr txBox="1">
              <a:spLocks noChangeArrowheads="1"/>
            </p:cNvSpPr>
            <p:nvPr/>
          </p:nvSpPr>
          <p:spPr bwMode="auto">
            <a:xfrm>
              <a:off x="5933792" y="8514642"/>
              <a:ext cx="126847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Alegre</a:t>
              </a:r>
            </a:p>
          </p:txBody>
        </p:sp>
      </p:grpSp>
      <p:grpSp>
        <p:nvGrpSpPr>
          <p:cNvPr id="52228" name="Group 27"/>
          <p:cNvGrpSpPr>
            <a:grpSpLocks/>
          </p:cNvGrpSpPr>
          <p:nvPr/>
        </p:nvGrpSpPr>
        <p:grpSpPr bwMode="auto">
          <a:xfrm>
            <a:off x="6619875" y="2751138"/>
            <a:ext cx="517525" cy="385762"/>
            <a:chOff x="0" y="0"/>
            <a:chExt cx="465" cy="345"/>
          </a:xfrm>
        </p:grpSpPr>
        <p:sp>
          <p:nvSpPr>
            <p:cNvPr id="52300" name="Oval 25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301" name="Oval 26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29" name="Group 30"/>
          <p:cNvGrpSpPr>
            <a:grpSpLocks/>
          </p:cNvGrpSpPr>
          <p:nvPr/>
        </p:nvGrpSpPr>
        <p:grpSpPr bwMode="auto">
          <a:xfrm>
            <a:off x="7405688" y="2911475"/>
            <a:ext cx="517525" cy="387350"/>
            <a:chOff x="0" y="0"/>
            <a:chExt cx="465" cy="345"/>
          </a:xfrm>
        </p:grpSpPr>
        <p:sp>
          <p:nvSpPr>
            <p:cNvPr id="52298" name="Oval 28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9" name="Oval 29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30" name="Group 35"/>
          <p:cNvGrpSpPr>
            <a:grpSpLocks/>
          </p:cNvGrpSpPr>
          <p:nvPr/>
        </p:nvGrpSpPr>
        <p:grpSpPr bwMode="auto">
          <a:xfrm>
            <a:off x="7923213" y="3519488"/>
            <a:ext cx="519112" cy="385762"/>
            <a:chOff x="0" y="0"/>
            <a:chExt cx="465" cy="345"/>
          </a:xfrm>
        </p:grpSpPr>
        <p:sp>
          <p:nvSpPr>
            <p:cNvPr id="52296" name="Oval 33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7" name="Oval 34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31" name="Group 38"/>
          <p:cNvGrpSpPr>
            <a:grpSpLocks/>
          </p:cNvGrpSpPr>
          <p:nvPr/>
        </p:nvGrpSpPr>
        <p:grpSpPr bwMode="auto">
          <a:xfrm>
            <a:off x="7119938" y="3930650"/>
            <a:ext cx="517525" cy="385763"/>
            <a:chOff x="0" y="0"/>
            <a:chExt cx="465" cy="345"/>
          </a:xfrm>
        </p:grpSpPr>
        <p:sp>
          <p:nvSpPr>
            <p:cNvPr id="52294" name="Oval 36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5" name="Oval 37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32" name="Group 41"/>
          <p:cNvGrpSpPr>
            <a:grpSpLocks/>
          </p:cNvGrpSpPr>
          <p:nvPr/>
        </p:nvGrpSpPr>
        <p:grpSpPr bwMode="auto">
          <a:xfrm>
            <a:off x="7691438" y="3644900"/>
            <a:ext cx="517525" cy="385763"/>
            <a:chOff x="0" y="0"/>
            <a:chExt cx="465" cy="345"/>
          </a:xfrm>
        </p:grpSpPr>
        <p:sp>
          <p:nvSpPr>
            <p:cNvPr id="52292" name="Oval 39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3" name="Oval 40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33" name="Group 44"/>
          <p:cNvGrpSpPr>
            <a:grpSpLocks/>
          </p:cNvGrpSpPr>
          <p:nvPr/>
        </p:nvGrpSpPr>
        <p:grpSpPr bwMode="auto">
          <a:xfrm>
            <a:off x="6851650" y="4144963"/>
            <a:ext cx="519113" cy="385762"/>
            <a:chOff x="0" y="0"/>
            <a:chExt cx="465" cy="345"/>
          </a:xfrm>
        </p:grpSpPr>
        <p:sp>
          <p:nvSpPr>
            <p:cNvPr id="52290" name="Oval 42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91" name="Oval 43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34" name="Group 47"/>
          <p:cNvGrpSpPr>
            <a:grpSpLocks/>
          </p:cNvGrpSpPr>
          <p:nvPr/>
        </p:nvGrpSpPr>
        <p:grpSpPr bwMode="auto">
          <a:xfrm>
            <a:off x="8002588" y="3340100"/>
            <a:ext cx="519112" cy="387350"/>
            <a:chOff x="0" y="0"/>
            <a:chExt cx="465" cy="345"/>
          </a:xfrm>
        </p:grpSpPr>
        <p:sp>
          <p:nvSpPr>
            <p:cNvPr id="52288" name="Oval 45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89" name="Oval 46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2235" name="Group 1"/>
          <p:cNvGrpSpPr>
            <a:grpSpLocks/>
          </p:cNvGrpSpPr>
          <p:nvPr/>
        </p:nvGrpSpPr>
        <p:grpSpPr bwMode="auto">
          <a:xfrm>
            <a:off x="-273050" y="1089025"/>
            <a:ext cx="6597650" cy="5421313"/>
            <a:chOff x="-388938" y="2044700"/>
            <a:chExt cx="9383713" cy="7708900"/>
          </a:xfrm>
        </p:grpSpPr>
        <p:pic>
          <p:nvPicPr>
            <p:cNvPr id="52250" name="Picture 4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88938" y="8191500"/>
              <a:ext cx="9383713" cy="1562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2251" name="AutoShape 49"/>
            <p:cNvSpPr>
              <a:spLocks/>
            </p:cNvSpPr>
            <p:nvPr/>
          </p:nvSpPr>
          <p:spPr bwMode="auto">
            <a:xfrm>
              <a:off x="444500" y="2044700"/>
              <a:ext cx="7442200" cy="6223000"/>
            </a:xfrm>
            <a:prstGeom prst="roundRect">
              <a:avLst>
                <a:gd name="adj" fmla="val 3060"/>
              </a:avLst>
            </a:prstGeom>
            <a:gradFill rotWithShape="0">
              <a:gsLst>
                <a:gs pos="0">
                  <a:srgbClr val="2BC0FF">
                    <a:alpha val="89998"/>
                  </a:srgbClr>
                </a:gs>
                <a:gs pos="100000">
                  <a:srgbClr val="1F497C">
                    <a:alpha val="89998"/>
                  </a:srgbClr>
                </a:gs>
              </a:gsLst>
              <a:lin ang="5400000" scaled="1"/>
            </a:gra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2" name="AutoShape 50"/>
            <p:cNvSpPr>
              <a:spLocks/>
            </p:cNvSpPr>
            <p:nvPr/>
          </p:nvSpPr>
          <p:spPr bwMode="auto">
            <a:xfrm>
              <a:off x="469900" y="2082800"/>
              <a:ext cx="7378700" cy="990600"/>
            </a:xfrm>
            <a:prstGeom prst="roundRect">
              <a:avLst>
                <a:gd name="adj" fmla="val 16380"/>
              </a:avLst>
            </a:prstGeom>
            <a:gradFill rotWithShape="0">
              <a:gsLst>
                <a:gs pos="0">
                  <a:srgbClr val="1F497C"/>
                </a:gs>
                <a:gs pos="100000">
                  <a:srgbClr val="040B10"/>
                </a:gs>
              </a:gsLst>
              <a:lin ang="5400000" scaled="1"/>
            </a:gra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/>
            </p:cNvSpPr>
            <p:nvPr/>
          </p:nvSpPr>
          <p:spPr bwMode="auto">
            <a:xfrm>
              <a:off x="710646" y="2254636"/>
              <a:ext cx="4432201" cy="711069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4998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defRPr/>
              </a:pPr>
              <a:r>
                <a:rPr lang="en-US" sz="28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Nordeste</a:t>
              </a:r>
            </a:p>
          </p:txBody>
        </p:sp>
        <p:sp>
          <p:nvSpPr>
            <p:cNvPr id="29749" name="Rectangle 53"/>
            <p:cNvSpPr>
              <a:spLocks/>
            </p:cNvSpPr>
            <p:nvPr/>
          </p:nvSpPr>
          <p:spPr bwMode="auto">
            <a:xfrm>
              <a:off x="1446712" y="3295280"/>
              <a:ext cx="3124894" cy="559826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FFFFFF">
                  <a:alpha val="59999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80000"/>
                </a:lnSpc>
                <a:defRPr/>
              </a:pPr>
              <a:r>
                <a:rPr lang="en-US" sz="2100" b="1">
                  <a:solidFill>
                    <a:srgbClr val="10283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Portos</a:t>
              </a:r>
            </a:p>
          </p:txBody>
        </p:sp>
        <p:sp>
          <p:nvSpPr>
            <p:cNvPr id="29750" name="Rectangle 54"/>
            <p:cNvSpPr>
              <a:spLocks/>
            </p:cNvSpPr>
            <p:nvPr/>
          </p:nvSpPr>
          <p:spPr bwMode="auto">
            <a:xfrm>
              <a:off x="4749977" y="2177885"/>
              <a:ext cx="2438501" cy="711069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4998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defRPr/>
              </a:pPr>
              <a:r>
                <a:rPr lang="en-US" sz="19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Investimentos </a:t>
              </a:r>
              <a:r>
                <a:rPr lang="en-US" sz="11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(Milhões R$)</a:t>
              </a:r>
            </a:p>
          </p:txBody>
        </p:sp>
        <p:sp>
          <p:nvSpPr>
            <p:cNvPr id="29751" name="Rectangle 55"/>
            <p:cNvSpPr>
              <a:spLocks/>
            </p:cNvSpPr>
            <p:nvPr/>
          </p:nvSpPr>
          <p:spPr bwMode="auto">
            <a:xfrm>
              <a:off x="570658" y="3308824"/>
              <a:ext cx="686393" cy="55757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FFFFFF">
                  <a:alpha val="59999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80000"/>
                </a:lnSpc>
                <a:defRPr/>
              </a:pPr>
              <a:r>
                <a:rPr lang="en-US" sz="2100" b="1">
                  <a:solidFill>
                    <a:srgbClr val="10283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UF</a:t>
              </a:r>
            </a:p>
          </p:txBody>
        </p:sp>
        <p:grpSp>
          <p:nvGrpSpPr>
            <p:cNvPr id="52257" name="Group 62"/>
            <p:cNvGrpSpPr>
              <a:grpSpLocks/>
            </p:cNvGrpSpPr>
            <p:nvPr/>
          </p:nvGrpSpPr>
          <p:grpSpPr bwMode="auto">
            <a:xfrm>
              <a:off x="482600" y="3924300"/>
              <a:ext cx="7366000" cy="596900"/>
              <a:chOff x="0" y="0"/>
              <a:chExt cx="4640" cy="376"/>
            </a:xfrm>
          </p:grpSpPr>
          <p:grpSp>
            <p:nvGrpSpPr>
              <p:cNvPr id="52282" name="Group 60"/>
              <p:cNvGrpSpPr>
                <a:grpSpLocks/>
              </p:cNvGrpSpPr>
              <p:nvPr/>
            </p:nvGrpSpPr>
            <p:grpSpPr bwMode="auto">
              <a:xfrm>
                <a:off x="584" y="0"/>
                <a:ext cx="4056" cy="376"/>
                <a:chOff x="0" y="0"/>
                <a:chExt cx="4056" cy="376"/>
              </a:xfrm>
            </p:grpSpPr>
            <p:grpSp>
              <p:nvGrpSpPr>
                <p:cNvPr id="52284" name="Group 5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56" cy="376"/>
                  <a:chOff x="0" y="0"/>
                  <a:chExt cx="4056" cy="376"/>
                </a:xfrm>
              </p:grpSpPr>
              <p:sp>
                <p:nvSpPr>
                  <p:cNvPr id="52286" name="Rectangle 5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095" cy="376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52287" name="Rectangle 57"/>
                  <p:cNvSpPr>
                    <a:spLocks/>
                  </p:cNvSpPr>
                  <p:nvPr/>
                </p:nvSpPr>
                <p:spPr bwMode="auto">
                  <a:xfrm>
                    <a:off x="3100" y="0"/>
                    <a:ext cx="956" cy="376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85" name="Rectangle 59"/>
                <p:cNvSpPr>
                  <a:spLocks/>
                </p:cNvSpPr>
                <p:nvPr/>
              </p:nvSpPr>
              <p:spPr bwMode="auto">
                <a:xfrm>
                  <a:off x="2120" y="0"/>
                  <a:ext cx="955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2283" name="Rectangle 61"/>
              <p:cNvSpPr>
                <a:spLocks/>
              </p:cNvSpPr>
              <p:nvPr/>
            </p:nvSpPr>
            <p:spPr bwMode="auto">
              <a:xfrm>
                <a:off x="0" y="0"/>
                <a:ext cx="552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258" name="Group 67"/>
            <p:cNvGrpSpPr>
              <a:grpSpLocks/>
            </p:cNvGrpSpPr>
            <p:nvPr/>
          </p:nvGrpSpPr>
          <p:grpSpPr bwMode="auto">
            <a:xfrm>
              <a:off x="519113" y="7569200"/>
              <a:ext cx="7329487" cy="596900"/>
              <a:chOff x="0" y="0"/>
              <a:chExt cx="4616" cy="376"/>
            </a:xfrm>
          </p:grpSpPr>
          <p:grpSp>
            <p:nvGrpSpPr>
              <p:cNvPr id="52278" name="Group 65"/>
              <p:cNvGrpSpPr>
                <a:grpSpLocks/>
              </p:cNvGrpSpPr>
              <p:nvPr/>
            </p:nvGrpSpPr>
            <p:grpSpPr bwMode="auto">
              <a:xfrm>
                <a:off x="0" y="0"/>
                <a:ext cx="4616" cy="376"/>
                <a:chOff x="0" y="0"/>
                <a:chExt cx="4616" cy="376"/>
              </a:xfrm>
            </p:grpSpPr>
            <p:sp>
              <p:nvSpPr>
                <p:cNvPr id="52280" name="Rectangle 63"/>
                <p:cNvSpPr>
                  <a:spLocks/>
                </p:cNvSpPr>
                <p:nvPr/>
              </p:nvSpPr>
              <p:spPr bwMode="auto">
                <a:xfrm>
                  <a:off x="0" y="0"/>
                  <a:ext cx="2656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2281" name="Rectangle 64"/>
                <p:cNvSpPr>
                  <a:spLocks/>
                </p:cNvSpPr>
                <p:nvPr/>
              </p:nvSpPr>
              <p:spPr bwMode="auto">
                <a:xfrm>
                  <a:off x="3661" y="0"/>
                  <a:ext cx="955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2279" name="Rectangle 66"/>
              <p:cNvSpPr>
                <a:spLocks/>
              </p:cNvSpPr>
              <p:nvPr/>
            </p:nvSpPr>
            <p:spPr bwMode="auto">
              <a:xfrm>
                <a:off x="2681" y="0"/>
                <a:ext cx="955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9764" name="Rectangle 68"/>
            <p:cNvSpPr>
              <a:spLocks/>
            </p:cNvSpPr>
            <p:nvPr/>
          </p:nvSpPr>
          <p:spPr bwMode="auto">
            <a:xfrm>
              <a:off x="532273" y="7606846"/>
              <a:ext cx="1512774" cy="58465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</a:t>
              </a:r>
            </a:p>
          </p:txBody>
        </p:sp>
        <p:grpSp>
          <p:nvGrpSpPr>
            <p:cNvPr id="52260" name="Group 76"/>
            <p:cNvGrpSpPr>
              <a:grpSpLocks/>
            </p:cNvGrpSpPr>
            <p:nvPr/>
          </p:nvGrpSpPr>
          <p:grpSpPr bwMode="auto">
            <a:xfrm>
              <a:off x="482600" y="5270500"/>
              <a:ext cx="7366000" cy="596900"/>
              <a:chOff x="0" y="0"/>
              <a:chExt cx="4640" cy="376"/>
            </a:xfrm>
          </p:grpSpPr>
          <p:grpSp>
            <p:nvGrpSpPr>
              <p:cNvPr id="52272" name="Group 74"/>
              <p:cNvGrpSpPr>
                <a:grpSpLocks/>
              </p:cNvGrpSpPr>
              <p:nvPr/>
            </p:nvGrpSpPr>
            <p:grpSpPr bwMode="auto">
              <a:xfrm>
                <a:off x="584" y="0"/>
                <a:ext cx="4056" cy="376"/>
                <a:chOff x="0" y="0"/>
                <a:chExt cx="4056" cy="376"/>
              </a:xfrm>
            </p:grpSpPr>
            <p:grpSp>
              <p:nvGrpSpPr>
                <p:cNvPr id="52274" name="Group 7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56" cy="376"/>
                  <a:chOff x="0" y="0"/>
                  <a:chExt cx="4056" cy="376"/>
                </a:xfrm>
              </p:grpSpPr>
              <p:sp>
                <p:nvSpPr>
                  <p:cNvPr id="52276" name="Rectangle 7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095" cy="376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52277" name="Rectangle 71"/>
                  <p:cNvSpPr>
                    <a:spLocks/>
                  </p:cNvSpPr>
                  <p:nvPr/>
                </p:nvSpPr>
                <p:spPr bwMode="auto">
                  <a:xfrm>
                    <a:off x="3100" y="0"/>
                    <a:ext cx="956" cy="376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75" name="Rectangle 73"/>
                <p:cNvSpPr>
                  <a:spLocks/>
                </p:cNvSpPr>
                <p:nvPr/>
              </p:nvSpPr>
              <p:spPr bwMode="auto">
                <a:xfrm>
                  <a:off x="2120" y="0"/>
                  <a:ext cx="955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2273" name="Rectangle 75"/>
              <p:cNvSpPr>
                <a:spLocks/>
              </p:cNvSpPr>
              <p:nvPr/>
            </p:nvSpPr>
            <p:spPr bwMode="auto">
              <a:xfrm>
                <a:off x="0" y="0"/>
                <a:ext cx="552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2261" name="Group 83"/>
            <p:cNvGrpSpPr>
              <a:grpSpLocks/>
            </p:cNvGrpSpPr>
            <p:nvPr/>
          </p:nvGrpSpPr>
          <p:grpSpPr bwMode="auto">
            <a:xfrm>
              <a:off x="482600" y="6426200"/>
              <a:ext cx="7366000" cy="596900"/>
              <a:chOff x="0" y="0"/>
              <a:chExt cx="4640" cy="376"/>
            </a:xfrm>
          </p:grpSpPr>
          <p:grpSp>
            <p:nvGrpSpPr>
              <p:cNvPr id="52266" name="Group 81"/>
              <p:cNvGrpSpPr>
                <a:grpSpLocks/>
              </p:cNvGrpSpPr>
              <p:nvPr/>
            </p:nvGrpSpPr>
            <p:grpSpPr bwMode="auto">
              <a:xfrm>
                <a:off x="584" y="0"/>
                <a:ext cx="4056" cy="376"/>
                <a:chOff x="0" y="0"/>
                <a:chExt cx="4056" cy="376"/>
              </a:xfrm>
            </p:grpSpPr>
            <p:grpSp>
              <p:nvGrpSpPr>
                <p:cNvPr id="52268" name="Group 7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56" cy="376"/>
                  <a:chOff x="0" y="0"/>
                  <a:chExt cx="4056" cy="376"/>
                </a:xfrm>
              </p:grpSpPr>
              <p:sp>
                <p:nvSpPr>
                  <p:cNvPr id="52270" name="Rectangle 7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095" cy="376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52271" name="Rectangle 78"/>
                  <p:cNvSpPr>
                    <a:spLocks/>
                  </p:cNvSpPr>
                  <p:nvPr/>
                </p:nvSpPr>
                <p:spPr bwMode="auto">
                  <a:xfrm>
                    <a:off x="3100" y="0"/>
                    <a:ext cx="956" cy="376"/>
                  </a:xfrm>
                  <a:prstGeom prst="rect">
                    <a:avLst/>
                  </a:prstGeom>
                  <a:solidFill>
                    <a:srgbClr val="000000">
                      <a:alpha val="20000"/>
                    </a:srgbClr>
                  </a:solidFill>
                  <a:ln w="25400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69" name="Rectangle 80"/>
                <p:cNvSpPr>
                  <a:spLocks/>
                </p:cNvSpPr>
                <p:nvPr/>
              </p:nvSpPr>
              <p:spPr bwMode="auto">
                <a:xfrm>
                  <a:off x="2120" y="0"/>
                  <a:ext cx="955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52267" name="Rectangle 82"/>
              <p:cNvSpPr>
                <a:spLocks/>
              </p:cNvSpPr>
              <p:nvPr/>
            </p:nvSpPr>
            <p:spPr bwMode="auto">
              <a:xfrm>
                <a:off x="0" y="0"/>
                <a:ext cx="552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9780" name="Rectangle 84"/>
            <p:cNvSpPr>
              <a:spLocks/>
            </p:cNvSpPr>
            <p:nvPr/>
          </p:nvSpPr>
          <p:spPr bwMode="auto">
            <a:xfrm>
              <a:off x="633878" y="3855106"/>
              <a:ext cx="598335" cy="40768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ts val="3333"/>
                </a:lnSpc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MA</a:t>
              </a:r>
            </a:p>
            <a:p>
              <a:pPr>
                <a:lnSpc>
                  <a:spcPts val="4036"/>
                </a:lnSpc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BA</a:t>
              </a:r>
            </a:p>
            <a:p>
              <a:pPr>
                <a:lnSpc>
                  <a:spcPts val="1716"/>
                </a:lnSpc>
                <a:spcBef>
                  <a:spcPts val="147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PE</a:t>
              </a:r>
            </a:p>
            <a:p>
              <a:pPr>
                <a:lnSpc>
                  <a:spcPts val="1716"/>
                </a:lnSpc>
                <a:spcBef>
                  <a:spcPts val="147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CE</a:t>
              </a:r>
            </a:p>
            <a:p>
              <a:pPr>
                <a:lnSpc>
                  <a:spcPts val="1716"/>
                </a:lnSpc>
                <a:spcBef>
                  <a:spcPts val="147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</a:t>
              </a:r>
            </a:p>
            <a:p>
              <a:pPr>
                <a:lnSpc>
                  <a:spcPts val="1716"/>
                </a:lnSpc>
                <a:spcBef>
                  <a:spcPts val="147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AL</a:t>
              </a:r>
            </a:p>
            <a:p>
              <a:pPr>
                <a:lnSpc>
                  <a:spcPts val="3333"/>
                </a:lnSpc>
                <a:spcBef>
                  <a:spcPts val="1477"/>
                </a:spcBef>
                <a:defRPr/>
              </a:pPr>
              <a:endParaRPr lang="en-US" sz="15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9781" name="Rectangle 85"/>
            <p:cNvSpPr>
              <a:spLocks/>
            </p:cNvSpPr>
            <p:nvPr/>
          </p:nvSpPr>
          <p:spPr bwMode="auto">
            <a:xfrm>
              <a:off x="1537027" y="4051498"/>
              <a:ext cx="3212950" cy="4038424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ts val="1406"/>
                </a:spcBef>
                <a:defRPr/>
              </a:pPr>
              <a:r>
                <a:rPr lang="en-US" sz="1500" b="1" dirty="0" err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Itaqui</a:t>
              </a:r>
              <a:endPara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>
                <a:lnSpc>
                  <a:spcPct val="90000"/>
                </a:lnSpc>
                <a:spcBef>
                  <a:spcPts val="1406"/>
                </a:spcBef>
                <a:defRPr/>
              </a:pPr>
              <a:r>
                <a:rPr lang="en-US" sz="1500" b="1" dirty="0" err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Aratu</a:t>
              </a:r>
              <a:r>
                <a:rPr lang="en-US" sz="15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/ Salvador / </a:t>
              </a:r>
              <a:br>
                <a:rPr lang="en-US" sz="15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5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Porto </a:t>
              </a:r>
              <a:r>
                <a:rPr lang="en-US" sz="1500" b="1" dirty="0" err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Sul</a:t>
              </a:r>
              <a:r>
                <a:rPr lang="en-US" sz="15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/ </a:t>
              </a:r>
              <a:r>
                <a:rPr lang="en-US" sz="1500" b="1" dirty="0" err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Ilhéus</a:t>
              </a:r>
              <a:endPara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>
                <a:lnSpc>
                  <a:spcPct val="90000"/>
                </a:lnSpc>
                <a:spcBef>
                  <a:spcPts val="1406"/>
                </a:spcBef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Recife/</a:t>
              </a:r>
              <a:r>
                <a:rPr lang="en-US" sz="1500" b="1" dirty="0" err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Suape</a:t>
              </a:r>
              <a:endPara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>
                <a:lnSpc>
                  <a:spcPct val="90000"/>
                </a:lnSpc>
                <a:spcBef>
                  <a:spcPts val="1406"/>
                </a:spcBef>
                <a:defRPr/>
              </a:pPr>
              <a:r>
                <a:rPr lang="en-US" sz="1500" b="1" dirty="0" err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Pecém</a:t>
              </a:r>
              <a:endPara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>
                <a:lnSpc>
                  <a:spcPct val="90000"/>
                </a:lnSpc>
                <a:spcBef>
                  <a:spcPts val="1406"/>
                </a:spcBef>
                <a:defRPr/>
              </a:pPr>
              <a:r>
                <a:rPr lang="en-US" sz="1500" b="1" dirty="0" err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Cabedelo</a:t>
              </a:r>
              <a:endPara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>
                <a:lnSpc>
                  <a:spcPct val="90000"/>
                </a:lnSpc>
                <a:spcBef>
                  <a:spcPts val="1406"/>
                </a:spcBef>
                <a:defRPr/>
              </a:pPr>
              <a:r>
                <a:rPr lang="en-US" sz="1500" b="1" dirty="0" err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Maceió</a:t>
              </a:r>
              <a:endPara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>
                <a:lnSpc>
                  <a:spcPct val="90000"/>
                </a:lnSpc>
                <a:spcBef>
                  <a:spcPts val="1406"/>
                </a:spcBef>
                <a:defRPr/>
              </a:pPr>
              <a:endPara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9782" name="Rectangle 86"/>
            <p:cNvSpPr>
              <a:spLocks/>
            </p:cNvSpPr>
            <p:nvPr/>
          </p:nvSpPr>
          <p:spPr bwMode="auto">
            <a:xfrm>
              <a:off x="6362097" y="4076328"/>
              <a:ext cx="1397623" cy="4191926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 algn="r">
                <a:lnSpc>
                  <a:spcPts val="2208"/>
                </a:lnSpc>
                <a:spcBef>
                  <a:spcPts val="1547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1.872</a:t>
              </a:r>
            </a:p>
            <a:p>
              <a:pPr algn="r">
                <a:lnSpc>
                  <a:spcPts val="2208"/>
                </a:lnSpc>
                <a:spcBef>
                  <a:spcPts val="1547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2.760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527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–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–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–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5.159 </a:t>
              </a:r>
            </a:p>
          </p:txBody>
        </p:sp>
        <p:sp>
          <p:nvSpPr>
            <p:cNvPr id="29783" name="Rectangle 87"/>
            <p:cNvSpPr>
              <a:spLocks/>
            </p:cNvSpPr>
            <p:nvPr/>
          </p:nvSpPr>
          <p:spPr bwMode="auto">
            <a:xfrm>
              <a:off x="4704820" y="4069557"/>
              <a:ext cx="1512774" cy="4191925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 algn="r">
                <a:lnSpc>
                  <a:spcPts val="2208"/>
                </a:lnSpc>
                <a:spcBef>
                  <a:spcPts val="1547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2.722 </a:t>
              </a:r>
            </a:p>
            <a:p>
              <a:pPr algn="r">
                <a:lnSpc>
                  <a:spcPts val="2208"/>
                </a:lnSpc>
                <a:spcBef>
                  <a:spcPts val="1547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1.295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1.414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1.224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107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12 </a:t>
              </a:r>
            </a:p>
            <a:p>
              <a:pPr algn="r">
                <a:lnSpc>
                  <a:spcPts val="2208"/>
                </a:lnSpc>
                <a:spcBef>
                  <a:spcPts val="1125"/>
                </a:spcBef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6.775 </a:t>
              </a:r>
            </a:p>
          </p:txBody>
        </p:sp>
      </p:grpSp>
      <p:sp>
        <p:nvSpPr>
          <p:cNvPr id="115" name="Rectangle 43"/>
          <p:cNvSpPr>
            <a:spLocks/>
          </p:cNvSpPr>
          <p:nvPr/>
        </p:nvSpPr>
        <p:spPr bwMode="auto">
          <a:xfrm>
            <a:off x="3325813" y="1633538"/>
            <a:ext cx="1108075" cy="608012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rgbClr val="FFFFFF">
                <a:alpha val="59999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2014/15</a:t>
            </a:r>
          </a:p>
        </p:txBody>
      </p:sp>
      <p:sp>
        <p:nvSpPr>
          <p:cNvPr id="116" name="Rectangle 71"/>
          <p:cNvSpPr>
            <a:spLocks/>
          </p:cNvSpPr>
          <p:nvPr/>
        </p:nvSpPr>
        <p:spPr bwMode="auto">
          <a:xfrm>
            <a:off x="4449763" y="1630363"/>
            <a:ext cx="1068387" cy="6064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rgbClr val="FFFFFF">
                <a:alpha val="59999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2016/17</a:t>
            </a:r>
            <a:endParaRPr lang="en-US" sz="2200" b="1" dirty="0">
              <a:solidFill>
                <a:srgbClr val="10283C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119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52241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2243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2246" name="Imagem 17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26" name="Conector reto 125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tângulo 126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2249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23" name="Retângulo 122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2245" name="Imagem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1" name="Retângulo 120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28" name="Conector reto 127"/>
          <p:cNvCxnSpPr/>
          <p:nvPr/>
        </p:nvCxnSpPr>
        <p:spPr>
          <a:xfrm>
            <a:off x="2214546" y="857232"/>
            <a:ext cx="7110429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ítulo 3"/>
          <p:cNvSpPr txBox="1">
            <a:spLocks/>
          </p:cNvSpPr>
          <p:nvPr/>
        </p:nvSpPr>
        <p:spPr>
          <a:xfrm>
            <a:off x="214282" y="285728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130" name="CaixaDeTexto 129"/>
          <p:cNvSpPr txBox="1"/>
          <p:nvPr/>
        </p:nvSpPr>
        <p:spPr>
          <a:xfrm>
            <a:off x="3143240" y="50004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Anúncio do Programa de Investimentos de 06/12/2013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 rot="-5400000">
            <a:off x="2808288" y="477837"/>
            <a:ext cx="3581400" cy="9197975"/>
          </a:xfrm>
          <a:prstGeom prst="rect">
            <a:avLst/>
          </a:prstGeom>
          <a:gradFill rotWithShape="0">
            <a:gsLst>
              <a:gs pos="0">
                <a:srgbClr val="CAE1FF">
                  <a:alpha val="0"/>
                </a:srgbClr>
              </a:gs>
              <a:gs pos="100000">
                <a:srgbClr val="CAE1FF">
                  <a:alpha val="79999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3250" name="Group 36"/>
          <p:cNvGrpSpPr>
            <a:grpSpLocks/>
          </p:cNvGrpSpPr>
          <p:nvPr/>
        </p:nvGrpSpPr>
        <p:grpSpPr bwMode="auto">
          <a:xfrm>
            <a:off x="1455738" y="1884363"/>
            <a:ext cx="6991350" cy="4660900"/>
            <a:chOff x="0" y="0"/>
            <a:chExt cx="6264" cy="4176"/>
          </a:xfrm>
        </p:grpSpPr>
        <p:grpSp>
          <p:nvGrpSpPr>
            <p:cNvPr id="53315" name="Group 26"/>
            <p:cNvGrpSpPr>
              <a:grpSpLocks/>
            </p:cNvGrpSpPr>
            <p:nvPr/>
          </p:nvGrpSpPr>
          <p:grpSpPr bwMode="auto">
            <a:xfrm>
              <a:off x="0" y="0"/>
              <a:ext cx="6264" cy="4176"/>
              <a:chOff x="0" y="0"/>
              <a:chExt cx="6264" cy="4176"/>
            </a:xfrm>
          </p:grpSpPr>
          <p:grpSp>
            <p:nvGrpSpPr>
              <p:cNvPr id="53325" name="Group 19"/>
              <p:cNvGrpSpPr>
                <a:grpSpLocks/>
              </p:cNvGrpSpPr>
              <p:nvPr/>
            </p:nvGrpSpPr>
            <p:grpSpPr bwMode="auto">
              <a:xfrm>
                <a:off x="0" y="0"/>
                <a:ext cx="6264" cy="4176"/>
                <a:chOff x="0" y="0"/>
                <a:chExt cx="6264" cy="4176"/>
              </a:xfrm>
            </p:grpSpPr>
            <p:pic>
              <p:nvPicPr>
                <p:cNvPr id="53332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264" cy="4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33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68" y="904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34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04" y="1048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35" name="Picture 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952" y="1584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36" name="Picture 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752" y="1688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37" name="Picture 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92" y="2152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38" name="Picture 1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432" y="2712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39" name="Picture 1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024" y="2968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40" name="Picture 1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320" y="3008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41" name="Picture 1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912" y="3168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42" name="Picture 1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768" y="3392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43" name="Picture 1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248" y="3640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44" name="Picture 1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952" y="3808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45" name="Picture 1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24" y="1424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346" name="Picture 1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40" y="1952"/>
                  <a:ext cx="136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3326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12" y="576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3327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8" y="720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3328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32" y="904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3329" name="Picture 2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52" y="83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3330" name="Picture 2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04" y="800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3331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00" y="139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316" name="Group 29"/>
            <p:cNvGrpSpPr>
              <a:grpSpLocks/>
            </p:cNvGrpSpPr>
            <p:nvPr/>
          </p:nvGrpSpPr>
          <p:grpSpPr bwMode="auto">
            <a:xfrm>
              <a:off x="4250" y="2601"/>
              <a:ext cx="465" cy="346"/>
              <a:chOff x="0" y="0"/>
              <a:chExt cx="465" cy="345"/>
            </a:xfrm>
          </p:grpSpPr>
          <p:sp>
            <p:nvSpPr>
              <p:cNvPr id="53323" name="Oval 27"/>
              <p:cNvSpPr>
                <a:spLocks/>
              </p:cNvSpPr>
              <p:nvPr/>
            </p:nvSpPr>
            <p:spPr bwMode="auto">
              <a:xfrm rot="-883034">
                <a:off x="24" y="48"/>
                <a:ext cx="416" cy="248"/>
              </a:xfrm>
              <a:prstGeom prst="ellipse">
                <a:avLst/>
              </a:prstGeom>
              <a:gradFill rotWithShape="0">
                <a:gsLst>
                  <a:gs pos="0">
                    <a:srgbClr val="52C5FE"/>
                  </a:gs>
                  <a:gs pos="100000">
                    <a:srgbClr val="52C5FE">
                      <a:alpha val="4999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24" name="Oval 28"/>
              <p:cNvSpPr>
                <a:spLocks/>
              </p:cNvSpPr>
              <p:nvPr/>
            </p:nvSpPr>
            <p:spPr bwMode="auto">
              <a:xfrm rot="-883034">
                <a:off x="151" y="121"/>
                <a:ext cx="160" cy="96"/>
              </a:xfrm>
              <a:prstGeom prst="ellipse">
                <a:avLst/>
              </a:prstGeom>
              <a:solidFill>
                <a:srgbClr val="1B3D67"/>
              </a:solidFill>
              <a:ln w="1270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17" name="Group 32"/>
            <p:cNvGrpSpPr>
              <a:grpSpLocks/>
            </p:cNvGrpSpPr>
            <p:nvPr/>
          </p:nvGrpSpPr>
          <p:grpSpPr bwMode="auto">
            <a:xfrm>
              <a:off x="3842" y="2841"/>
              <a:ext cx="465" cy="346"/>
              <a:chOff x="0" y="0"/>
              <a:chExt cx="465" cy="345"/>
            </a:xfrm>
          </p:grpSpPr>
          <p:sp>
            <p:nvSpPr>
              <p:cNvPr id="53321" name="Oval 30"/>
              <p:cNvSpPr>
                <a:spLocks/>
              </p:cNvSpPr>
              <p:nvPr/>
            </p:nvSpPr>
            <p:spPr bwMode="auto">
              <a:xfrm rot="-883034">
                <a:off x="24" y="48"/>
                <a:ext cx="416" cy="248"/>
              </a:xfrm>
              <a:prstGeom prst="ellipse">
                <a:avLst/>
              </a:prstGeom>
              <a:gradFill rotWithShape="0">
                <a:gsLst>
                  <a:gs pos="0">
                    <a:srgbClr val="52C5FE"/>
                  </a:gs>
                  <a:gs pos="100000">
                    <a:srgbClr val="52C5FE">
                      <a:alpha val="4999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22" name="Oval 31"/>
              <p:cNvSpPr>
                <a:spLocks/>
              </p:cNvSpPr>
              <p:nvPr/>
            </p:nvSpPr>
            <p:spPr bwMode="auto">
              <a:xfrm rot="-883034">
                <a:off x="151" y="121"/>
                <a:ext cx="160" cy="96"/>
              </a:xfrm>
              <a:prstGeom prst="ellipse">
                <a:avLst/>
              </a:prstGeom>
              <a:solidFill>
                <a:srgbClr val="1B3D67"/>
              </a:solidFill>
              <a:ln w="1270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318" name="Group 35"/>
            <p:cNvGrpSpPr>
              <a:grpSpLocks/>
            </p:cNvGrpSpPr>
            <p:nvPr/>
          </p:nvGrpSpPr>
          <p:grpSpPr bwMode="auto">
            <a:xfrm>
              <a:off x="3162" y="2881"/>
              <a:ext cx="465" cy="346"/>
              <a:chOff x="0" y="0"/>
              <a:chExt cx="465" cy="345"/>
            </a:xfrm>
          </p:grpSpPr>
          <p:sp>
            <p:nvSpPr>
              <p:cNvPr id="53319" name="Oval 33"/>
              <p:cNvSpPr>
                <a:spLocks/>
              </p:cNvSpPr>
              <p:nvPr/>
            </p:nvSpPr>
            <p:spPr bwMode="auto">
              <a:xfrm rot="-883034">
                <a:off x="24" y="48"/>
                <a:ext cx="416" cy="248"/>
              </a:xfrm>
              <a:prstGeom prst="ellipse">
                <a:avLst/>
              </a:prstGeom>
              <a:gradFill rotWithShape="0">
                <a:gsLst>
                  <a:gs pos="0">
                    <a:srgbClr val="52C5FE"/>
                  </a:gs>
                  <a:gs pos="100000">
                    <a:srgbClr val="52C5FE">
                      <a:alpha val="4999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20" name="Oval 34"/>
              <p:cNvSpPr>
                <a:spLocks/>
              </p:cNvSpPr>
              <p:nvPr/>
            </p:nvSpPr>
            <p:spPr bwMode="auto">
              <a:xfrm rot="-883034">
                <a:off x="151" y="121"/>
                <a:ext cx="160" cy="96"/>
              </a:xfrm>
              <a:prstGeom prst="ellipse">
                <a:avLst/>
              </a:prstGeom>
              <a:solidFill>
                <a:srgbClr val="1B3D67"/>
              </a:solidFill>
              <a:ln w="1270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2530475" y="2316163"/>
            <a:ext cx="6729413" cy="4110037"/>
            <a:chOff x="3464795" y="3288965"/>
            <a:chExt cx="9569458" cy="5843037"/>
          </a:xfrm>
        </p:grpSpPr>
        <p:sp>
          <p:nvSpPr>
            <p:cNvPr id="53291" name="CaixaDeTexto 5"/>
            <p:cNvSpPr txBox="1">
              <a:spLocks noChangeArrowheads="1"/>
            </p:cNvSpPr>
            <p:nvPr/>
          </p:nvSpPr>
          <p:spPr bwMode="auto">
            <a:xfrm>
              <a:off x="3464795" y="4649406"/>
              <a:ext cx="138154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Velho</a:t>
              </a:r>
            </a:p>
          </p:txBody>
        </p:sp>
        <p:sp>
          <p:nvSpPr>
            <p:cNvPr id="53292" name="CaixaDeTexto 6"/>
            <p:cNvSpPr txBox="1">
              <a:spLocks noChangeArrowheads="1"/>
            </p:cNvSpPr>
            <p:nvPr/>
          </p:nvSpPr>
          <p:spPr bwMode="auto">
            <a:xfrm>
              <a:off x="3838002" y="4012657"/>
              <a:ext cx="1584639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Manaus/Itacoatiara</a:t>
              </a:r>
            </a:p>
          </p:txBody>
        </p:sp>
        <p:sp>
          <p:nvSpPr>
            <p:cNvPr id="53293" name="CaixaDeTexto 7"/>
            <p:cNvSpPr txBox="1">
              <a:spLocks noChangeArrowheads="1"/>
            </p:cNvSpPr>
            <p:nvPr/>
          </p:nvSpPr>
          <p:spPr bwMode="auto">
            <a:xfrm>
              <a:off x="6502424" y="3713653"/>
              <a:ext cx="1120417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Santarém</a:t>
              </a:r>
            </a:p>
          </p:txBody>
        </p:sp>
        <p:sp>
          <p:nvSpPr>
            <p:cNvPr id="53294" name="CaixaDeTexto 33"/>
            <p:cNvSpPr txBox="1">
              <a:spLocks noChangeArrowheads="1"/>
            </p:cNvSpPr>
            <p:nvPr/>
          </p:nvSpPr>
          <p:spPr bwMode="auto">
            <a:xfrm>
              <a:off x="7582594" y="4001653"/>
              <a:ext cx="150343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Vila do Conde</a:t>
              </a:r>
            </a:p>
          </p:txBody>
        </p:sp>
        <p:sp>
          <p:nvSpPr>
            <p:cNvPr id="53295" name="CaixaDeTexto 38"/>
            <p:cNvSpPr txBox="1">
              <a:spLocks noChangeArrowheads="1"/>
            </p:cNvSpPr>
            <p:nvPr/>
          </p:nvSpPr>
          <p:spPr bwMode="auto">
            <a:xfrm>
              <a:off x="8888838" y="3627233"/>
              <a:ext cx="233056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Belém/Miramar/Outeiros</a:t>
              </a:r>
            </a:p>
          </p:txBody>
        </p:sp>
        <p:sp>
          <p:nvSpPr>
            <p:cNvPr id="53296" name="CaixaDeTexto 42"/>
            <p:cNvSpPr txBox="1">
              <a:spLocks noChangeArrowheads="1"/>
            </p:cNvSpPr>
            <p:nvPr/>
          </p:nvSpPr>
          <p:spPr bwMode="auto">
            <a:xfrm>
              <a:off x="10895119" y="4145650"/>
              <a:ext cx="112082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Pecém</a:t>
              </a:r>
            </a:p>
          </p:txBody>
        </p:sp>
        <p:sp>
          <p:nvSpPr>
            <p:cNvPr id="53297" name="CaixaDeTexto 43"/>
            <p:cNvSpPr txBox="1">
              <a:spLocks noChangeArrowheads="1"/>
            </p:cNvSpPr>
            <p:nvPr/>
          </p:nvSpPr>
          <p:spPr bwMode="auto">
            <a:xfrm>
              <a:off x="9721849" y="3940368"/>
              <a:ext cx="112082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Itaqui</a:t>
              </a:r>
            </a:p>
          </p:txBody>
        </p:sp>
        <p:sp>
          <p:nvSpPr>
            <p:cNvPr id="53298" name="CaixaDeTexto 44"/>
            <p:cNvSpPr txBox="1">
              <a:spLocks noChangeArrowheads="1"/>
            </p:cNvSpPr>
            <p:nvPr/>
          </p:nvSpPr>
          <p:spPr bwMode="auto">
            <a:xfrm>
              <a:off x="10441743" y="5801645"/>
              <a:ext cx="259251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Aratu/Salvador</a:t>
              </a:r>
            </a:p>
          </p:txBody>
        </p:sp>
        <p:sp>
          <p:nvSpPr>
            <p:cNvPr id="53299" name="CaixaDeTexto 46"/>
            <p:cNvSpPr txBox="1">
              <a:spLocks noChangeArrowheads="1"/>
            </p:cNvSpPr>
            <p:nvPr/>
          </p:nvSpPr>
          <p:spPr bwMode="auto">
            <a:xfrm>
              <a:off x="11615233" y="5092683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Suape/Recife</a:t>
              </a:r>
            </a:p>
          </p:txBody>
        </p:sp>
        <p:sp>
          <p:nvSpPr>
            <p:cNvPr id="53300" name="CaixaDeTexto 48"/>
            <p:cNvSpPr txBox="1">
              <a:spLocks noChangeArrowheads="1"/>
            </p:cNvSpPr>
            <p:nvPr/>
          </p:nvSpPr>
          <p:spPr bwMode="auto">
            <a:xfrm>
              <a:off x="6692538" y="7797467"/>
              <a:ext cx="197335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Paranaguá/Antonina</a:t>
              </a:r>
            </a:p>
          </p:txBody>
        </p:sp>
        <p:sp>
          <p:nvSpPr>
            <p:cNvPr id="53301" name="CaixaDeTexto 53"/>
            <p:cNvSpPr txBox="1">
              <a:spLocks noChangeArrowheads="1"/>
            </p:cNvSpPr>
            <p:nvPr/>
          </p:nvSpPr>
          <p:spPr bwMode="auto">
            <a:xfrm>
              <a:off x="6574434" y="7961636"/>
              <a:ext cx="329739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3302" name="CaixaDeTexto 54"/>
            <p:cNvSpPr txBox="1">
              <a:spLocks noChangeArrowheads="1"/>
            </p:cNvSpPr>
            <p:nvPr/>
          </p:nvSpPr>
          <p:spPr bwMode="auto">
            <a:xfrm>
              <a:off x="5422276" y="8621117"/>
              <a:ext cx="129228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3303" name="CaixaDeTexto 56"/>
            <p:cNvSpPr txBox="1">
              <a:spLocks noChangeArrowheads="1"/>
            </p:cNvSpPr>
            <p:nvPr/>
          </p:nvSpPr>
          <p:spPr bwMode="auto">
            <a:xfrm>
              <a:off x="5233950" y="8825634"/>
              <a:ext cx="126847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Rio Grande</a:t>
              </a:r>
            </a:p>
          </p:txBody>
        </p:sp>
        <p:sp>
          <p:nvSpPr>
            <p:cNvPr id="53304" name="Elipse 1"/>
            <p:cNvSpPr>
              <a:spLocks noChangeArrowheads="1"/>
            </p:cNvSpPr>
            <p:nvPr/>
          </p:nvSpPr>
          <p:spPr bwMode="auto">
            <a:xfrm>
              <a:off x="10027831" y="4189327"/>
              <a:ext cx="304814" cy="263495"/>
            </a:xfrm>
            <a:prstGeom prst="ellipse">
              <a:avLst/>
            </a:prstGeom>
            <a:solidFill>
              <a:srgbClr val="0E77BC">
                <a:alpha val="0"/>
              </a:srgbClr>
            </a:solidFill>
            <a:ln w="25400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pPr defTabSz="641350"/>
              <a:endParaRPr lang="pt-BR" sz="800" b="1">
                <a:solidFill>
                  <a:srgbClr val="A4A4A4"/>
                </a:solidFill>
                <a:latin typeface="Helvetica"/>
              </a:endParaRPr>
            </a:p>
          </p:txBody>
        </p:sp>
        <p:sp>
          <p:nvSpPr>
            <p:cNvPr id="53305" name="CaixaDeTexto 44"/>
            <p:cNvSpPr txBox="1">
              <a:spLocks noChangeArrowheads="1"/>
            </p:cNvSpPr>
            <p:nvPr/>
          </p:nvSpPr>
          <p:spPr bwMode="auto">
            <a:xfrm>
              <a:off x="10022474" y="6101449"/>
              <a:ext cx="259251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Sul / Ilhéus</a:t>
              </a:r>
            </a:p>
          </p:txBody>
        </p:sp>
        <p:sp>
          <p:nvSpPr>
            <p:cNvPr id="53306" name="CaixaDeTexto 53"/>
            <p:cNvSpPr txBox="1">
              <a:spLocks noChangeArrowheads="1"/>
            </p:cNvSpPr>
            <p:nvPr/>
          </p:nvSpPr>
          <p:spPr bwMode="auto">
            <a:xfrm>
              <a:off x="6430412" y="8177635"/>
              <a:ext cx="329739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Itajaí/Imbituba/São Francisco do Sul</a:t>
              </a:r>
            </a:p>
          </p:txBody>
        </p:sp>
        <p:sp>
          <p:nvSpPr>
            <p:cNvPr id="53307" name="CaixaDeTexto 51"/>
            <p:cNvSpPr txBox="1">
              <a:spLocks noChangeArrowheads="1"/>
            </p:cNvSpPr>
            <p:nvPr/>
          </p:nvSpPr>
          <p:spPr bwMode="auto">
            <a:xfrm>
              <a:off x="9166845" y="6975070"/>
              <a:ext cx="248138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Vitória</a:t>
              </a:r>
            </a:p>
          </p:txBody>
        </p:sp>
        <p:sp>
          <p:nvSpPr>
            <p:cNvPr id="53308" name="CaixaDeTexto 52"/>
            <p:cNvSpPr txBox="1">
              <a:spLocks noChangeArrowheads="1"/>
            </p:cNvSpPr>
            <p:nvPr/>
          </p:nvSpPr>
          <p:spPr bwMode="auto">
            <a:xfrm>
              <a:off x="7642402" y="7468726"/>
              <a:ext cx="876341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3309" name="CaixaDeTexto 55"/>
            <p:cNvSpPr txBox="1">
              <a:spLocks noChangeArrowheads="1"/>
            </p:cNvSpPr>
            <p:nvPr/>
          </p:nvSpPr>
          <p:spPr bwMode="auto">
            <a:xfrm>
              <a:off x="8450116" y="7457638"/>
              <a:ext cx="1984102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Itaguaí/Rio de Janeiro</a:t>
              </a:r>
            </a:p>
          </p:txBody>
        </p:sp>
        <p:sp>
          <p:nvSpPr>
            <p:cNvPr id="53310" name="CaixaDeTexto 8"/>
            <p:cNvSpPr txBox="1">
              <a:spLocks noChangeArrowheads="1"/>
            </p:cNvSpPr>
            <p:nvPr/>
          </p:nvSpPr>
          <p:spPr bwMode="auto">
            <a:xfrm>
              <a:off x="7052595" y="7607383"/>
              <a:ext cx="2072662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latin typeface="Helvetica"/>
                  <a:ea typeface="ヒラギノ角ゴ ProN W3"/>
                  <a:cs typeface="ヒラギノ角ゴ ProN W3"/>
                  <a:sym typeface="Gill Sans"/>
                </a:rPr>
                <a:t>Santos/São Sebastião</a:t>
              </a:r>
            </a:p>
          </p:txBody>
        </p:sp>
        <p:sp>
          <p:nvSpPr>
            <p:cNvPr id="53311" name="CaixaDeTexto 33"/>
            <p:cNvSpPr txBox="1">
              <a:spLocks noChangeArrowheads="1"/>
            </p:cNvSpPr>
            <p:nvPr/>
          </p:nvSpPr>
          <p:spPr bwMode="auto">
            <a:xfrm>
              <a:off x="8567559" y="3288965"/>
              <a:ext cx="150343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Macapá</a:t>
              </a:r>
            </a:p>
          </p:txBody>
        </p:sp>
        <p:sp>
          <p:nvSpPr>
            <p:cNvPr id="53312" name="CaixaDeTexto 46"/>
            <p:cNvSpPr txBox="1">
              <a:spLocks noChangeArrowheads="1"/>
            </p:cNvSpPr>
            <p:nvPr/>
          </p:nvSpPr>
          <p:spPr bwMode="auto">
            <a:xfrm>
              <a:off x="11705954" y="4872399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Cabedelo</a:t>
              </a:r>
            </a:p>
          </p:txBody>
        </p:sp>
        <p:sp>
          <p:nvSpPr>
            <p:cNvPr id="53313" name="CaixaDeTexto 46"/>
            <p:cNvSpPr txBox="1">
              <a:spLocks noChangeArrowheads="1"/>
            </p:cNvSpPr>
            <p:nvPr/>
          </p:nvSpPr>
          <p:spPr bwMode="auto">
            <a:xfrm>
              <a:off x="11343071" y="5390718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Maceió</a:t>
              </a:r>
            </a:p>
          </p:txBody>
        </p:sp>
        <p:sp>
          <p:nvSpPr>
            <p:cNvPr id="53314" name="CaixaDeTexto 56"/>
            <p:cNvSpPr txBox="1">
              <a:spLocks noChangeArrowheads="1"/>
            </p:cNvSpPr>
            <p:nvPr/>
          </p:nvSpPr>
          <p:spPr bwMode="auto">
            <a:xfrm>
              <a:off x="5933792" y="8514642"/>
              <a:ext cx="126847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Alegre</a:t>
              </a:r>
            </a:p>
          </p:txBody>
        </p:sp>
      </p:grpSp>
      <p:grpSp>
        <p:nvGrpSpPr>
          <p:cNvPr id="53252" name="Group 63"/>
          <p:cNvGrpSpPr>
            <a:grpSpLocks/>
          </p:cNvGrpSpPr>
          <p:nvPr/>
        </p:nvGrpSpPr>
        <p:grpSpPr bwMode="auto">
          <a:xfrm>
            <a:off x="73025" y="1357313"/>
            <a:ext cx="6599238" cy="4214812"/>
            <a:chOff x="0" y="0"/>
            <a:chExt cx="5912" cy="3776"/>
          </a:xfrm>
        </p:grpSpPr>
        <p:sp>
          <p:nvSpPr>
            <p:cNvPr id="53267" name="AutoShape 37"/>
            <p:cNvSpPr>
              <a:spLocks/>
            </p:cNvSpPr>
            <p:nvPr/>
          </p:nvSpPr>
          <p:spPr bwMode="auto">
            <a:xfrm>
              <a:off x="453" y="0"/>
              <a:ext cx="4688" cy="2824"/>
            </a:xfrm>
            <a:prstGeom prst="roundRect">
              <a:avLst>
                <a:gd name="adj" fmla="val 4245"/>
              </a:avLst>
            </a:prstGeom>
            <a:gradFill rotWithShape="0">
              <a:gsLst>
                <a:gs pos="0">
                  <a:srgbClr val="2BC0FF">
                    <a:alpha val="89998"/>
                  </a:srgbClr>
                </a:gs>
                <a:gs pos="100000">
                  <a:srgbClr val="1F497C">
                    <a:alpha val="89998"/>
                  </a:srgbClr>
                </a:gs>
              </a:gsLst>
              <a:lin ang="5400000" scaled="1"/>
            </a:gra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AutoShape 38"/>
            <p:cNvSpPr>
              <a:spLocks/>
            </p:cNvSpPr>
            <p:nvPr/>
          </p:nvSpPr>
          <p:spPr bwMode="auto">
            <a:xfrm>
              <a:off x="469" y="24"/>
              <a:ext cx="4648" cy="624"/>
            </a:xfrm>
            <a:prstGeom prst="roundRect">
              <a:avLst>
                <a:gd name="adj" fmla="val 16380"/>
              </a:avLst>
            </a:prstGeom>
            <a:gradFill rotWithShape="0">
              <a:gsLst>
                <a:gs pos="0">
                  <a:srgbClr val="1F497C"/>
                </a:gs>
                <a:gs pos="100000">
                  <a:srgbClr val="040B10"/>
                </a:gs>
              </a:gsLst>
              <a:lin ang="5400000" scaled="1"/>
            </a:gra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8" name="Rectangle 39"/>
            <p:cNvSpPr>
              <a:spLocks/>
            </p:cNvSpPr>
            <p:nvPr/>
          </p:nvSpPr>
          <p:spPr bwMode="auto">
            <a:xfrm>
              <a:off x="621" y="144"/>
              <a:ext cx="2792" cy="44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4998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defRPr/>
              </a:pPr>
              <a:r>
                <a:rPr lang="en-US" sz="28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Sudeste</a:t>
              </a:r>
            </a:p>
          </p:txBody>
        </p:sp>
        <p:sp>
          <p:nvSpPr>
            <p:cNvPr id="120" name="Rectangle 41"/>
            <p:cNvSpPr>
              <a:spLocks/>
            </p:cNvSpPr>
            <p:nvPr/>
          </p:nvSpPr>
          <p:spPr bwMode="auto">
            <a:xfrm>
              <a:off x="988" y="801"/>
              <a:ext cx="1968" cy="351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FFFFFF">
                  <a:alpha val="59999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80000"/>
                </a:lnSpc>
                <a:defRPr/>
              </a:pPr>
              <a:r>
                <a:rPr lang="en-US" sz="2100" b="1">
                  <a:solidFill>
                    <a:srgbClr val="10283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Portos</a:t>
              </a:r>
            </a:p>
          </p:txBody>
        </p:sp>
        <p:sp>
          <p:nvSpPr>
            <p:cNvPr id="121" name="Rectangle 42"/>
            <p:cNvSpPr>
              <a:spLocks/>
            </p:cNvSpPr>
            <p:nvPr/>
          </p:nvSpPr>
          <p:spPr bwMode="auto">
            <a:xfrm>
              <a:off x="3164" y="88"/>
              <a:ext cx="1536" cy="44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4998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defRPr/>
              </a:pPr>
              <a:r>
                <a:rPr lang="en-US" sz="19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Investimentos </a:t>
              </a:r>
              <a:r>
                <a:rPr lang="en-US" sz="11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(Milhões R$)</a:t>
              </a:r>
            </a:p>
          </p:txBody>
        </p:sp>
        <p:sp>
          <p:nvSpPr>
            <p:cNvPr id="122" name="Rectangle 43"/>
            <p:cNvSpPr>
              <a:spLocks/>
            </p:cNvSpPr>
            <p:nvPr/>
          </p:nvSpPr>
          <p:spPr bwMode="auto">
            <a:xfrm>
              <a:off x="533" y="808"/>
              <a:ext cx="432" cy="353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FFFFFF">
                  <a:alpha val="59999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80000"/>
                </a:lnSpc>
                <a:defRPr/>
              </a:pPr>
              <a:r>
                <a:rPr lang="en-US" sz="2100" b="1">
                  <a:solidFill>
                    <a:srgbClr val="10283C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UF</a:t>
              </a:r>
            </a:p>
          </p:txBody>
        </p:sp>
        <p:sp>
          <p:nvSpPr>
            <p:cNvPr id="123" name="Rectangle 44"/>
            <p:cNvSpPr>
              <a:spLocks/>
            </p:cNvSpPr>
            <p:nvPr/>
          </p:nvSpPr>
          <p:spPr bwMode="auto">
            <a:xfrm>
              <a:off x="461" y="2320"/>
              <a:ext cx="953" cy="36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</a:t>
              </a:r>
            </a:p>
          </p:txBody>
        </p:sp>
        <p:grpSp>
          <p:nvGrpSpPr>
            <p:cNvPr id="53274" name="Group 51"/>
            <p:cNvGrpSpPr>
              <a:grpSpLocks/>
            </p:cNvGrpSpPr>
            <p:nvPr/>
          </p:nvGrpSpPr>
          <p:grpSpPr bwMode="auto">
            <a:xfrm>
              <a:off x="477" y="1184"/>
              <a:ext cx="4636" cy="376"/>
              <a:chOff x="0" y="0"/>
              <a:chExt cx="4636" cy="376"/>
            </a:xfrm>
          </p:grpSpPr>
          <p:sp>
            <p:nvSpPr>
              <p:cNvPr id="53286" name="Rectangle 46"/>
              <p:cNvSpPr>
                <a:spLocks/>
              </p:cNvSpPr>
              <p:nvPr/>
            </p:nvSpPr>
            <p:spPr bwMode="auto">
              <a:xfrm>
                <a:off x="493" y="0"/>
                <a:ext cx="2030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7" name="Rectangle 47"/>
              <p:cNvSpPr>
                <a:spLocks/>
              </p:cNvSpPr>
              <p:nvPr/>
            </p:nvSpPr>
            <p:spPr bwMode="auto">
              <a:xfrm>
                <a:off x="0" y="0"/>
                <a:ext cx="472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53288" name="Group 50"/>
              <p:cNvGrpSpPr>
                <a:grpSpLocks/>
              </p:cNvGrpSpPr>
              <p:nvPr/>
            </p:nvGrpSpPr>
            <p:grpSpPr bwMode="auto">
              <a:xfrm>
                <a:off x="2532" y="0"/>
                <a:ext cx="2104" cy="376"/>
                <a:chOff x="0" y="0"/>
                <a:chExt cx="2104" cy="376"/>
              </a:xfrm>
            </p:grpSpPr>
            <p:sp>
              <p:nvSpPr>
                <p:cNvPr id="53289" name="Rectangle 48"/>
                <p:cNvSpPr>
                  <a:spLocks/>
                </p:cNvSpPr>
                <p:nvPr/>
              </p:nvSpPr>
              <p:spPr bwMode="auto">
                <a:xfrm>
                  <a:off x="0" y="0"/>
                  <a:ext cx="1043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290" name="Rectangle 49"/>
                <p:cNvSpPr>
                  <a:spLocks/>
                </p:cNvSpPr>
                <p:nvPr/>
              </p:nvSpPr>
              <p:spPr bwMode="auto">
                <a:xfrm>
                  <a:off x="1060" y="0"/>
                  <a:ext cx="1044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275" name="Group 57"/>
            <p:cNvGrpSpPr>
              <a:grpSpLocks/>
            </p:cNvGrpSpPr>
            <p:nvPr/>
          </p:nvGrpSpPr>
          <p:grpSpPr bwMode="auto">
            <a:xfrm>
              <a:off x="477" y="1944"/>
              <a:ext cx="4636" cy="376"/>
              <a:chOff x="0" y="0"/>
              <a:chExt cx="4636" cy="376"/>
            </a:xfrm>
          </p:grpSpPr>
          <p:sp>
            <p:nvSpPr>
              <p:cNvPr id="53281" name="Rectangle 52"/>
              <p:cNvSpPr>
                <a:spLocks/>
              </p:cNvSpPr>
              <p:nvPr/>
            </p:nvSpPr>
            <p:spPr bwMode="auto">
              <a:xfrm>
                <a:off x="493" y="0"/>
                <a:ext cx="2030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2" name="Rectangle 53"/>
              <p:cNvSpPr>
                <a:spLocks/>
              </p:cNvSpPr>
              <p:nvPr/>
            </p:nvSpPr>
            <p:spPr bwMode="auto">
              <a:xfrm>
                <a:off x="0" y="0"/>
                <a:ext cx="472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53283" name="Group 56"/>
              <p:cNvGrpSpPr>
                <a:grpSpLocks/>
              </p:cNvGrpSpPr>
              <p:nvPr/>
            </p:nvGrpSpPr>
            <p:grpSpPr bwMode="auto">
              <a:xfrm>
                <a:off x="2532" y="0"/>
                <a:ext cx="2104" cy="376"/>
                <a:chOff x="0" y="0"/>
                <a:chExt cx="2104" cy="376"/>
              </a:xfrm>
            </p:grpSpPr>
            <p:sp>
              <p:nvSpPr>
                <p:cNvPr id="53284" name="Rectangle 54"/>
                <p:cNvSpPr>
                  <a:spLocks/>
                </p:cNvSpPr>
                <p:nvPr/>
              </p:nvSpPr>
              <p:spPr bwMode="auto">
                <a:xfrm>
                  <a:off x="0" y="0"/>
                  <a:ext cx="1043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285" name="Rectangle 55"/>
                <p:cNvSpPr>
                  <a:spLocks/>
                </p:cNvSpPr>
                <p:nvPr/>
              </p:nvSpPr>
              <p:spPr bwMode="auto">
                <a:xfrm>
                  <a:off x="1060" y="0"/>
                  <a:ext cx="1044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27" name="Rectangle 58"/>
            <p:cNvSpPr>
              <a:spLocks/>
            </p:cNvSpPr>
            <p:nvPr/>
          </p:nvSpPr>
          <p:spPr bwMode="auto">
            <a:xfrm>
              <a:off x="2997" y="1240"/>
              <a:ext cx="1017" cy="148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 algn="r">
                <a:lnSpc>
                  <a:spcPct val="90000"/>
                </a:lnSpc>
                <a:spcBef>
                  <a:spcPts val="105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6.512</a:t>
              </a:r>
            </a:p>
            <a:p>
              <a:pPr algn="r">
                <a:lnSpc>
                  <a:spcPct val="90000"/>
                </a:lnSpc>
                <a:spcBef>
                  <a:spcPts val="105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7.053</a:t>
              </a:r>
            </a:p>
            <a:p>
              <a:pPr algn="r">
                <a:lnSpc>
                  <a:spcPct val="90000"/>
                </a:lnSpc>
                <a:spcBef>
                  <a:spcPts val="105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2.944</a:t>
              </a:r>
            </a:p>
            <a:p>
              <a:pPr algn="r">
                <a:lnSpc>
                  <a:spcPct val="90000"/>
                </a:lnSpc>
                <a:spcBef>
                  <a:spcPts val="1055"/>
                </a:spcBef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16.509</a:t>
              </a:r>
            </a:p>
          </p:txBody>
        </p:sp>
        <p:sp>
          <p:nvSpPr>
            <p:cNvPr id="128" name="Rectangle 59"/>
            <p:cNvSpPr>
              <a:spLocks/>
            </p:cNvSpPr>
            <p:nvPr/>
          </p:nvSpPr>
          <p:spPr bwMode="auto">
            <a:xfrm>
              <a:off x="4057" y="1240"/>
              <a:ext cx="1011" cy="148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 algn="r">
                <a:lnSpc>
                  <a:spcPct val="90000"/>
                </a:lnSpc>
                <a:spcBef>
                  <a:spcPts val="105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6.875</a:t>
              </a:r>
            </a:p>
            <a:p>
              <a:pPr algn="r">
                <a:lnSpc>
                  <a:spcPct val="90000"/>
                </a:lnSpc>
                <a:spcBef>
                  <a:spcPts val="105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4.466 </a:t>
              </a:r>
            </a:p>
            <a:p>
              <a:pPr algn="r">
                <a:lnSpc>
                  <a:spcPct val="90000"/>
                </a:lnSpc>
                <a:spcBef>
                  <a:spcPts val="1055"/>
                </a:spcBef>
                <a:defRPr/>
              </a:pPr>
              <a:r>
                <a:rPr lang="en-US" sz="22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805 </a:t>
              </a:r>
            </a:p>
            <a:p>
              <a:pPr algn="r">
                <a:lnSpc>
                  <a:spcPct val="90000"/>
                </a:lnSpc>
                <a:spcBef>
                  <a:spcPts val="1055"/>
                </a:spcBef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12.146 </a:t>
              </a:r>
            </a:p>
          </p:txBody>
        </p:sp>
        <p:sp>
          <p:nvSpPr>
            <p:cNvPr id="129" name="Rectangle 60"/>
            <p:cNvSpPr>
              <a:spLocks/>
            </p:cNvSpPr>
            <p:nvPr/>
          </p:nvSpPr>
          <p:spPr bwMode="auto">
            <a:xfrm>
              <a:off x="1005" y="1289"/>
              <a:ext cx="2079" cy="1031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ts val="168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Vitória</a:t>
              </a:r>
            </a:p>
            <a:p>
              <a:pPr>
                <a:lnSpc>
                  <a:spcPct val="90000"/>
                </a:lnSpc>
                <a:spcBef>
                  <a:spcPts val="168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Itaguaí/Rio de Janeiro</a:t>
              </a:r>
            </a:p>
            <a:p>
              <a:pPr>
                <a:lnSpc>
                  <a:spcPct val="90000"/>
                </a:lnSpc>
                <a:spcBef>
                  <a:spcPts val="168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Santos/São Sebastião</a:t>
              </a:r>
            </a:p>
          </p:txBody>
        </p:sp>
        <p:sp>
          <p:nvSpPr>
            <p:cNvPr id="130" name="Rectangle 61"/>
            <p:cNvSpPr>
              <a:spLocks/>
            </p:cNvSpPr>
            <p:nvPr/>
          </p:nvSpPr>
          <p:spPr bwMode="auto">
            <a:xfrm>
              <a:off x="573" y="1271"/>
              <a:ext cx="375" cy="1033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16200000" algn="ctr" rotWithShape="0">
                <a:srgbClr val="000000">
                  <a:alpha val="70000"/>
                </a:srgbClr>
              </a:outerShdw>
            </a:effectLst>
            <a:ex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ts val="168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ES</a:t>
              </a:r>
            </a:p>
            <a:p>
              <a:pPr>
                <a:lnSpc>
                  <a:spcPct val="90000"/>
                </a:lnSpc>
                <a:spcBef>
                  <a:spcPts val="168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RJ</a:t>
              </a:r>
            </a:p>
            <a:p>
              <a:pPr>
                <a:lnSpc>
                  <a:spcPct val="90000"/>
                </a:lnSpc>
                <a:spcBef>
                  <a:spcPts val="1687"/>
                </a:spcBef>
                <a:defRPr/>
              </a:pPr>
              <a:r>
                <a:rPr lang="en-US" sz="1500" b="1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SP</a:t>
              </a:r>
            </a:p>
          </p:txBody>
        </p:sp>
        <p:pic>
          <p:nvPicPr>
            <p:cNvPr id="53280" name="Picture 6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792"/>
              <a:ext cx="5912" cy="9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42" name="Rectangle 43"/>
          <p:cNvSpPr>
            <a:spLocks/>
          </p:cNvSpPr>
          <p:nvPr/>
        </p:nvSpPr>
        <p:spPr bwMode="auto">
          <a:xfrm>
            <a:off x="3525838" y="1928813"/>
            <a:ext cx="1108075" cy="6064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rgbClr val="FFFFFF">
                <a:alpha val="59999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2014/15</a:t>
            </a:r>
          </a:p>
        </p:txBody>
      </p:sp>
      <p:sp>
        <p:nvSpPr>
          <p:cNvPr id="143" name="Rectangle 71"/>
          <p:cNvSpPr>
            <a:spLocks/>
          </p:cNvSpPr>
          <p:nvPr/>
        </p:nvSpPr>
        <p:spPr bwMode="auto">
          <a:xfrm>
            <a:off x="4691063" y="1924050"/>
            <a:ext cx="1068387" cy="608013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rgbClr val="FFFFFF">
                <a:alpha val="59999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2016/17</a:t>
            </a:r>
            <a:endParaRPr lang="en-US" sz="2200" b="1" dirty="0">
              <a:solidFill>
                <a:srgbClr val="10283C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157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53258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3260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3263" name="Imagem 17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64" name="Conector reto 163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Retângulo 164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3266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61" name="Retângulo 160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3262" name="Imagem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9" name="Retângulo 158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01" name="Conector reto 100"/>
          <p:cNvCxnSpPr/>
          <p:nvPr/>
        </p:nvCxnSpPr>
        <p:spPr>
          <a:xfrm>
            <a:off x="2000232" y="857232"/>
            <a:ext cx="7324743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3143240" y="50004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Anúncio do Programa de Investimentos de 06/12/2013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 rot="-5400000">
            <a:off x="2809082" y="459581"/>
            <a:ext cx="3579812" cy="9197975"/>
          </a:xfrm>
          <a:prstGeom prst="rect">
            <a:avLst/>
          </a:prstGeom>
          <a:gradFill rotWithShape="0">
            <a:gsLst>
              <a:gs pos="0">
                <a:srgbClr val="CAE1FF">
                  <a:alpha val="0"/>
                </a:srgbClr>
              </a:gs>
              <a:gs pos="100000">
                <a:srgbClr val="CAE1FF">
                  <a:alpha val="79999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4274" name="Group 24"/>
          <p:cNvGrpSpPr>
            <a:grpSpLocks/>
          </p:cNvGrpSpPr>
          <p:nvPr/>
        </p:nvGrpSpPr>
        <p:grpSpPr bwMode="auto">
          <a:xfrm>
            <a:off x="1455738" y="1884363"/>
            <a:ext cx="6991350" cy="4660900"/>
            <a:chOff x="0" y="0"/>
            <a:chExt cx="6264" cy="4176"/>
          </a:xfrm>
        </p:grpSpPr>
        <p:grpSp>
          <p:nvGrpSpPr>
            <p:cNvPr id="54350" name="Group 17"/>
            <p:cNvGrpSpPr>
              <a:grpSpLocks/>
            </p:cNvGrpSpPr>
            <p:nvPr/>
          </p:nvGrpSpPr>
          <p:grpSpPr bwMode="auto">
            <a:xfrm>
              <a:off x="0" y="0"/>
              <a:ext cx="6264" cy="4176"/>
              <a:chOff x="0" y="0"/>
              <a:chExt cx="6264" cy="4176"/>
            </a:xfrm>
          </p:grpSpPr>
          <p:pic>
            <p:nvPicPr>
              <p:cNvPr id="5435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6264" cy="4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58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68" y="904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59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04" y="104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52" y="1584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1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52" y="168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2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92" y="215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3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32" y="271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4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24" y="296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5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20" y="300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6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12" y="316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7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68" y="339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8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48" y="3640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69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52" y="3808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70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24" y="1424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4371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40" y="1952"/>
                <a:ext cx="136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54351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2" y="576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4352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8" y="720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4353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2" y="904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4354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832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4355" name="Picture 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4" y="800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4356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0" y="1392"/>
              <a:ext cx="13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2530475" y="2316163"/>
            <a:ext cx="6729413" cy="4110037"/>
            <a:chOff x="3464795" y="3288965"/>
            <a:chExt cx="9569458" cy="5843037"/>
          </a:xfrm>
        </p:grpSpPr>
        <p:sp>
          <p:nvSpPr>
            <p:cNvPr id="54326" name="CaixaDeTexto 5"/>
            <p:cNvSpPr txBox="1">
              <a:spLocks noChangeArrowheads="1"/>
            </p:cNvSpPr>
            <p:nvPr/>
          </p:nvSpPr>
          <p:spPr bwMode="auto">
            <a:xfrm>
              <a:off x="3464795" y="4649406"/>
              <a:ext cx="138154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Velho</a:t>
              </a:r>
            </a:p>
          </p:txBody>
        </p:sp>
        <p:sp>
          <p:nvSpPr>
            <p:cNvPr id="54327" name="CaixaDeTexto 6"/>
            <p:cNvSpPr txBox="1">
              <a:spLocks noChangeArrowheads="1"/>
            </p:cNvSpPr>
            <p:nvPr/>
          </p:nvSpPr>
          <p:spPr bwMode="auto">
            <a:xfrm>
              <a:off x="3838002" y="4012657"/>
              <a:ext cx="1584639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Manaus/Itacoatiara</a:t>
              </a:r>
            </a:p>
          </p:txBody>
        </p:sp>
        <p:sp>
          <p:nvSpPr>
            <p:cNvPr id="54328" name="CaixaDeTexto 7"/>
            <p:cNvSpPr txBox="1">
              <a:spLocks noChangeArrowheads="1"/>
            </p:cNvSpPr>
            <p:nvPr/>
          </p:nvSpPr>
          <p:spPr bwMode="auto">
            <a:xfrm>
              <a:off x="6502424" y="3713653"/>
              <a:ext cx="1120417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Santarém</a:t>
              </a:r>
            </a:p>
          </p:txBody>
        </p:sp>
        <p:sp>
          <p:nvSpPr>
            <p:cNvPr id="54329" name="CaixaDeTexto 33"/>
            <p:cNvSpPr txBox="1">
              <a:spLocks noChangeArrowheads="1"/>
            </p:cNvSpPr>
            <p:nvPr/>
          </p:nvSpPr>
          <p:spPr bwMode="auto">
            <a:xfrm>
              <a:off x="7582594" y="4001653"/>
              <a:ext cx="150343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Vila do Conde</a:t>
              </a:r>
            </a:p>
          </p:txBody>
        </p:sp>
        <p:sp>
          <p:nvSpPr>
            <p:cNvPr id="54330" name="CaixaDeTexto 38"/>
            <p:cNvSpPr txBox="1">
              <a:spLocks noChangeArrowheads="1"/>
            </p:cNvSpPr>
            <p:nvPr/>
          </p:nvSpPr>
          <p:spPr bwMode="auto">
            <a:xfrm>
              <a:off x="8888838" y="3627233"/>
              <a:ext cx="233056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Belém/Miramar/Outeiros</a:t>
              </a:r>
            </a:p>
          </p:txBody>
        </p:sp>
        <p:sp>
          <p:nvSpPr>
            <p:cNvPr id="54331" name="CaixaDeTexto 42"/>
            <p:cNvSpPr txBox="1">
              <a:spLocks noChangeArrowheads="1"/>
            </p:cNvSpPr>
            <p:nvPr/>
          </p:nvSpPr>
          <p:spPr bwMode="auto">
            <a:xfrm>
              <a:off x="10895119" y="4145650"/>
              <a:ext cx="112082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Pecém</a:t>
              </a:r>
            </a:p>
          </p:txBody>
        </p:sp>
        <p:sp>
          <p:nvSpPr>
            <p:cNvPr id="54332" name="CaixaDeTexto 43"/>
            <p:cNvSpPr txBox="1">
              <a:spLocks noChangeArrowheads="1"/>
            </p:cNvSpPr>
            <p:nvPr/>
          </p:nvSpPr>
          <p:spPr bwMode="auto">
            <a:xfrm>
              <a:off x="9721849" y="3940368"/>
              <a:ext cx="1120828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Itaqui</a:t>
              </a:r>
            </a:p>
          </p:txBody>
        </p:sp>
        <p:sp>
          <p:nvSpPr>
            <p:cNvPr id="54333" name="CaixaDeTexto 44"/>
            <p:cNvSpPr txBox="1">
              <a:spLocks noChangeArrowheads="1"/>
            </p:cNvSpPr>
            <p:nvPr/>
          </p:nvSpPr>
          <p:spPr bwMode="auto">
            <a:xfrm>
              <a:off x="10441743" y="5801645"/>
              <a:ext cx="259251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Aratu/Salvador</a:t>
              </a:r>
            </a:p>
          </p:txBody>
        </p:sp>
        <p:sp>
          <p:nvSpPr>
            <p:cNvPr id="54334" name="CaixaDeTexto 46"/>
            <p:cNvSpPr txBox="1">
              <a:spLocks noChangeArrowheads="1"/>
            </p:cNvSpPr>
            <p:nvPr/>
          </p:nvSpPr>
          <p:spPr bwMode="auto">
            <a:xfrm>
              <a:off x="11615233" y="5092683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Suape/Recife</a:t>
              </a:r>
            </a:p>
          </p:txBody>
        </p:sp>
        <p:sp>
          <p:nvSpPr>
            <p:cNvPr id="54335" name="CaixaDeTexto 48"/>
            <p:cNvSpPr txBox="1">
              <a:spLocks noChangeArrowheads="1"/>
            </p:cNvSpPr>
            <p:nvPr/>
          </p:nvSpPr>
          <p:spPr bwMode="auto">
            <a:xfrm>
              <a:off x="6692538" y="7797467"/>
              <a:ext cx="197335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Paranaguá/Antonina</a:t>
              </a:r>
            </a:p>
          </p:txBody>
        </p:sp>
        <p:sp>
          <p:nvSpPr>
            <p:cNvPr id="54336" name="CaixaDeTexto 53"/>
            <p:cNvSpPr txBox="1">
              <a:spLocks noChangeArrowheads="1"/>
            </p:cNvSpPr>
            <p:nvPr/>
          </p:nvSpPr>
          <p:spPr bwMode="auto">
            <a:xfrm>
              <a:off x="6574434" y="7961636"/>
              <a:ext cx="329739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4337" name="CaixaDeTexto 54"/>
            <p:cNvSpPr txBox="1">
              <a:spLocks noChangeArrowheads="1"/>
            </p:cNvSpPr>
            <p:nvPr/>
          </p:nvSpPr>
          <p:spPr bwMode="auto">
            <a:xfrm>
              <a:off x="5422276" y="8621117"/>
              <a:ext cx="129228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4338" name="CaixaDeTexto 56"/>
            <p:cNvSpPr txBox="1">
              <a:spLocks noChangeArrowheads="1"/>
            </p:cNvSpPr>
            <p:nvPr/>
          </p:nvSpPr>
          <p:spPr bwMode="auto">
            <a:xfrm>
              <a:off x="5233950" y="8825634"/>
              <a:ext cx="126847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Rio Grande</a:t>
              </a:r>
            </a:p>
          </p:txBody>
        </p:sp>
        <p:sp>
          <p:nvSpPr>
            <p:cNvPr id="54339" name="Elipse 1"/>
            <p:cNvSpPr>
              <a:spLocks noChangeArrowheads="1"/>
            </p:cNvSpPr>
            <p:nvPr/>
          </p:nvSpPr>
          <p:spPr bwMode="auto">
            <a:xfrm>
              <a:off x="10027831" y="4189327"/>
              <a:ext cx="304814" cy="263495"/>
            </a:xfrm>
            <a:prstGeom prst="ellipse">
              <a:avLst/>
            </a:prstGeom>
            <a:solidFill>
              <a:srgbClr val="0E77BC">
                <a:alpha val="0"/>
              </a:srgbClr>
            </a:solidFill>
            <a:ln w="25400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lIns="91435" tIns="45718" rIns="91435" bIns="45718"/>
            <a:lstStyle/>
            <a:p>
              <a:pPr defTabSz="641350"/>
              <a:endParaRPr lang="pt-BR" sz="800" b="1">
                <a:solidFill>
                  <a:srgbClr val="A4A4A4"/>
                </a:solidFill>
                <a:latin typeface="Helvetica"/>
              </a:endParaRPr>
            </a:p>
          </p:txBody>
        </p:sp>
        <p:sp>
          <p:nvSpPr>
            <p:cNvPr id="54340" name="CaixaDeTexto 44"/>
            <p:cNvSpPr txBox="1">
              <a:spLocks noChangeArrowheads="1"/>
            </p:cNvSpPr>
            <p:nvPr/>
          </p:nvSpPr>
          <p:spPr bwMode="auto">
            <a:xfrm>
              <a:off x="10022474" y="6101449"/>
              <a:ext cx="259251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Sul / Ilhéus</a:t>
              </a:r>
            </a:p>
          </p:txBody>
        </p:sp>
        <p:sp>
          <p:nvSpPr>
            <p:cNvPr id="54341" name="CaixaDeTexto 53"/>
            <p:cNvSpPr txBox="1">
              <a:spLocks noChangeArrowheads="1"/>
            </p:cNvSpPr>
            <p:nvPr/>
          </p:nvSpPr>
          <p:spPr bwMode="auto">
            <a:xfrm>
              <a:off x="6430412" y="8177635"/>
              <a:ext cx="329739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Itajaí/Imbituba/São Francisco do Sul</a:t>
              </a:r>
            </a:p>
          </p:txBody>
        </p:sp>
        <p:sp>
          <p:nvSpPr>
            <p:cNvPr id="54342" name="CaixaDeTexto 51"/>
            <p:cNvSpPr txBox="1">
              <a:spLocks noChangeArrowheads="1"/>
            </p:cNvSpPr>
            <p:nvPr/>
          </p:nvSpPr>
          <p:spPr bwMode="auto">
            <a:xfrm>
              <a:off x="9166845" y="6975070"/>
              <a:ext cx="2481380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Vitória</a:t>
              </a:r>
            </a:p>
          </p:txBody>
        </p:sp>
        <p:sp>
          <p:nvSpPr>
            <p:cNvPr id="54343" name="CaixaDeTexto 52"/>
            <p:cNvSpPr txBox="1">
              <a:spLocks noChangeArrowheads="1"/>
            </p:cNvSpPr>
            <p:nvPr/>
          </p:nvSpPr>
          <p:spPr bwMode="auto">
            <a:xfrm>
              <a:off x="7642402" y="7468726"/>
              <a:ext cx="876341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endParaRPr lang="pt-BR" sz="800" b="1">
                <a:solidFill>
                  <a:srgbClr val="A4A4A4"/>
                </a:solidFill>
                <a:latin typeface="Helvetica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54344" name="CaixaDeTexto 55"/>
            <p:cNvSpPr txBox="1">
              <a:spLocks noChangeArrowheads="1"/>
            </p:cNvSpPr>
            <p:nvPr/>
          </p:nvSpPr>
          <p:spPr bwMode="auto">
            <a:xfrm>
              <a:off x="8450116" y="7457638"/>
              <a:ext cx="1984102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Itaguaí/Rio de Janeiro</a:t>
              </a:r>
            </a:p>
          </p:txBody>
        </p:sp>
        <p:sp>
          <p:nvSpPr>
            <p:cNvPr id="54345" name="CaixaDeTexto 8"/>
            <p:cNvSpPr txBox="1">
              <a:spLocks noChangeArrowheads="1"/>
            </p:cNvSpPr>
            <p:nvPr/>
          </p:nvSpPr>
          <p:spPr bwMode="auto">
            <a:xfrm>
              <a:off x="7052595" y="7607383"/>
              <a:ext cx="2072662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Santos/São Sebastião</a:t>
              </a:r>
            </a:p>
          </p:txBody>
        </p:sp>
        <p:sp>
          <p:nvSpPr>
            <p:cNvPr id="54346" name="CaixaDeTexto 33"/>
            <p:cNvSpPr txBox="1">
              <a:spLocks noChangeArrowheads="1"/>
            </p:cNvSpPr>
            <p:nvPr/>
          </p:nvSpPr>
          <p:spPr bwMode="auto">
            <a:xfrm>
              <a:off x="8567559" y="3288965"/>
              <a:ext cx="1503433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A4A4A4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Macapá</a:t>
              </a:r>
            </a:p>
          </p:txBody>
        </p:sp>
        <p:sp>
          <p:nvSpPr>
            <p:cNvPr id="54347" name="CaixaDeTexto 46"/>
            <p:cNvSpPr txBox="1">
              <a:spLocks noChangeArrowheads="1"/>
            </p:cNvSpPr>
            <p:nvPr/>
          </p:nvSpPr>
          <p:spPr bwMode="auto">
            <a:xfrm>
              <a:off x="11705954" y="4872399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Cabedelo</a:t>
              </a:r>
            </a:p>
          </p:txBody>
        </p:sp>
        <p:sp>
          <p:nvSpPr>
            <p:cNvPr id="54348" name="CaixaDeTexto 46"/>
            <p:cNvSpPr txBox="1">
              <a:spLocks noChangeArrowheads="1"/>
            </p:cNvSpPr>
            <p:nvPr/>
          </p:nvSpPr>
          <p:spPr bwMode="auto">
            <a:xfrm>
              <a:off x="11343071" y="5390718"/>
              <a:ext cx="1245875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Maceió</a:t>
              </a:r>
            </a:p>
          </p:txBody>
        </p:sp>
        <p:sp>
          <p:nvSpPr>
            <p:cNvPr id="54349" name="CaixaDeTexto 56"/>
            <p:cNvSpPr txBox="1">
              <a:spLocks noChangeArrowheads="1"/>
            </p:cNvSpPr>
            <p:nvPr/>
          </p:nvSpPr>
          <p:spPr bwMode="auto">
            <a:xfrm>
              <a:off x="5768686" y="8527340"/>
              <a:ext cx="1268474" cy="30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Helvetica"/>
                  <a:ea typeface="ヒラギノ角ゴ ProN W3"/>
                  <a:cs typeface="ヒラギノ角ゴ ProN W3"/>
                  <a:sym typeface="Gill Sans"/>
                </a:rPr>
                <a:t>Porto Alegre</a:t>
              </a:r>
            </a:p>
          </p:txBody>
        </p:sp>
      </p:grpSp>
      <p:grpSp>
        <p:nvGrpSpPr>
          <p:cNvPr id="54276" name="Group 27"/>
          <p:cNvGrpSpPr>
            <a:grpSpLocks/>
          </p:cNvGrpSpPr>
          <p:nvPr/>
        </p:nvGrpSpPr>
        <p:grpSpPr bwMode="auto">
          <a:xfrm>
            <a:off x="3779838" y="5815013"/>
            <a:ext cx="519112" cy="385762"/>
            <a:chOff x="0" y="0"/>
            <a:chExt cx="465" cy="345"/>
          </a:xfrm>
        </p:grpSpPr>
        <p:sp>
          <p:nvSpPr>
            <p:cNvPr id="54324" name="Oval 25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5" name="Oval 26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4277" name="Group 30"/>
          <p:cNvGrpSpPr>
            <a:grpSpLocks/>
          </p:cNvGrpSpPr>
          <p:nvPr/>
        </p:nvGrpSpPr>
        <p:grpSpPr bwMode="auto">
          <a:xfrm>
            <a:off x="3440113" y="6002338"/>
            <a:ext cx="519112" cy="385762"/>
            <a:chOff x="0" y="0"/>
            <a:chExt cx="465" cy="345"/>
          </a:xfrm>
        </p:grpSpPr>
        <p:sp>
          <p:nvSpPr>
            <p:cNvPr id="54322" name="Oval 28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3" name="Oval 29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4278" name="Group 33"/>
          <p:cNvGrpSpPr>
            <a:grpSpLocks/>
          </p:cNvGrpSpPr>
          <p:nvPr/>
        </p:nvGrpSpPr>
        <p:grpSpPr bwMode="auto">
          <a:xfrm>
            <a:off x="4351338" y="5529263"/>
            <a:ext cx="519112" cy="385762"/>
            <a:chOff x="0" y="0"/>
            <a:chExt cx="465" cy="345"/>
          </a:xfrm>
        </p:grpSpPr>
        <p:sp>
          <p:nvSpPr>
            <p:cNvPr id="54320" name="Oval 31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21" name="Oval 32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4279" name="Group 36"/>
          <p:cNvGrpSpPr>
            <a:grpSpLocks/>
          </p:cNvGrpSpPr>
          <p:nvPr/>
        </p:nvGrpSpPr>
        <p:grpSpPr bwMode="auto">
          <a:xfrm>
            <a:off x="4511675" y="5287963"/>
            <a:ext cx="519113" cy="385762"/>
            <a:chOff x="0" y="0"/>
            <a:chExt cx="465" cy="345"/>
          </a:xfrm>
        </p:grpSpPr>
        <p:sp>
          <p:nvSpPr>
            <p:cNvPr id="54318" name="Oval 34"/>
            <p:cNvSpPr>
              <a:spLocks/>
            </p:cNvSpPr>
            <p:nvPr/>
          </p:nvSpPr>
          <p:spPr bwMode="auto">
            <a:xfrm rot="-883034">
              <a:off x="24" y="48"/>
              <a:ext cx="416" cy="248"/>
            </a:xfrm>
            <a:prstGeom prst="ellipse">
              <a:avLst/>
            </a:prstGeom>
            <a:gradFill rotWithShape="0">
              <a:gsLst>
                <a:gs pos="0">
                  <a:srgbClr val="52C5FE"/>
                </a:gs>
                <a:gs pos="100000">
                  <a:srgbClr val="52C5FE">
                    <a:alpha val="4999"/>
                  </a:srgbClr>
                </a:gs>
              </a:gsLst>
              <a:path path="rect">
                <a:fillToRect l="50000" t="50000" r="50000" b="50000"/>
              </a:path>
            </a:gra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9" name="Oval 35"/>
            <p:cNvSpPr>
              <a:spLocks/>
            </p:cNvSpPr>
            <p:nvPr/>
          </p:nvSpPr>
          <p:spPr bwMode="auto">
            <a:xfrm rot="-883034">
              <a:off x="151" y="121"/>
              <a:ext cx="160" cy="96"/>
            </a:xfrm>
            <a:prstGeom prst="ellipse">
              <a:avLst/>
            </a:prstGeom>
            <a:solidFill>
              <a:srgbClr val="1B3D67"/>
            </a:solidFill>
            <a:ln w="1270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4280" name="AutoShape 39"/>
          <p:cNvSpPr>
            <a:spLocks/>
          </p:cNvSpPr>
          <p:nvPr/>
        </p:nvSpPr>
        <p:spPr bwMode="auto">
          <a:xfrm>
            <a:off x="581025" y="1357313"/>
            <a:ext cx="5232400" cy="3500437"/>
          </a:xfrm>
          <a:prstGeom prst="roundRect">
            <a:avLst>
              <a:gd name="adj" fmla="val 3824"/>
            </a:avLst>
          </a:prstGeom>
          <a:gradFill rotWithShape="0">
            <a:gsLst>
              <a:gs pos="0">
                <a:srgbClr val="2BC0FF">
                  <a:alpha val="89998"/>
                </a:srgbClr>
              </a:gs>
              <a:gs pos="100000">
                <a:srgbClr val="1F497C">
                  <a:alpha val="89998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1" name="AutoShape 40"/>
          <p:cNvSpPr>
            <a:spLocks/>
          </p:cNvSpPr>
          <p:nvPr/>
        </p:nvSpPr>
        <p:spPr bwMode="auto">
          <a:xfrm>
            <a:off x="598488" y="1384300"/>
            <a:ext cx="5187950" cy="696913"/>
          </a:xfrm>
          <a:prstGeom prst="roundRect">
            <a:avLst>
              <a:gd name="adj" fmla="val 16380"/>
            </a:avLst>
          </a:prstGeom>
          <a:gradFill rotWithShape="0">
            <a:gsLst>
              <a:gs pos="0">
                <a:srgbClr val="1F497C"/>
              </a:gs>
              <a:gs pos="100000">
                <a:srgbClr val="040B10"/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85" name="Rectangle 41"/>
          <p:cNvSpPr>
            <a:spLocks/>
          </p:cNvSpPr>
          <p:nvPr/>
        </p:nvSpPr>
        <p:spPr bwMode="auto">
          <a:xfrm>
            <a:off x="768350" y="1517650"/>
            <a:ext cx="3116263" cy="500063"/>
          </a:xfrm>
          <a:prstGeom prst="rect">
            <a:avLst/>
          </a:prstGeom>
          <a:noFill/>
          <a:ln>
            <a:noFill/>
          </a:ln>
          <a:effectLst>
            <a:outerShdw blurRad="12700" dist="12699" dir="16200000" algn="ctr" rotWithShape="0">
              <a:srgbClr val="000000">
                <a:alpha val="74998"/>
              </a:srgbClr>
            </a:outerShdw>
          </a:effectLst>
          <a:extLst/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28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Sul</a:t>
            </a:r>
          </a:p>
        </p:txBody>
      </p:sp>
      <p:sp>
        <p:nvSpPr>
          <p:cNvPr id="31787" name="Rectangle 43"/>
          <p:cNvSpPr>
            <a:spLocks/>
          </p:cNvSpPr>
          <p:nvPr/>
        </p:nvSpPr>
        <p:spPr bwMode="auto">
          <a:xfrm>
            <a:off x="1179513" y="2224088"/>
            <a:ext cx="2195512" cy="392112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rgbClr val="FFFFFF">
                <a:alpha val="5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lnSpc>
                <a:spcPct val="80000"/>
              </a:lnSpc>
              <a:defRPr/>
            </a:pPr>
            <a:r>
              <a:rPr lang="en-US" sz="2100" b="1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Portos</a:t>
            </a:r>
          </a:p>
        </p:txBody>
      </p:sp>
      <p:sp>
        <p:nvSpPr>
          <p:cNvPr id="31788" name="Rectangle 44"/>
          <p:cNvSpPr>
            <a:spLocks/>
          </p:cNvSpPr>
          <p:nvPr/>
        </p:nvSpPr>
        <p:spPr bwMode="auto">
          <a:xfrm>
            <a:off x="3562350" y="1455738"/>
            <a:ext cx="1714500" cy="500062"/>
          </a:xfrm>
          <a:prstGeom prst="rect">
            <a:avLst/>
          </a:prstGeom>
          <a:noFill/>
          <a:ln>
            <a:noFill/>
          </a:ln>
          <a:effectLst>
            <a:outerShdw blurRad="12700" dist="12699" dir="16200000" algn="ctr" rotWithShape="0">
              <a:srgbClr val="000000">
                <a:alpha val="74998"/>
              </a:srgbClr>
            </a:outerShdw>
          </a:effectLst>
          <a:extLst/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Investimentos </a:t>
            </a:r>
            <a:r>
              <a:rPr lang="en-US" sz="11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(Milhões R$)</a:t>
            </a:r>
          </a:p>
        </p:txBody>
      </p:sp>
      <p:sp>
        <p:nvSpPr>
          <p:cNvPr id="31789" name="Rectangle 45"/>
          <p:cNvSpPr>
            <a:spLocks/>
          </p:cNvSpPr>
          <p:nvPr/>
        </p:nvSpPr>
        <p:spPr bwMode="auto">
          <a:xfrm>
            <a:off x="669925" y="2232025"/>
            <a:ext cx="482600" cy="3937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rgbClr val="FFFFFF">
                <a:alpha val="5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lnSpc>
                <a:spcPct val="80000"/>
              </a:lnSpc>
              <a:defRPr/>
            </a:pPr>
            <a:r>
              <a:rPr lang="en-US" sz="2100" b="1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UF</a:t>
            </a:r>
          </a:p>
        </p:txBody>
      </p:sp>
      <p:sp>
        <p:nvSpPr>
          <p:cNvPr id="31790" name="Rectangle 46"/>
          <p:cNvSpPr>
            <a:spLocks/>
          </p:cNvSpPr>
          <p:nvPr/>
        </p:nvSpPr>
        <p:spPr bwMode="auto">
          <a:xfrm>
            <a:off x="642938" y="4397375"/>
            <a:ext cx="1062037" cy="411163"/>
          </a:xfrm>
          <a:prstGeom prst="rect">
            <a:avLst/>
          </a:prstGeom>
          <a:noFill/>
          <a:ln>
            <a:noFill/>
          </a:ln>
          <a:effectLst>
            <a:outerShdw blurRad="12700" dist="12699" dir="16200000" algn="ctr" rotWithShape="0">
              <a:srgbClr val="000000">
                <a:alpha val="70000"/>
              </a:srgbClr>
            </a:outerShdw>
          </a:effectLst>
          <a:extLst/>
        </p:spPr>
        <p:txBody>
          <a:bodyPr lIns="0" tIns="0" rIns="0" bIns="0"/>
          <a:lstStyle/>
          <a:p>
            <a:pPr algn="r">
              <a:lnSpc>
                <a:spcPct val="120000"/>
              </a:lnSpc>
              <a:defRPr/>
            </a:pPr>
            <a:r>
              <a:rPr lang="en-US" sz="2200" b="1" dirty="0">
                <a:solidFill>
                  <a:schemeClr val="bg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TOTAL</a:t>
            </a:r>
          </a:p>
        </p:txBody>
      </p:sp>
      <p:grpSp>
        <p:nvGrpSpPr>
          <p:cNvPr id="54287" name="Group 53"/>
          <p:cNvGrpSpPr>
            <a:grpSpLocks/>
          </p:cNvGrpSpPr>
          <p:nvPr/>
        </p:nvGrpSpPr>
        <p:grpSpPr bwMode="auto">
          <a:xfrm>
            <a:off x="608013" y="2678113"/>
            <a:ext cx="5173662" cy="420687"/>
            <a:chOff x="0" y="0"/>
            <a:chExt cx="4636" cy="376"/>
          </a:xfrm>
        </p:grpSpPr>
        <p:sp>
          <p:nvSpPr>
            <p:cNvPr id="54313" name="Rectangle 48"/>
            <p:cNvSpPr>
              <a:spLocks/>
            </p:cNvSpPr>
            <p:nvPr/>
          </p:nvSpPr>
          <p:spPr bwMode="auto">
            <a:xfrm>
              <a:off x="493" y="0"/>
              <a:ext cx="2030" cy="376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14" name="Rectangle 49"/>
            <p:cNvSpPr>
              <a:spLocks/>
            </p:cNvSpPr>
            <p:nvPr/>
          </p:nvSpPr>
          <p:spPr bwMode="auto">
            <a:xfrm>
              <a:off x="0" y="0"/>
              <a:ext cx="472" cy="376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4315" name="Group 52"/>
            <p:cNvGrpSpPr>
              <a:grpSpLocks/>
            </p:cNvGrpSpPr>
            <p:nvPr/>
          </p:nvGrpSpPr>
          <p:grpSpPr bwMode="auto">
            <a:xfrm>
              <a:off x="2532" y="0"/>
              <a:ext cx="2104" cy="376"/>
              <a:chOff x="0" y="0"/>
              <a:chExt cx="2104" cy="376"/>
            </a:xfrm>
          </p:grpSpPr>
          <p:sp>
            <p:nvSpPr>
              <p:cNvPr id="54316" name="Rectangle 50"/>
              <p:cNvSpPr>
                <a:spLocks/>
              </p:cNvSpPr>
              <p:nvPr/>
            </p:nvSpPr>
            <p:spPr bwMode="auto">
              <a:xfrm>
                <a:off x="0" y="0"/>
                <a:ext cx="1043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317" name="Rectangle 51"/>
              <p:cNvSpPr>
                <a:spLocks/>
              </p:cNvSpPr>
              <p:nvPr/>
            </p:nvSpPr>
            <p:spPr bwMode="auto">
              <a:xfrm>
                <a:off x="1060" y="0"/>
                <a:ext cx="1044" cy="37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54288" name="Group 59"/>
          <p:cNvGrpSpPr>
            <a:grpSpLocks/>
          </p:cNvGrpSpPr>
          <p:nvPr/>
        </p:nvGrpSpPr>
        <p:grpSpPr bwMode="auto">
          <a:xfrm>
            <a:off x="604838" y="3724275"/>
            <a:ext cx="5180012" cy="623888"/>
            <a:chOff x="0" y="0"/>
            <a:chExt cx="4640" cy="560"/>
          </a:xfrm>
        </p:grpSpPr>
        <p:sp>
          <p:nvSpPr>
            <p:cNvPr id="54308" name="Rectangle 54"/>
            <p:cNvSpPr>
              <a:spLocks/>
            </p:cNvSpPr>
            <p:nvPr/>
          </p:nvSpPr>
          <p:spPr bwMode="auto">
            <a:xfrm>
              <a:off x="494" y="0"/>
              <a:ext cx="2031" cy="56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9" name="Rectangle 55"/>
            <p:cNvSpPr>
              <a:spLocks/>
            </p:cNvSpPr>
            <p:nvPr/>
          </p:nvSpPr>
          <p:spPr bwMode="auto">
            <a:xfrm>
              <a:off x="0" y="0"/>
              <a:ext cx="472" cy="56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4310" name="Group 58"/>
            <p:cNvGrpSpPr>
              <a:grpSpLocks/>
            </p:cNvGrpSpPr>
            <p:nvPr/>
          </p:nvGrpSpPr>
          <p:grpSpPr bwMode="auto">
            <a:xfrm>
              <a:off x="2534" y="0"/>
              <a:ext cx="2106" cy="560"/>
              <a:chOff x="0" y="0"/>
              <a:chExt cx="2105" cy="560"/>
            </a:xfrm>
          </p:grpSpPr>
          <p:sp>
            <p:nvSpPr>
              <p:cNvPr id="54311" name="Rectangle 56"/>
              <p:cNvSpPr>
                <a:spLocks/>
              </p:cNvSpPr>
              <p:nvPr/>
            </p:nvSpPr>
            <p:spPr bwMode="auto">
              <a:xfrm>
                <a:off x="0" y="0"/>
                <a:ext cx="1044" cy="560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312" name="Rectangle 57"/>
              <p:cNvSpPr>
                <a:spLocks/>
              </p:cNvSpPr>
              <p:nvPr/>
            </p:nvSpPr>
            <p:spPr bwMode="auto">
              <a:xfrm>
                <a:off x="1061" y="0"/>
                <a:ext cx="1044" cy="560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1804" name="Rectangle 60"/>
          <p:cNvSpPr>
            <a:spLocks/>
          </p:cNvSpPr>
          <p:nvPr/>
        </p:nvSpPr>
        <p:spPr bwMode="auto">
          <a:xfrm>
            <a:off x="3384550" y="2741613"/>
            <a:ext cx="1062038" cy="2044700"/>
          </a:xfrm>
          <a:prstGeom prst="rect">
            <a:avLst/>
          </a:prstGeom>
          <a:noFill/>
          <a:ln>
            <a:noFill/>
          </a:ln>
          <a:effectLst>
            <a:outerShdw blurRad="12700" dist="12699" dir="16200000" algn="ctr" rotWithShape="0">
              <a:srgbClr val="000000">
                <a:alpha val="70000"/>
              </a:srgbClr>
            </a:outerShdw>
          </a:effectLst>
          <a:extLst/>
        </p:spPr>
        <p:txBody>
          <a:bodyPr lIns="0" tIns="0" rIns="0" bIns="0"/>
          <a:lstStyle/>
          <a:p>
            <a:pPr algn="r">
              <a:lnSpc>
                <a:spcPct val="90000"/>
              </a:lnSpc>
              <a:spcBef>
                <a:spcPts val="1687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1.038 </a:t>
            </a:r>
          </a:p>
          <a:p>
            <a:pPr algn="r">
              <a:lnSpc>
                <a:spcPct val="90000"/>
              </a:lnSpc>
              <a:spcBef>
                <a:spcPts val="1687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1.343</a:t>
            </a:r>
          </a:p>
          <a:p>
            <a:pPr algn="r">
              <a:lnSpc>
                <a:spcPct val="90000"/>
              </a:lnSpc>
              <a:spcBef>
                <a:spcPts val="2601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982 </a:t>
            </a:r>
          </a:p>
          <a:p>
            <a:pPr algn="r">
              <a:lnSpc>
                <a:spcPct val="90000"/>
              </a:lnSpc>
              <a:spcBef>
                <a:spcPts val="1898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3.363 </a:t>
            </a:r>
          </a:p>
        </p:txBody>
      </p:sp>
      <p:sp>
        <p:nvSpPr>
          <p:cNvPr id="31805" name="Rectangle 61"/>
          <p:cNvSpPr>
            <a:spLocks/>
          </p:cNvSpPr>
          <p:nvPr/>
        </p:nvSpPr>
        <p:spPr bwMode="auto">
          <a:xfrm>
            <a:off x="4616450" y="2741613"/>
            <a:ext cx="1062038" cy="2044700"/>
          </a:xfrm>
          <a:prstGeom prst="rect">
            <a:avLst/>
          </a:prstGeom>
          <a:noFill/>
          <a:ln>
            <a:noFill/>
          </a:ln>
          <a:effectLst>
            <a:outerShdw blurRad="12700" dist="12699" dir="16200000" algn="ctr" rotWithShape="0">
              <a:srgbClr val="000000">
                <a:alpha val="70000"/>
              </a:srgbClr>
            </a:outerShdw>
          </a:effectLst>
          <a:extLst/>
        </p:spPr>
        <p:txBody>
          <a:bodyPr lIns="0" tIns="0" rIns="0" bIns="0"/>
          <a:lstStyle/>
          <a:p>
            <a:pPr algn="r">
              <a:lnSpc>
                <a:spcPct val="90000"/>
              </a:lnSpc>
              <a:spcBef>
                <a:spcPts val="1687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3.329 </a:t>
            </a:r>
          </a:p>
          <a:p>
            <a:pPr algn="r">
              <a:lnSpc>
                <a:spcPct val="90000"/>
              </a:lnSpc>
              <a:spcBef>
                <a:spcPts val="1687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781 </a:t>
            </a:r>
          </a:p>
          <a:p>
            <a:pPr algn="r">
              <a:lnSpc>
                <a:spcPct val="90000"/>
              </a:lnSpc>
              <a:spcBef>
                <a:spcPts val="2601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140 </a:t>
            </a:r>
          </a:p>
          <a:p>
            <a:pPr algn="r">
              <a:lnSpc>
                <a:spcPct val="90000"/>
              </a:lnSpc>
              <a:spcBef>
                <a:spcPts val="1898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4.250 </a:t>
            </a:r>
          </a:p>
        </p:txBody>
      </p:sp>
      <p:sp>
        <p:nvSpPr>
          <p:cNvPr id="31806" name="Rectangle 62"/>
          <p:cNvSpPr>
            <a:spLocks/>
          </p:cNvSpPr>
          <p:nvPr/>
        </p:nvSpPr>
        <p:spPr bwMode="auto">
          <a:xfrm>
            <a:off x="1196975" y="2776538"/>
            <a:ext cx="2320925" cy="1571625"/>
          </a:xfrm>
          <a:prstGeom prst="rect">
            <a:avLst/>
          </a:prstGeom>
          <a:noFill/>
          <a:ln>
            <a:noFill/>
          </a:ln>
          <a:effectLst>
            <a:outerShdw blurRad="12700" dist="12699" dir="16200000" algn="ctr" rotWithShape="0">
              <a:srgbClr val="000000">
                <a:alpha val="70000"/>
              </a:srgbClr>
            </a:outerShdw>
          </a:effectLst>
          <a:extLst/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687"/>
              </a:spcBef>
              <a:defRPr/>
            </a:pPr>
            <a:r>
              <a:rPr lang="en-US" sz="15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Paranaguá</a:t>
            </a:r>
            <a: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Antonina</a:t>
            </a:r>
            <a:endParaRPr lang="en-US" sz="1500" b="1" dirty="0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>
              <a:lnSpc>
                <a:spcPct val="90000"/>
              </a:lnSpc>
              <a:spcBef>
                <a:spcPts val="1687"/>
              </a:spcBef>
              <a:defRPr/>
            </a:pPr>
            <a:r>
              <a:rPr lang="en-US" sz="15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Imbituba</a:t>
            </a:r>
            <a: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/</a:t>
            </a:r>
            <a:r>
              <a:rPr lang="en-US" sz="15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Itajaí</a:t>
            </a:r>
            <a: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/</a:t>
            </a:r>
            <a:b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São Francisco do </a:t>
            </a:r>
            <a:r>
              <a:rPr lang="en-US" sz="15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Sul</a:t>
            </a:r>
            <a:endParaRPr lang="en-US" sz="1500" b="1" dirty="0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>
              <a:lnSpc>
                <a:spcPct val="90000"/>
              </a:lnSpc>
              <a:spcBef>
                <a:spcPts val="1687"/>
              </a:spcBef>
              <a:defRPr/>
            </a:pPr>
            <a: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Porto </a:t>
            </a:r>
            <a:r>
              <a:rPr lang="en-US" sz="1500" b="1" dirty="0" err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Alegre</a:t>
            </a:r>
            <a: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/</a:t>
            </a:r>
            <a:b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Rio Grande</a:t>
            </a:r>
          </a:p>
        </p:txBody>
      </p:sp>
      <p:sp>
        <p:nvSpPr>
          <p:cNvPr id="31807" name="Rectangle 63"/>
          <p:cNvSpPr>
            <a:spLocks/>
          </p:cNvSpPr>
          <p:nvPr/>
        </p:nvSpPr>
        <p:spPr bwMode="auto">
          <a:xfrm>
            <a:off x="714375" y="2773363"/>
            <a:ext cx="419100" cy="1446212"/>
          </a:xfrm>
          <a:prstGeom prst="rect">
            <a:avLst/>
          </a:prstGeom>
          <a:noFill/>
          <a:ln>
            <a:noFill/>
          </a:ln>
          <a:effectLst>
            <a:outerShdw blurRad="12700" dist="12699" dir="16200000" algn="ctr" rotWithShape="0">
              <a:srgbClr val="000000">
                <a:alpha val="70000"/>
              </a:srgbClr>
            </a:outerShdw>
          </a:effectLst>
          <a:extLst/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2672"/>
              </a:spcBef>
              <a:defRPr/>
            </a:pPr>
            <a:r>
              <a:rPr lang="en-US" sz="15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</a:t>
            </a:r>
          </a:p>
          <a:p>
            <a:pPr>
              <a:lnSpc>
                <a:spcPct val="90000"/>
              </a:lnSpc>
              <a:spcBef>
                <a:spcPts val="2672"/>
              </a:spcBef>
              <a:defRPr/>
            </a:pPr>
            <a:r>
              <a:rPr lang="en-US" sz="15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SC</a:t>
            </a:r>
          </a:p>
          <a:p>
            <a:pPr>
              <a:lnSpc>
                <a:spcPct val="90000"/>
              </a:lnSpc>
              <a:spcBef>
                <a:spcPts val="3023"/>
              </a:spcBef>
              <a:defRPr/>
            </a:pPr>
            <a:r>
              <a:rPr lang="en-US" sz="1500" b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RS</a:t>
            </a:r>
          </a:p>
        </p:txBody>
      </p:sp>
      <p:pic>
        <p:nvPicPr>
          <p:cNvPr id="54293" name="Picture 6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4625975"/>
            <a:ext cx="6599238" cy="109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1" name="Rectangle 43"/>
          <p:cNvSpPr>
            <a:spLocks/>
          </p:cNvSpPr>
          <p:nvPr/>
        </p:nvSpPr>
        <p:spPr bwMode="auto">
          <a:xfrm>
            <a:off x="3486150" y="1928813"/>
            <a:ext cx="1108075" cy="6064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rgbClr val="FFFFFF">
                <a:alpha val="59999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2014/15</a:t>
            </a:r>
          </a:p>
        </p:txBody>
      </p:sp>
      <p:sp>
        <p:nvSpPr>
          <p:cNvPr id="92" name="Rectangle 71"/>
          <p:cNvSpPr>
            <a:spLocks/>
          </p:cNvSpPr>
          <p:nvPr/>
        </p:nvSpPr>
        <p:spPr bwMode="auto">
          <a:xfrm>
            <a:off x="4611688" y="1924050"/>
            <a:ext cx="1068387" cy="608013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rgbClr val="FFFFFF">
                <a:alpha val="59999"/>
              </a:srgbClr>
            </a:outerShdw>
          </a:effectLst>
          <a:extLst/>
        </p:spPr>
        <p:txBody>
          <a:bodyPr lIns="0" tIns="0" rIns="0" bIns="0" anchor="b"/>
          <a:lstStyle/>
          <a:p>
            <a:pPr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10283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2016/17</a:t>
            </a:r>
            <a:endParaRPr lang="en-US" sz="2200" b="1" dirty="0">
              <a:solidFill>
                <a:srgbClr val="10283C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95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54299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4301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4304" name="Imagem 17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02" name="Conector reto 10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etângulo 10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4307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99" name="Retângulo 9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4303" name="Imagem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7" name="Retângulo 96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04" name="Conector reto 103"/>
          <p:cNvCxnSpPr/>
          <p:nvPr/>
        </p:nvCxnSpPr>
        <p:spPr>
          <a:xfrm>
            <a:off x="2214546" y="857232"/>
            <a:ext cx="7110429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3143240" y="50004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Anúncio do Programa de Investimentos de 06/12/2013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eta para baixo 49"/>
          <p:cNvSpPr/>
          <p:nvPr/>
        </p:nvSpPr>
        <p:spPr>
          <a:xfrm>
            <a:off x="1500166" y="1928802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Grupo 28"/>
          <p:cNvGrpSpPr/>
          <p:nvPr/>
        </p:nvGrpSpPr>
        <p:grpSpPr>
          <a:xfrm>
            <a:off x="571472" y="1571612"/>
            <a:ext cx="10259323" cy="4426844"/>
            <a:chOff x="521167" y="191070"/>
            <a:chExt cx="10666471" cy="6377052"/>
          </a:xfrm>
        </p:grpSpPr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3015004" y="1081237"/>
              <a:ext cx="6156176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 lvl="0">
                <a:lnSpc>
                  <a:spcPct val="80000"/>
                </a:lnSpc>
                <a:defRPr/>
              </a:pPr>
              <a:r>
                <a:rPr lang="pt-BR" sz="2500" b="1" dirty="0" smtClean="0">
                  <a:solidFill>
                    <a:srgbClr val="07203F"/>
                  </a:solidFill>
                </a:rPr>
                <a:t>Aprovação da MP pelo Congresso Nacional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2972178" y="1940530"/>
              <a:ext cx="8215460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Sanção da Lei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nº 12.815/2013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046451" y="191070"/>
              <a:ext cx="6013826" cy="5909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Lançamento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da </a:t>
              </a:r>
              <a:r>
                <a:rPr lang="pt-BR" sz="2500" b="1" dirty="0">
                  <a:solidFill>
                    <a:srgbClr val="07203F"/>
                  </a:solidFill>
                </a:rPr>
                <a:t>MP dos Portos</a:t>
              </a:r>
            </a:p>
          </p:txBody>
        </p:sp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2972178" y="2660895"/>
              <a:ext cx="8215460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Publicação do Decreto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nº 8.033/2013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20" name="Rectangle 4"/>
            <p:cNvSpPr>
              <a:spLocks/>
            </p:cNvSpPr>
            <p:nvPr/>
          </p:nvSpPr>
          <p:spPr bwMode="auto">
            <a:xfrm>
              <a:off x="2972178" y="3792899"/>
              <a:ext cx="6045014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 smtClean="0">
                  <a:solidFill>
                    <a:srgbClr val="07203F"/>
                  </a:solidFill>
                </a:rPr>
                <a:t>1º e 2º Anúncios Públicos </a:t>
              </a:r>
              <a:r>
                <a:rPr lang="pt-BR" sz="2500" b="1" dirty="0">
                  <a:solidFill>
                    <a:srgbClr val="07203F"/>
                  </a:solidFill>
                </a:rPr>
                <a:t>de </a:t>
              </a:r>
              <a:r>
                <a:rPr lang="pt-BR" sz="2500" b="1" dirty="0" err="1">
                  <a:solidFill>
                    <a:srgbClr val="07203F"/>
                  </a:solidFill>
                </a:rPr>
                <a:t>TUPs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38" name="Rectangle 4"/>
            <p:cNvSpPr>
              <a:spLocks/>
            </p:cNvSpPr>
            <p:nvPr/>
          </p:nvSpPr>
          <p:spPr bwMode="auto">
            <a:xfrm>
              <a:off x="2897905" y="5027812"/>
              <a:ext cx="6045014" cy="4300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 smtClean="0">
                  <a:solidFill>
                    <a:srgbClr val="07203F"/>
                  </a:solidFill>
                </a:rPr>
                <a:t>Audiências Públicas do 1º Bloco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45" name="Rectangle 4"/>
            <p:cNvSpPr>
              <a:spLocks/>
            </p:cNvSpPr>
            <p:nvPr/>
          </p:nvSpPr>
          <p:spPr bwMode="auto">
            <a:xfrm>
              <a:off x="2991482" y="5926060"/>
              <a:ext cx="6045014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 smtClean="0">
                  <a:solidFill>
                    <a:srgbClr val="07203F"/>
                  </a:solidFill>
                </a:rPr>
                <a:t>Consulta Pública do 2º Bloco de Arrendamentos</a:t>
              </a:r>
            </a:p>
            <a:p>
              <a:pPr>
                <a:lnSpc>
                  <a:spcPct val="80000"/>
                </a:lnSpc>
              </a:pPr>
              <a:endParaRPr lang="pt-BR" sz="3600" b="1" dirty="0">
                <a:solidFill>
                  <a:srgbClr val="07203F"/>
                </a:solidFill>
              </a:endParaRPr>
            </a:p>
          </p:txBody>
        </p:sp>
        <p:sp>
          <p:nvSpPr>
            <p:cNvPr id="40" name="Rectangle 23"/>
            <p:cNvSpPr>
              <a:spLocks/>
            </p:cNvSpPr>
            <p:nvPr/>
          </p:nvSpPr>
          <p:spPr bwMode="auto">
            <a:xfrm>
              <a:off x="611188" y="1036290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16/05/2013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611188" y="1841449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05/06/2013</a:t>
              </a:r>
            </a:p>
          </p:txBody>
        </p:sp>
        <p:sp>
          <p:nvSpPr>
            <p:cNvPr id="42" name="Rectangle 23"/>
            <p:cNvSpPr>
              <a:spLocks/>
            </p:cNvSpPr>
            <p:nvPr/>
          </p:nvSpPr>
          <p:spPr bwMode="auto">
            <a:xfrm>
              <a:off x="611188" y="191070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06/12/2012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3" name="Rectangle 23"/>
            <p:cNvSpPr>
              <a:spLocks/>
            </p:cNvSpPr>
            <p:nvPr/>
          </p:nvSpPr>
          <p:spPr bwMode="auto">
            <a:xfrm>
              <a:off x="593175" y="2647248"/>
              <a:ext cx="2081911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28/06/2013</a:t>
              </a:r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539552" y="303956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de cantos arredondados 46"/>
            <p:cNvSpPr/>
            <p:nvPr/>
          </p:nvSpPr>
          <p:spPr>
            <a:xfrm>
              <a:off x="539552" y="1105658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de cantos arredondados 47"/>
            <p:cNvSpPr/>
            <p:nvPr/>
          </p:nvSpPr>
          <p:spPr>
            <a:xfrm>
              <a:off x="539552" y="1954335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539552" y="2780096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de cantos arredondados 59"/>
            <p:cNvSpPr/>
            <p:nvPr/>
          </p:nvSpPr>
          <p:spPr>
            <a:xfrm>
              <a:off x="539552" y="6092733"/>
              <a:ext cx="2178625" cy="4384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61" name="Rectangle 23"/>
            <p:cNvSpPr>
              <a:spLocks/>
            </p:cNvSpPr>
            <p:nvPr/>
          </p:nvSpPr>
          <p:spPr bwMode="auto">
            <a:xfrm>
              <a:off x="608001" y="5948704"/>
              <a:ext cx="2067085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30/09/2013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63" name="Rectangle 23"/>
            <p:cNvSpPr>
              <a:spLocks/>
            </p:cNvSpPr>
            <p:nvPr/>
          </p:nvSpPr>
          <p:spPr bwMode="auto">
            <a:xfrm>
              <a:off x="578371" y="3549796"/>
              <a:ext cx="2022442" cy="97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04/07 e</a:t>
              </a:r>
              <a:r>
                <a:rPr lang="pt-BR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 </a:t>
              </a:r>
            </a:p>
            <a:p>
              <a:pPr algn="ctr"/>
              <a:r>
                <a:rPr lang="pt-BR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07/08/2013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64" name="Retângulo de cantos arredondados 63"/>
            <p:cNvSpPr/>
            <p:nvPr/>
          </p:nvSpPr>
          <p:spPr>
            <a:xfrm>
              <a:off x="524748" y="3576252"/>
              <a:ext cx="2178625" cy="91852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" name="Rectangle 23"/>
            <p:cNvSpPr>
              <a:spLocks/>
            </p:cNvSpPr>
            <p:nvPr/>
          </p:nvSpPr>
          <p:spPr bwMode="auto">
            <a:xfrm>
              <a:off x="574790" y="4797159"/>
              <a:ext cx="2100296" cy="97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30/08 e</a:t>
              </a:r>
              <a:r>
                <a:rPr lang="pt-BR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 </a:t>
              </a:r>
            </a:p>
            <a:p>
              <a:pPr algn="ctr"/>
              <a:r>
                <a:rPr lang="pt-BR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02/09/2013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66" name="Retângulo de cantos arredondados 65"/>
            <p:cNvSpPr/>
            <p:nvPr/>
          </p:nvSpPr>
          <p:spPr>
            <a:xfrm>
              <a:off x="521167" y="4823615"/>
              <a:ext cx="2178625" cy="91852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31" name="Conector reto 30"/>
          <p:cNvCxnSpPr/>
          <p:nvPr/>
        </p:nvCxnSpPr>
        <p:spPr>
          <a:xfrm>
            <a:off x="2143108" y="857232"/>
            <a:ext cx="7181867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33" name="Seta para baixo 32"/>
          <p:cNvSpPr/>
          <p:nvPr/>
        </p:nvSpPr>
        <p:spPr>
          <a:xfrm>
            <a:off x="1500166" y="3643314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>
            <a:off x="1500166" y="4572008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baixo 34"/>
          <p:cNvSpPr/>
          <p:nvPr/>
        </p:nvSpPr>
        <p:spPr>
          <a:xfrm>
            <a:off x="1500166" y="5429264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Seta para baixo 35"/>
          <p:cNvSpPr/>
          <p:nvPr/>
        </p:nvSpPr>
        <p:spPr>
          <a:xfrm>
            <a:off x="1500166" y="2500306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para baixo 36"/>
          <p:cNvSpPr/>
          <p:nvPr/>
        </p:nvSpPr>
        <p:spPr>
          <a:xfrm>
            <a:off x="1500166" y="3071810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3214678" y="50004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Execução do Programa de Investimentos: Cronologia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52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7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8" name="Conector reto 57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tângulo 58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62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5" name="Retângulo 54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6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Retângulo 52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/>
          </p:cNvSpPr>
          <p:nvPr/>
        </p:nvSpPr>
        <p:spPr bwMode="auto">
          <a:xfrm>
            <a:off x="1079500" y="3971925"/>
            <a:ext cx="2782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 Medium"/>
              </a:rPr>
              <a:t>bilhões</a:t>
            </a:r>
          </a:p>
        </p:txBody>
      </p:sp>
      <p:sp>
        <p:nvSpPr>
          <p:cNvPr id="35" name="Rectangle 1"/>
          <p:cNvSpPr/>
          <p:nvPr/>
        </p:nvSpPr>
        <p:spPr>
          <a:xfrm>
            <a:off x="1098605" y="2351130"/>
            <a:ext cx="2784684" cy="1620180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500" b="1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54,2</a:t>
            </a:r>
            <a:endParaRPr lang="en-US" sz="12700" b="1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  <a:sym typeface="Gill Sans" charset="0"/>
            </a:endParaRPr>
          </a:p>
        </p:txBody>
      </p:sp>
      <p:sp>
        <p:nvSpPr>
          <p:cNvPr id="50183" name="Rectangle 13"/>
          <p:cNvSpPr>
            <a:spLocks/>
          </p:cNvSpPr>
          <p:nvPr/>
        </p:nvSpPr>
        <p:spPr bwMode="auto">
          <a:xfrm>
            <a:off x="5219700" y="5051425"/>
            <a:ext cx="20891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em 2016/17</a:t>
            </a:r>
          </a:p>
        </p:txBody>
      </p:sp>
      <p:sp>
        <p:nvSpPr>
          <p:cNvPr id="50184" name="Rectangle 17"/>
          <p:cNvSpPr>
            <a:spLocks/>
          </p:cNvSpPr>
          <p:nvPr/>
        </p:nvSpPr>
        <p:spPr bwMode="auto">
          <a:xfrm>
            <a:off x="5254625" y="2976563"/>
            <a:ext cx="1984375" cy="109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até 2014/15</a:t>
            </a:r>
          </a:p>
        </p:txBody>
      </p:sp>
      <p:sp>
        <p:nvSpPr>
          <p:cNvPr id="50185" name="Rectangle 10"/>
          <p:cNvSpPr>
            <a:spLocks/>
          </p:cNvSpPr>
          <p:nvPr/>
        </p:nvSpPr>
        <p:spPr bwMode="auto">
          <a:xfrm>
            <a:off x="4589463" y="4046538"/>
            <a:ext cx="3584575" cy="919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23,2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71670" y="857232"/>
            <a:ext cx="725330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0195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9" name="Conector reto 28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tângulo 29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0198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6" name="Retângulo 25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0194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etângulo 23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3857620" y="50004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Autorizações de </a:t>
            </a:r>
            <a:r>
              <a:rPr lang="pt-BR" b="1" dirty="0" err="1" smtClean="0">
                <a:solidFill>
                  <a:srgbClr val="C00000"/>
                </a:solidFill>
                <a:latin typeface="+mn-lt"/>
              </a:rPr>
              <a:t>TUPs</a:t>
            </a:r>
            <a:r>
              <a:rPr lang="pt-BR" b="1" dirty="0" smtClean="0">
                <a:solidFill>
                  <a:srgbClr val="C00000"/>
                </a:solidFill>
                <a:latin typeface="+mn-lt"/>
              </a:rPr>
              <a:t>: 1º e 2º Anúncios Públicos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85720" y="1285860"/>
            <a:ext cx="8572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1º Anúncio Público de </a:t>
            </a:r>
            <a:r>
              <a:rPr lang="pt-BR" sz="2000" b="1" dirty="0" err="1" smtClean="0"/>
              <a:t>TUPs</a:t>
            </a:r>
            <a:r>
              <a:rPr lang="pt-BR" sz="2000" b="1" dirty="0" smtClean="0"/>
              <a:t>, de 04/07/2013: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19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empreendimentos habilitados por SEP/PR e ANTAQ;</a:t>
            </a: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11 </a:t>
            </a:r>
            <a:r>
              <a:rPr lang="pt-B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TUPs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7 </a:t>
            </a:r>
            <a:r>
              <a:rPr lang="pt-B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ETCs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 e</a:t>
            </a: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 IPT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Investimentos previstos de </a:t>
            </a:r>
            <a:r>
              <a:rPr lang="pt-BR" sz="2000" b="1" dirty="0" smtClean="0">
                <a:solidFill>
                  <a:srgbClr val="C00000"/>
                </a:solidFill>
              </a:rPr>
              <a:t>R$ 4,18 bilhões 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distribuídos em 9 Estados da federação;</a:t>
            </a: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AM; BA; ES; GO; PA; RJ; RO; SC e SP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85720" y="4071942"/>
            <a:ext cx="857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2º Anúncio Público de </a:t>
            </a:r>
            <a:r>
              <a:rPr lang="pt-BR" sz="2000" b="1" dirty="0" err="1" smtClean="0"/>
              <a:t>TUPs</a:t>
            </a:r>
            <a:r>
              <a:rPr lang="pt-BR" sz="2000" b="1" dirty="0" smtClean="0"/>
              <a:t>, de 07/08/2013: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5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empreendimentos habilitados por SEP/PR e ANTAQ;</a:t>
            </a: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 </a:t>
            </a:r>
            <a:r>
              <a:rPr lang="pt-B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TUPs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 e</a:t>
            </a: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 </a:t>
            </a:r>
            <a:r>
              <a:rPr lang="pt-B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ETCs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Investimentos previstos de </a:t>
            </a:r>
            <a:r>
              <a:rPr lang="pt-BR" sz="2000" b="1" dirty="0" smtClean="0">
                <a:solidFill>
                  <a:srgbClr val="C00000"/>
                </a:solidFill>
              </a:rPr>
              <a:t>R$ 137,2 milhões 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distribuídos em 3 Estados da federação;</a:t>
            </a:r>
          </a:p>
          <a:p>
            <a:pPr lvl="1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GO; RO e TO.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/>
          </p:cNvSpPr>
          <p:nvPr/>
        </p:nvSpPr>
        <p:spPr bwMode="auto">
          <a:xfrm>
            <a:off x="1079500" y="3971925"/>
            <a:ext cx="2782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 Medium"/>
              </a:rPr>
              <a:t>bilhões</a:t>
            </a:r>
          </a:p>
        </p:txBody>
      </p:sp>
      <p:sp>
        <p:nvSpPr>
          <p:cNvPr id="35" name="Rectangle 1"/>
          <p:cNvSpPr/>
          <p:nvPr/>
        </p:nvSpPr>
        <p:spPr>
          <a:xfrm>
            <a:off x="1098605" y="2351130"/>
            <a:ext cx="2784684" cy="1620180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500" b="1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54,2</a:t>
            </a:r>
            <a:endParaRPr lang="en-US" sz="12700" b="1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  <a:sym typeface="Gill Sans" charset="0"/>
            </a:endParaRPr>
          </a:p>
        </p:txBody>
      </p:sp>
      <p:sp>
        <p:nvSpPr>
          <p:cNvPr id="50183" name="Rectangle 13"/>
          <p:cNvSpPr>
            <a:spLocks/>
          </p:cNvSpPr>
          <p:nvPr/>
        </p:nvSpPr>
        <p:spPr bwMode="auto">
          <a:xfrm>
            <a:off x="5219700" y="5051425"/>
            <a:ext cx="20891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em 2016/17</a:t>
            </a:r>
          </a:p>
        </p:txBody>
      </p:sp>
      <p:sp>
        <p:nvSpPr>
          <p:cNvPr id="50184" name="Rectangle 17"/>
          <p:cNvSpPr>
            <a:spLocks/>
          </p:cNvSpPr>
          <p:nvPr/>
        </p:nvSpPr>
        <p:spPr bwMode="auto">
          <a:xfrm>
            <a:off x="5254625" y="2976563"/>
            <a:ext cx="1984375" cy="109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até 2014/15</a:t>
            </a:r>
          </a:p>
        </p:txBody>
      </p:sp>
      <p:sp>
        <p:nvSpPr>
          <p:cNvPr id="50185" name="Rectangle 10"/>
          <p:cNvSpPr>
            <a:spLocks/>
          </p:cNvSpPr>
          <p:nvPr/>
        </p:nvSpPr>
        <p:spPr bwMode="auto">
          <a:xfrm>
            <a:off x="4589463" y="4046538"/>
            <a:ext cx="3584575" cy="919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23,2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71670" y="857232"/>
            <a:ext cx="725330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0195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9" name="Conector reto 28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tângulo 29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0198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6" name="Retângulo 25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0194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etângulo 23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2714612" y="50004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Arrendamentos nos Portos Organizados: 1º Bloco - Santos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/>
          </p:cNvSpPr>
          <p:nvPr/>
        </p:nvSpPr>
        <p:spPr bwMode="auto">
          <a:xfrm>
            <a:off x="1079500" y="3971925"/>
            <a:ext cx="2782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 Medium"/>
              </a:rPr>
              <a:t>bilhões</a:t>
            </a:r>
          </a:p>
        </p:txBody>
      </p:sp>
      <p:sp>
        <p:nvSpPr>
          <p:cNvPr id="35" name="Rectangle 1"/>
          <p:cNvSpPr/>
          <p:nvPr/>
        </p:nvSpPr>
        <p:spPr>
          <a:xfrm>
            <a:off x="1098605" y="2351130"/>
            <a:ext cx="2784684" cy="1620180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500" b="1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54,2</a:t>
            </a:r>
            <a:endParaRPr lang="en-US" sz="12700" b="1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  <a:sym typeface="Gill Sans" charset="0"/>
            </a:endParaRPr>
          </a:p>
        </p:txBody>
      </p:sp>
      <p:sp>
        <p:nvSpPr>
          <p:cNvPr id="50183" name="Rectangle 13"/>
          <p:cNvSpPr>
            <a:spLocks/>
          </p:cNvSpPr>
          <p:nvPr/>
        </p:nvSpPr>
        <p:spPr bwMode="auto">
          <a:xfrm>
            <a:off x="5219700" y="5051425"/>
            <a:ext cx="20891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em 2016/17</a:t>
            </a:r>
          </a:p>
        </p:txBody>
      </p:sp>
      <p:sp>
        <p:nvSpPr>
          <p:cNvPr id="50184" name="Rectangle 17"/>
          <p:cNvSpPr>
            <a:spLocks/>
          </p:cNvSpPr>
          <p:nvPr/>
        </p:nvSpPr>
        <p:spPr bwMode="auto">
          <a:xfrm>
            <a:off x="5254625" y="2976563"/>
            <a:ext cx="1984375" cy="109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até 2014/15</a:t>
            </a:r>
          </a:p>
        </p:txBody>
      </p:sp>
      <p:sp>
        <p:nvSpPr>
          <p:cNvPr id="50185" name="Rectangle 10"/>
          <p:cNvSpPr>
            <a:spLocks/>
          </p:cNvSpPr>
          <p:nvPr/>
        </p:nvSpPr>
        <p:spPr bwMode="auto">
          <a:xfrm>
            <a:off x="4589463" y="4046538"/>
            <a:ext cx="3584575" cy="919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23,2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71670" y="857232"/>
            <a:ext cx="725330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0195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9" name="Conector reto 28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tângulo 29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0198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6" name="Retângulo 25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0194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etângulo 23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2214546" y="50004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Arrendamentos nos Portos Organizados: 1º Bloco – Portos do Pará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8572560" cy="53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357158" y="1285860"/>
            <a:ext cx="52149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Portos Paraenses com Áreas a serem Arrendadas: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/>
          </p:cNvSpPr>
          <p:nvPr/>
        </p:nvSpPr>
        <p:spPr bwMode="auto">
          <a:xfrm>
            <a:off x="1079500" y="3971925"/>
            <a:ext cx="2782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 Medium"/>
              </a:rPr>
              <a:t>bilhões</a:t>
            </a:r>
          </a:p>
        </p:txBody>
      </p:sp>
      <p:sp>
        <p:nvSpPr>
          <p:cNvPr id="35" name="Rectangle 1"/>
          <p:cNvSpPr/>
          <p:nvPr/>
        </p:nvSpPr>
        <p:spPr>
          <a:xfrm>
            <a:off x="1098605" y="2351130"/>
            <a:ext cx="2784684" cy="1620180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500" b="1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54,2</a:t>
            </a:r>
            <a:endParaRPr lang="en-US" sz="12700" b="1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  <a:sym typeface="Gill Sans" charset="0"/>
            </a:endParaRPr>
          </a:p>
        </p:txBody>
      </p:sp>
      <p:sp>
        <p:nvSpPr>
          <p:cNvPr id="50183" name="Rectangle 13"/>
          <p:cNvSpPr>
            <a:spLocks/>
          </p:cNvSpPr>
          <p:nvPr/>
        </p:nvSpPr>
        <p:spPr bwMode="auto">
          <a:xfrm>
            <a:off x="5219700" y="5051425"/>
            <a:ext cx="20891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em 2016/17</a:t>
            </a:r>
          </a:p>
        </p:txBody>
      </p:sp>
      <p:sp>
        <p:nvSpPr>
          <p:cNvPr id="50184" name="Rectangle 17"/>
          <p:cNvSpPr>
            <a:spLocks/>
          </p:cNvSpPr>
          <p:nvPr/>
        </p:nvSpPr>
        <p:spPr bwMode="auto">
          <a:xfrm>
            <a:off x="5254625" y="2976563"/>
            <a:ext cx="1984375" cy="109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até 2014/15</a:t>
            </a:r>
          </a:p>
        </p:txBody>
      </p:sp>
      <p:sp>
        <p:nvSpPr>
          <p:cNvPr id="50185" name="Rectangle 10"/>
          <p:cNvSpPr>
            <a:spLocks/>
          </p:cNvSpPr>
          <p:nvPr/>
        </p:nvSpPr>
        <p:spPr bwMode="auto">
          <a:xfrm>
            <a:off x="4589463" y="4046538"/>
            <a:ext cx="3584575" cy="919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23,2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71670" y="857232"/>
            <a:ext cx="725330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0195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9" name="Conector reto 28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tângulo 29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0198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6" name="Retângulo 25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0194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etângulo 23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2143108" y="50004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Arrendamentos nos Portos Organizados: 1º Bloco – Portos do Pará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1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85720" y="1428736"/>
            <a:ext cx="85725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+mn-lt"/>
              </a:rPr>
              <a:t>Investimento R$ 2,6 bi</a:t>
            </a:r>
          </a:p>
          <a:p>
            <a:r>
              <a:rPr lang="pt-BR" sz="2800" b="1" dirty="0" smtClean="0">
                <a:latin typeface="+mn-lt"/>
              </a:rPr>
              <a:t>Ganhos de escala: 17 áreas transformadas em 10 terminais licitados.</a:t>
            </a:r>
          </a:p>
          <a:p>
            <a:r>
              <a:rPr lang="pt-BR" sz="2800" b="1" dirty="0" smtClean="0">
                <a:latin typeface="+mn-lt"/>
              </a:rPr>
              <a:t>Construção de 6 novos berços.</a:t>
            </a:r>
          </a:p>
          <a:p>
            <a:endParaRPr lang="pt-BR" sz="4400" b="1" dirty="0" smtClean="0"/>
          </a:p>
        </p:txBody>
      </p:sp>
      <p:sp>
        <p:nvSpPr>
          <p:cNvPr id="63" name="CaixaDeTexto 62"/>
          <p:cNvSpPr txBox="1"/>
          <p:nvPr/>
        </p:nvSpPr>
        <p:spPr>
          <a:xfrm>
            <a:off x="1907110" y="5517232"/>
            <a:ext cx="5617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Aumento de capacidade no Porto de Paranaguá </a:t>
            </a:r>
            <a:endParaRPr lang="pt-BR" sz="3200" b="1" dirty="0"/>
          </a:p>
        </p:txBody>
      </p:sp>
      <p:grpSp>
        <p:nvGrpSpPr>
          <p:cNvPr id="3" name="Grupo 11"/>
          <p:cNvGrpSpPr/>
          <p:nvPr/>
        </p:nvGrpSpPr>
        <p:grpSpPr>
          <a:xfrm>
            <a:off x="1331640" y="3499039"/>
            <a:ext cx="4575330" cy="2018193"/>
            <a:chOff x="1735066" y="1052736"/>
            <a:chExt cx="3196974" cy="1410196"/>
          </a:xfrm>
        </p:grpSpPr>
        <p:sp>
          <p:nvSpPr>
            <p:cNvPr id="13" name="Retângulo 12"/>
            <p:cNvSpPr/>
            <p:nvPr/>
          </p:nvSpPr>
          <p:spPr>
            <a:xfrm>
              <a:off x="3491880" y="1052736"/>
              <a:ext cx="144016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 smtClean="0">
                  <a:solidFill>
                    <a:schemeClr val="accent2">
                      <a:lumMod val="50000"/>
                    </a:schemeClr>
                  </a:solidFill>
                </a:rPr>
                <a:t>36</a:t>
              </a:r>
              <a:endParaRPr lang="pt-BR" sz="3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735066" y="1628800"/>
              <a:ext cx="1684806" cy="642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b="1" dirty="0" smtClean="0">
                  <a:solidFill>
                    <a:schemeClr val="tx1"/>
                  </a:solidFill>
                </a:rPr>
                <a:t>Capacidade atual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898611" y="1675521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 smtClean="0">
                  <a:solidFill>
                    <a:schemeClr val="bg1"/>
                  </a:solidFill>
                </a:rPr>
                <a:t>105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705764" y="2204864"/>
              <a:ext cx="992171" cy="258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/>
                <a:t>mi toneladas</a:t>
              </a:r>
              <a:endParaRPr lang="pt-BR" b="1" dirty="0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3843972" y="4257561"/>
            <a:ext cx="2061076" cy="8845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40,4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00232" y="3567088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Aumento de Capacidade </a:t>
            </a:r>
            <a:endParaRPr lang="pt-BR" b="1" dirty="0"/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714612" y="50004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Arrendamentos nos Portos Organizados: 2º Bloco - Paranaguá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2071670" y="857232"/>
            <a:ext cx="725330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14414" y="214290"/>
            <a:ext cx="63579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REQUER CHECAR COM INFORMAÇÃO COM DOUP EM 30/09</a:t>
            </a:r>
            <a:endParaRPr lang="pt-BR" dirty="0">
              <a:solidFill>
                <a:srgbClr val="FF0000"/>
              </a:solidFill>
            </a:endParaRPr>
          </a:p>
        </p:txBody>
      </p:sp>
      <p:grpSp>
        <p:nvGrpSpPr>
          <p:cNvPr id="23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24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26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9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0" name="Conector reto 29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tângulo 30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2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7" name="Retângulo 26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8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416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282" y="1285859"/>
            <a:ext cx="86439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+mn-lt"/>
              </a:rPr>
              <a:t>Investimento R$ 662 mi</a:t>
            </a:r>
          </a:p>
          <a:p>
            <a:endParaRPr lang="pt-BR" sz="2800" b="1" dirty="0" smtClean="0">
              <a:latin typeface="+mn-lt"/>
            </a:endParaRPr>
          </a:p>
          <a:p>
            <a:r>
              <a:rPr lang="pt-BR" sz="2800" b="1" dirty="0" smtClean="0">
                <a:latin typeface="+mn-lt"/>
              </a:rPr>
              <a:t>Construção de novo terminal de contêineres e de novo berço.</a:t>
            </a:r>
          </a:p>
          <a:p>
            <a:endParaRPr lang="pt-BR" sz="4400" b="1" dirty="0" smtClean="0"/>
          </a:p>
        </p:txBody>
      </p:sp>
      <p:sp>
        <p:nvSpPr>
          <p:cNvPr id="63" name="CaixaDeTexto 62"/>
          <p:cNvSpPr txBox="1"/>
          <p:nvPr/>
        </p:nvSpPr>
        <p:spPr>
          <a:xfrm>
            <a:off x="1907110" y="5517232"/>
            <a:ext cx="5617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Aumento de capacidade no Porto de Salvador </a:t>
            </a:r>
            <a:endParaRPr lang="pt-BR" sz="3200" b="1" dirty="0"/>
          </a:p>
        </p:txBody>
      </p:sp>
      <p:sp>
        <p:nvSpPr>
          <p:cNvPr id="13" name="Retângulo 12"/>
          <p:cNvSpPr/>
          <p:nvPr/>
        </p:nvSpPr>
        <p:spPr>
          <a:xfrm>
            <a:off x="3845894" y="3284984"/>
            <a:ext cx="2061076" cy="88666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</a:rPr>
              <a:t>456</a:t>
            </a:r>
            <a:endParaRPr lang="pt-B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31640" y="4221088"/>
            <a:ext cx="2411200" cy="920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 smtClean="0">
                <a:solidFill>
                  <a:schemeClr val="tx1"/>
                </a:solidFill>
              </a:rPr>
              <a:t>Volume movimentado em 2012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4390334"/>
            <a:ext cx="1241582" cy="836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105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359262" y="5147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mil </a:t>
            </a:r>
            <a:r>
              <a:rPr lang="pt-BR" b="1" dirty="0" err="1" smtClean="0"/>
              <a:t>TEUs</a:t>
            </a:r>
            <a:endParaRPr lang="pt-BR" b="1" dirty="0"/>
          </a:p>
        </p:txBody>
      </p:sp>
      <p:sp>
        <p:nvSpPr>
          <p:cNvPr id="19" name="Retângulo 18"/>
          <p:cNvSpPr/>
          <p:nvPr/>
        </p:nvSpPr>
        <p:spPr>
          <a:xfrm>
            <a:off x="3843972" y="4257561"/>
            <a:ext cx="2061076" cy="8845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456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00232" y="3356992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Aumento de Capacidade </a:t>
            </a:r>
            <a:endParaRPr lang="pt-BR" b="1" dirty="0"/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214546" y="50004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Arrendamentos nos Portos Organizados: 2º Bloco – Salvador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2071670" y="857232"/>
            <a:ext cx="725330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14414" y="214290"/>
            <a:ext cx="63579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REQUER CHECAR COM INFORMAÇÃO COM DOUP EM 30/09</a:t>
            </a:r>
            <a:endParaRPr lang="pt-BR" dirty="0">
              <a:solidFill>
                <a:srgbClr val="FF0000"/>
              </a:solidFill>
            </a:endParaRPr>
          </a:p>
        </p:txBody>
      </p:sp>
      <p:grpSp>
        <p:nvGrpSpPr>
          <p:cNvPr id="23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24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26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9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0" name="Conector reto 29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tângulo 30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2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7" name="Retângulo 26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8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416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1"/>
          <p:cNvGrpSpPr>
            <a:grpSpLocks/>
          </p:cNvGrpSpPr>
          <p:nvPr/>
        </p:nvGrpSpPr>
        <p:grpSpPr bwMode="auto">
          <a:xfrm>
            <a:off x="1123950" y="1735138"/>
            <a:ext cx="3781425" cy="3800475"/>
            <a:chOff x="1123263" y="1734778"/>
            <a:chExt cx="3781953" cy="3801006"/>
          </a:xfrm>
        </p:grpSpPr>
        <p:pic>
          <p:nvPicPr>
            <p:cNvPr id="39970" name="Imagem 9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3263" y="1734778"/>
              <a:ext cx="3781953" cy="380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1" name="CaixaDeTexto 5"/>
            <p:cNvSpPr txBox="1">
              <a:spLocks noChangeArrowheads="1"/>
            </p:cNvSpPr>
            <p:nvPr/>
          </p:nvSpPr>
          <p:spPr bwMode="auto">
            <a:xfrm>
              <a:off x="1998861" y="2544754"/>
              <a:ext cx="28084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AM</a:t>
              </a:r>
            </a:p>
          </p:txBody>
        </p:sp>
        <p:sp>
          <p:nvSpPr>
            <p:cNvPr id="39972" name="CaixaDeTexto 6"/>
            <p:cNvSpPr txBox="1">
              <a:spLocks noChangeArrowheads="1"/>
            </p:cNvSpPr>
            <p:nvPr/>
          </p:nvSpPr>
          <p:spPr bwMode="auto">
            <a:xfrm>
              <a:off x="2164929" y="1975112"/>
              <a:ext cx="277679" cy="1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RR</a:t>
              </a:r>
            </a:p>
          </p:txBody>
        </p:sp>
        <p:sp>
          <p:nvSpPr>
            <p:cNvPr id="39973" name="CaixaDeTexto 7"/>
            <p:cNvSpPr txBox="1">
              <a:spLocks noChangeArrowheads="1"/>
            </p:cNvSpPr>
            <p:nvPr/>
          </p:nvSpPr>
          <p:spPr bwMode="auto">
            <a:xfrm>
              <a:off x="3033822" y="2572289"/>
              <a:ext cx="27122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PA</a:t>
              </a:r>
            </a:p>
          </p:txBody>
        </p:sp>
        <p:sp>
          <p:nvSpPr>
            <p:cNvPr id="39974" name="CaixaDeTexto 8"/>
            <p:cNvSpPr txBox="1">
              <a:spLocks noChangeArrowheads="1"/>
            </p:cNvSpPr>
            <p:nvPr/>
          </p:nvSpPr>
          <p:spPr bwMode="auto">
            <a:xfrm>
              <a:off x="3119812" y="1968398"/>
              <a:ext cx="288902" cy="1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 AP</a:t>
              </a:r>
            </a:p>
          </p:txBody>
        </p:sp>
        <p:sp>
          <p:nvSpPr>
            <p:cNvPr id="39975" name="CaixaDeTexto 9"/>
            <p:cNvSpPr txBox="1">
              <a:spLocks noChangeArrowheads="1"/>
            </p:cNvSpPr>
            <p:nvPr/>
          </p:nvSpPr>
          <p:spPr bwMode="auto">
            <a:xfrm>
              <a:off x="3702874" y="2553644"/>
              <a:ext cx="28084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MA</a:t>
              </a:r>
            </a:p>
          </p:txBody>
        </p:sp>
        <p:sp>
          <p:nvSpPr>
            <p:cNvPr id="39976" name="CaixaDeTexto 10"/>
            <p:cNvSpPr txBox="1">
              <a:spLocks noChangeArrowheads="1"/>
            </p:cNvSpPr>
            <p:nvPr/>
          </p:nvSpPr>
          <p:spPr bwMode="auto">
            <a:xfrm>
              <a:off x="4072717" y="2817492"/>
              <a:ext cx="24558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PI</a:t>
              </a:r>
            </a:p>
          </p:txBody>
        </p:sp>
        <p:sp>
          <p:nvSpPr>
            <p:cNvPr id="39977" name="CaixaDeTexto 11"/>
            <p:cNvSpPr txBox="1">
              <a:spLocks noChangeArrowheads="1"/>
            </p:cNvSpPr>
            <p:nvPr/>
          </p:nvSpPr>
          <p:spPr bwMode="auto">
            <a:xfrm>
              <a:off x="4295657" y="2569667"/>
              <a:ext cx="27443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CE</a:t>
              </a:r>
            </a:p>
          </p:txBody>
        </p:sp>
        <p:sp>
          <p:nvSpPr>
            <p:cNvPr id="39978" name="CaixaDeTexto 12"/>
            <p:cNvSpPr txBox="1">
              <a:spLocks noChangeArrowheads="1"/>
            </p:cNvSpPr>
            <p:nvPr/>
          </p:nvSpPr>
          <p:spPr bwMode="auto">
            <a:xfrm>
              <a:off x="4609776" y="2661142"/>
              <a:ext cx="27764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RN</a:t>
              </a:r>
            </a:p>
          </p:txBody>
        </p:sp>
        <p:sp>
          <p:nvSpPr>
            <p:cNvPr id="39979" name="CaixaDeTexto 13"/>
            <p:cNvSpPr txBox="1">
              <a:spLocks noChangeArrowheads="1"/>
            </p:cNvSpPr>
            <p:nvPr/>
          </p:nvSpPr>
          <p:spPr bwMode="auto">
            <a:xfrm>
              <a:off x="1332033" y="3063092"/>
              <a:ext cx="27443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AC</a:t>
              </a:r>
            </a:p>
          </p:txBody>
        </p:sp>
        <p:sp>
          <p:nvSpPr>
            <p:cNvPr id="39980" name="CaixaDeTexto 14"/>
            <p:cNvSpPr txBox="1">
              <a:spLocks noChangeArrowheads="1"/>
            </p:cNvSpPr>
            <p:nvPr/>
          </p:nvSpPr>
          <p:spPr bwMode="auto">
            <a:xfrm>
              <a:off x="2019619" y="3185419"/>
              <a:ext cx="27764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RD</a:t>
              </a:r>
            </a:p>
          </p:txBody>
        </p:sp>
        <p:sp>
          <p:nvSpPr>
            <p:cNvPr id="39981" name="CaixaDeTexto 15"/>
            <p:cNvSpPr txBox="1">
              <a:spLocks noChangeArrowheads="1"/>
            </p:cNvSpPr>
            <p:nvPr/>
          </p:nvSpPr>
          <p:spPr bwMode="auto">
            <a:xfrm>
              <a:off x="4636589" y="2822544"/>
              <a:ext cx="25199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">
                  <a:solidFill>
                    <a:schemeClr val="bg1"/>
                  </a:solidFill>
                  <a:latin typeface="Arial" pitchFamily="34" charset="0"/>
                </a:rPr>
                <a:t>PB</a:t>
              </a:r>
            </a:p>
          </p:txBody>
        </p:sp>
        <p:sp>
          <p:nvSpPr>
            <p:cNvPr id="39982" name="CaixaDeTexto 16"/>
            <p:cNvSpPr txBox="1">
              <a:spLocks noChangeArrowheads="1"/>
            </p:cNvSpPr>
            <p:nvPr/>
          </p:nvSpPr>
          <p:spPr bwMode="auto">
            <a:xfrm>
              <a:off x="4505423" y="2928787"/>
              <a:ext cx="25199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">
                  <a:solidFill>
                    <a:schemeClr val="bg1"/>
                  </a:solidFill>
                  <a:latin typeface="Arial" pitchFamily="34" charset="0"/>
                </a:rPr>
                <a:t>PE</a:t>
              </a:r>
            </a:p>
          </p:txBody>
        </p:sp>
        <p:sp>
          <p:nvSpPr>
            <p:cNvPr id="39983" name="CaixaDeTexto 17"/>
            <p:cNvSpPr txBox="1">
              <a:spLocks noChangeArrowheads="1"/>
            </p:cNvSpPr>
            <p:nvPr/>
          </p:nvSpPr>
          <p:spPr bwMode="auto">
            <a:xfrm>
              <a:off x="4640613" y="3079649"/>
              <a:ext cx="2471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">
                  <a:solidFill>
                    <a:schemeClr val="bg1"/>
                  </a:solidFill>
                  <a:latin typeface="Arial" pitchFamily="34" charset="0"/>
                </a:rPr>
                <a:t>AL</a:t>
              </a:r>
            </a:p>
          </p:txBody>
        </p:sp>
        <p:sp>
          <p:nvSpPr>
            <p:cNvPr id="39984" name="CaixaDeTexto 18"/>
            <p:cNvSpPr txBox="1">
              <a:spLocks noChangeArrowheads="1"/>
            </p:cNvSpPr>
            <p:nvPr/>
          </p:nvSpPr>
          <p:spPr bwMode="auto">
            <a:xfrm>
              <a:off x="4562599" y="3165367"/>
              <a:ext cx="25199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">
                  <a:solidFill>
                    <a:schemeClr val="bg1"/>
                  </a:solidFill>
                  <a:latin typeface="Arial" pitchFamily="34" charset="0"/>
                </a:rPr>
                <a:t>SE</a:t>
              </a:r>
            </a:p>
          </p:txBody>
        </p:sp>
        <p:sp>
          <p:nvSpPr>
            <p:cNvPr id="39985" name="CaixaDeTexto 19"/>
            <p:cNvSpPr txBox="1">
              <a:spLocks noChangeArrowheads="1"/>
            </p:cNvSpPr>
            <p:nvPr/>
          </p:nvSpPr>
          <p:spPr bwMode="auto">
            <a:xfrm>
              <a:off x="4135678" y="3266930"/>
              <a:ext cx="27122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BA</a:t>
              </a:r>
            </a:p>
          </p:txBody>
        </p:sp>
        <p:sp>
          <p:nvSpPr>
            <p:cNvPr id="89" name="CaixaDeTexto 88"/>
            <p:cNvSpPr txBox="1"/>
            <p:nvPr/>
          </p:nvSpPr>
          <p:spPr bwMode="auto">
            <a:xfrm>
              <a:off x="3884311" y="3903606"/>
              <a:ext cx="287377" cy="1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MG</a:t>
              </a:r>
            </a:p>
          </p:txBody>
        </p:sp>
        <p:sp>
          <p:nvSpPr>
            <p:cNvPr id="90" name="CaixaDeTexto 21"/>
            <p:cNvSpPr txBox="1">
              <a:spLocks noChangeArrowheads="1"/>
            </p:cNvSpPr>
            <p:nvPr/>
          </p:nvSpPr>
          <p:spPr bwMode="auto">
            <a:xfrm>
              <a:off x="3498495" y="3128798"/>
              <a:ext cx="244509" cy="16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PI</a:t>
              </a:r>
            </a:p>
          </p:txBody>
        </p:sp>
        <p:sp>
          <p:nvSpPr>
            <p:cNvPr id="91" name="CaixaDeTexto 22"/>
            <p:cNvSpPr txBox="1">
              <a:spLocks noChangeArrowheads="1"/>
            </p:cNvSpPr>
            <p:nvPr/>
          </p:nvSpPr>
          <p:spPr bwMode="auto">
            <a:xfrm>
              <a:off x="3374652" y="3687676"/>
              <a:ext cx="284203" cy="1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GO</a:t>
              </a:r>
            </a:p>
          </p:txBody>
        </p:sp>
        <p:sp>
          <p:nvSpPr>
            <p:cNvPr id="92" name="CaixaDeTexto 23"/>
            <p:cNvSpPr txBox="1">
              <a:spLocks noChangeArrowheads="1"/>
            </p:cNvSpPr>
            <p:nvPr/>
          </p:nvSpPr>
          <p:spPr bwMode="auto">
            <a:xfrm>
              <a:off x="2818950" y="3400298"/>
              <a:ext cx="276264" cy="1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MT</a:t>
              </a:r>
            </a:p>
          </p:txBody>
        </p:sp>
        <p:sp>
          <p:nvSpPr>
            <p:cNvPr id="93" name="CaixaDeTexto 24"/>
            <p:cNvSpPr txBox="1">
              <a:spLocks noChangeArrowheads="1"/>
            </p:cNvSpPr>
            <p:nvPr/>
          </p:nvSpPr>
          <p:spPr bwMode="auto">
            <a:xfrm>
              <a:off x="2944380" y="4132238"/>
              <a:ext cx="281026" cy="16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MS</a:t>
              </a:r>
            </a:p>
          </p:txBody>
        </p:sp>
        <p:sp>
          <p:nvSpPr>
            <p:cNvPr id="94" name="CaixaDeTexto 25"/>
            <p:cNvSpPr txBox="1">
              <a:spLocks noChangeArrowheads="1"/>
            </p:cNvSpPr>
            <p:nvPr/>
          </p:nvSpPr>
          <p:spPr bwMode="auto">
            <a:xfrm>
              <a:off x="3571530" y="3584473"/>
              <a:ext cx="236571" cy="13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DF</a:t>
              </a:r>
            </a:p>
          </p:txBody>
        </p:sp>
        <p:sp>
          <p:nvSpPr>
            <p:cNvPr id="95" name="CaixaDeTexto 94"/>
            <p:cNvSpPr txBox="1"/>
            <p:nvPr/>
          </p:nvSpPr>
          <p:spPr bwMode="auto">
            <a:xfrm>
              <a:off x="4271716" y="4036975"/>
              <a:ext cx="236570" cy="1381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ES</a:t>
              </a:r>
            </a:p>
          </p:txBody>
        </p:sp>
        <p:sp>
          <p:nvSpPr>
            <p:cNvPr id="96" name="CaixaDeTexto 95"/>
            <p:cNvSpPr txBox="1"/>
            <p:nvPr/>
          </p:nvSpPr>
          <p:spPr bwMode="auto">
            <a:xfrm>
              <a:off x="4066899" y="4346580"/>
              <a:ext cx="231807" cy="1381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RJ</a:t>
              </a:r>
            </a:p>
          </p:txBody>
        </p:sp>
        <p:sp>
          <p:nvSpPr>
            <p:cNvPr id="97" name="CaixaDeTexto 96"/>
            <p:cNvSpPr txBox="1"/>
            <p:nvPr/>
          </p:nvSpPr>
          <p:spPr bwMode="auto">
            <a:xfrm>
              <a:off x="3460389" y="4267194"/>
              <a:ext cx="271501" cy="1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SP</a:t>
              </a:r>
            </a:p>
          </p:txBody>
        </p:sp>
        <p:sp>
          <p:nvSpPr>
            <p:cNvPr id="98" name="CaixaDeTexto 97"/>
            <p:cNvSpPr txBox="1"/>
            <p:nvPr/>
          </p:nvSpPr>
          <p:spPr bwMode="auto">
            <a:xfrm>
              <a:off x="3212705" y="4530756"/>
              <a:ext cx="274676" cy="1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PR</a:t>
              </a:r>
            </a:p>
          </p:txBody>
        </p:sp>
        <p:sp>
          <p:nvSpPr>
            <p:cNvPr id="99" name="CaixaDeTexto 98"/>
            <p:cNvSpPr txBox="1"/>
            <p:nvPr/>
          </p:nvSpPr>
          <p:spPr bwMode="auto">
            <a:xfrm>
              <a:off x="3371477" y="4829247"/>
              <a:ext cx="274676" cy="1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SC</a:t>
              </a:r>
            </a:p>
          </p:txBody>
        </p:sp>
        <p:sp>
          <p:nvSpPr>
            <p:cNvPr id="100" name="CaixaDeTexto 99"/>
            <p:cNvSpPr txBox="1"/>
            <p:nvPr/>
          </p:nvSpPr>
          <p:spPr bwMode="auto">
            <a:xfrm>
              <a:off x="3119030" y="5015011"/>
              <a:ext cx="274675" cy="1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RS</a:t>
              </a:r>
            </a:p>
          </p:txBody>
        </p:sp>
      </p:grpSp>
      <p:sp>
        <p:nvSpPr>
          <p:cNvPr id="101" name="CaixaDeTexto 100"/>
          <p:cNvSpPr txBox="1"/>
          <p:nvPr/>
        </p:nvSpPr>
        <p:spPr>
          <a:xfrm>
            <a:off x="6534150" y="841375"/>
            <a:ext cx="1947969" cy="5940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MANAUS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MACAPÁ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SANTARÉM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VILA DO CONDE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BELÉM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ITAQUI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FORTALEZA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AREIA BRANCA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NATAL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CABEDELO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RECIFE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SUAPE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MACEIÓ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SALVADOR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ARATU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ILHEUS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BARRA DO RIACHO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VITÓRIA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do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FORNO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NITEROI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do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RIO DE JANEIRO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ITAGUAÍ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ANGRA DOS REIS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SÃO SEBASTIÃO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SANTOS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ANTONINA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PARANAGUÁ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SÃO FRANCISCO DO SUL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ITAJAÍ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IMBITUBA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LAGUNA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Porto de </a:t>
            </a: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ESTRELA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Porto de </a:t>
            </a: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CACHOEIRA DO SUL</a:t>
            </a:r>
            <a:endParaRPr lang="pt-B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ALEGRE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PELOTAS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Porto de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RIO </a:t>
            </a: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GRANDE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Porto de </a:t>
            </a: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PORTO VELHO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03" name="Forma livre 102"/>
          <p:cNvSpPr/>
          <p:nvPr/>
        </p:nvSpPr>
        <p:spPr bwMode="auto">
          <a:xfrm>
            <a:off x="3141663" y="1119188"/>
            <a:ext cx="3314700" cy="915987"/>
          </a:xfrm>
          <a:custGeom>
            <a:avLst/>
            <a:gdLst>
              <a:gd name="connsiteX0" fmla="*/ 3355942 w 3355942"/>
              <a:gd name="connsiteY0" fmla="*/ 0 h 1366886"/>
              <a:gd name="connsiteX1" fmla="*/ 0 w 3355942"/>
              <a:gd name="connsiteY1" fmla="*/ 0 h 1366886"/>
              <a:gd name="connsiteX2" fmla="*/ 0 w 3355942"/>
              <a:gd name="connsiteY2" fmla="*/ 1366886 h 136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5942" h="1366886">
                <a:moveTo>
                  <a:pt x="3355942" y="0"/>
                </a:moveTo>
                <a:lnTo>
                  <a:pt x="0" y="0"/>
                </a:lnTo>
                <a:lnTo>
                  <a:pt x="0" y="1366886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5" name="Forma livre 104"/>
          <p:cNvSpPr/>
          <p:nvPr/>
        </p:nvSpPr>
        <p:spPr bwMode="auto">
          <a:xfrm>
            <a:off x="3406775" y="1430338"/>
            <a:ext cx="3036888" cy="1149350"/>
          </a:xfrm>
          <a:custGeom>
            <a:avLst/>
            <a:gdLst>
              <a:gd name="connsiteX0" fmla="*/ 3440784 w 3440784"/>
              <a:gd name="connsiteY0" fmla="*/ 0 h 1234911"/>
              <a:gd name="connsiteX1" fmla="*/ 0 w 3440784"/>
              <a:gd name="connsiteY1" fmla="*/ 0 h 1234911"/>
              <a:gd name="connsiteX2" fmla="*/ 0 w 3440784"/>
              <a:gd name="connsiteY2" fmla="*/ 1234911 h 12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784" h="1234911">
                <a:moveTo>
                  <a:pt x="3440784" y="0"/>
                </a:moveTo>
                <a:lnTo>
                  <a:pt x="0" y="0"/>
                </a:lnTo>
                <a:lnTo>
                  <a:pt x="0" y="1234911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8" name="Forma livre 107"/>
          <p:cNvSpPr/>
          <p:nvPr/>
        </p:nvSpPr>
        <p:spPr bwMode="auto">
          <a:xfrm>
            <a:off x="4033838" y="1703388"/>
            <a:ext cx="2422525" cy="876300"/>
          </a:xfrm>
          <a:custGeom>
            <a:avLst/>
            <a:gdLst>
              <a:gd name="connsiteX0" fmla="*/ 2422689 w 2422689"/>
              <a:gd name="connsiteY0" fmla="*/ 0 h 876692"/>
              <a:gd name="connsiteX1" fmla="*/ 0 w 2422689"/>
              <a:gd name="connsiteY1" fmla="*/ 0 h 876692"/>
              <a:gd name="connsiteX2" fmla="*/ 0 w 2422689"/>
              <a:gd name="connsiteY2" fmla="*/ 876692 h 87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2689" h="876692">
                <a:moveTo>
                  <a:pt x="2422689" y="0"/>
                </a:moveTo>
                <a:lnTo>
                  <a:pt x="0" y="0"/>
                </a:lnTo>
                <a:lnTo>
                  <a:pt x="0" y="87669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9" name="Forma livre 108"/>
          <p:cNvSpPr/>
          <p:nvPr/>
        </p:nvSpPr>
        <p:spPr bwMode="auto">
          <a:xfrm>
            <a:off x="4495800" y="1863725"/>
            <a:ext cx="1960563" cy="801688"/>
          </a:xfrm>
          <a:custGeom>
            <a:avLst/>
            <a:gdLst>
              <a:gd name="connsiteX0" fmla="*/ 1960775 w 1960775"/>
              <a:gd name="connsiteY0" fmla="*/ 0 h 801279"/>
              <a:gd name="connsiteX1" fmla="*/ 0 w 1960775"/>
              <a:gd name="connsiteY1" fmla="*/ 0 h 801279"/>
              <a:gd name="connsiteX2" fmla="*/ 0 w 1960775"/>
              <a:gd name="connsiteY2" fmla="*/ 801279 h 80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0775" h="801279">
                <a:moveTo>
                  <a:pt x="1960775" y="0"/>
                </a:moveTo>
                <a:lnTo>
                  <a:pt x="0" y="0"/>
                </a:lnTo>
                <a:lnTo>
                  <a:pt x="0" y="801279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0" name="Forma livre 109"/>
          <p:cNvSpPr/>
          <p:nvPr/>
        </p:nvSpPr>
        <p:spPr bwMode="auto">
          <a:xfrm>
            <a:off x="4748213" y="2105025"/>
            <a:ext cx="1695450" cy="692150"/>
          </a:xfrm>
          <a:custGeom>
            <a:avLst/>
            <a:gdLst>
              <a:gd name="connsiteX0" fmla="*/ 1715679 w 1715679"/>
              <a:gd name="connsiteY0" fmla="*/ 0 h 782425"/>
              <a:gd name="connsiteX1" fmla="*/ 0 w 1715679"/>
              <a:gd name="connsiteY1" fmla="*/ 0 h 782425"/>
              <a:gd name="connsiteX2" fmla="*/ 0 w 1715679"/>
              <a:gd name="connsiteY2" fmla="*/ 782425 h 78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679" h="782425">
                <a:moveTo>
                  <a:pt x="1715679" y="0"/>
                </a:moveTo>
                <a:lnTo>
                  <a:pt x="0" y="0"/>
                </a:lnTo>
                <a:lnTo>
                  <a:pt x="0" y="782425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2" name="Forma livre 111"/>
          <p:cNvSpPr/>
          <p:nvPr/>
        </p:nvSpPr>
        <p:spPr bwMode="auto">
          <a:xfrm>
            <a:off x="4854575" y="2325688"/>
            <a:ext cx="1592263" cy="631825"/>
          </a:xfrm>
          <a:custGeom>
            <a:avLst/>
            <a:gdLst>
              <a:gd name="connsiteX0" fmla="*/ 1593130 w 1593130"/>
              <a:gd name="connsiteY0" fmla="*/ 0 h 631595"/>
              <a:gd name="connsiteX1" fmla="*/ 188536 w 1593130"/>
              <a:gd name="connsiteY1" fmla="*/ 0 h 631595"/>
              <a:gd name="connsiteX2" fmla="*/ 188536 w 1593130"/>
              <a:gd name="connsiteY2" fmla="*/ 631595 h 631595"/>
              <a:gd name="connsiteX3" fmla="*/ 0 w 1593130"/>
              <a:gd name="connsiteY3" fmla="*/ 631595 h 6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130" h="631595">
                <a:moveTo>
                  <a:pt x="1593130" y="0"/>
                </a:moveTo>
                <a:lnTo>
                  <a:pt x="188536" y="0"/>
                </a:lnTo>
                <a:lnTo>
                  <a:pt x="188536" y="631595"/>
                </a:lnTo>
                <a:lnTo>
                  <a:pt x="0" y="631595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3" name="Forma livre 112"/>
          <p:cNvSpPr/>
          <p:nvPr/>
        </p:nvSpPr>
        <p:spPr bwMode="auto">
          <a:xfrm>
            <a:off x="4873625" y="2543175"/>
            <a:ext cx="1573213" cy="481013"/>
          </a:xfrm>
          <a:custGeom>
            <a:avLst/>
            <a:gdLst>
              <a:gd name="connsiteX0" fmla="*/ 1574276 w 1574276"/>
              <a:gd name="connsiteY0" fmla="*/ 0 h 546755"/>
              <a:gd name="connsiteX1" fmla="*/ 282804 w 1574276"/>
              <a:gd name="connsiteY1" fmla="*/ 0 h 546755"/>
              <a:gd name="connsiteX2" fmla="*/ 282804 w 1574276"/>
              <a:gd name="connsiteY2" fmla="*/ 546755 h 546755"/>
              <a:gd name="connsiteX3" fmla="*/ 0 w 1574276"/>
              <a:gd name="connsiteY3" fmla="*/ 546755 h 54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276" h="546755">
                <a:moveTo>
                  <a:pt x="1574276" y="0"/>
                </a:moveTo>
                <a:lnTo>
                  <a:pt x="282804" y="0"/>
                </a:lnTo>
                <a:lnTo>
                  <a:pt x="282804" y="546755"/>
                </a:lnTo>
                <a:lnTo>
                  <a:pt x="0" y="546755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5" name="Forma livre 114"/>
          <p:cNvSpPr/>
          <p:nvPr/>
        </p:nvSpPr>
        <p:spPr bwMode="auto">
          <a:xfrm>
            <a:off x="4845050" y="2787650"/>
            <a:ext cx="1601788" cy="396875"/>
          </a:xfrm>
          <a:custGeom>
            <a:avLst/>
            <a:gdLst>
              <a:gd name="connsiteX0" fmla="*/ 1602557 w 1602557"/>
              <a:gd name="connsiteY0" fmla="*/ 0 h 395926"/>
              <a:gd name="connsiteX1" fmla="*/ 480767 w 1602557"/>
              <a:gd name="connsiteY1" fmla="*/ 0 h 395926"/>
              <a:gd name="connsiteX2" fmla="*/ 480767 w 1602557"/>
              <a:gd name="connsiteY2" fmla="*/ 395926 h 395926"/>
              <a:gd name="connsiteX3" fmla="*/ 0 w 1602557"/>
              <a:gd name="connsiteY3" fmla="*/ 395926 h 3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557" h="395926">
                <a:moveTo>
                  <a:pt x="1602557" y="0"/>
                </a:moveTo>
                <a:lnTo>
                  <a:pt x="480767" y="0"/>
                </a:lnTo>
                <a:lnTo>
                  <a:pt x="480767" y="395926"/>
                </a:lnTo>
                <a:lnTo>
                  <a:pt x="0" y="395926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7" name="Forma livre 116"/>
          <p:cNvSpPr/>
          <p:nvPr/>
        </p:nvSpPr>
        <p:spPr bwMode="auto">
          <a:xfrm>
            <a:off x="4508500" y="3078163"/>
            <a:ext cx="1941513" cy="528637"/>
          </a:xfrm>
          <a:custGeom>
            <a:avLst/>
            <a:gdLst>
              <a:gd name="connsiteX0" fmla="*/ 1941921 w 1941921"/>
              <a:gd name="connsiteY0" fmla="*/ 0 h 527901"/>
              <a:gd name="connsiteX1" fmla="*/ 980387 w 1941921"/>
              <a:gd name="connsiteY1" fmla="*/ 0 h 527901"/>
              <a:gd name="connsiteX2" fmla="*/ 980387 w 1941921"/>
              <a:gd name="connsiteY2" fmla="*/ 527901 h 527901"/>
              <a:gd name="connsiteX3" fmla="*/ 0 w 1941921"/>
              <a:gd name="connsiteY3" fmla="*/ 527901 h 52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921" h="527901">
                <a:moveTo>
                  <a:pt x="1941921" y="0"/>
                </a:moveTo>
                <a:lnTo>
                  <a:pt x="980387" y="0"/>
                </a:lnTo>
                <a:lnTo>
                  <a:pt x="980387" y="527901"/>
                </a:lnTo>
                <a:lnTo>
                  <a:pt x="0" y="527901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9" name="Forma livre 118"/>
          <p:cNvSpPr/>
          <p:nvPr/>
        </p:nvSpPr>
        <p:spPr bwMode="auto">
          <a:xfrm>
            <a:off x="6446838" y="2881313"/>
            <a:ext cx="0" cy="377825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0" name="Forma livre 119"/>
          <p:cNvSpPr/>
          <p:nvPr/>
        </p:nvSpPr>
        <p:spPr bwMode="auto">
          <a:xfrm>
            <a:off x="6446838" y="2401888"/>
            <a:ext cx="46037" cy="282575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1" name="Forma livre 120"/>
          <p:cNvSpPr/>
          <p:nvPr/>
        </p:nvSpPr>
        <p:spPr bwMode="auto">
          <a:xfrm>
            <a:off x="6446838" y="1963738"/>
            <a:ext cx="46037" cy="282575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2" name="Forma livre 121"/>
          <p:cNvSpPr/>
          <p:nvPr/>
        </p:nvSpPr>
        <p:spPr bwMode="auto">
          <a:xfrm>
            <a:off x="6446838" y="1236663"/>
            <a:ext cx="46037" cy="388937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3" name="Forma livre 122"/>
          <p:cNvSpPr/>
          <p:nvPr/>
        </p:nvSpPr>
        <p:spPr bwMode="auto">
          <a:xfrm>
            <a:off x="6446838" y="3341688"/>
            <a:ext cx="46037" cy="257175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4" name="Forma livre 123"/>
          <p:cNvSpPr/>
          <p:nvPr/>
        </p:nvSpPr>
        <p:spPr bwMode="auto">
          <a:xfrm>
            <a:off x="6446838" y="3667125"/>
            <a:ext cx="46037" cy="671513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5" name="Forma livre 124"/>
          <p:cNvSpPr/>
          <p:nvPr/>
        </p:nvSpPr>
        <p:spPr bwMode="auto">
          <a:xfrm>
            <a:off x="6446838" y="4411663"/>
            <a:ext cx="46037" cy="255587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6" name="Forma livre 125"/>
          <p:cNvSpPr/>
          <p:nvPr/>
        </p:nvSpPr>
        <p:spPr bwMode="auto">
          <a:xfrm>
            <a:off x="6446838" y="4705350"/>
            <a:ext cx="46037" cy="255588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7" name="Forma livre 126"/>
          <p:cNvSpPr/>
          <p:nvPr/>
        </p:nvSpPr>
        <p:spPr bwMode="auto">
          <a:xfrm>
            <a:off x="6446838" y="5037138"/>
            <a:ext cx="46037" cy="525462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8" name="Forma livre 127"/>
          <p:cNvSpPr/>
          <p:nvPr/>
        </p:nvSpPr>
        <p:spPr bwMode="auto">
          <a:xfrm>
            <a:off x="6446838" y="5641974"/>
            <a:ext cx="53988" cy="644545"/>
          </a:xfrm>
          <a:custGeom>
            <a:avLst/>
            <a:gdLst>
              <a:gd name="connsiteX0" fmla="*/ 0 w 0"/>
              <a:gd name="connsiteY0" fmla="*/ 0 h 377072"/>
              <a:gd name="connsiteX1" fmla="*/ 0 w 0"/>
              <a:gd name="connsiteY1" fmla="*/ 377072 h 377072"/>
              <a:gd name="connsiteX2" fmla="*/ 0 w 0"/>
              <a:gd name="connsiteY2" fmla="*/ 377072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77072">
                <a:moveTo>
                  <a:pt x="0" y="0"/>
                </a:moveTo>
                <a:lnTo>
                  <a:pt x="0" y="377072"/>
                </a:lnTo>
                <a:lnTo>
                  <a:pt x="0" y="37707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9" name="Forma livre 128"/>
          <p:cNvSpPr/>
          <p:nvPr/>
        </p:nvSpPr>
        <p:spPr bwMode="auto">
          <a:xfrm>
            <a:off x="4376738" y="3478213"/>
            <a:ext cx="2073275" cy="757237"/>
          </a:xfrm>
          <a:custGeom>
            <a:avLst/>
            <a:gdLst>
              <a:gd name="connsiteX0" fmla="*/ 0 w 2073057"/>
              <a:gd name="connsiteY0" fmla="*/ 757824 h 757824"/>
              <a:gd name="connsiteX1" fmla="*/ 1299575 w 2073057"/>
              <a:gd name="connsiteY1" fmla="*/ 757824 h 757824"/>
              <a:gd name="connsiteX2" fmla="*/ 1299575 w 2073057"/>
              <a:gd name="connsiteY2" fmla="*/ 0 h 757824"/>
              <a:gd name="connsiteX3" fmla="*/ 2073057 w 2073057"/>
              <a:gd name="connsiteY3" fmla="*/ 0 h 75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057" h="757824">
                <a:moveTo>
                  <a:pt x="0" y="757824"/>
                </a:moveTo>
                <a:lnTo>
                  <a:pt x="1299575" y="757824"/>
                </a:lnTo>
                <a:lnTo>
                  <a:pt x="1299575" y="0"/>
                </a:lnTo>
                <a:lnTo>
                  <a:pt x="2073057" y="0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0" name="Forma livre 129"/>
          <p:cNvSpPr/>
          <p:nvPr/>
        </p:nvSpPr>
        <p:spPr bwMode="auto">
          <a:xfrm>
            <a:off x="4222750" y="3979863"/>
            <a:ext cx="2224088" cy="509587"/>
          </a:xfrm>
          <a:custGeom>
            <a:avLst/>
            <a:gdLst>
              <a:gd name="connsiteX0" fmla="*/ 2270343 w 2270343"/>
              <a:gd name="connsiteY0" fmla="*/ 0 h 598117"/>
              <a:gd name="connsiteX1" fmla="*/ 1681619 w 2270343"/>
              <a:gd name="connsiteY1" fmla="*/ 0 h 598117"/>
              <a:gd name="connsiteX2" fmla="*/ 1681619 w 2270343"/>
              <a:gd name="connsiteY2" fmla="*/ 598117 h 598117"/>
              <a:gd name="connsiteX3" fmla="*/ 0 w 2270343"/>
              <a:gd name="connsiteY3" fmla="*/ 598117 h 59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343" h="598117">
                <a:moveTo>
                  <a:pt x="2270343" y="0"/>
                </a:moveTo>
                <a:lnTo>
                  <a:pt x="1681619" y="0"/>
                </a:lnTo>
                <a:lnTo>
                  <a:pt x="1681619" y="598117"/>
                </a:lnTo>
                <a:lnTo>
                  <a:pt x="0" y="598117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1" name="Forma livre 130"/>
          <p:cNvSpPr/>
          <p:nvPr/>
        </p:nvSpPr>
        <p:spPr bwMode="auto">
          <a:xfrm>
            <a:off x="3786188" y="4546600"/>
            <a:ext cx="2657475" cy="120650"/>
          </a:xfrm>
          <a:custGeom>
            <a:avLst/>
            <a:gdLst>
              <a:gd name="connsiteX0" fmla="*/ 2658649 w 2658649"/>
              <a:gd name="connsiteY0" fmla="*/ 0 h 169102"/>
              <a:gd name="connsiteX1" fmla="*/ 2282868 w 2658649"/>
              <a:gd name="connsiteY1" fmla="*/ 0 h 169102"/>
              <a:gd name="connsiteX2" fmla="*/ 2282868 w 2658649"/>
              <a:gd name="connsiteY2" fmla="*/ 169102 h 169102"/>
              <a:gd name="connsiteX3" fmla="*/ 0 w 2658649"/>
              <a:gd name="connsiteY3" fmla="*/ 169102 h 16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8649" h="169102">
                <a:moveTo>
                  <a:pt x="2658649" y="0"/>
                </a:moveTo>
                <a:lnTo>
                  <a:pt x="2282868" y="0"/>
                </a:lnTo>
                <a:lnTo>
                  <a:pt x="2282868" y="169102"/>
                </a:lnTo>
                <a:lnTo>
                  <a:pt x="0" y="169102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2" name="Forma livre 131"/>
          <p:cNvSpPr/>
          <p:nvPr/>
        </p:nvSpPr>
        <p:spPr bwMode="auto">
          <a:xfrm>
            <a:off x="3629025" y="4824413"/>
            <a:ext cx="2817813" cy="0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3" name="Forma livre 132"/>
          <p:cNvSpPr/>
          <p:nvPr/>
        </p:nvSpPr>
        <p:spPr bwMode="auto">
          <a:xfrm>
            <a:off x="3613150" y="4991100"/>
            <a:ext cx="2833688" cy="312738"/>
          </a:xfrm>
          <a:custGeom>
            <a:avLst/>
            <a:gdLst>
              <a:gd name="connsiteX0" fmla="*/ 2834014 w 2834014"/>
              <a:gd name="connsiteY0" fmla="*/ 313151 h 313151"/>
              <a:gd name="connsiteX1" fmla="*/ 2470759 w 2834014"/>
              <a:gd name="connsiteY1" fmla="*/ 313151 h 313151"/>
              <a:gd name="connsiteX2" fmla="*/ 2470759 w 2834014"/>
              <a:gd name="connsiteY2" fmla="*/ 0 h 313151"/>
              <a:gd name="connsiteX3" fmla="*/ 0 w 2834014"/>
              <a:gd name="connsiteY3" fmla="*/ 0 h 31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014" h="313151">
                <a:moveTo>
                  <a:pt x="2834014" y="313151"/>
                </a:moveTo>
                <a:lnTo>
                  <a:pt x="2470759" y="313151"/>
                </a:lnTo>
                <a:lnTo>
                  <a:pt x="2470759" y="0"/>
                </a:lnTo>
                <a:lnTo>
                  <a:pt x="0" y="0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5" name="Forma livre 134"/>
          <p:cNvSpPr/>
          <p:nvPr/>
        </p:nvSpPr>
        <p:spPr bwMode="auto">
          <a:xfrm>
            <a:off x="3467100" y="5375275"/>
            <a:ext cx="2976563" cy="473075"/>
          </a:xfrm>
          <a:custGeom>
            <a:avLst/>
            <a:gdLst>
              <a:gd name="connsiteX0" fmla="*/ 2978063 w 2978063"/>
              <a:gd name="connsiteY0" fmla="*/ 472857 h 472857"/>
              <a:gd name="connsiteX1" fmla="*/ 2455101 w 2978063"/>
              <a:gd name="connsiteY1" fmla="*/ 472857 h 472857"/>
              <a:gd name="connsiteX2" fmla="*/ 2455101 w 2978063"/>
              <a:gd name="connsiteY2" fmla="*/ 0 h 472857"/>
              <a:gd name="connsiteX3" fmla="*/ 0 w 2978063"/>
              <a:gd name="connsiteY3" fmla="*/ 0 h 4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063" h="472857">
                <a:moveTo>
                  <a:pt x="2978063" y="472857"/>
                </a:moveTo>
                <a:lnTo>
                  <a:pt x="2455101" y="472857"/>
                </a:lnTo>
                <a:lnTo>
                  <a:pt x="2455101" y="0"/>
                </a:lnTo>
                <a:lnTo>
                  <a:pt x="0" y="0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" name="Forma livre 101"/>
          <p:cNvSpPr/>
          <p:nvPr/>
        </p:nvSpPr>
        <p:spPr bwMode="auto">
          <a:xfrm>
            <a:off x="1998663" y="977900"/>
            <a:ext cx="4448175" cy="1706563"/>
          </a:xfrm>
          <a:custGeom>
            <a:avLst/>
            <a:gdLst>
              <a:gd name="connsiteX0" fmla="*/ 0 w 4449452"/>
              <a:gd name="connsiteY0" fmla="*/ 1706251 h 1706251"/>
              <a:gd name="connsiteX1" fmla="*/ 0 w 4449452"/>
              <a:gd name="connsiteY1" fmla="*/ 0 h 1706251"/>
              <a:gd name="connsiteX2" fmla="*/ 4449452 w 4449452"/>
              <a:gd name="connsiteY2" fmla="*/ 0 h 170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9452" h="1706251">
                <a:moveTo>
                  <a:pt x="0" y="1706251"/>
                </a:moveTo>
                <a:lnTo>
                  <a:pt x="0" y="0"/>
                </a:lnTo>
                <a:lnTo>
                  <a:pt x="4449452" y="0"/>
                </a:lnTo>
              </a:path>
            </a:pathLst>
          </a:cu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943" name="Espaço Reservado para Número de Slide 3"/>
          <p:cNvSpPr txBox="1">
            <a:spLocks/>
          </p:cNvSpPr>
          <p:nvPr/>
        </p:nvSpPr>
        <p:spPr bwMode="auto">
          <a:xfrm>
            <a:off x="8410575" y="6292850"/>
            <a:ext cx="769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FF19-E90C-4DFF-824E-A4D5536A7F98}" type="slidenum">
              <a:rPr lang="pt-BR" sz="1200">
                <a:solidFill>
                  <a:srgbClr val="898989"/>
                </a:solidFill>
              </a:rPr>
              <a:pPr algn="r"/>
              <a:t>4</a:t>
            </a:fld>
            <a:endParaRPr lang="pt-BR" sz="1200">
              <a:solidFill>
                <a:srgbClr val="898989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285720" y="214290"/>
            <a:ext cx="8858280" cy="777875"/>
            <a:chOff x="285720" y="214290"/>
            <a:chExt cx="8858280" cy="777875"/>
          </a:xfrm>
        </p:grpSpPr>
        <p:sp>
          <p:nvSpPr>
            <p:cNvPr id="169" name="Forma livre 168"/>
            <p:cNvSpPr/>
            <p:nvPr/>
          </p:nvSpPr>
          <p:spPr>
            <a:xfrm>
              <a:off x="2571736" y="714356"/>
              <a:ext cx="6572264" cy="46038"/>
            </a:xfrm>
            <a:custGeom>
              <a:avLst/>
              <a:gdLst>
                <a:gd name="connsiteX0" fmla="*/ 0 w 6447934"/>
                <a:gd name="connsiteY0" fmla="*/ 0 h 0"/>
                <a:gd name="connsiteX1" fmla="*/ 6447934 w 644793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7934">
                  <a:moveTo>
                    <a:pt x="0" y="0"/>
                  </a:moveTo>
                  <a:lnTo>
                    <a:pt x="6447934" y="0"/>
                  </a:lnTo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9942" name="CaixaDeTexto 169"/>
            <p:cNvSpPr txBox="1">
              <a:spLocks noChangeArrowheads="1"/>
            </p:cNvSpPr>
            <p:nvPr/>
          </p:nvSpPr>
          <p:spPr bwMode="auto">
            <a:xfrm>
              <a:off x="1928794" y="285728"/>
              <a:ext cx="69294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pt-BR" sz="1600" b="1" dirty="0" smtClean="0">
                  <a:solidFill>
                    <a:srgbClr val="C00000"/>
                  </a:solidFill>
                  <a:latin typeface="+mn-lt"/>
                </a:rPr>
                <a:t>Sistema Portuário Brasileiro: 37 </a:t>
              </a:r>
              <a:r>
                <a:rPr lang="pt-BR" sz="1600" b="1" dirty="0">
                  <a:solidFill>
                    <a:srgbClr val="C00000"/>
                  </a:solidFill>
                  <a:latin typeface="+mn-lt"/>
                </a:rPr>
                <a:t>Portos </a:t>
              </a:r>
              <a:r>
                <a:rPr lang="pt-BR" sz="1600" b="1" dirty="0" smtClean="0">
                  <a:solidFill>
                    <a:srgbClr val="C00000"/>
                  </a:solidFill>
                  <a:latin typeface="+mn-lt"/>
                </a:rPr>
                <a:t>Organizados</a:t>
              </a:r>
              <a:endParaRPr lang="pt-BR" sz="16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2" name="Título 3"/>
            <p:cNvSpPr txBox="1">
              <a:spLocks/>
            </p:cNvSpPr>
            <p:nvPr/>
          </p:nvSpPr>
          <p:spPr>
            <a:xfrm>
              <a:off x="285720" y="214290"/>
              <a:ext cx="1600200" cy="777875"/>
            </a:xfrm>
            <a:prstGeom prst="rect">
              <a:avLst/>
            </a:prstGeom>
          </p:spPr>
          <p:txBody>
            <a:bodyPr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b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INTRODUÇÃO</a:t>
              </a:r>
              <a:endPara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8" name="CaixaDeTexto 67"/>
          <p:cNvSpPr txBox="1"/>
          <p:nvPr/>
        </p:nvSpPr>
        <p:spPr>
          <a:xfrm>
            <a:off x="1285852" y="357187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70" name="Conector reto 69"/>
          <p:cNvCxnSpPr/>
          <p:nvPr/>
        </p:nvCxnSpPr>
        <p:spPr>
          <a:xfrm rot="5400000">
            <a:off x="750861" y="4964917"/>
            <a:ext cx="2928164" cy="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214546" y="6429396"/>
            <a:ext cx="428628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282" y="1285860"/>
            <a:ext cx="8715436" cy="188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+mn-lt"/>
              </a:rPr>
              <a:t>Investimento R$ 659 mi</a:t>
            </a:r>
          </a:p>
          <a:p>
            <a:endParaRPr lang="pt-BR" sz="2800" b="1" dirty="0" smtClean="0">
              <a:latin typeface="+mn-lt"/>
            </a:endParaRPr>
          </a:p>
          <a:p>
            <a:r>
              <a:rPr lang="pt-BR" sz="2800" b="1" dirty="0" smtClean="0">
                <a:latin typeface="+mn-lt"/>
              </a:rPr>
              <a:t>Ganhos de produtividade com agrupamento de 4 áreas em 2 terminais e a construção de novo terminal.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1907110" y="5664150"/>
            <a:ext cx="5617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Aumento de capacidade no Porto de Aratu</a:t>
            </a:r>
            <a:endParaRPr lang="pt-BR" sz="3200" b="1" dirty="0"/>
          </a:p>
        </p:txBody>
      </p:sp>
      <p:sp>
        <p:nvSpPr>
          <p:cNvPr id="13" name="Retângulo 12"/>
          <p:cNvSpPr/>
          <p:nvPr/>
        </p:nvSpPr>
        <p:spPr>
          <a:xfrm>
            <a:off x="3845894" y="3431902"/>
            <a:ext cx="2061076" cy="71833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</a:rPr>
              <a:t>8,1</a:t>
            </a:r>
            <a:endParaRPr lang="pt-B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31640" y="4368006"/>
            <a:ext cx="2411200" cy="920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 smtClean="0">
                <a:solidFill>
                  <a:schemeClr val="tx1"/>
                </a:solidFill>
              </a:rPr>
              <a:t>Volume movimentado em 2012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4537252"/>
            <a:ext cx="1241582" cy="836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105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51994" y="5294818"/>
            <a:ext cx="14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mi toneladas</a:t>
            </a:r>
            <a:endParaRPr lang="pt-BR" b="1" dirty="0"/>
          </a:p>
        </p:txBody>
      </p:sp>
      <p:sp>
        <p:nvSpPr>
          <p:cNvPr id="19" name="Retângulo 18"/>
          <p:cNvSpPr/>
          <p:nvPr/>
        </p:nvSpPr>
        <p:spPr>
          <a:xfrm>
            <a:off x="3843972" y="4223990"/>
            <a:ext cx="2061076" cy="10650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14,2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00232" y="3503910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Aumento de Capacidade </a:t>
            </a:r>
            <a:endParaRPr lang="pt-BR" b="1" dirty="0"/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214546" y="50004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Arrendamentos nos Portos Organizados: 2º Bloco – Aratu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2071670" y="857232"/>
            <a:ext cx="725330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14414" y="214290"/>
            <a:ext cx="63579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REQUER CHECAR COM INFORMAÇÃO COM DOUP EM 30/09</a:t>
            </a:r>
            <a:endParaRPr lang="pt-BR" dirty="0">
              <a:solidFill>
                <a:srgbClr val="FF0000"/>
              </a:solidFill>
            </a:endParaRPr>
          </a:p>
        </p:txBody>
      </p:sp>
      <p:grpSp>
        <p:nvGrpSpPr>
          <p:cNvPr id="23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24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26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9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0" name="Conector reto 29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tângulo 30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2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7" name="Retângulo 26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8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148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33020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ACESSOS PORTUÁRIOS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00364" y="857232"/>
            <a:ext cx="6572261" cy="222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55319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5321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5324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5327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5323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55300" name="Grupo 2"/>
          <p:cNvGrpSpPr>
            <a:grpSpLocks/>
          </p:cNvGrpSpPr>
          <p:nvPr/>
        </p:nvGrpSpPr>
        <p:grpSpPr bwMode="auto">
          <a:xfrm>
            <a:off x="1681163" y="1951038"/>
            <a:ext cx="5822950" cy="3370262"/>
            <a:chOff x="1616274" y="3103305"/>
            <a:chExt cx="5822156" cy="3370718"/>
          </a:xfrm>
        </p:grpSpPr>
        <p:sp>
          <p:nvSpPr>
            <p:cNvPr id="55303" name="AutoShape 39"/>
            <p:cNvSpPr>
              <a:spLocks/>
            </p:cNvSpPr>
            <p:nvPr/>
          </p:nvSpPr>
          <p:spPr bwMode="auto">
            <a:xfrm>
              <a:off x="1616274" y="3143250"/>
              <a:ext cx="5822156" cy="3330773"/>
            </a:xfrm>
            <a:prstGeom prst="roundRect">
              <a:avLst>
                <a:gd name="adj" fmla="val 3824"/>
              </a:avLst>
            </a:prstGeom>
            <a:gradFill rotWithShape="0">
              <a:gsLst>
                <a:gs pos="0">
                  <a:srgbClr val="2BC0FF">
                    <a:alpha val="89998"/>
                  </a:srgbClr>
                </a:gs>
                <a:gs pos="100000">
                  <a:srgbClr val="1F497C">
                    <a:alpha val="89998"/>
                  </a:srgbClr>
                </a:gs>
              </a:gsLst>
              <a:lin ang="5400000" scaled="1"/>
            </a:gra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5304" name="Grupo 1"/>
            <p:cNvGrpSpPr>
              <a:grpSpLocks/>
            </p:cNvGrpSpPr>
            <p:nvPr/>
          </p:nvGrpSpPr>
          <p:grpSpPr bwMode="auto">
            <a:xfrm>
              <a:off x="1632796" y="3103305"/>
              <a:ext cx="5801822" cy="3238961"/>
              <a:chOff x="1632796" y="3103305"/>
              <a:chExt cx="5801822" cy="3238961"/>
            </a:xfrm>
          </p:grpSpPr>
          <p:sp>
            <p:nvSpPr>
              <p:cNvPr id="55305" name="AutoShape 23"/>
              <p:cNvSpPr>
                <a:spLocks/>
              </p:cNvSpPr>
              <p:nvPr/>
            </p:nvSpPr>
            <p:spPr bwMode="auto">
              <a:xfrm>
                <a:off x="1632796" y="3103305"/>
                <a:ext cx="5801822" cy="649435"/>
              </a:xfrm>
              <a:prstGeom prst="roundRect">
                <a:avLst>
                  <a:gd name="adj" fmla="val 16380"/>
                </a:avLst>
              </a:prstGeom>
              <a:gradFill rotWithShape="0">
                <a:gsLst>
                  <a:gs pos="0">
                    <a:srgbClr val="1F497C"/>
                  </a:gs>
                  <a:gs pos="100000">
                    <a:srgbClr val="040B10"/>
                  </a:gs>
                </a:gsLst>
                <a:lin ang="5400000" scaled="1"/>
              </a:gra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24"/>
              <p:cNvSpPr>
                <a:spLocks/>
              </p:cNvSpPr>
              <p:nvPr/>
            </p:nvSpPr>
            <p:spPr bwMode="auto">
              <a:xfrm>
                <a:off x="1775003" y="3173164"/>
                <a:ext cx="5325336" cy="4667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162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2800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Dragagem</a:t>
                </a:r>
                <a:endParaRPr lang="en-US" sz="28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0" name="Rectangle 26"/>
              <p:cNvSpPr>
                <a:spLocks/>
              </p:cNvSpPr>
              <p:nvPr/>
            </p:nvSpPr>
            <p:spPr bwMode="auto">
              <a:xfrm>
                <a:off x="6271777" y="3223971"/>
                <a:ext cx="1160305" cy="3191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5400000" algn="ctr" rotWithShape="0">
                  <a:schemeClr val="bg2">
                    <a:alpha val="59999"/>
                  </a:schemeClr>
                </a:outerShdw>
              </a:effectLst>
              <a:extLst/>
            </p:spPr>
            <p:txBody>
              <a:bodyPr lIns="0" tIns="0" rIns="0" bIns="0" anchor="b"/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R$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milhões</a:t>
                </a:r>
                <a:endParaRPr lang="en-US" sz="16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2" name="Rectangle 27"/>
              <p:cNvSpPr>
                <a:spLocks/>
              </p:cNvSpPr>
              <p:nvPr/>
            </p:nvSpPr>
            <p:spPr bwMode="auto">
              <a:xfrm>
                <a:off x="1762304" y="3779671"/>
                <a:ext cx="2942824" cy="4906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5400000" algn="ctr" rotWithShape="0">
                  <a:schemeClr val="bg2">
                    <a:alpha val="59999"/>
                  </a:schemeClr>
                </a:outerShdw>
              </a:effectLst>
              <a:extLst/>
            </p:spPr>
            <p:txBody>
              <a:bodyPr lIns="0" tIns="0" rIns="0" bIns="0" anchor="b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2200" b="1" dirty="0" err="1">
                    <a:solidFill>
                      <a:srgbClr val="102939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Blocos</a:t>
                </a:r>
                <a:r>
                  <a:rPr lang="en-US" sz="2200" b="1" dirty="0">
                    <a:solidFill>
                      <a:srgbClr val="102939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de </a:t>
                </a:r>
                <a:r>
                  <a:rPr lang="en-US" sz="2200" b="1" dirty="0" err="1">
                    <a:solidFill>
                      <a:srgbClr val="102939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Portos</a:t>
                </a:r>
                <a:endParaRPr lang="en-US" sz="1700" b="1" dirty="0">
                  <a:solidFill>
                    <a:srgbClr val="102939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grpSp>
            <p:nvGrpSpPr>
              <p:cNvPr id="55309" name="Group 37"/>
              <p:cNvGrpSpPr>
                <a:grpSpLocks/>
              </p:cNvGrpSpPr>
              <p:nvPr/>
            </p:nvGrpSpPr>
            <p:grpSpPr bwMode="auto">
              <a:xfrm>
                <a:off x="1638777" y="4402176"/>
                <a:ext cx="5795841" cy="1879615"/>
                <a:chOff x="-4" y="0"/>
                <a:chExt cx="3876" cy="1806"/>
              </a:xfrm>
            </p:grpSpPr>
            <p:sp>
              <p:nvSpPr>
                <p:cNvPr id="55313" name="Rectangle 34"/>
                <p:cNvSpPr>
                  <a:spLocks/>
                </p:cNvSpPr>
                <p:nvPr/>
              </p:nvSpPr>
              <p:spPr bwMode="auto">
                <a:xfrm>
                  <a:off x="3040" y="0"/>
                  <a:ext cx="832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4" name="Rectangle 36"/>
                <p:cNvSpPr>
                  <a:spLocks/>
                </p:cNvSpPr>
                <p:nvPr/>
              </p:nvSpPr>
              <p:spPr bwMode="auto">
                <a:xfrm>
                  <a:off x="-4" y="0"/>
                  <a:ext cx="3020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5" name="Rectangle 34"/>
                <p:cNvSpPr>
                  <a:spLocks/>
                </p:cNvSpPr>
                <p:nvPr/>
              </p:nvSpPr>
              <p:spPr bwMode="auto">
                <a:xfrm>
                  <a:off x="3040" y="729"/>
                  <a:ext cx="832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6" name="Rectangle 51"/>
                <p:cNvSpPr>
                  <a:spLocks/>
                </p:cNvSpPr>
                <p:nvPr/>
              </p:nvSpPr>
              <p:spPr bwMode="auto">
                <a:xfrm>
                  <a:off x="-4" y="729"/>
                  <a:ext cx="3020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7" name="Rectangle 34"/>
                <p:cNvSpPr>
                  <a:spLocks/>
                </p:cNvSpPr>
                <p:nvPr/>
              </p:nvSpPr>
              <p:spPr bwMode="auto">
                <a:xfrm>
                  <a:off x="3040" y="1430"/>
                  <a:ext cx="832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8" name="Rectangle 53"/>
                <p:cNvSpPr>
                  <a:spLocks/>
                </p:cNvSpPr>
                <p:nvPr/>
              </p:nvSpPr>
              <p:spPr bwMode="auto">
                <a:xfrm>
                  <a:off x="-4" y="1430"/>
                  <a:ext cx="3020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4" name="Rectangle 43"/>
              <p:cNvSpPr>
                <a:spLocks/>
              </p:cNvSpPr>
              <p:nvPr/>
            </p:nvSpPr>
            <p:spPr bwMode="auto">
              <a:xfrm>
                <a:off x="1775003" y="4378239"/>
                <a:ext cx="4476140" cy="19640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16200000" algn="ctr" rotWithShape="0">
                  <a:srgbClr val="000000">
                    <a:alpha val="70000"/>
                  </a:srgbClr>
                </a:outerShdw>
              </a:effectLst>
              <a:extLst/>
            </p:spPr>
            <p:txBody>
              <a:bodyPr lIns="0" tIns="0" rIns="0" bIns="0"/>
              <a:lstStyle/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Recife, Salvador, Fortaleza e Natal</a:t>
                </a:r>
              </a:p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Itajaí</a:t>
                </a:r>
                <a:r>
                  <a:rPr lang="en-US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 São Francisco do </a:t>
                </a:r>
                <a:r>
                  <a:rPr lang="en-US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Sul</a:t>
                </a:r>
                <a:r>
                  <a:rPr lang="en-US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e </a:t>
                </a:r>
                <a:r>
                  <a:rPr lang="en-US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Imbituba</a:t>
                </a:r>
                <a:endParaRPr lang="en-US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Paranaguá</a:t>
                </a:r>
                <a:endParaRPr lang="en-US" sz="20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Rio Grande</a:t>
                </a:r>
              </a:p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Santos e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Vitória</a:t>
                </a:r>
                <a:endParaRPr lang="en-US" sz="20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6" name="Rectangle 44"/>
              <p:cNvSpPr>
                <a:spLocks/>
              </p:cNvSpPr>
              <p:nvPr/>
            </p:nvSpPr>
            <p:spPr bwMode="auto">
              <a:xfrm>
                <a:off x="6008287" y="4394117"/>
                <a:ext cx="1228558" cy="19068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16200000" algn="ctr" rotWithShape="0">
                  <a:srgbClr val="000000">
                    <a:alpha val="70000"/>
                  </a:srgbClr>
                </a:outerShdw>
              </a:effectLst>
              <a:extLst/>
            </p:spPr>
            <p:txBody>
              <a:bodyPr lIns="0" tIns="0" rIns="0" bIns="0"/>
              <a:lstStyle/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389 </a:t>
                </a:r>
              </a:p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477 </a:t>
                </a:r>
              </a:p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860 </a:t>
                </a:r>
              </a:p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1.000 </a:t>
                </a:r>
              </a:p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1.150 </a:t>
                </a:r>
              </a:p>
            </p:txBody>
          </p:sp>
          <p:sp>
            <p:nvSpPr>
              <p:cNvPr id="27" name="Rectangle 44"/>
              <p:cNvSpPr>
                <a:spLocks/>
              </p:cNvSpPr>
              <p:nvPr/>
            </p:nvSpPr>
            <p:spPr bwMode="auto">
              <a:xfrm>
                <a:off x="6008287" y="3901925"/>
                <a:ext cx="1228558" cy="3953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16200000" algn="ctr" rotWithShape="0">
                  <a:srgbClr val="000000">
                    <a:alpha val="70000"/>
                  </a:srgbClr>
                </a:outerShdw>
              </a:effectLst>
              <a:extLst/>
            </p:spPr>
            <p:txBody>
              <a:bodyPr lIns="0" tIns="0" rIns="0" bIns="0"/>
              <a:lstStyle/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3.800</a:t>
                </a:r>
              </a:p>
            </p:txBody>
          </p:sp>
        </p:grpSp>
      </p:grpSp>
      <p:sp>
        <p:nvSpPr>
          <p:cNvPr id="38" name="Retângulo 37"/>
          <p:cNvSpPr/>
          <p:nvPr/>
        </p:nvSpPr>
        <p:spPr>
          <a:xfrm>
            <a:off x="2857488" y="558800"/>
            <a:ext cx="6000792" cy="31114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 eaLnBrk="0" hangingPunct="0">
              <a:spcAft>
                <a:spcPts val="0"/>
              </a:spcAft>
              <a:defRPr/>
            </a:pPr>
            <a:r>
              <a:rPr lang="pt-BR" sz="1600" b="1" kern="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Acessos Marítimos:Plano </a:t>
            </a:r>
            <a:r>
              <a:rPr lang="pt-BR" sz="1600" b="1" kern="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Nacional de </a:t>
            </a:r>
            <a:r>
              <a:rPr lang="pt-BR" sz="1600" b="1" kern="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Dragagem - PND </a:t>
            </a:r>
            <a:r>
              <a:rPr lang="pt-BR" sz="1600" b="1" kern="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II</a:t>
            </a:r>
          </a:p>
        </p:txBody>
      </p:sp>
      <p:sp>
        <p:nvSpPr>
          <p:cNvPr id="34" name="CaixaDeTexto 1"/>
          <p:cNvSpPr txBox="1">
            <a:spLocks noChangeArrowheads="1"/>
          </p:cNvSpPr>
          <p:nvPr/>
        </p:nvSpPr>
        <p:spPr bwMode="auto">
          <a:xfrm>
            <a:off x="1643063" y="5648325"/>
            <a:ext cx="6286500" cy="4238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177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 Dragagem por resultado com manutenção por 10 anos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929454" y="6000768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Fonte: SEP/PR</a:t>
            </a:r>
            <a:endParaRPr lang="pt-BR" sz="1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33020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ACESSOS PORTUÁRIOS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563938" y="879475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56326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6328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6331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6334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6330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4" name="CaixaDeTexto 2"/>
          <p:cNvSpPr txBox="1">
            <a:spLocks noChangeArrowheads="1"/>
          </p:cNvSpPr>
          <p:nvPr/>
        </p:nvSpPr>
        <p:spPr bwMode="auto">
          <a:xfrm>
            <a:off x="214282" y="1357298"/>
            <a:ext cx="864399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pt-BR" sz="2000" b="1" dirty="0" smtClean="0">
                <a:latin typeface="+mn-lt"/>
                <a:sym typeface="Helvetica Neue Medium" charset="0"/>
              </a:rPr>
              <a:t>Principais Características:</a:t>
            </a:r>
          </a:p>
          <a:p>
            <a:pPr eaLnBrk="0" hangingPunct="0">
              <a:spcBef>
                <a:spcPts val="600"/>
              </a:spcBef>
              <a:defRPr/>
            </a:pPr>
            <a:endParaRPr lang="pt-BR" sz="2000" b="1" dirty="0" smtClean="0">
              <a:latin typeface="+mn-lt"/>
              <a:sym typeface="Helvetica Neue Medium" charset="0"/>
            </a:endParaRPr>
          </a:p>
          <a:p>
            <a:pPr indent="173038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Contratos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para dragagem de aprofundamento e manutenção dos canais de acesso, bacias de evolução 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berços;</a:t>
            </a:r>
          </a:p>
          <a:p>
            <a:pPr indent="173038" eaLnBrk="0" hangingPunct="0">
              <a:spcBef>
                <a:spcPts val="600"/>
              </a:spcBef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 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Helvetica Neue Medium" charset="0"/>
            </a:endParaRPr>
          </a:p>
          <a:p>
            <a:pPr indent="173038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Contratos de 10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anos;</a:t>
            </a:r>
          </a:p>
          <a:p>
            <a:pPr indent="173038" eaLnBrk="0" hangingPunct="0">
              <a:spcBef>
                <a:spcPts val="600"/>
              </a:spcBef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Helvetica Neue Medium" charset="0"/>
            </a:endParaRPr>
          </a:p>
          <a:p>
            <a:pPr indent="173038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Contratação em blocos – ganhos de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escala;</a:t>
            </a:r>
          </a:p>
          <a:p>
            <a:pPr indent="173038" eaLnBrk="0" hangingPunct="0">
              <a:spcBef>
                <a:spcPts val="600"/>
              </a:spcBef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Helvetica Neue Medium" charset="0"/>
            </a:endParaRPr>
          </a:p>
          <a:p>
            <a:pPr indent="173038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Início dos estudos em dezembro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2012; e</a:t>
            </a:r>
          </a:p>
          <a:p>
            <a:pPr indent="173038" eaLnBrk="0" hangingPunct="0">
              <a:spcBef>
                <a:spcPts val="600"/>
              </a:spcBef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Helvetica Neue Medium" charset="0"/>
            </a:endParaRPr>
          </a:p>
          <a:p>
            <a:pPr indent="173038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Licitações a partir de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Medium" charset="0"/>
              </a:rPr>
              <a:t>2013.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Helvetica Neue Medium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57488" y="558800"/>
            <a:ext cx="6000792" cy="31114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 eaLnBrk="0" hangingPunct="0">
              <a:spcAft>
                <a:spcPts val="0"/>
              </a:spcAft>
              <a:defRPr/>
            </a:pPr>
            <a:r>
              <a:rPr lang="pt-BR" sz="1600" b="1" kern="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Acessos Marítimos: Plano </a:t>
            </a:r>
            <a:r>
              <a:rPr lang="pt-BR" sz="1600" b="1" kern="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Nacional de </a:t>
            </a:r>
            <a:r>
              <a:rPr lang="pt-BR" sz="1600" b="1" kern="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Dragagem - PND </a:t>
            </a:r>
            <a:r>
              <a:rPr lang="pt-BR" sz="1600" b="1" kern="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II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33020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ACESSOS PORTUÁRIOS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635375" y="865188"/>
            <a:ext cx="5832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7368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7371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7367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57348" name="CaixaDeTexto 1"/>
          <p:cNvSpPr txBox="1">
            <a:spLocks noChangeArrowheads="1"/>
          </p:cNvSpPr>
          <p:nvPr/>
        </p:nvSpPr>
        <p:spPr bwMode="auto">
          <a:xfrm>
            <a:off x="2643174" y="500042"/>
            <a:ext cx="6246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Acessos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Terrestres: Investimentos Anunciados em 06/12/2012 </a:t>
            </a:r>
            <a:endParaRPr lang="pt-BR" sz="16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285720" y="3000372"/>
            <a:ext cx="8643998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C00000"/>
                </a:solidFill>
              </a:rPr>
              <a:t>18 Portos contemplados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programa: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Miritituba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Santarém, Vila do Conde,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Itaqui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Pecém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Fortaleza,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Suape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Aratu, Salvador, Vitória, Rio de Janeiro, Itaguaí, Santos, Paranaguá, São Francisco do Sul, Itajaí,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Imbituba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Rio Grande;</a:t>
            </a: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C00000"/>
                </a:solidFill>
              </a:rPr>
              <a:t>45 novas intervenções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serem realizadas pelo Governo Federal (PAC), Governos Estaduais e Iniciativa Privada;</a:t>
            </a: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Implementação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b="1" dirty="0" smtClean="0">
                <a:solidFill>
                  <a:srgbClr val="C00000"/>
                </a:solidFill>
              </a:rPr>
              <a:t>17 Áreas de Apoio Logístico Portuário – AALP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e</a:t>
            </a: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C00000"/>
                </a:solidFill>
              </a:rPr>
              <a:t>Coordenação e Monitoramento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 Investimentos a cargo do Ministério do Planejamento, Orçamento e Gestão – </a:t>
            </a:r>
            <a:r>
              <a:rPr lang="pt-BR" b="1" dirty="0" smtClean="0">
                <a:solidFill>
                  <a:srgbClr val="C00000"/>
                </a:solidFill>
              </a:rPr>
              <a:t>SEPAC/MP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5" name="Tabela 44"/>
          <p:cNvGraphicFramePr>
            <a:graphicFrameLocks noGrp="1"/>
          </p:cNvGraphicFramePr>
          <p:nvPr/>
        </p:nvGraphicFramePr>
        <p:xfrm>
          <a:off x="2428860" y="1285862"/>
          <a:ext cx="4286280" cy="1476375"/>
        </p:xfrm>
        <a:graphic>
          <a:graphicData uri="http://schemas.openxmlformats.org/drawingml/2006/table">
            <a:tbl>
              <a:tblPr/>
              <a:tblGrid>
                <a:gridCol w="2101116"/>
                <a:gridCol w="2185164"/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Investimentos em Acessos Portuários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Modais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R$ milhões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Rodoviários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2.204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Ferroviários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436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2.640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6" name="CaixaDeTexto 45"/>
          <p:cNvSpPr txBox="1"/>
          <p:nvPr/>
        </p:nvSpPr>
        <p:spPr>
          <a:xfrm>
            <a:off x="7000892" y="2500306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Fonte: SEP/PR</a:t>
            </a:r>
            <a:endParaRPr lang="pt-BR" sz="1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2663825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AÇÕES COMPLEMENTARES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143250" y="857250"/>
            <a:ext cx="6108700" cy="7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14"/>
          <p:cNvGrpSpPr>
            <a:grpSpLocks/>
          </p:cNvGrpSpPr>
          <p:nvPr/>
        </p:nvGrpSpPr>
        <p:grpSpPr bwMode="auto">
          <a:xfrm>
            <a:off x="-34925" y="6378575"/>
            <a:ext cx="8243888" cy="415925"/>
            <a:chOff x="0" y="6261887"/>
            <a:chExt cx="7366593" cy="416668"/>
          </a:xfrm>
        </p:grpSpPr>
        <p:grpSp>
          <p:nvGrpSpPr>
            <p:cNvPr id="5837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58375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58378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58381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58377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85720" y="1357313"/>
            <a:ext cx="85725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Porto Ambiental (ações de meio ambiente no setor);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Questões Fundiárias com a SPU;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Capacitação dos </a:t>
            </a: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TPAs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;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Melhoria de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Gestão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das </a:t>
            </a: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Cias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 Docas vinculadas à SEP/PR;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Políticas de Incentivo à Cabotagem;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Sistemas de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Inteligência Logística Portuária; e </a:t>
            </a:r>
          </a:p>
          <a:p>
            <a:pPr lvl="1" indent="361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Porto Sem Papel, Cadeia Logística Portuária Inteligente, VTMIS e </a:t>
            </a: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Infraport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Formação de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Marítimos.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2643174" y="500042"/>
            <a:ext cx="6246829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Ações em curso desenvolvidas pela SEP/PR</a:t>
            </a:r>
            <a:endParaRPr lang="pt-BR" sz="16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>
            <a:cxnSpLocks noChangeShapeType="1"/>
          </p:cNvCxnSpPr>
          <p:nvPr/>
        </p:nvCxnSpPr>
        <p:spPr bwMode="auto">
          <a:xfrm>
            <a:off x="2916238" y="4292600"/>
            <a:ext cx="6227762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7" name="CaixaDeTexto 16"/>
          <p:cNvSpPr txBox="1">
            <a:spLocks noChangeArrowheads="1"/>
          </p:cNvSpPr>
          <p:nvPr/>
        </p:nvSpPr>
        <p:spPr bwMode="auto">
          <a:xfrm>
            <a:off x="1116013" y="5041900"/>
            <a:ext cx="457901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0" lvl="2" indent="-1143000">
              <a:defRPr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</a:rPr>
              <a:t>ADALMIR JOSÉ DE SOUZA</a:t>
            </a:r>
          </a:p>
          <a:p>
            <a:pPr>
              <a:defRPr/>
            </a:pPr>
            <a:r>
              <a:rPr lang="pt-BR" sz="1200" dirty="0" smtClean="0">
                <a:solidFill>
                  <a:srgbClr val="7F7F7F"/>
                </a:solidFill>
                <a:latin typeface="Arial" pitchFamily="34" charset="0"/>
              </a:rPr>
              <a:t>Representante do Brasil / Comissão de Portos CPLP</a:t>
            </a:r>
            <a:endParaRPr lang="pt-BR" sz="1200" dirty="0">
              <a:solidFill>
                <a:srgbClr val="7F7F7F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+mn-cs"/>
              </a:rPr>
              <a:t>SECRETARIA DE PORTOS DA PRESIDÊNCIA DA REPÚBLICA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+mn-cs"/>
              </a:rPr>
              <a:t>SEP/PR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60419" name="Imagem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3860800"/>
            <a:ext cx="11985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Imagem 9" descr="BRASÃO DA REPÚBLICA_DESENHADO_01OUT20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38" y="908050"/>
            <a:ext cx="22701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1" name="Grupo 14"/>
          <p:cNvGrpSpPr>
            <a:grpSpLocks/>
          </p:cNvGrpSpPr>
          <p:nvPr/>
        </p:nvGrpSpPr>
        <p:grpSpPr bwMode="auto">
          <a:xfrm>
            <a:off x="-34925" y="6378575"/>
            <a:ext cx="8243888" cy="415925"/>
            <a:chOff x="0" y="6261887"/>
            <a:chExt cx="7366593" cy="416668"/>
          </a:xfrm>
        </p:grpSpPr>
        <p:grpSp>
          <p:nvGrpSpPr>
            <p:cNvPr id="60422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6042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60427" name="Imagem 17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8" name="Conector reto 27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tângulo 28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60430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4" name="Retângulo 23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60426" name="Imagem 1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Retângulo 20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1"/>
          <p:cNvGrpSpPr>
            <a:grpSpLocks/>
          </p:cNvGrpSpPr>
          <p:nvPr/>
        </p:nvGrpSpPr>
        <p:grpSpPr bwMode="auto">
          <a:xfrm>
            <a:off x="1123950" y="1735138"/>
            <a:ext cx="3781425" cy="3800475"/>
            <a:chOff x="1123263" y="1734778"/>
            <a:chExt cx="3781953" cy="3801006"/>
          </a:xfrm>
        </p:grpSpPr>
        <p:pic>
          <p:nvPicPr>
            <p:cNvPr id="40997" name="Imagem 9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3263" y="1734778"/>
              <a:ext cx="3781953" cy="380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98" name="CaixaDeTexto 5"/>
            <p:cNvSpPr txBox="1">
              <a:spLocks noChangeArrowheads="1"/>
            </p:cNvSpPr>
            <p:nvPr/>
          </p:nvSpPr>
          <p:spPr bwMode="auto">
            <a:xfrm>
              <a:off x="1998861" y="2544754"/>
              <a:ext cx="28084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AM</a:t>
              </a:r>
            </a:p>
          </p:txBody>
        </p:sp>
        <p:sp>
          <p:nvSpPr>
            <p:cNvPr id="40999" name="CaixaDeTexto 6"/>
            <p:cNvSpPr txBox="1">
              <a:spLocks noChangeArrowheads="1"/>
            </p:cNvSpPr>
            <p:nvPr/>
          </p:nvSpPr>
          <p:spPr bwMode="auto">
            <a:xfrm>
              <a:off x="2164929" y="1975112"/>
              <a:ext cx="277679" cy="1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RR</a:t>
              </a:r>
            </a:p>
          </p:txBody>
        </p:sp>
        <p:sp>
          <p:nvSpPr>
            <p:cNvPr id="41000" name="CaixaDeTexto 7"/>
            <p:cNvSpPr txBox="1">
              <a:spLocks noChangeArrowheads="1"/>
            </p:cNvSpPr>
            <p:nvPr/>
          </p:nvSpPr>
          <p:spPr bwMode="auto">
            <a:xfrm>
              <a:off x="3033822" y="2572289"/>
              <a:ext cx="27122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PA</a:t>
              </a:r>
            </a:p>
          </p:txBody>
        </p:sp>
        <p:sp>
          <p:nvSpPr>
            <p:cNvPr id="41001" name="CaixaDeTexto 8"/>
            <p:cNvSpPr txBox="1">
              <a:spLocks noChangeArrowheads="1"/>
            </p:cNvSpPr>
            <p:nvPr/>
          </p:nvSpPr>
          <p:spPr bwMode="auto">
            <a:xfrm>
              <a:off x="3119812" y="1968398"/>
              <a:ext cx="288902" cy="1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 AP</a:t>
              </a:r>
            </a:p>
          </p:txBody>
        </p:sp>
        <p:sp>
          <p:nvSpPr>
            <p:cNvPr id="41002" name="CaixaDeTexto 9"/>
            <p:cNvSpPr txBox="1">
              <a:spLocks noChangeArrowheads="1"/>
            </p:cNvSpPr>
            <p:nvPr/>
          </p:nvSpPr>
          <p:spPr bwMode="auto">
            <a:xfrm>
              <a:off x="3702874" y="2553644"/>
              <a:ext cx="28084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MA</a:t>
              </a:r>
            </a:p>
          </p:txBody>
        </p:sp>
        <p:sp>
          <p:nvSpPr>
            <p:cNvPr id="41003" name="CaixaDeTexto 10"/>
            <p:cNvSpPr txBox="1">
              <a:spLocks noChangeArrowheads="1"/>
            </p:cNvSpPr>
            <p:nvPr/>
          </p:nvSpPr>
          <p:spPr bwMode="auto">
            <a:xfrm>
              <a:off x="4072717" y="2817492"/>
              <a:ext cx="24558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PI</a:t>
              </a:r>
            </a:p>
          </p:txBody>
        </p:sp>
        <p:sp>
          <p:nvSpPr>
            <p:cNvPr id="41004" name="CaixaDeTexto 11"/>
            <p:cNvSpPr txBox="1">
              <a:spLocks noChangeArrowheads="1"/>
            </p:cNvSpPr>
            <p:nvPr/>
          </p:nvSpPr>
          <p:spPr bwMode="auto">
            <a:xfrm>
              <a:off x="4295657" y="2569667"/>
              <a:ext cx="27443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CE</a:t>
              </a:r>
            </a:p>
          </p:txBody>
        </p:sp>
        <p:sp>
          <p:nvSpPr>
            <p:cNvPr id="41005" name="CaixaDeTexto 12"/>
            <p:cNvSpPr txBox="1">
              <a:spLocks noChangeArrowheads="1"/>
            </p:cNvSpPr>
            <p:nvPr/>
          </p:nvSpPr>
          <p:spPr bwMode="auto">
            <a:xfrm>
              <a:off x="4609776" y="2661142"/>
              <a:ext cx="27764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RN</a:t>
              </a:r>
            </a:p>
          </p:txBody>
        </p:sp>
        <p:sp>
          <p:nvSpPr>
            <p:cNvPr id="41006" name="CaixaDeTexto 13"/>
            <p:cNvSpPr txBox="1">
              <a:spLocks noChangeArrowheads="1"/>
            </p:cNvSpPr>
            <p:nvPr/>
          </p:nvSpPr>
          <p:spPr bwMode="auto">
            <a:xfrm>
              <a:off x="1332033" y="3063092"/>
              <a:ext cx="27443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AC</a:t>
              </a:r>
            </a:p>
          </p:txBody>
        </p:sp>
        <p:sp>
          <p:nvSpPr>
            <p:cNvPr id="41007" name="CaixaDeTexto 14"/>
            <p:cNvSpPr txBox="1">
              <a:spLocks noChangeArrowheads="1"/>
            </p:cNvSpPr>
            <p:nvPr/>
          </p:nvSpPr>
          <p:spPr bwMode="auto">
            <a:xfrm>
              <a:off x="2019619" y="3185419"/>
              <a:ext cx="27764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RD</a:t>
              </a:r>
            </a:p>
          </p:txBody>
        </p:sp>
        <p:sp>
          <p:nvSpPr>
            <p:cNvPr id="41008" name="CaixaDeTexto 15"/>
            <p:cNvSpPr txBox="1">
              <a:spLocks noChangeArrowheads="1"/>
            </p:cNvSpPr>
            <p:nvPr/>
          </p:nvSpPr>
          <p:spPr bwMode="auto">
            <a:xfrm>
              <a:off x="4636589" y="2822544"/>
              <a:ext cx="25199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">
                  <a:solidFill>
                    <a:schemeClr val="bg1"/>
                  </a:solidFill>
                  <a:latin typeface="Arial" pitchFamily="34" charset="0"/>
                </a:rPr>
                <a:t>PB</a:t>
              </a:r>
            </a:p>
          </p:txBody>
        </p:sp>
        <p:sp>
          <p:nvSpPr>
            <p:cNvPr id="41009" name="CaixaDeTexto 16"/>
            <p:cNvSpPr txBox="1">
              <a:spLocks noChangeArrowheads="1"/>
            </p:cNvSpPr>
            <p:nvPr/>
          </p:nvSpPr>
          <p:spPr bwMode="auto">
            <a:xfrm>
              <a:off x="4505423" y="2928787"/>
              <a:ext cx="25199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">
                  <a:solidFill>
                    <a:schemeClr val="bg1"/>
                  </a:solidFill>
                  <a:latin typeface="Arial" pitchFamily="34" charset="0"/>
                </a:rPr>
                <a:t>PE</a:t>
              </a:r>
            </a:p>
          </p:txBody>
        </p:sp>
        <p:sp>
          <p:nvSpPr>
            <p:cNvPr id="41010" name="CaixaDeTexto 17"/>
            <p:cNvSpPr txBox="1">
              <a:spLocks noChangeArrowheads="1"/>
            </p:cNvSpPr>
            <p:nvPr/>
          </p:nvSpPr>
          <p:spPr bwMode="auto">
            <a:xfrm>
              <a:off x="4640613" y="3079649"/>
              <a:ext cx="2471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">
                  <a:solidFill>
                    <a:schemeClr val="bg1"/>
                  </a:solidFill>
                  <a:latin typeface="Arial" pitchFamily="34" charset="0"/>
                </a:rPr>
                <a:t>AL</a:t>
              </a:r>
            </a:p>
          </p:txBody>
        </p:sp>
        <p:sp>
          <p:nvSpPr>
            <p:cNvPr id="41011" name="CaixaDeTexto 18"/>
            <p:cNvSpPr txBox="1">
              <a:spLocks noChangeArrowheads="1"/>
            </p:cNvSpPr>
            <p:nvPr/>
          </p:nvSpPr>
          <p:spPr bwMode="auto">
            <a:xfrm>
              <a:off x="4562599" y="3165367"/>
              <a:ext cx="25199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400">
                  <a:solidFill>
                    <a:schemeClr val="bg1"/>
                  </a:solidFill>
                  <a:latin typeface="Arial" pitchFamily="34" charset="0"/>
                </a:rPr>
                <a:t>SE</a:t>
              </a:r>
            </a:p>
          </p:txBody>
        </p:sp>
        <p:sp>
          <p:nvSpPr>
            <p:cNvPr id="41012" name="CaixaDeTexto 19"/>
            <p:cNvSpPr txBox="1">
              <a:spLocks noChangeArrowheads="1"/>
            </p:cNvSpPr>
            <p:nvPr/>
          </p:nvSpPr>
          <p:spPr bwMode="auto">
            <a:xfrm>
              <a:off x="4135678" y="3266930"/>
              <a:ext cx="27122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500">
                  <a:solidFill>
                    <a:schemeClr val="bg1"/>
                  </a:solidFill>
                  <a:latin typeface="Arial" pitchFamily="34" charset="0"/>
                </a:rPr>
                <a:t>BA</a:t>
              </a:r>
            </a:p>
          </p:txBody>
        </p:sp>
        <p:sp>
          <p:nvSpPr>
            <p:cNvPr id="89" name="CaixaDeTexto 88"/>
            <p:cNvSpPr txBox="1"/>
            <p:nvPr/>
          </p:nvSpPr>
          <p:spPr bwMode="auto">
            <a:xfrm>
              <a:off x="3884311" y="3903606"/>
              <a:ext cx="287377" cy="1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MG</a:t>
              </a:r>
            </a:p>
          </p:txBody>
        </p:sp>
        <p:sp>
          <p:nvSpPr>
            <p:cNvPr id="90" name="CaixaDeTexto 21"/>
            <p:cNvSpPr txBox="1">
              <a:spLocks noChangeArrowheads="1"/>
            </p:cNvSpPr>
            <p:nvPr/>
          </p:nvSpPr>
          <p:spPr bwMode="auto">
            <a:xfrm>
              <a:off x="3498495" y="3128798"/>
              <a:ext cx="244509" cy="16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PI</a:t>
              </a:r>
            </a:p>
          </p:txBody>
        </p:sp>
        <p:sp>
          <p:nvSpPr>
            <p:cNvPr id="91" name="CaixaDeTexto 22"/>
            <p:cNvSpPr txBox="1">
              <a:spLocks noChangeArrowheads="1"/>
            </p:cNvSpPr>
            <p:nvPr/>
          </p:nvSpPr>
          <p:spPr bwMode="auto">
            <a:xfrm>
              <a:off x="3374652" y="3687676"/>
              <a:ext cx="284203" cy="1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GO</a:t>
              </a:r>
            </a:p>
          </p:txBody>
        </p:sp>
        <p:sp>
          <p:nvSpPr>
            <p:cNvPr id="92" name="CaixaDeTexto 23"/>
            <p:cNvSpPr txBox="1">
              <a:spLocks noChangeArrowheads="1"/>
            </p:cNvSpPr>
            <p:nvPr/>
          </p:nvSpPr>
          <p:spPr bwMode="auto">
            <a:xfrm>
              <a:off x="2818950" y="3400298"/>
              <a:ext cx="276264" cy="1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MT</a:t>
              </a:r>
            </a:p>
          </p:txBody>
        </p:sp>
        <p:sp>
          <p:nvSpPr>
            <p:cNvPr id="93" name="CaixaDeTexto 24"/>
            <p:cNvSpPr txBox="1">
              <a:spLocks noChangeArrowheads="1"/>
            </p:cNvSpPr>
            <p:nvPr/>
          </p:nvSpPr>
          <p:spPr bwMode="auto">
            <a:xfrm>
              <a:off x="2944380" y="4132238"/>
              <a:ext cx="281026" cy="16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MS</a:t>
              </a:r>
            </a:p>
          </p:txBody>
        </p:sp>
        <p:sp>
          <p:nvSpPr>
            <p:cNvPr id="94" name="CaixaDeTexto 25"/>
            <p:cNvSpPr txBox="1">
              <a:spLocks noChangeArrowheads="1"/>
            </p:cNvSpPr>
            <p:nvPr/>
          </p:nvSpPr>
          <p:spPr bwMode="auto">
            <a:xfrm>
              <a:off x="3571530" y="3584473"/>
              <a:ext cx="236571" cy="13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DF</a:t>
              </a:r>
            </a:p>
          </p:txBody>
        </p:sp>
        <p:sp>
          <p:nvSpPr>
            <p:cNvPr id="95" name="CaixaDeTexto 94"/>
            <p:cNvSpPr txBox="1"/>
            <p:nvPr/>
          </p:nvSpPr>
          <p:spPr bwMode="auto">
            <a:xfrm>
              <a:off x="4271716" y="4036975"/>
              <a:ext cx="236570" cy="1381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ES</a:t>
              </a:r>
            </a:p>
          </p:txBody>
        </p:sp>
        <p:sp>
          <p:nvSpPr>
            <p:cNvPr id="96" name="CaixaDeTexto 95"/>
            <p:cNvSpPr txBox="1"/>
            <p:nvPr/>
          </p:nvSpPr>
          <p:spPr bwMode="auto">
            <a:xfrm>
              <a:off x="4066899" y="4346580"/>
              <a:ext cx="231807" cy="1381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RJ</a:t>
              </a:r>
            </a:p>
          </p:txBody>
        </p:sp>
        <p:sp>
          <p:nvSpPr>
            <p:cNvPr id="97" name="CaixaDeTexto 96"/>
            <p:cNvSpPr txBox="1"/>
            <p:nvPr/>
          </p:nvSpPr>
          <p:spPr bwMode="auto">
            <a:xfrm>
              <a:off x="3460389" y="4267194"/>
              <a:ext cx="271501" cy="1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SP</a:t>
              </a:r>
            </a:p>
          </p:txBody>
        </p:sp>
        <p:sp>
          <p:nvSpPr>
            <p:cNvPr id="98" name="CaixaDeTexto 97"/>
            <p:cNvSpPr txBox="1"/>
            <p:nvPr/>
          </p:nvSpPr>
          <p:spPr bwMode="auto">
            <a:xfrm>
              <a:off x="3212705" y="4530756"/>
              <a:ext cx="274676" cy="1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PR</a:t>
              </a:r>
            </a:p>
          </p:txBody>
        </p:sp>
        <p:sp>
          <p:nvSpPr>
            <p:cNvPr id="99" name="CaixaDeTexto 98"/>
            <p:cNvSpPr txBox="1"/>
            <p:nvPr/>
          </p:nvSpPr>
          <p:spPr bwMode="auto">
            <a:xfrm>
              <a:off x="3371477" y="4829247"/>
              <a:ext cx="274676" cy="1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SC</a:t>
              </a:r>
            </a:p>
          </p:txBody>
        </p:sp>
        <p:sp>
          <p:nvSpPr>
            <p:cNvPr id="100" name="CaixaDeTexto 99"/>
            <p:cNvSpPr txBox="1"/>
            <p:nvPr/>
          </p:nvSpPr>
          <p:spPr bwMode="auto">
            <a:xfrm>
              <a:off x="3119030" y="5015011"/>
              <a:ext cx="274675" cy="1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charset="0"/>
                </a:rPr>
                <a:t>RS</a:t>
              </a:r>
            </a:p>
          </p:txBody>
        </p:sp>
      </p:grpSp>
      <p:sp>
        <p:nvSpPr>
          <p:cNvPr id="101" name="CaixaDeTexto 100"/>
          <p:cNvSpPr txBox="1"/>
          <p:nvPr/>
        </p:nvSpPr>
        <p:spPr>
          <a:xfrm>
            <a:off x="6534150" y="796925"/>
            <a:ext cx="1620838" cy="594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14 Amazonas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14 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Pará  </a:t>
            </a:r>
            <a:r>
              <a:rPr 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PA</a:t>
            </a:r>
            <a:endParaRPr lang="pt-BR" sz="1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1 Amapá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3   Maranhão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1   Ceará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2   Rio Grande do Norte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1 Pernambuco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1   Alagoas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2   Sergipe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9  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Bahia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BA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10   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Espírito Santo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22 Rio de Janeiro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RJ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7    São Paulo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SP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4   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Paraná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PR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9  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Santa Catarina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16  Rio Grande do Sul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08" name="Forma livre 107"/>
          <p:cNvSpPr/>
          <p:nvPr/>
        </p:nvSpPr>
        <p:spPr bwMode="auto">
          <a:xfrm>
            <a:off x="4033838" y="1668463"/>
            <a:ext cx="2422525" cy="911225"/>
          </a:xfrm>
          <a:custGeom>
            <a:avLst/>
            <a:gdLst>
              <a:gd name="connsiteX0" fmla="*/ 2422689 w 2422689"/>
              <a:gd name="connsiteY0" fmla="*/ 0 h 876692"/>
              <a:gd name="connsiteX1" fmla="*/ 0 w 2422689"/>
              <a:gd name="connsiteY1" fmla="*/ 0 h 876692"/>
              <a:gd name="connsiteX2" fmla="*/ 0 w 2422689"/>
              <a:gd name="connsiteY2" fmla="*/ 876692 h 87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2689" h="876692">
                <a:moveTo>
                  <a:pt x="2422689" y="0"/>
                </a:moveTo>
                <a:lnTo>
                  <a:pt x="0" y="0"/>
                </a:lnTo>
                <a:lnTo>
                  <a:pt x="0" y="876692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9" name="Forma livre 108"/>
          <p:cNvSpPr/>
          <p:nvPr/>
        </p:nvSpPr>
        <p:spPr bwMode="auto">
          <a:xfrm>
            <a:off x="4495800" y="1838325"/>
            <a:ext cx="1960563" cy="827088"/>
          </a:xfrm>
          <a:custGeom>
            <a:avLst/>
            <a:gdLst>
              <a:gd name="connsiteX0" fmla="*/ 1960775 w 1960775"/>
              <a:gd name="connsiteY0" fmla="*/ 0 h 801279"/>
              <a:gd name="connsiteX1" fmla="*/ 0 w 1960775"/>
              <a:gd name="connsiteY1" fmla="*/ 0 h 801279"/>
              <a:gd name="connsiteX2" fmla="*/ 0 w 1960775"/>
              <a:gd name="connsiteY2" fmla="*/ 801279 h 80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0775" h="801279">
                <a:moveTo>
                  <a:pt x="1960775" y="0"/>
                </a:moveTo>
                <a:lnTo>
                  <a:pt x="0" y="0"/>
                </a:lnTo>
                <a:lnTo>
                  <a:pt x="0" y="801279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0" name="Forma livre 109"/>
          <p:cNvSpPr/>
          <p:nvPr/>
        </p:nvSpPr>
        <p:spPr bwMode="auto">
          <a:xfrm>
            <a:off x="4748213" y="1997075"/>
            <a:ext cx="1695450" cy="800100"/>
          </a:xfrm>
          <a:custGeom>
            <a:avLst/>
            <a:gdLst>
              <a:gd name="connsiteX0" fmla="*/ 1715679 w 1715679"/>
              <a:gd name="connsiteY0" fmla="*/ 0 h 782425"/>
              <a:gd name="connsiteX1" fmla="*/ 0 w 1715679"/>
              <a:gd name="connsiteY1" fmla="*/ 0 h 782425"/>
              <a:gd name="connsiteX2" fmla="*/ 0 w 1715679"/>
              <a:gd name="connsiteY2" fmla="*/ 782425 h 78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679" h="782425">
                <a:moveTo>
                  <a:pt x="1715679" y="0"/>
                </a:moveTo>
                <a:lnTo>
                  <a:pt x="0" y="0"/>
                </a:lnTo>
                <a:lnTo>
                  <a:pt x="0" y="782425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5" name="Forma livre 114"/>
          <p:cNvSpPr/>
          <p:nvPr/>
        </p:nvSpPr>
        <p:spPr bwMode="auto">
          <a:xfrm>
            <a:off x="4792663" y="2752725"/>
            <a:ext cx="1689100" cy="396875"/>
          </a:xfrm>
          <a:custGeom>
            <a:avLst/>
            <a:gdLst>
              <a:gd name="connsiteX0" fmla="*/ 1602557 w 1602557"/>
              <a:gd name="connsiteY0" fmla="*/ 0 h 395926"/>
              <a:gd name="connsiteX1" fmla="*/ 480767 w 1602557"/>
              <a:gd name="connsiteY1" fmla="*/ 0 h 395926"/>
              <a:gd name="connsiteX2" fmla="*/ 480767 w 1602557"/>
              <a:gd name="connsiteY2" fmla="*/ 395926 h 395926"/>
              <a:gd name="connsiteX3" fmla="*/ 0 w 1602557"/>
              <a:gd name="connsiteY3" fmla="*/ 395926 h 3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557" h="395926">
                <a:moveTo>
                  <a:pt x="1602557" y="0"/>
                </a:moveTo>
                <a:lnTo>
                  <a:pt x="480767" y="0"/>
                </a:lnTo>
                <a:lnTo>
                  <a:pt x="480767" y="395926"/>
                </a:lnTo>
                <a:lnTo>
                  <a:pt x="0" y="395926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2" name="Forma livre 131"/>
          <p:cNvSpPr/>
          <p:nvPr/>
        </p:nvSpPr>
        <p:spPr bwMode="auto">
          <a:xfrm>
            <a:off x="3629025" y="4903788"/>
            <a:ext cx="2817813" cy="0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" name="Forma livre 101"/>
          <p:cNvSpPr/>
          <p:nvPr/>
        </p:nvSpPr>
        <p:spPr bwMode="auto">
          <a:xfrm>
            <a:off x="1998663" y="857232"/>
            <a:ext cx="4448175" cy="1827231"/>
          </a:xfrm>
          <a:custGeom>
            <a:avLst/>
            <a:gdLst>
              <a:gd name="connsiteX0" fmla="*/ 0 w 4449452"/>
              <a:gd name="connsiteY0" fmla="*/ 1706251 h 1706251"/>
              <a:gd name="connsiteX1" fmla="*/ 0 w 4449452"/>
              <a:gd name="connsiteY1" fmla="*/ 0 h 1706251"/>
              <a:gd name="connsiteX2" fmla="*/ 4449452 w 4449452"/>
              <a:gd name="connsiteY2" fmla="*/ 0 h 170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9452" h="1706251">
                <a:moveTo>
                  <a:pt x="0" y="1706251"/>
                </a:moveTo>
                <a:lnTo>
                  <a:pt x="0" y="0"/>
                </a:lnTo>
                <a:lnTo>
                  <a:pt x="4449452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3" name="Forma livre 102"/>
          <p:cNvSpPr/>
          <p:nvPr/>
        </p:nvSpPr>
        <p:spPr bwMode="auto">
          <a:xfrm>
            <a:off x="3141663" y="1000108"/>
            <a:ext cx="3314700" cy="1450992"/>
          </a:xfrm>
          <a:custGeom>
            <a:avLst/>
            <a:gdLst>
              <a:gd name="connsiteX0" fmla="*/ 3355942 w 3355942"/>
              <a:gd name="connsiteY0" fmla="*/ 0 h 1366886"/>
              <a:gd name="connsiteX1" fmla="*/ 0 w 3355942"/>
              <a:gd name="connsiteY1" fmla="*/ 0 h 1366886"/>
              <a:gd name="connsiteX2" fmla="*/ 0 w 3355942"/>
              <a:gd name="connsiteY2" fmla="*/ 1366886 h 136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5942" h="1366886">
                <a:moveTo>
                  <a:pt x="3355942" y="0"/>
                </a:moveTo>
                <a:lnTo>
                  <a:pt x="0" y="0"/>
                </a:lnTo>
                <a:lnTo>
                  <a:pt x="0" y="1366886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7" name="Forma livre 76"/>
          <p:cNvSpPr/>
          <p:nvPr/>
        </p:nvSpPr>
        <p:spPr bwMode="auto">
          <a:xfrm>
            <a:off x="3638550" y="4735513"/>
            <a:ext cx="2817813" cy="0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9" name="Forma livre 78"/>
          <p:cNvSpPr/>
          <p:nvPr/>
        </p:nvSpPr>
        <p:spPr bwMode="auto">
          <a:xfrm>
            <a:off x="3638550" y="4584700"/>
            <a:ext cx="2817813" cy="0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0" name="Forma livre 79"/>
          <p:cNvSpPr/>
          <p:nvPr/>
        </p:nvSpPr>
        <p:spPr bwMode="auto">
          <a:xfrm>
            <a:off x="4222750" y="4414838"/>
            <a:ext cx="2233613" cy="53975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" name="Forma livre 81"/>
          <p:cNvSpPr/>
          <p:nvPr/>
        </p:nvSpPr>
        <p:spPr bwMode="auto">
          <a:xfrm>
            <a:off x="4433888" y="4129088"/>
            <a:ext cx="2022475" cy="46037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5" name="Forma livre 84"/>
          <p:cNvSpPr/>
          <p:nvPr/>
        </p:nvSpPr>
        <p:spPr bwMode="auto">
          <a:xfrm>
            <a:off x="4433888" y="3509963"/>
            <a:ext cx="2022475" cy="46037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6" name="Forma livre 85"/>
          <p:cNvSpPr/>
          <p:nvPr/>
        </p:nvSpPr>
        <p:spPr bwMode="auto">
          <a:xfrm>
            <a:off x="4748213" y="3244850"/>
            <a:ext cx="1708150" cy="44450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7" name="Forma livre 86"/>
          <p:cNvSpPr/>
          <p:nvPr/>
        </p:nvSpPr>
        <p:spPr bwMode="auto">
          <a:xfrm flipV="1">
            <a:off x="3305175" y="5337175"/>
            <a:ext cx="3141663" cy="46038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8" name="Forma livre 87"/>
          <p:cNvSpPr/>
          <p:nvPr/>
        </p:nvSpPr>
        <p:spPr bwMode="auto">
          <a:xfrm>
            <a:off x="1835150" y="4246563"/>
            <a:ext cx="1065213" cy="46037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4" name="Forma livre 103"/>
          <p:cNvSpPr/>
          <p:nvPr/>
        </p:nvSpPr>
        <p:spPr bwMode="auto">
          <a:xfrm>
            <a:off x="1835150" y="3775075"/>
            <a:ext cx="1065213" cy="46038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6" name="Forma livre 105"/>
          <p:cNvSpPr/>
          <p:nvPr/>
        </p:nvSpPr>
        <p:spPr bwMode="auto">
          <a:xfrm>
            <a:off x="1835150" y="3470275"/>
            <a:ext cx="533400" cy="46038"/>
          </a:xfrm>
          <a:custGeom>
            <a:avLst/>
            <a:gdLst>
              <a:gd name="connsiteX0" fmla="*/ 2818357 w 2818357"/>
              <a:gd name="connsiteY0" fmla="*/ 0 h 0"/>
              <a:gd name="connsiteX1" fmla="*/ 0 w 28183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8357">
                <a:moveTo>
                  <a:pt x="2818357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7" name="CaixaDeTexto 106"/>
          <p:cNvSpPr txBox="1"/>
          <p:nvPr/>
        </p:nvSpPr>
        <p:spPr>
          <a:xfrm>
            <a:off x="266315" y="3367088"/>
            <a:ext cx="164186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Rondônia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RO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6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 Mato Grosso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MT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 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   Mato Grosso do Sul  </a:t>
            </a:r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MS  </a:t>
            </a:r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5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4" name="Grupo 14"/>
          <p:cNvGrpSpPr>
            <a:grpSpLocks/>
          </p:cNvGrpSpPr>
          <p:nvPr/>
        </p:nvGrpSpPr>
        <p:grpSpPr bwMode="auto">
          <a:xfrm>
            <a:off x="0" y="6238875"/>
            <a:ext cx="8964613" cy="506413"/>
            <a:chOff x="0" y="6093296"/>
            <a:chExt cx="8964488" cy="507594"/>
          </a:xfrm>
        </p:grpSpPr>
        <p:grpSp>
          <p:nvGrpSpPr>
            <p:cNvPr id="5" name="Grupo 10"/>
            <p:cNvGrpSpPr>
              <a:grpSpLocks/>
            </p:cNvGrpSpPr>
            <p:nvPr/>
          </p:nvGrpSpPr>
          <p:grpSpPr bwMode="auto">
            <a:xfrm>
              <a:off x="0" y="6093296"/>
              <a:ext cx="8964488" cy="507594"/>
              <a:chOff x="0" y="6093296"/>
              <a:chExt cx="8964488" cy="507594"/>
            </a:xfrm>
          </p:grpSpPr>
          <p:grpSp>
            <p:nvGrpSpPr>
              <p:cNvPr id="6" name="Grupo 14"/>
              <p:cNvGrpSpPr>
                <a:grpSpLocks/>
              </p:cNvGrpSpPr>
              <p:nvPr/>
            </p:nvGrpSpPr>
            <p:grpSpPr bwMode="auto">
              <a:xfrm>
                <a:off x="0" y="6093296"/>
                <a:ext cx="8964488" cy="483450"/>
                <a:chOff x="0" y="6093296"/>
                <a:chExt cx="8964488" cy="483450"/>
              </a:xfrm>
            </p:grpSpPr>
            <p:pic>
              <p:nvPicPr>
                <p:cNvPr id="40991" name="Imagem 1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169602" y="6093296"/>
                  <a:ext cx="794886" cy="483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71" name="Conector reto 70"/>
                <p:cNvCxnSpPr/>
                <p:nvPr/>
              </p:nvCxnSpPr>
              <p:spPr>
                <a:xfrm>
                  <a:off x="2120870" y="6452908"/>
                  <a:ext cx="583239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tângulo 71"/>
                <p:cNvSpPr/>
                <p:nvPr/>
              </p:nvSpPr>
              <p:spPr>
                <a:xfrm>
                  <a:off x="0" y="6422675"/>
                  <a:ext cx="2120870" cy="700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  <p:sp>
            <p:nvSpPr>
              <p:cNvPr id="68" name="Retângulo 67"/>
              <p:cNvSpPr/>
              <p:nvPr/>
            </p:nvSpPr>
            <p:spPr>
              <a:xfrm>
                <a:off x="611179" y="6304926"/>
                <a:ext cx="936612" cy="292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40990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6" name="Retângulo 65"/>
            <p:cNvSpPr/>
            <p:nvPr/>
          </p:nvSpPr>
          <p:spPr>
            <a:xfrm>
              <a:off x="7956439" y="6405172"/>
              <a:ext cx="109536" cy="1050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5" name="CaixaDeTexto 64"/>
          <p:cNvSpPr txBox="1"/>
          <p:nvPr/>
        </p:nvSpPr>
        <p:spPr bwMode="auto">
          <a:xfrm>
            <a:off x="5610225" y="6589713"/>
            <a:ext cx="2301875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LOGÍSTICA NACIONAL - ABAD 2013 - FORTALEZA</a:t>
            </a:r>
          </a:p>
        </p:txBody>
      </p:sp>
      <p:sp>
        <p:nvSpPr>
          <p:cNvPr id="40985" name="Espaço Reservado para Número de Slide 3"/>
          <p:cNvSpPr txBox="1">
            <a:spLocks/>
          </p:cNvSpPr>
          <p:nvPr/>
        </p:nvSpPr>
        <p:spPr bwMode="auto">
          <a:xfrm>
            <a:off x="8410575" y="6292850"/>
            <a:ext cx="769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39EBA69-8E6B-4CB9-A6E2-195A8D220E2B}" type="slidenum">
              <a:rPr lang="pt-BR" sz="1200">
                <a:solidFill>
                  <a:srgbClr val="898989"/>
                </a:solidFill>
              </a:rPr>
              <a:pPr algn="r"/>
              <a:t>5</a:t>
            </a:fld>
            <a:endParaRPr lang="pt-BR" sz="1200">
              <a:solidFill>
                <a:srgbClr val="898989"/>
              </a:solidFill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285720" y="214290"/>
            <a:ext cx="8858280" cy="777875"/>
            <a:chOff x="285720" y="214290"/>
            <a:chExt cx="8858280" cy="777875"/>
          </a:xfrm>
        </p:grpSpPr>
        <p:sp>
          <p:nvSpPr>
            <p:cNvPr id="69" name="Forma livre 68"/>
            <p:cNvSpPr/>
            <p:nvPr/>
          </p:nvSpPr>
          <p:spPr>
            <a:xfrm>
              <a:off x="2571736" y="714356"/>
              <a:ext cx="6572264" cy="46038"/>
            </a:xfrm>
            <a:custGeom>
              <a:avLst/>
              <a:gdLst>
                <a:gd name="connsiteX0" fmla="*/ 0 w 6447934"/>
                <a:gd name="connsiteY0" fmla="*/ 0 h 0"/>
                <a:gd name="connsiteX1" fmla="*/ 6447934 w 644793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7934">
                  <a:moveTo>
                    <a:pt x="0" y="0"/>
                  </a:moveTo>
                  <a:lnTo>
                    <a:pt x="6447934" y="0"/>
                  </a:lnTo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0" name="CaixaDeTexto 169"/>
            <p:cNvSpPr txBox="1">
              <a:spLocks noChangeArrowheads="1"/>
            </p:cNvSpPr>
            <p:nvPr/>
          </p:nvSpPr>
          <p:spPr bwMode="auto">
            <a:xfrm>
              <a:off x="1928794" y="285728"/>
              <a:ext cx="69294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pt-BR" sz="1600" b="1" dirty="0" smtClean="0">
                  <a:solidFill>
                    <a:srgbClr val="C00000"/>
                  </a:solidFill>
                </a:rPr>
                <a:t>Sistema Portuário Brasileiro: </a:t>
              </a:r>
              <a:r>
                <a:rPr lang="pt-BR" sz="1600" b="1" dirty="0" smtClean="0">
                  <a:solidFill>
                    <a:srgbClr val="C00000"/>
                  </a:solidFill>
                  <a:latin typeface="+mn-lt"/>
                </a:rPr>
                <a:t>128 Terminais de Uso Privado (</a:t>
              </a:r>
              <a:r>
                <a:rPr lang="pt-BR" sz="1600" b="1" dirty="0" err="1" smtClean="0">
                  <a:solidFill>
                    <a:srgbClr val="C00000"/>
                  </a:solidFill>
                  <a:latin typeface="+mn-lt"/>
                </a:rPr>
                <a:t>TUPs</a:t>
              </a:r>
              <a:r>
                <a:rPr lang="pt-BR" sz="1600" b="1" dirty="0" smtClean="0">
                  <a:solidFill>
                    <a:srgbClr val="C00000"/>
                  </a:solidFill>
                  <a:latin typeface="+mn-lt"/>
                </a:rPr>
                <a:t>)</a:t>
              </a:r>
              <a:endParaRPr lang="pt-BR" sz="16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73" name="Título 3"/>
            <p:cNvSpPr txBox="1">
              <a:spLocks/>
            </p:cNvSpPr>
            <p:nvPr/>
          </p:nvSpPr>
          <p:spPr>
            <a:xfrm>
              <a:off x="285720" y="214290"/>
              <a:ext cx="1600200" cy="777875"/>
            </a:xfrm>
            <a:prstGeom prst="rect">
              <a:avLst/>
            </a:prstGeom>
          </p:spPr>
          <p:txBody>
            <a:bodyPr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b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INTRODUÇÃO</a:t>
              </a:r>
              <a:endPara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6" name="Forma livre 75"/>
          <p:cNvSpPr/>
          <p:nvPr/>
        </p:nvSpPr>
        <p:spPr bwMode="auto">
          <a:xfrm>
            <a:off x="3286116" y="1214422"/>
            <a:ext cx="3214710" cy="642943"/>
          </a:xfrm>
          <a:custGeom>
            <a:avLst/>
            <a:gdLst>
              <a:gd name="connsiteX0" fmla="*/ 2422689 w 2422689"/>
              <a:gd name="connsiteY0" fmla="*/ 0 h 876692"/>
              <a:gd name="connsiteX1" fmla="*/ 0 w 2422689"/>
              <a:gd name="connsiteY1" fmla="*/ 0 h 876692"/>
              <a:gd name="connsiteX2" fmla="*/ 0 w 2422689"/>
              <a:gd name="connsiteY2" fmla="*/ 876692 h 87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2689" h="876692">
                <a:moveTo>
                  <a:pt x="2422689" y="0"/>
                </a:moveTo>
                <a:lnTo>
                  <a:pt x="0" y="0"/>
                </a:lnTo>
                <a:lnTo>
                  <a:pt x="0" y="876692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3" name="Forma livre 82"/>
          <p:cNvSpPr/>
          <p:nvPr/>
        </p:nvSpPr>
        <p:spPr bwMode="auto">
          <a:xfrm>
            <a:off x="4643438" y="2428868"/>
            <a:ext cx="1928826" cy="539751"/>
          </a:xfrm>
          <a:custGeom>
            <a:avLst/>
            <a:gdLst>
              <a:gd name="connsiteX0" fmla="*/ 1602557 w 1602557"/>
              <a:gd name="connsiteY0" fmla="*/ 0 h 395926"/>
              <a:gd name="connsiteX1" fmla="*/ 480767 w 1602557"/>
              <a:gd name="connsiteY1" fmla="*/ 0 h 395926"/>
              <a:gd name="connsiteX2" fmla="*/ 480767 w 1602557"/>
              <a:gd name="connsiteY2" fmla="*/ 395926 h 395926"/>
              <a:gd name="connsiteX3" fmla="*/ 0 w 1602557"/>
              <a:gd name="connsiteY3" fmla="*/ 395926 h 3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557" h="395926">
                <a:moveTo>
                  <a:pt x="1602557" y="0"/>
                </a:moveTo>
                <a:lnTo>
                  <a:pt x="480767" y="0"/>
                </a:lnTo>
                <a:lnTo>
                  <a:pt x="480767" y="395926"/>
                </a:lnTo>
                <a:lnTo>
                  <a:pt x="0" y="395926"/>
                </a:ln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1671638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517775" y="865188"/>
            <a:ext cx="68405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2540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22543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2539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2533" name="Título 3"/>
          <p:cNvSpPr txBox="1">
            <a:spLocks/>
          </p:cNvSpPr>
          <p:nvPr/>
        </p:nvSpPr>
        <p:spPr bwMode="auto">
          <a:xfrm>
            <a:off x="4067175" y="865188"/>
            <a:ext cx="451643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 bwMode="auto">
          <a:xfrm>
            <a:off x="285720" y="1428736"/>
            <a:ext cx="8572560" cy="12144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rgbClr val="C00000"/>
                </a:solidFill>
                <a:cs typeface="Arial" pitchFamily="34" charset="0"/>
              </a:rPr>
              <a:t>Ações Prioritárias: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b="1" dirty="0" smtClean="0">
                <a:latin typeface="+mn-lt"/>
                <a:ea typeface="+mn-ea"/>
                <a:cs typeface="Arial" pitchFamily="34" charset="0"/>
              </a:rPr>
              <a:t> Obras de Dragagens de Aprofundamento;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b="1" dirty="0" smtClean="0">
                <a:latin typeface="+mn-lt"/>
                <a:ea typeface="+mn-ea"/>
                <a:cs typeface="Arial" pitchFamily="34" charset="0"/>
              </a:rPr>
              <a:t> Obras de </a:t>
            </a:r>
            <a:r>
              <a:rPr lang="pt-BR" sz="1800" b="1" dirty="0" err="1" smtClean="0">
                <a:latin typeface="+mn-lt"/>
                <a:ea typeface="+mn-ea"/>
                <a:cs typeface="Arial" pitchFamily="34" charset="0"/>
              </a:rPr>
              <a:t>Infraestrutura</a:t>
            </a:r>
            <a:r>
              <a:rPr lang="pt-BR" sz="1800" b="1" dirty="0" smtClean="0">
                <a:latin typeface="+mn-lt"/>
                <a:ea typeface="+mn-ea"/>
                <a:cs typeface="Arial" pitchFamily="34" charset="0"/>
              </a:rPr>
              <a:t>; e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800" b="1" dirty="0" smtClean="0">
                <a:latin typeface="+mn-lt"/>
                <a:ea typeface="+mn-ea"/>
                <a:cs typeface="Arial" pitchFamily="34" charset="0"/>
              </a:rPr>
              <a:t> Melhoria de Gestão (Iniciativas).</a:t>
            </a:r>
          </a:p>
        </p:txBody>
      </p:sp>
      <p:sp>
        <p:nvSpPr>
          <p:cNvPr id="17" name="Título 3"/>
          <p:cNvSpPr txBox="1">
            <a:spLocks/>
          </p:cNvSpPr>
          <p:nvPr/>
        </p:nvSpPr>
        <p:spPr bwMode="auto">
          <a:xfrm>
            <a:off x="4071934" y="642918"/>
            <a:ext cx="4857784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Ações da SEP/PR</a:t>
            </a:r>
          </a:p>
          <a:p>
            <a:pPr algn="r">
              <a:lnSpc>
                <a:spcPct val="150000"/>
              </a:lnSpc>
            </a:pP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85720" y="3286124"/>
            <a:ext cx="86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  <a:latin typeface="+mn-lt"/>
              </a:rPr>
              <a:t>Ações de Médio e Longo Prazos:</a:t>
            </a: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b="1" dirty="0" smtClean="0"/>
              <a:t> Planejamento</a:t>
            </a:r>
          </a:p>
          <a:p>
            <a:pPr lvl="1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Plano Nacional de Logística Portuária – PNLP;</a:t>
            </a: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b="1" dirty="0" smtClean="0"/>
              <a:t> Estudos para Aperfeiçoamento do Modelo Institucional do Setor Portuário Brasileiro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Trabalho realizado com o acompanhamento da Casa Civil da Presidência da República – CC/PR, SEP/PR e outros  Ministérios e entidades  do Governo Federal, com a participação dos trabalhadores, empresários e Autoridades Portuárias.</a:t>
            </a:r>
          </a:p>
          <a:p>
            <a:endParaRPr lang="pt-B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/>
        </p:nvGraphicFramePr>
        <p:xfrm>
          <a:off x="428596" y="909637"/>
          <a:ext cx="8358246" cy="537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16002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517775" y="865188"/>
            <a:ext cx="68405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5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23561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23563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3566" name="Imagem 1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23569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723308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 dirty="0" smtClean="0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LEI Nº 12.815, DE 05/ DE JUNHO DE 2013</a:t>
                  </a:r>
                  <a:endParaRPr lang="pt-BR" sz="600" i="1" dirty="0">
                    <a:solidFill>
                      <a:srgbClr val="7F7F7F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3565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3556" name="Título 3"/>
          <p:cNvSpPr txBox="1">
            <a:spLocks/>
          </p:cNvSpPr>
          <p:nvPr/>
        </p:nvSpPr>
        <p:spPr bwMode="auto">
          <a:xfrm>
            <a:off x="2071670" y="427038"/>
            <a:ext cx="678661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Evolução 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da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Movimentação de Carga (por instalação portuária)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357313" y="1714500"/>
            <a:ext cx="6215062" cy="1428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 rot="-871232">
            <a:off x="3597275" y="2093913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/>
              <a:t>78,6%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357422" y="6000768"/>
            <a:ext cx="4357718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Capacidade:</a:t>
            </a:r>
            <a:r>
              <a:rPr lang="pt-BR" sz="1400" dirty="0" smtClean="0"/>
              <a:t> </a:t>
            </a:r>
            <a:r>
              <a:rPr lang="pt-BR" sz="1400" b="1" dirty="0" err="1" smtClean="0"/>
              <a:t>TUPs</a:t>
            </a:r>
            <a:r>
              <a:rPr lang="pt-BR" sz="1400" dirty="0" smtClean="0"/>
              <a:t>  </a:t>
            </a:r>
            <a:r>
              <a:rPr lang="pt-BR" sz="1400" b="1" dirty="0" smtClean="0"/>
              <a:t>700 milhões </a:t>
            </a:r>
            <a:r>
              <a:rPr lang="pt-BR" sz="1400" b="1" dirty="0" err="1" smtClean="0"/>
              <a:t>ton</a:t>
            </a:r>
            <a:r>
              <a:rPr lang="pt-BR" sz="1400" b="1" dirty="0" smtClean="0"/>
              <a:t>/ano</a:t>
            </a:r>
            <a:r>
              <a:rPr lang="pt-BR" sz="1400" dirty="0" smtClean="0"/>
              <a:t>; e </a:t>
            </a:r>
          </a:p>
          <a:p>
            <a:pPr algn="ctr"/>
            <a:r>
              <a:rPr lang="pt-BR" sz="1400" b="1" dirty="0" err="1" smtClean="0"/>
              <a:t>P.O.</a:t>
            </a:r>
            <a:r>
              <a:rPr lang="pt-BR" sz="1400" b="1" dirty="0" smtClean="0"/>
              <a:t>s  473,9 milhões </a:t>
            </a:r>
            <a:r>
              <a:rPr lang="pt-BR" sz="1400" b="1" dirty="0" err="1" smtClean="0"/>
              <a:t>ton</a:t>
            </a:r>
            <a:r>
              <a:rPr lang="pt-BR" sz="1400" b="1" dirty="0" smtClean="0"/>
              <a:t>/ano</a:t>
            </a:r>
            <a:endParaRPr lang="pt-BR" sz="1400" b="1" dirty="0"/>
          </a:p>
        </p:txBody>
      </p:sp>
      <p:sp>
        <p:nvSpPr>
          <p:cNvPr id="22" name="Retângulo 21"/>
          <p:cNvSpPr/>
          <p:nvPr/>
        </p:nvSpPr>
        <p:spPr>
          <a:xfrm>
            <a:off x="7667625" y="5859463"/>
            <a:ext cx="122555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Fonte : ANTAQ</a:t>
            </a:r>
          </a:p>
        </p:txBody>
      </p:sp>
      <p:sp>
        <p:nvSpPr>
          <p:cNvPr id="23" name="CaixaDeTexto 19"/>
          <p:cNvSpPr txBox="1">
            <a:spLocks noChangeArrowheads="1"/>
          </p:cNvSpPr>
          <p:nvPr/>
        </p:nvSpPr>
        <p:spPr bwMode="auto">
          <a:xfrm rot="16200000">
            <a:off x="-1290677" y="3219449"/>
            <a:ext cx="385765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Milhões de Toneladas</a:t>
            </a:r>
            <a:endParaRPr lang="pt-BR" sz="1200" dirty="0"/>
          </a:p>
        </p:txBody>
      </p:sp>
      <p:sp>
        <p:nvSpPr>
          <p:cNvPr id="26" name="CaixaDeTexto 19"/>
          <p:cNvSpPr txBox="1">
            <a:spLocks noChangeArrowheads="1"/>
          </p:cNvSpPr>
          <p:nvPr/>
        </p:nvSpPr>
        <p:spPr bwMode="auto">
          <a:xfrm rot="16200000">
            <a:off x="6567502" y="3219449"/>
            <a:ext cx="385765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err="1" smtClean="0"/>
              <a:t>Tx</a:t>
            </a:r>
            <a:r>
              <a:rPr lang="pt-BR" sz="1200" dirty="0" smtClean="0"/>
              <a:t>. Crescimento</a:t>
            </a:r>
            <a:endParaRPr lang="pt-B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graphicFrame>
        <p:nvGraphicFramePr>
          <p:cNvPr id="6" name="Gráfico 5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2143108" y="785794"/>
            <a:ext cx="7000892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238875"/>
            <a:ext cx="8964613" cy="506413"/>
            <a:chOff x="0" y="6093296"/>
            <a:chExt cx="8964488" cy="507594"/>
          </a:xfrm>
        </p:grpSpPr>
        <p:grpSp>
          <p:nvGrpSpPr>
            <p:cNvPr id="4" name="Grupo 10"/>
            <p:cNvGrpSpPr>
              <a:grpSpLocks/>
            </p:cNvGrpSpPr>
            <p:nvPr/>
          </p:nvGrpSpPr>
          <p:grpSpPr bwMode="auto">
            <a:xfrm>
              <a:off x="0" y="6093296"/>
              <a:ext cx="8964488" cy="507594"/>
              <a:chOff x="0" y="6093296"/>
              <a:chExt cx="8964488" cy="507594"/>
            </a:xfrm>
          </p:grpSpPr>
          <p:grpSp>
            <p:nvGrpSpPr>
              <p:cNvPr id="5" name="Grupo 14"/>
              <p:cNvGrpSpPr>
                <a:grpSpLocks/>
              </p:cNvGrpSpPr>
              <p:nvPr/>
            </p:nvGrpSpPr>
            <p:grpSpPr bwMode="auto">
              <a:xfrm>
                <a:off x="0" y="6093296"/>
                <a:ext cx="8964488" cy="483450"/>
                <a:chOff x="0" y="6093296"/>
                <a:chExt cx="8964488" cy="483450"/>
              </a:xfrm>
            </p:grpSpPr>
            <p:pic>
              <p:nvPicPr>
                <p:cNvPr id="16400" name="Imagem 1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169602" y="6093296"/>
                  <a:ext cx="794886" cy="483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4" name="Conector reto 33"/>
                <p:cNvCxnSpPr/>
                <p:nvPr/>
              </p:nvCxnSpPr>
              <p:spPr>
                <a:xfrm>
                  <a:off x="2120870" y="6452908"/>
                  <a:ext cx="583239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tângulo 34"/>
                <p:cNvSpPr/>
                <p:nvPr/>
              </p:nvSpPr>
              <p:spPr>
                <a:xfrm>
                  <a:off x="0" y="6422675"/>
                  <a:ext cx="2120870" cy="700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  <p:sp>
            <p:nvSpPr>
              <p:cNvPr id="31" name="Retângulo 30"/>
              <p:cNvSpPr/>
              <p:nvPr/>
            </p:nvSpPr>
            <p:spPr>
              <a:xfrm>
                <a:off x="611179" y="6304926"/>
                <a:ext cx="936612" cy="292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16399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Retângulo 28"/>
            <p:cNvSpPr/>
            <p:nvPr/>
          </p:nvSpPr>
          <p:spPr>
            <a:xfrm>
              <a:off x="7956439" y="6405172"/>
              <a:ext cx="109536" cy="1050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8" name="Retângulo 27"/>
          <p:cNvSpPr/>
          <p:nvPr/>
        </p:nvSpPr>
        <p:spPr>
          <a:xfrm>
            <a:off x="7667625" y="5859463"/>
            <a:ext cx="122555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Fonte : ANTAQ</a:t>
            </a:r>
          </a:p>
        </p:txBody>
      </p:sp>
      <p:pic>
        <p:nvPicPr>
          <p:cNvPr id="16392" name="Imagem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775" y="1082675"/>
            <a:ext cx="8534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Espaço Reservado para Número de Slide 3"/>
          <p:cNvSpPr txBox="1">
            <a:spLocks/>
          </p:cNvSpPr>
          <p:nvPr/>
        </p:nvSpPr>
        <p:spPr bwMode="auto">
          <a:xfrm>
            <a:off x="8410575" y="6292850"/>
            <a:ext cx="769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B002393-631A-4B81-8A97-4F458A4DB3A1}" type="slidenum">
              <a:rPr lang="pt-BR" sz="1200">
                <a:solidFill>
                  <a:srgbClr val="898989"/>
                </a:solidFill>
              </a:rPr>
              <a:pPr algn="r" eaLnBrk="1" hangingPunct="1"/>
              <a:t>8</a:t>
            </a:fld>
            <a:endParaRPr lang="pt-BR" sz="1200" dirty="0">
              <a:solidFill>
                <a:srgbClr val="898989"/>
              </a:solidFill>
            </a:endParaRPr>
          </a:p>
        </p:txBody>
      </p:sp>
      <p:sp>
        <p:nvSpPr>
          <p:cNvPr id="21" name="Título 3"/>
          <p:cNvSpPr txBox="1">
            <a:spLocks/>
          </p:cNvSpPr>
          <p:nvPr/>
        </p:nvSpPr>
        <p:spPr>
          <a:xfrm>
            <a:off x="285720" y="357166"/>
            <a:ext cx="1600200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ítulo 3"/>
          <p:cNvSpPr txBox="1">
            <a:spLocks/>
          </p:cNvSpPr>
          <p:nvPr/>
        </p:nvSpPr>
        <p:spPr bwMode="auto">
          <a:xfrm>
            <a:off x="2071670" y="427038"/>
            <a:ext cx="678661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Evolução 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da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Movimentação de Carga (por natureza de carga)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3" name="CaixaDeTexto 143"/>
          <p:cNvSpPr txBox="1">
            <a:spLocks noChangeArrowheads="1"/>
          </p:cNvSpPr>
          <p:nvPr/>
        </p:nvSpPr>
        <p:spPr bwMode="auto">
          <a:xfrm>
            <a:off x="1642537" y="6596562"/>
            <a:ext cx="3047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600" i="1" dirty="0" smtClean="0">
                <a:solidFill>
                  <a:srgbClr val="7F7F7F"/>
                </a:solidFill>
                <a:latin typeface="Arial" pitchFamily="34" charset="0"/>
              </a:rPr>
              <a:t>REFORMA DO SETOR PORTUÁRIO – LEI Nº 12.815, DE 05/ DE JUNHO DE 2013</a:t>
            </a:r>
            <a:endParaRPr lang="pt-BR" sz="600" i="1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25" name="CaixaDeTexto 19"/>
          <p:cNvSpPr txBox="1">
            <a:spLocks noChangeArrowheads="1"/>
          </p:cNvSpPr>
          <p:nvPr/>
        </p:nvSpPr>
        <p:spPr bwMode="auto">
          <a:xfrm rot="16200000">
            <a:off x="-1504993" y="3076574"/>
            <a:ext cx="4143404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Milhões de Toneladas</a:t>
            </a:r>
            <a:endParaRPr lang="pt-BR" sz="1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16002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928794" y="857232"/>
            <a:ext cx="7429519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6378575"/>
            <a:ext cx="8243888" cy="415925"/>
            <a:chOff x="0" y="6261887"/>
            <a:chExt cx="7366593" cy="416668"/>
          </a:xfrm>
        </p:grpSpPr>
        <p:grpSp>
          <p:nvGrpSpPr>
            <p:cNvPr id="3" name="Grupo 10"/>
            <p:cNvGrpSpPr>
              <a:grpSpLocks/>
            </p:cNvGrpSpPr>
            <p:nvPr/>
          </p:nvGrpSpPr>
          <p:grpSpPr bwMode="auto">
            <a:xfrm>
              <a:off x="0" y="6261887"/>
              <a:ext cx="7366593" cy="416668"/>
              <a:chOff x="0" y="6261887"/>
              <a:chExt cx="7366593" cy="416668"/>
            </a:xfrm>
          </p:grpSpPr>
          <p:grpSp>
            <p:nvGrpSpPr>
              <p:cNvPr id="4" name="Grupo 14"/>
              <p:cNvGrpSpPr>
                <a:grpSpLocks/>
              </p:cNvGrpSpPr>
              <p:nvPr/>
            </p:nvGrpSpPr>
            <p:grpSpPr bwMode="auto">
              <a:xfrm>
                <a:off x="0" y="6261887"/>
                <a:ext cx="7366593" cy="416668"/>
                <a:chOff x="0" y="6261887"/>
                <a:chExt cx="7366593" cy="416668"/>
              </a:xfrm>
            </p:grpSpPr>
            <p:pic>
              <p:nvPicPr>
                <p:cNvPr id="24587" name="Imagem 1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822893" y="6261887"/>
                  <a:ext cx="543700" cy="416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2" name="Conector reto 31"/>
                <p:cNvCxnSpPr/>
                <p:nvPr/>
              </p:nvCxnSpPr>
              <p:spPr>
                <a:xfrm>
                  <a:off x="1519280" y="6452727"/>
                  <a:ext cx="5115335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tângulo 32"/>
                <p:cNvSpPr/>
                <p:nvPr/>
              </p:nvSpPr>
              <p:spPr>
                <a:xfrm>
                  <a:off x="0" y="6422511"/>
                  <a:ext cx="1469630" cy="493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24590" name="CaixaDeTexto 143"/>
                <p:cNvSpPr txBox="1">
                  <a:spLocks noChangeArrowheads="1"/>
                </p:cNvSpPr>
                <p:nvPr/>
              </p:nvSpPr>
              <p:spPr bwMode="auto">
                <a:xfrm>
                  <a:off x="1467742" y="6480263"/>
                  <a:ext cx="2886603" cy="184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600" i="1">
                      <a:solidFill>
                        <a:srgbClr val="7F7F7F"/>
                      </a:solidFill>
                      <a:latin typeface="Arial" pitchFamily="34" charset="0"/>
                    </a:rPr>
                    <a:t>REFORMA DO SETOR PORTUÁRIO – MEDIDA PROVISÓRIA No595, DE 6DEZ2012 </a:t>
                  </a:r>
                </a:p>
              </p:txBody>
            </p:sp>
          </p:grpSp>
          <p:sp>
            <p:nvSpPr>
              <p:cNvPr id="29" name="Retângulo 28"/>
              <p:cNvSpPr/>
              <p:nvPr/>
            </p:nvSpPr>
            <p:spPr>
              <a:xfrm>
                <a:off x="611401" y="6304827"/>
                <a:ext cx="936251" cy="292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pic>
            <p:nvPicPr>
              <p:cNvPr id="24586" name="Imagem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16" y="6309013"/>
                <a:ext cx="887791" cy="2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ângulo 24"/>
            <p:cNvSpPr/>
            <p:nvPr/>
          </p:nvSpPr>
          <p:spPr>
            <a:xfrm>
              <a:off x="6644544" y="6405017"/>
              <a:ext cx="109230" cy="1049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4580" name="Título 3"/>
          <p:cNvSpPr txBox="1">
            <a:spLocks/>
          </p:cNvSpPr>
          <p:nvPr/>
        </p:nvSpPr>
        <p:spPr bwMode="auto">
          <a:xfrm>
            <a:off x="1714480" y="427038"/>
            <a:ext cx="71438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Papel do Setor Portuário Nacional no Comércio Exterior Brasileiro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042988" y="15462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7" name="Espaço Reservado para Número de Slide 3"/>
          <p:cNvSpPr txBox="1">
            <a:spLocks/>
          </p:cNvSpPr>
          <p:nvPr/>
        </p:nvSpPr>
        <p:spPr bwMode="auto">
          <a:xfrm>
            <a:off x="8410575" y="6292850"/>
            <a:ext cx="769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B002393-631A-4B81-8A97-4F458A4DB3A1}" type="slidenum">
              <a:rPr lang="pt-BR" sz="1200">
                <a:solidFill>
                  <a:srgbClr val="898989"/>
                </a:solidFill>
              </a:rPr>
              <a:pPr algn="r" eaLnBrk="1" hangingPunct="1"/>
              <a:t>9</a:t>
            </a:fld>
            <a:endParaRPr lang="pt-BR" sz="1200" dirty="0">
              <a:solidFill>
                <a:srgbClr val="898989"/>
              </a:solidFill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500166" y="1714488"/>
          <a:ext cx="6095999" cy="1990919"/>
        </p:xfrm>
        <a:graphic>
          <a:graphicData uri="http://schemas.openxmlformats.org/drawingml/2006/table">
            <a:tbl>
              <a:tblPr/>
              <a:tblGrid>
                <a:gridCol w="3014818"/>
                <a:gridCol w="872211"/>
                <a:gridCol w="872211"/>
                <a:gridCol w="1336759"/>
              </a:tblGrid>
              <a:tr h="248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Variação (%)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488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Exportações</a:t>
                      </a: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3994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242,6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256,0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-5,2%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Importações</a:t>
                      </a: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3994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223,2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226,2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-1,3%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8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Saldo</a:t>
                      </a:r>
                      <a:r>
                        <a:rPr lang="pt-BR" sz="15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pt-BR" sz="1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3994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29,8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-34,9%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488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Corrente de Comércio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3994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465,8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482,3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-3,4%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PIB Brasileiro</a:t>
                      </a:r>
                    </a:p>
                  </a:txBody>
                  <a:tcPr marL="63994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2.475,00 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2.253,00 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7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Participação das Exportações no PIB Brasileiro</a:t>
                      </a:r>
                    </a:p>
                  </a:txBody>
                  <a:tcPr marL="63994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9,8%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11,4%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000100" y="4857760"/>
            <a:ext cx="721523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Portos Organizados e </a:t>
            </a:r>
            <a:r>
              <a:rPr lang="pt-BR" b="1" dirty="0" err="1" smtClean="0"/>
              <a:t>TUPs</a:t>
            </a:r>
            <a:r>
              <a:rPr lang="pt-BR" b="1" dirty="0" smtClean="0"/>
              <a:t> movimentaram 97,4% do total de produtos exportados e importados pelo Brasil em 2012.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643834" y="5929330"/>
            <a:ext cx="122555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Fonte : </a:t>
            </a:r>
            <a:r>
              <a:rPr lang="pt-BR" sz="105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Ipeadata</a:t>
            </a:r>
            <a:endParaRPr lang="pt-BR" sz="105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428728" y="1428736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(Em bilhões de US$)</a:t>
            </a:r>
            <a:endParaRPr lang="pt-BR" sz="1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4028</Words>
  <Application>Microsoft Office PowerPoint</Application>
  <PresentationFormat>Apresentação no Ecrã (4:3)</PresentationFormat>
  <Paragraphs>922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45</vt:i4>
      </vt:variant>
    </vt:vector>
  </HeadingPairs>
  <TitlesOfParts>
    <vt:vector size="46" baseType="lpstr">
      <vt:lpstr>Tema do Office</vt:lpstr>
      <vt:lpstr>Apresentação do PowerPoint</vt:lpstr>
      <vt:lpstr>Apresentação do PowerPoint</vt:lpstr>
      <vt:lpstr>1 INTRODUÇÃO</vt:lpstr>
      <vt:lpstr>Apresentação do PowerPoint</vt:lpstr>
      <vt:lpstr>Apresentação do PowerPoint</vt:lpstr>
      <vt:lpstr>1 INTRODUÇÃO</vt:lpstr>
      <vt:lpstr>1 INTRODUÇÃO</vt:lpstr>
      <vt:lpstr>Apresentação do PowerPoint</vt:lpstr>
      <vt:lpstr>1 INTRODUÇÃO</vt:lpstr>
      <vt:lpstr>1 INTRODUÇÃO</vt:lpstr>
      <vt:lpstr>1 INTRODUÇÃO</vt:lpstr>
      <vt:lpstr>2 OBJETIVO E ESTRUTURA DA REFORMA</vt:lpstr>
      <vt:lpstr>2 OBJETIVOS E ESTRUTURA DA REFORMA</vt:lpstr>
      <vt:lpstr>3 NOVO ARRANJO INSTITUCIONAL DO SETOR PORTUÁRIO</vt:lpstr>
      <vt:lpstr>3 NOVO ARRANJO INSTITUCIONAL DO SETOR PORTUÁRIO</vt:lpstr>
      <vt:lpstr>Apresentação do PowerPoint</vt:lpstr>
      <vt:lpstr>Apresentação do PowerPoint</vt:lpstr>
      <vt:lpstr>Apresentação do PowerPoint</vt:lpstr>
      <vt:lpstr>Apresentação do PowerPoint</vt:lpstr>
      <vt:lpstr>3 NOVO ARRANJO INSTITUCIONAL DO SETOR PORTUÁRIO</vt:lpstr>
      <vt:lpstr>3 NOVO ARRANJO INSTITUCIONAL DO SETOR PORTUÁRIO</vt:lpstr>
      <vt:lpstr>4 MUDANÇAS NO SEGMENTO ADMINISTRAÇÃO</vt:lpstr>
      <vt:lpstr>4 MUDANÇAS NO SEGMENTO ADMINISTRAÇÃO</vt:lpstr>
      <vt:lpstr>5 MUDANÇAS NO SEGMENTO OPERAÇÃO</vt:lpstr>
      <vt:lpstr>5 MUDANÇAS NO SEGMENTO OPERAÇÃO</vt:lpstr>
      <vt:lpstr>5 MUDANÇAS NO SEGMENTO OPERAÇÃO</vt:lpstr>
      <vt:lpstr>5 MUDANÇAS NO SEGMENTO OPERAÇÃO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7 ACESSOS PORTUÁRIOS</vt:lpstr>
      <vt:lpstr>7 ACESSOS PORTUÁRIOS</vt:lpstr>
      <vt:lpstr>7 ACESSOS PORTUÁRIOS</vt:lpstr>
      <vt:lpstr>8 AÇÕES COMPLEMENTARES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</dc:creator>
  <cp:lastModifiedBy>Isabel Ramos</cp:lastModifiedBy>
  <cp:revision>235</cp:revision>
  <cp:lastPrinted>2012-12-13T12:59:40Z</cp:lastPrinted>
  <dcterms:created xsi:type="dcterms:W3CDTF">2012-12-13T01:48:55Z</dcterms:created>
  <dcterms:modified xsi:type="dcterms:W3CDTF">2013-10-17T13:51:57Z</dcterms:modified>
</cp:coreProperties>
</file>