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9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512" r:id="rId3"/>
    <p:sldId id="513" r:id="rId4"/>
    <p:sldId id="546" r:id="rId5"/>
    <p:sldId id="545" r:id="rId6"/>
    <p:sldId id="547" r:id="rId7"/>
    <p:sldId id="518" r:id="rId8"/>
    <p:sldId id="548" r:id="rId9"/>
    <p:sldId id="549" r:id="rId10"/>
    <p:sldId id="550" r:id="rId11"/>
    <p:sldId id="470" r:id="rId12"/>
    <p:sldId id="471" r:id="rId13"/>
    <p:sldId id="472" r:id="rId14"/>
    <p:sldId id="473" r:id="rId15"/>
    <p:sldId id="554" r:id="rId16"/>
    <p:sldId id="475" r:id="rId17"/>
    <p:sldId id="561" r:id="rId18"/>
    <p:sldId id="556" r:id="rId19"/>
    <p:sldId id="557" r:id="rId20"/>
    <p:sldId id="558" r:id="rId21"/>
    <p:sldId id="559" r:id="rId22"/>
    <p:sldId id="477" r:id="rId23"/>
    <p:sldId id="478" r:id="rId24"/>
    <p:sldId id="479" r:id="rId25"/>
    <p:sldId id="480" r:id="rId26"/>
    <p:sldId id="560" r:id="rId27"/>
    <p:sldId id="486" r:id="rId28"/>
    <p:sldId id="551" r:id="rId29"/>
    <p:sldId id="488" r:id="rId30"/>
    <p:sldId id="489" r:id="rId31"/>
    <p:sldId id="490" r:id="rId32"/>
    <p:sldId id="491" r:id="rId33"/>
    <p:sldId id="492" r:id="rId34"/>
    <p:sldId id="493" r:id="rId35"/>
    <p:sldId id="494" r:id="rId36"/>
    <p:sldId id="552" r:id="rId37"/>
    <p:sldId id="501" r:id="rId38"/>
    <p:sldId id="553" r:id="rId39"/>
    <p:sldId id="555" r:id="rId40"/>
    <p:sldId id="328" r:id="rId41"/>
    <p:sldId id="508" r:id="rId42"/>
    <p:sldId id="509" r:id="rId43"/>
    <p:sldId id="510" r:id="rId44"/>
    <p:sldId id="511" r:id="rId4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9" autoAdjust="0"/>
  </p:normalViewPr>
  <p:slideViewPr>
    <p:cSldViewPr>
      <p:cViewPr>
        <p:scale>
          <a:sx n="64" d="100"/>
          <a:sy n="64" d="100"/>
        </p:scale>
        <p:origin x="-148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Tr&#225;fego%20Portos%20CPLP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Tr&#225;fego%20Portos%20CPLP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Tr&#225;fego%20Portos%20CPLP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Tr&#225;fego%20Portos%20CPLP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Tr&#225;fego%20Portos%20CPLP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Tr&#225;fego%20Portos%20CPLP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ANG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Brasil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CV.xlsx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s%20Gerais%20-%20GB_MZ_ST.xlsx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s%20Gerais%20-%20GB_MZ_ST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s%20Gerais%20-%20GB_MZ_ST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s%20Gerais%20-%20GB_MZ_ST.xlsx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s%20Gerais%20-%20GB_MZ_ST.xlsx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s%20Gerais%20-%20GB_MZ_S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ias\Desktop\Dados%20Trabalhados\Tr&#225;fego%20Portos%20CPLP%20-%20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'PT-ANG'!$M$128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'PT-ANG'!$N$127:$R$127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'PT-ANG'!$N$128:$R$128</c:f>
              <c:numCache>
                <c:formatCode>#,##0</c:formatCode>
                <c:ptCount val="5"/>
                <c:pt idx="0">
                  <c:v>190499.53549999968</c:v>
                </c:pt>
                <c:pt idx="1">
                  <c:v>1569358.1968800018</c:v>
                </c:pt>
                <c:pt idx="2">
                  <c:v>17449.938000000009</c:v>
                </c:pt>
                <c:pt idx="3">
                  <c:v>164877.55099999998</c:v>
                </c:pt>
                <c:pt idx="4">
                  <c:v>21861</c:v>
                </c:pt>
              </c:numCache>
            </c:numRef>
          </c:val>
        </c:ser>
        <c:ser>
          <c:idx val="1"/>
          <c:order val="1"/>
          <c:tx>
            <c:strRef>
              <c:f>'PT-ANG'!$M$129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'PT-ANG'!$N$127:$R$127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'PT-ANG'!$N$129:$R$129</c:f>
              <c:numCache>
                <c:formatCode>#,##0</c:formatCode>
                <c:ptCount val="5"/>
                <c:pt idx="0">
                  <c:v>76.405000000000001</c:v>
                </c:pt>
                <c:pt idx="1">
                  <c:v>114123.49866999999</c:v>
                </c:pt>
                <c:pt idx="2">
                  <c:v>2669137.4029999967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95520"/>
        <c:axId val="35205504"/>
      </c:barChart>
      <c:catAx>
        <c:axId val="35195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pPr>
            <a:endParaRPr lang="pt-PT"/>
          </a:p>
        </c:txPr>
        <c:crossAx val="35205504"/>
        <c:crosses val="autoZero"/>
        <c:auto val="1"/>
        <c:lblAlgn val="ctr"/>
        <c:lblOffset val="100"/>
        <c:noMultiLvlLbl val="0"/>
      </c:catAx>
      <c:valAx>
        <c:axId val="35205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</a:defRPr>
                </a:pPr>
                <a:r>
                  <a:rPr lang="pt-PT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8969206007329E-2"/>
              <c:y val="0.1439738177239565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5195520"/>
        <c:crosses val="autoZero"/>
        <c:crossBetween val="between"/>
        <c:majorUnit val="4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'PT-CV'!$G$146:$G$150</c:f>
              <c:strCache>
                <c:ptCount val="5"/>
                <c:pt idx="0">
                  <c:v>Aveiro</c:v>
                </c:pt>
                <c:pt idx="1">
                  <c:v>Leixões</c:v>
                </c:pt>
                <c:pt idx="2">
                  <c:v>Lisboa</c:v>
                </c:pt>
                <c:pt idx="3">
                  <c:v>Setúbal</c:v>
                </c:pt>
                <c:pt idx="4">
                  <c:v>Sines</c:v>
                </c:pt>
              </c:strCache>
            </c:strRef>
          </c:cat>
          <c:val>
            <c:numRef>
              <c:f>'PT-CV'!$H$146:$H$150</c:f>
              <c:numCache>
                <c:formatCode>#,##0</c:formatCode>
                <c:ptCount val="5"/>
                <c:pt idx="0">
                  <c:v>154544.58499999932</c:v>
                </c:pt>
                <c:pt idx="1">
                  <c:v>153786.56906999968</c:v>
                </c:pt>
                <c:pt idx="2">
                  <c:v>91182.624000000025</c:v>
                </c:pt>
                <c:pt idx="3">
                  <c:v>63858.29</c:v>
                </c:pt>
                <c:pt idx="4">
                  <c:v>53.45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'PT-CV'!$G$156:$G$161</c:f>
              <c:strCache>
                <c:ptCount val="6"/>
                <c:pt idx="0">
                  <c:v>Praia</c:v>
                </c:pt>
                <c:pt idx="1">
                  <c:v>Grande</c:v>
                </c:pt>
                <c:pt idx="2">
                  <c:v>Palmeira</c:v>
                </c:pt>
                <c:pt idx="3">
                  <c:v>Porto Novo</c:v>
                </c:pt>
                <c:pt idx="4">
                  <c:v>Vale Cavaleiros</c:v>
                </c:pt>
                <c:pt idx="5">
                  <c:v>Outros</c:v>
                </c:pt>
              </c:strCache>
            </c:strRef>
          </c:cat>
          <c:val>
            <c:numRef>
              <c:f>'PT-CV'!$H$156:$H$161</c:f>
              <c:numCache>
                <c:formatCode>#,##0</c:formatCode>
                <c:ptCount val="6"/>
                <c:pt idx="0">
                  <c:v>284399.73292999994</c:v>
                </c:pt>
                <c:pt idx="1">
                  <c:v>107816.57279999999</c:v>
                </c:pt>
                <c:pt idx="2">
                  <c:v>38973.063009999998</c:v>
                </c:pt>
                <c:pt idx="3">
                  <c:v>12514.977279999986</c:v>
                </c:pt>
                <c:pt idx="4">
                  <c:v>11243.026</c:v>
                </c:pt>
                <c:pt idx="5">
                  <c:v>10725.94605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05402574844255"/>
          <c:y val="5.7592457047256337E-2"/>
          <c:w val="0.62317423623173718"/>
          <c:h val="0.8124562957057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'PT-CV'!$C$171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'PT-CV'!$D$170:$E$170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'PT-CV'!$D$171:$E$171</c:f>
              <c:numCache>
                <c:formatCode>#,##0</c:formatCode>
                <c:ptCount val="2"/>
                <c:pt idx="0">
                  <c:v>433821.03622000001</c:v>
                </c:pt>
                <c:pt idx="1">
                  <c:v>434486.20158000028</c:v>
                </c:pt>
              </c:numCache>
            </c:numRef>
          </c:val>
        </c:ser>
        <c:ser>
          <c:idx val="1"/>
          <c:order val="1"/>
          <c:tx>
            <c:strRef>
              <c:f>'PT-CV'!$C$172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'PT-CV'!$D$170:$E$170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'PT-CV'!$D$172:$E$172</c:f>
              <c:numCache>
                <c:formatCode>#,##0</c:formatCode>
                <c:ptCount val="2"/>
                <c:pt idx="0">
                  <c:v>27971.071070000002</c:v>
                </c:pt>
                <c:pt idx="1">
                  <c:v>31188.196490000009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05312"/>
        <c:axId val="43406848"/>
      </c:barChart>
      <c:catAx>
        <c:axId val="434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406848"/>
        <c:crosses val="autoZero"/>
        <c:auto val="1"/>
        <c:lblAlgn val="ctr"/>
        <c:lblOffset val="100"/>
        <c:noMultiLvlLbl val="0"/>
      </c:catAx>
      <c:valAx>
        <c:axId val="43406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6.8937110452641365E-2"/>
              <c:y val="0.2635419541197931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4340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'PT-GB'!$C$163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'PT-GB'!$D$162:$E$162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'PT-GB'!$D$163:$E$163</c:f>
              <c:numCache>
                <c:formatCode>#,##0</c:formatCode>
                <c:ptCount val="2"/>
                <c:pt idx="0">
                  <c:v>179615.54496000003</c:v>
                </c:pt>
                <c:pt idx="1">
                  <c:v>158610.92861999923</c:v>
                </c:pt>
              </c:numCache>
            </c:numRef>
          </c:val>
        </c:ser>
        <c:ser>
          <c:idx val="1"/>
          <c:order val="1"/>
          <c:tx>
            <c:strRef>
              <c:f>'PT-GB'!$C$164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'PT-GB'!$D$162:$E$162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'PT-GB'!$D$164:$E$164</c:f>
              <c:numCache>
                <c:formatCode>#,##0</c:formatCode>
                <c:ptCount val="2"/>
                <c:pt idx="0">
                  <c:v>23123.155000000002</c:v>
                </c:pt>
                <c:pt idx="1">
                  <c:v>5962.1850000000013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18400"/>
        <c:axId val="78919936"/>
      </c:barChart>
      <c:catAx>
        <c:axId val="7891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PT"/>
          </a:p>
        </c:txPr>
        <c:crossAx val="78919936"/>
        <c:crosses val="autoZero"/>
        <c:auto val="1"/>
        <c:lblAlgn val="ctr"/>
        <c:lblOffset val="100"/>
        <c:noMultiLvlLbl val="0"/>
      </c:catAx>
      <c:valAx>
        <c:axId val="789199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pt-PT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4.460636558700317E-2"/>
              <c:y val="0.2799280719650713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78918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'PT-GB'!$P$126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'PT-GB'!$Q$125:$U$125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'PT-GB'!$Q$126:$U$126</c:f>
              <c:numCache>
                <c:formatCode>#,##0</c:formatCode>
                <c:ptCount val="5"/>
                <c:pt idx="0">
                  <c:v>54287.631999999991</c:v>
                </c:pt>
                <c:pt idx="1">
                  <c:v>60293.696620000002</c:v>
                </c:pt>
                <c:pt idx="2">
                  <c:v>44029.599999999999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'PT-GB'!$P$127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'PT-GB'!$Q$125:$U$125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'PT-GB'!$Q$127:$U$127</c:f>
              <c:numCache>
                <c:formatCode>#,##0</c:formatCode>
                <c:ptCount val="5"/>
                <c:pt idx="0">
                  <c:v>3.56</c:v>
                </c:pt>
                <c:pt idx="1">
                  <c:v>5958.6250000000246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48992"/>
        <c:axId val="78950784"/>
      </c:barChart>
      <c:catAx>
        <c:axId val="789489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PT"/>
          </a:p>
        </c:txPr>
        <c:crossAx val="78950784"/>
        <c:crosses val="autoZero"/>
        <c:auto val="1"/>
        <c:lblAlgn val="ctr"/>
        <c:lblOffset val="100"/>
        <c:noMultiLvlLbl val="0"/>
      </c:catAx>
      <c:valAx>
        <c:axId val="78950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pt-PT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8897743405638E-2"/>
              <c:y val="0.1380948413139282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78948992"/>
        <c:crosses val="autoZero"/>
        <c:crossBetween val="between"/>
        <c:majorUnit val="2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'PT-GB'!$G$149:$G$152</c:f>
              <c:strCache>
                <c:ptCount val="4"/>
                <c:pt idx="0">
                  <c:v>Setúbal</c:v>
                </c:pt>
                <c:pt idx="1">
                  <c:v>Leixões</c:v>
                </c:pt>
                <c:pt idx="2">
                  <c:v>Sines</c:v>
                </c:pt>
                <c:pt idx="3">
                  <c:v>Lisboa</c:v>
                </c:pt>
              </c:strCache>
            </c:strRef>
          </c:cat>
          <c:val>
            <c:numRef>
              <c:f>'PT-GB'!$H$149:$H$152</c:f>
              <c:numCache>
                <c:formatCode>#,##0</c:formatCode>
                <c:ptCount val="4"/>
                <c:pt idx="0">
                  <c:v>53432.535999999993</c:v>
                </c:pt>
                <c:pt idx="1">
                  <c:v>45266.914620000003</c:v>
                </c:pt>
                <c:pt idx="2">
                  <c:v>44029.599999999999</c:v>
                </c:pt>
                <c:pt idx="3">
                  <c:v>21844.06300000002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474759214788473"/>
          <c:y val="0.11624171388364272"/>
          <c:w val="0.21480661692860337"/>
          <c:h val="0.708726808132429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'PT-GB'!$G$158</c:f>
              <c:strCache>
                <c:ptCount val="1"/>
                <c:pt idx="0">
                  <c:v>Bissau</c:v>
                </c:pt>
              </c:strCache>
            </c:strRef>
          </c:cat>
          <c:val>
            <c:numRef>
              <c:f>'PT-GB'!$H$158</c:f>
              <c:numCache>
                <c:formatCode>#,##0</c:formatCode>
                <c:ptCount val="1"/>
                <c:pt idx="0">
                  <c:v>164573.11361999999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050584657260544"/>
          <c:y val="0.41770337465831275"/>
          <c:w val="0.1877649011220989"/>
          <c:h val="0.164592533982377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'PT-MZ'!$C$170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'PT-MZ'!$D$169:$E$169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'PT-MZ'!$D$170:$E$170</c:f>
              <c:numCache>
                <c:formatCode>#,##0</c:formatCode>
                <c:ptCount val="2"/>
                <c:pt idx="0">
                  <c:v>62649.295449999976</c:v>
                </c:pt>
                <c:pt idx="1">
                  <c:v>82923.076829999991</c:v>
                </c:pt>
              </c:numCache>
            </c:numRef>
          </c:val>
        </c:ser>
        <c:ser>
          <c:idx val="1"/>
          <c:order val="1"/>
          <c:tx>
            <c:strRef>
              <c:f>'PT-MZ'!$C$171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'PT-MZ'!$D$169:$E$169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'PT-MZ'!$D$171:$E$171</c:f>
              <c:numCache>
                <c:formatCode>#,##0</c:formatCode>
                <c:ptCount val="2"/>
                <c:pt idx="0">
                  <c:v>144532.94500000001</c:v>
                </c:pt>
                <c:pt idx="1">
                  <c:v>97562.240999999878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17728"/>
        <c:axId val="79419264"/>
      </c:barChart>
      <c:catAx>
        <c:axId val="794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419264"/>
        <c:crosses val="autoZero"/>
        <c:auto val="1"/>
        <c:lblAlgn val="ctr"/>
        <c:lblOffset val="100"/>
        <c:noMultiLvlLbl val="0"/>
      </c:catAx>
      <c:valAx>
        <c:axId val="79419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 lang="pt-PT" sz="10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4903328025852402E-2"/>
              <c:y val="0.2315938910013584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t-PT"/>
          </a:p>
        </c:txPr>
        <c:crossAx val="7941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pt-PT" sz="1000" b="1" i="0" u="none" strike="noStrike" kern="1200" baseline="0">
          <a:solidFill>
            <a:prstClr val="black">
              <a:lumMod val="75000"/>
              <a:lumOff val="25000"/>
            </a:prstClr>
          </a:solidFill>
          <a:latin typeface="+mn-lt"/>
          <a:ea typeface="+mn-ea"/>
          <a:cs typeface="+mn-cs"/>
        </a:defRPr>
      </a:pPr>
      <a:endParaRPr lang="pt-P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'PT-MZ'!$P$126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'PT-MZ'!$Q$125:$U$125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'PT-MZ'!$Q$126:$U$126</c:f>
              <c:numCache>
                <c:formatCode>#,##0</c:formatCode>
                <c:ptCount val="5"/>
                <c:pt idx="0">
                  <c:v>14304.250000000002</c:v>
                </c:pt>
                <c:pt idx="1">
                  <c:v>68618.826829999991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'PT-MZ'!$P$127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'PT-MZ'!$Q$125:$U$125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'PT-MZ'!$Q$127:$U$127</c:f>
              <c:numCache>
                <c:formatCode>#,##0</c:formatCode>
                <c:ptCount val="5"/>
                <c:pt idx="0">
                  <c:v>2517.5439999999999</c:v>
                </c:pt>
                <c:pt idx="1">
                  <c:v>15</c:v>
                </c:pt>
                <c:pt idx="2">
                  <c:v>0</c:v>
                </c:pt>
                <c:pt idx="3">
                  <c:v>95029.697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93504"/>
        <c:axId val="80699392"/>
      </c:barChart>
      <c:catAx>
        <c:axId val="80693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80699392"/>
        <c:crosses val="autoZero"/>
        <c:auto val="1"/>
        <c:lblAlgn val="ctr"/>
        <c:lblOffset val="100"/>
        <c:noMultiLvlLbl val="0"/>
      </c:catAx>
      <c:valAx>
        <c:axId val="80699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43E-2"/>
              <c:y val="0.3144642713369185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0693504"/>
        <c:crosses val="autoZero"/>
        <c:crossBetween val="between"/>
        <c:majorUnit val="2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'PT-MZ'!$G$148:$G$151</c:f>
              <c:strCache>
                <c:ptCount val="4"/>
                <c:pt idx="0">
                  <c:v>Setúbal</c:v>
                </c:pt>
                <c:pt idx="1">
                  <c:v>Lisboa</c:v>
                </c:pt>
                <c:pt idx="2">
                  <c:v>Leixões</c:v>
                </c:pt>
                <c:pt idx="3">
                  <c:v>Sines</c:v>
                </c:pt>
              </c:strCache>
            </c:strRef>
          </c:cat>
          <c:val>
            <c:numRef>
              <c:f>'PT-MZ'!$H$148:$H$151</c:f>
              <c:numCache>
                <c:formatCode>#,##0</c:formatCode>
                <c:ptCount val="4"/>
                <c:pt idx="0">
                  <c:v>86977.063999999969</c:v>
                </c:pt>
                <c:pt idx="1">
                  <c:v>53227.522000000004</c:v>
                </c:pt>
                <c:pt idx="2">
                  <c:v>39838.441830000003</c:v>
                </c:pt>
                <c:pt idx="3">
                  <c:v>442.28999999999951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'PT-ANG'!$G$147:$G$150</c:f>
              <c:strCache>
                <c:ptCount val="4"/>
                <c:pt idx="0">
                  <c:v>Leixões</c:v>
                </c:pt>
                <c:pt idx="1">
                  <c:v>Sines</c:v>
                </c:pt>
                <c:pt idx="2">
                  <c:v>Lisboa</c:v>
                </c:pt>
                <c:pt idx="3">
                  <c:v>Setúbal</c:v>
                </c:pt>
              </c:strCache>
            </c:strRef>
          </c:cat>
          <c:val>
            <c:numRef>
              <c:f>'PT-ANG'!$H$147:$H$150</c:f>
              <c:numCache>
                <c:formatCode>#,##0</c:formatCode>
                <c:ptCount val="4"/>
                <c:pt idx="0">
                  <c:v>2952833.3830500008</c:v>
                </c:pt>
                <c:pt idx="1">
                  <c:v>960831.75</c:v>
                </c:pt>
                <c:pt idx="2">
                  <c:v>632484.39000000013</c:v>
                </c:pt>
                <c:pt idx="3">
                  <c:v>201240.005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'PT-MZ'!$G$158:$G$161</c:f>
              <c:strCache>
                <c:ptCount val="4"/>
                <c:pt idx="0">
                  <c:v>Maputo</c:v>
                </c:pt>
                <c:pt idx="1">
                  <c:v>Beira</c:v>
                </c:pt>
                <c:pt idx="2">
                  <c:v>Nacala</c:v>
                </c:pt>
                <c:pt idx="3">
                  <c:v>Outros</c:v>
                </c:pt>
              </c:strCache>
            </c:strRef>
          </c:cat>
          <c:val>
            <c:numRef>
              <c:f>'PT-MZ'!$H$158:$H$161</c:f>
              <c:numCache>
                <c:formatCode>#,##0</c:formatCode>
                <c:ptCount val="4"/>
                <c:pt idx="0">
                  <c:v>149330.03957999998</c:v>
                </c:pt>
                <c:pt idx="1">
                  <c:v>26053.956400000021</c:v>
                </c:pt>
                <c:pt idx="2">
                  <c:v>5097.1898500000007</c:v>
                </c:pt>
                <c:pt idx="3">
                  <c:v>4.1319999999999997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'PT-ST'!$C$160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'PT-ST'!$D$159:$E$159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'PT-ST'!$D$160:$E$160</c:f>
              <c:numCache>
                <c:formatCode>#,##0</c:formatCode>
                <c:ptCount val="2"/>
                <c:pt idx="0">
                  <c:v>65237.44872</c:v>
                </c:pt>
                <c:pt idx="1">
                  <c:v>66382.617480000001</c:v>
                </c:pt>
              </c:numCache>
            </c:numRef>
          </c:val>
        </c:ser>
        <c:ser>
          <c:idx val="1"/>
          <c:order val="1"/>
          <c:tx>
            <c:strRef>
              <c:f>'PT-ST'!$C$161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'PT-ST'!$D$159:$E$159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'PT-ST'!$D$161:$E$161</c:f>
              <c:numCache>
                <c:formatCode>#,##0</c:formatCode>
                <c:ptCount val="2"/>
                <c:pt idx="0">
                  <c:v>2253.8380000000002</c:v>
                </c:pt>
                <c:pt idx="1">
                  <c:v>2818.9740000000002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80800"/>
        <c:axId val="81982592"/>
      </c:barChart>
      <c:catAx>
        <c:axId val="8198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PT"/>
          </a:p>
        </c:txPr>
        <c:crossAx val="81982592"/>
        <c:crosses val="autoZero"/>
        <c:auto val="1"/>
        <c:lblAlgn val="ctr"/>
        <c:lblOffset val="100"/>
        <c:noMultiLvlLbl val="0"/>
      </c:catAx>
      <c:valAx>
        <c:axId val="81982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pt-P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4903328025852402E-2"/>
              <c:y val="0.2672947132635468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1980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'PT-ST'!$P$125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'PT-ST'!$Q$124:$U$124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'PT-ST'!$Q$125:$U$125</c:f>
              <c:numCache>
                <c:formatCode>#,##0</c:formatCode>
                <c:ptCount val="5"/>
                <c:pt idx="0">
                  <c:v>0</c:v>
                </c:pt>
                <c:pt idx="1">
                  <c:v>21076.642000000003</c:v>
                </c:pt>
                <c:pt idx="2">
                  <c:v>45305.975480000001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'PT-ST'!$P$126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'PT-ST'!$Q$124:$U$124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'PT-ST'!$Q$126:$U$126</c:f>
              <c:numCache>
                <c:formatCode>#,##0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2803.9740000000002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11648"/>
        <c:axId val="82013184"/>
      </c:barChart>
      <c:catAx>
        <c:axId val="82011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PT"/>
          </a:p>
        </c:txPr>
        <c:crossAx val="82013184"/>
        <c:crosses val="autoZero"/>
        <c:auto val="1"/>
        <c:lblAlgn val="ctr"/>
        <c:lblOffset val="100"/>
        <c:noMultiLvlLbl val="0"/>
      </c:catAx>
      <c:valAx>
        <c:axId val="82013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8962776923938E-2"/>
              <c:y val="0.1733686997740992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pt-PT" sz="1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82011648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'PT-ST'!$G$147:$G$149</c:f>
              <c:strCache>
                <c:ptCount val="3"/>
                <c:pt idx="0">
                  <c:v>Lisboa</c:v>
                </c:pt>
                <c:pt idx="1">
                  <c:v>Leixões</c:v>
                </c:pt>
                <c:pt idx="2">
                  <c:v>Setúbal</c:v>
                </c:pt>
              </c:strCache>
            </c:strRef>
          </c:cat>
          <c:val>
            <c:numRef>
              <c:f>'PT-ST'!$H$147:$H$149</c:f>
              <c:numCache>
                <c:formatCode>#,##0</c:formatCode>
                <c:ptCount val="3"/>
                <c:pt idx="0">
                  <c:v>48399.694999999992</c:v>
                </c:pt>
                <c:pt idx="1">
                  <c:v>13576.312480000002</c:v>
                </c:pt>
                <c:pt idx="2">
                  <c:v>7225.5840000000007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'PT-ST'!$G$156</c:f>
              <c:strCache>
                <c:ptCount val="1"/>
                <c:pt idx="0">
                  <c:v>S. Tomé</c:v>
                </c:pt>
              </c:strCache>
            </c:strRef>
          </c:cat>
          <c:val>
            <c:numRef>
              <c:f>'PT-ST'!$H$156</c:f>
              <c:numCache>
                <c:formatCode>#,##0</c:formatCode>
                <c:ptCount val="1"/>
                <c:pt idx="0">
                  <c:v>69201.591480000003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'BR-ANG'!$O$129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strRef>
              <c:f>'BR-ANG'!$P$128:$T$128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'BR-ANG'!$P$129:$T$129</c:f>
              <c:numCache>
                <c:formatCode>#,##0</c:formatCode>
                <c:ptCount val="5"/>
                <c:pt idx="0">
                  <c:v>13492</c:v>
                </c:pt>
                <c:pt idx="1">
                  <c:v>680208</c:v>
                </c:pt>
                <c:pt idx="2">
                  <c:v>13152</c:v>
                </c:pt>
                <c:pt idx="3">
                  <c:v>53500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'BR-ANG'!$O$130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'BR-ANG'!$P$128:$T$128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'BR-ANG'!$P$130:$T$130</c:f>
              <c:numCache>
                <c:formatCode>#,##0</c:formatCode>
                <c:ptCount val="5"/>
                <c:pt idx="0">
                  <c:v>1</c:v>
                </c:pt>
                <c:pt idx="1">
                  <c:v>138</c:v>
                </c:pt>
                <c:pt idx="2">
                  <c:v>164974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79552"/>
        <c:axId val="83510016"/>
      </c:barChart>
      <c:catAx>
        <c:axId val="8347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83510016"/>
        <c:crosses val="autoZero"/>
        <c:auto val="1"/>
        <c:lblAlgn val="ctr"/>
        <c:lblOffset val="100"/>
        <c:noMultiLvlLbl val="0"/>
      </c:catAx>
      <c:valAx>
        <c:axId val="83510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8962776923938E-2"/>
              <c:y val="0.179593607246253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3479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'BR-ANG'!$C$174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numRef>
              <c:f>'BR-ANG'!$D$173:$E$173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'BR-ANG'!$D$174:$E$174</c:f>
              <c:numCache>
                <c:formatCode>#,##0</c:formatCode>
                <c:ptCount val="2"/>
                <c:pt idx="0">
                  <c:v>688726</c:v>
                </c:pt>
                <c:pt idx="1">
                  <c:v>760352</c:v>
                </c:pt>
              </c:numCache>
            </c:numRef>
          </c:val>
        </c:ser>
        <c:ser>
          <c:idx val="1"/>
          <c:order val="1"/>
          <c:tx>
            <c:strRef>
              <c:f>'BR-ANG'!$C$175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'BR-ANG'!$D$173:$E$173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'BR-ANG'!$D$175:$E$175</c:f>
              <c:numCache>
                <c:formatCode>#,##0</c:formatCode>
                <c:ptCount val="2"/>
                <c:pt idx="0">
                  <c:v>39975</c:v>
                </c:pt>
                <c:pt idx="1">
                  <c:v>165113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26784"/>
        <c:axId val="83528320"/>
      </c:barChart>
      <c:catAx>
        <c:axId val="835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528320"/>
        <c:crosses val="autoZero"/>
        <c:auto val="1"/>
        <c:lblAlgn val="ctr"/>
        <c:lblOffset val="100"/>
        <c:noMultiLvlLbl val="0"/>
      </c:catAx>
      <c:valAx>
        <c:axId val="83528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4903328025852402E-2"/>
              <c:y val="0.2495733232705944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3526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538498725366883E-2"/>
          <c:y val="0.1884777352780915"/>
          <c:w val="0.4589027145132023"/>
          <c:h val="0.66503721808688421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'BR-ANG'!$G$149:$G$154</c:f>
              <c:strCache>
                <c:ptCount val="6"/>
                <c:pt idx="0">
                  <c:v>Santos</c:v>
                </c:pt>
                <c:pt idx="1">
                  <c:v>São Francisco do Sul</c:v>
                </c:pt>
                <c:pt idx="2">
                  <c:v>Tramandaí</c:v>
                </c:pt>
                <c:pt idx="3">
                  <c:v>Paranaguá</c:v>
                </c:pt>
                <c:pt idx="4">
                  <c:v>Rio Grande</c:v>
                </c:pt>
                <c:pt idx="5">
                  <c:v>Outros</c:v>
                </c:pt>
              </c:strCache>
            </c:strRef>
          </c:cat>
          <c:val>
            <c:numRef>
              <c:f>'BR-ANG'!$H$149:$H$154</c:f>
              <c:numCache>
                <c:formatCode>#,##0</c:formatCode>
                <c:ptCount val="6"/>
                <c:pt idx="0">
                  <c:v>406936</c:v>
                </c:pt>
                <c:pt idx="1">
                  <c:v>141693</c:v>
                </c:pt>
                <c:pt idx="2">
                  <c:v>133114</c:v>
                </c:pt>
                <c:pt idx="3">
                  <c:v>71381</c:v>
                </c:pt>
                <c:pt idx="4">
                  <c:v>62557</c:v>
                </c:pt>
                <c:pt idx="5">
                  <c:v>109784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722257356020504"/>
          <c:y val="0"/>
          <c:w val="0.46355141451519488"/>
          <c:h val="0.99925206723062221"/>
        </c:manualLayout>
      </c:layout>
      <c:overlay val="0"/>
      <c:txPr>
        <a:bodyPr/>
        <a:lstStyle/>
        <a:p>
          <a:pPr>
            <a:defRPr sz="90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'BR-ANG'!$G$161:$G$165</c:f>
              <c:strCache>
                <c:ptCount val="5"/>
                <c:pt idx="0">
                  <c:v>Luanda</c:v>
                </c:pt>
                <c:pt idx="1">
                  <c:v>Cabinda</c:v>
                </c:pt>
                <c:pt idx="2">
                  <c:v>Lobito</c:v>
                </c:pt>
                <c:pt idx="3">
                  <c:v>Namibe</c:v>
                </c:pt>
                <c:pt idx="4">
                  <c:v>Soyo</c:v>
                </c:pt>
              </c:strCache>
            </c:strRef>
          </c:cat>
          <c:val>
            <c:numRef>
              <c:f>'BR-ANG'!$H$161:$H$165</c:f>
              <c:numCache>
                <c:formatCode>#,##0</c:formatCode>
                <c:ptCount val="5"/>
                <c:pt idx="0">
                  <c:v>662549</c:v>
                </c:pt>
                <c:pt idx="1">
                  <c:v>177064</c:v>
                </c:pt>
                <c:pt idx="2">
                  <c:v>55304</c:v>
                </c:pt>
                <c:pt idx="3">
                  <c:v>30309</c:v>
                </c:pt>
                <c:pt idx="4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31911347910776"/>
          <c:y val="5.2596604826185223E-2"/>
          <c:w val="0.31806637281031364"/>
          <c:h val="0.856865684327648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'CV-ANG'!$G$75</c:f>
              <c:strCache>
                <c:ptCount val="1"/>
                <c:pt idx="0">
                  <c:v>Luanda</c:v>
                </c:pt>
              </c:strCache>
            </c:strRef>
          </c:cat>
          <c:val>
            <c:numRef>
              <c:f>'CV-ANG'!$H$75</c:f>
              <c:numCache>
                <c:formatCode>#,##0</c:formatCode>
                <c:ptCount val="1"/>
                <c:pt idx="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'PT-ANG'!$G$157:$G$162</c:f>
              <c:strCache>
                <c:ptCount val="6"/>
                <c:pt idx="0">
                  <c:v>Luanda</c:v>
                </c:pt>
                <c:pt idx="1">
                  <c:v>Lobito</c:v>
                </c:pt>
                <c:pt idx="2">
                  <c:v>Cabinda</c:v>
                </c:pt>
                <c:pt idx="3">
                  <c:v>Soyo</c:v>
                </c:pt>
                <c:pt idx="4">
                  <c:v>Namibe</c:v>
                </c:pt>
                <c:pt idx="5">
                  <c:v>Outros</c:v>
                </c:pt>
              </c:strCache>
            </c:strRef>
          </c:cat>
          <c:val>
            <c:numRef>
              <c:f>'PT-ANG'!$H$157:$H$162</c:f>
              <c:numCache>
                <c:formatCode>#,##0</c:formatCode>
                <c:ptCount val="6"/>
                <c:pt idx="0">
                  <c:v>1584653.4151100016</c:v>
                </c:pt>
                <c:pt idx="1">
                  <c:v>357546.95692999999</c:v>
                </c:pt>
                <c:pt idx="2">
                  <c:v>348452.87895999989</c:v>
                </c:pt>
                <c:pt idx="3">
                  <c:v>142863.56267000001</c:v>
                </c:pt>
                <c:pt idx="4">
                  <c:v>63073.461379999993</c:v>
                </c:pt>
                <c:pt idx="5">
                  <c:v>2250799.253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31682152275478"/>
          <c:y val="5.3448214318186582E-2"/>
          <c:w val="0.25970140744595627"/>
          <c:h val="0.841782940672138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'CV-ANG'!$G$64</c:f>
              <c:strCache>
                <c:ptCount val="1"/>
                <c:pt idx="0">
                  <c:v>Praia</c:v>
                </c:pt>
              </c:strCache>
            </c:strRef>
          </c:cat>
          <c:val>
            <c:numRef>
              <c:f>'CV-ANG'!$H$64</c:f>
              <c:numCache>
                <c:formatCode>#,##0</c:formatCode>
                <c:ptCount val="1"/>
                <c:pt idx="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'CV-ANG'!$C$91</c:f>
              <c:strCache>
                <c:ptCount val="1"/>
                <c:pt idx="0">
                  <c:v>North Bound</c:v>
                </c:pt>
              </c:strCache>
            </c:strRef>
          </c:tx>
          <c:invertIfNegative val="0"/>
          <c:cat>
            <c:numRef>
              <c:f>'CV-ANG'!$D$87:$E$87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'CV-ANG'!$D$91:$E$91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'CV-ANG'!$C$92</c:f>
              <c:strCache>
                <c:ptCount val="1"/>
                <c:pt idx="0">
                  <c:v>South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'CV-ANG'!$D$87:$E$87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'CV-ANG'!$D$92:$E$92</c:f>
              <c:numCache>
                <c:formatCode>General</c:formatCode>
                <c:ptCount val="2"/>
                <c:pt idx="0">
                  <c:v>20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53440"/>
        <c:axId val="85533056"/>
      </c:barChart>
      <c:catAx>
        <c:axId val="854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533056"/>
        <c:crosses val="autoZero"/>
        <c:auto val="1"/>
        <c:lblAlgn val="ctr"/>
        <c:lblOffset val="100"/>
        <c:noMultiLvlLbl val="0"/>
      </c:catAx>
      <c:valAx>
        <c:axId val="85533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5503510246922191E-2"/>
              <c:y val="0.26226887488691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5453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'CV-ANG'!$T$56</c:f>
              <c:strCache>
                <c:ptCount val="1"/>
                <c:pt idx="0">
                  <c:v>North Bound</c:v>
                </c:pt>
              </c:strCache>
            </c:strRef>
          </c:tx>
          <c:invertIfNegative val="0"/>
          <c:cat>
            <c:strRef>
              <c:f>'CV-ANG'!$U$55:$Y$55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'CV-ANG'!$U$56:$Y$56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'CV-ANG'!$T$57</c:f>
              <c:strCache>
                <c:ptCount val="1"/>
                <c:pt idx="0">
                  <c:v>South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'CV-ANG'!$U$55:$Y$55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'CV-ANG'!$U$57:$Y$57</c:f>
              <c:numCache>
                <c:formatCode>#,##0</c:formatCode>
                <c:ptCount val="5"/>
                <c:pt idx="0">
                  <c:v>0</c:v>
                </c:pt>
                <c:pt idx="1">
                  <c:v>23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49824"/>
        <c:axId val="85551360"/>
      </c:barChart>
      <c:catAx>
        <c:axId val="85549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85551360"/>
        <c:crosses val="autoZero"/>
        <c:auto val="1"/>
        <c:lblAlgn val="ctr"/>
        <c:lblOffset val="100"/>
        <c:noMultiLvlLbl val="0"/>
      </c:catAx>
      <c:valAx>
        <c:axId val="85551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46E-2"/>
              <c:y val="0.3144642713369186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554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'ANG-GB'!$G$146</c:f>
              <c:strCache>
                <c:ptCount val="1"/>
                <c:pt idx="0">
                  <c:v>Luanda</c:v>
                </c:pt>
              </c:strCache>
            </c:strRef>
          </c:cat>
          <c:val>
            <c:numRef>
              <c:f>'ANG-GB'!$H$146</c:f>
              <c:numCache>
                <c:formatCode>#,##0</c:formatCode>
                <c:ptCount val="1"/>
                <c:pt idx="0">
                  <c:v>18.25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'ANG-GB'!$G$157</c:f>
              <c:strCache>
                <c:ptCount val="1"/>
                <c:pt idx="0">
                  <c:v>Bissau</c:v>
                </c:pt>
              </c:strCache>
            </c:strRef>
          </c:cat>
          <c:val>
            <c:numRef>
              <c:f>'ANG-GB'!$H$157</c:f>
              <c:numCache>
                <c:formatCode>#,##0</c:formatCode>
                <c:ptCount val="1"/>
                <c:pt idx="0">
                  <c:v>18.25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'ANG-GB'!$C$170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'ANG-GB'!$D$169:$E$169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'ANG-GB'!$D$170:$E$170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'ANG-GB'!$C$171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'ANG-GB'!$D$169:$E$169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'ANG-GB'!$D$171:$E$171</c:f>
              <c:numCache>
                <c:formatCode>#,##0</c:formatCode>
                <c:ptCount val="2"/>
                <c:pt idx="0">
                  <c:v>0</c:v>
                </c:pt>
                <c:pt idx="1">
                  <c:v>18.25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53920"/>
        <c:axId val="85955712"/>
      </c:barChart>
      <c:catAx>
        <c:axId val="859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955712"/>
        <c:crosses val="autoZero"/>
        <c:auto val="1"/>
        <c:lblAlgn val="ctr"/>
        <c:lblOffset val="100"/>
        <c:noMultiLvlLbl val="0"/>
      </c:catAx>
      <c:valAx>
        <c:axId val="85955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8595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'ANG-GB'!$M$128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'ANG-GB'!$N$127:$R$127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'ANG-GB'!$N$128:$R$128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'ANG-GB'!$M$129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'ANG-GB'!$N$127:$R$127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'ANG-GB'!$N$129:$R$129</c:f>
              <c:numCache>
                <c:formatCode>#,##0</c:formatCode>
                <c:ptCount val="5"/>
                <c:pt idx="0">
                  <c:v>0</c:v>
                </c:pt>
                <c:pt idx="1">
                  <c:v>18.25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80672"/>
        <c:axId val="85982208"/>
      </c:barChart>
      <c:catAx>
        <c:axId val="85980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5982208"/>
        <c:crosses val="autoZero"/>
        <c:auto val="1"/>
        <c:lblAlgn val="ctr"/>
        <c:lblOffset val="100"/>
        <c:noMultiLvlLbl val="0"/>
      </c:catAx>
      <c:valAx>
        <c:axId val="85982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36E-2"/>
              <c:y val="0.3144642713369184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598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'ANG-MZ'!$C$170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'ANG-MZ'!$D$169:$E$169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'ANG-MZ'!$D$170:$E$170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'ANG-MZ'!$C$171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'ANG-MZ'!$D$169:$E$169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'ANG-MZ'!$D$171:$E$171</c:f>
              <c:numCache>
                <c:formatCode>#,##0</c:formatCode>
                <c:ptCount val="2"/>
                <c:pt idx="0">
                  <c:v>535</c:v>
                </c:pt>
                <c:pt idx="1">
                  <c:v>1218.3399999999999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88032"/>
        <c:axId val="98989568"/>
      </c:barChart>
      <c:catAx>
        <c:axId val="989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989568"/>
        <c:crosses val="autoZero"/>
        <c:auto val="1"/>
        <c:lblAlgn val="ctr"/>
        <c:lblOffset val="100"/>
        <c:noMultiLvlLbl val="0"/>
      </c:catAx>
      <c:valAx>
        <c:axId val="98989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9898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'ANG-MZ'!$M$128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'ANG-MZ'!$N$127:$R$127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'ANG-MZ'!$N$128:$R$128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'ANG-MZ'!$M$129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'ANG-MZ'!$N$127:$R$127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'ANG-MZ'!$N$129:$R$129</c:f>
              <c:numCache>
                <c:formatCode>#,##0</c:formatCode>
                <c:ptCount val="5"/>
                <c:pt idx="0">
                  <c:v>246.20999999999998</c:v>
                </c:pt>
                <c:pt idx="1">
                  <c:v>955.62999999999988</c:v>
                </c:pt>
                <c:pt idx="2">
                  <c:v>0</c:v>
                </c:pt>
                <c:pt idx="3">
                  <c:v>0</c:v>
                </c:pt>
                <c:pt idx="4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0432"/>
        <c:axId val="99011968"/>
      </c:barChart>
      <c:catAx>
        <c:axId val="99010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99011968"/>
        <c:crosses val="autoZero"/>
        <c:auto val="1"/>
        <c:lblAlgn val="ctr"/>
        <c:lblOffset val="100"/>
        <c:noMultiLvlLbl val="0"/>
      </c:catAx>
      <c:valAx>
        <c:axId val="99011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5E-2"/>
              <c:y val="0.3144642713369187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99010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3.4380334003292566E-2"/>
                  <c:y val="1.3891580575826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'ANG-MZ'!$G$146:$G$148</c:f>
              <c:strCache>
                <c:ptCount val="3"/>
                <c:pt idx="0">
                  <c:v>Luanda</c:v>
                </c:pt>
                <c:pt idx="1">
                  <c:v>Namibe</c:v>
                </c:pt>
                <c:pt idx="2">
                  <c:v>Lobito</c:v>
                </c:pt>
              </c:strCache>
            </c:strRef>
          </c:cat>
          <c:val>
            <c:numRef>
              <c:f>'ANG-MZ'!$H$146:$H$148</c:f>
              <c:numCache>
                <c:formatCode>#,##0</c:formatCode>
                <c:ptCount val="3"/>
                <c:pt idx="0">
                  <c:v>1083.76</c:v>
                </c:pt>
                <c:pt idx="1">
                  <c:v>130.91</c:v>
                </c:pt>
                <c:pt idx="2">
                  <c:v>3.67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'PT-ANG'!$C$170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'PT-ANG'!$D$169:$E$169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'PT-ANG'!$D$170:$E$170</c:f>
              <c:numCache>
                <c:formatCode>#,##0</c:formatCode>
                <c:ptCount val="2"/>
                <c:pt idx="0">
                  <c:v>1668587.0904700011</c:v>
                </c:pt>
                <c:pt idx="1">
                  <c:v>1964046.22138</c:v>
                </c:pt>
              </c:numCache>
            </c:numRef>
          </c:val>
        </c:ser>
        <c:ser>
          <c:idx val="1"/>
          <c:order val="1"/>
          <c:tx>
            <c:strRef>
              <c:f>'PT-ANG'!$C$171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'PT-ANG'!$D$169:$E$169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'PT-ANG'!$D$171:$E$171</c:f>
              <c:numCache>
                <c:formatCode>#,##0</c:formatCode>
                <c:ptCount val="2"/>
                <c:pt idx="0">
                  <c:v>2255005.21</c:v>
                </c:pt>
                <c:pt idx="1">
                  <c:v>2783343.3066699966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89344"/>
        <c:axId val="42490880"/>
      </c:barChart>
      <c:catAx>
        <c:axId val="424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490880"/>
        <c:crosses val="autoZero"/>
        <c:auto val="1"/>
        <c:lblAlgn val="ctr"/>
        <c:lblOffset val="100"/>
        <c:noMultiLvlLbl val="0"/>
      </c:catAx>
      <c:valAx>
        <c:axId val="42490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pt-PT" sz="1000" b="1" i="0" u="none" strike="noStrike" kern="12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1252925205768481E-2"/>
              <c:y val="0.2921131779008703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42489344"/>
        <c:crosses val="autoZero"/>
        <c:crossBetween val="between"/>
        <c:majorUnit val="25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'ANG-MZ'!$G$157:$G$160</c:f>
              <c:strCache>
                <c:ptCount val="4"/>
                <c:pt idx="0">
                  <c:v>Nacala</c:v>
                </c:pt>
                <c:pt idx="1">
                  <c:v>Maputo</c:v>
                </c:pt>
                <c:pt idx="2">
                  <c:v>Pemba</c:v>
                </c:pt>
                <c:pt idx="3">
                  <c:v>Beira</c:v>
                </c:pt>
              </c:strCache>
            </c:strRef>
          </c:cat>
          <c:val>
            <c:numRef>
              <c:f>'ANG-MZ'!$H$157:$H$160</c:f>
              <c:numCache>
                <c:formatCode>#,##0</c:formatCode>
                <c:ptCount val="4"/>
                <c:pt idx="0">
                  <c:v>454.6</c:v>
                </c:pt>
                <c:pt idx="1">
                  <c:v>389.30000000000007</c:v>
                </c:pt>
                <c:pt idx="2">
                  <c:v>349.98999999999899</c:v>
                </c:pt>
                <c:pt idx="3">
                  <c:v>24.45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'ANG-ST'!$G$146</c:f>
              <c:strCache>
                <c:ptCount val="1"/>
                <c:pt idx="0">
                  <c:v>Luanda</c:v>
                </c:pt>
              </c:strCache>
            </c:strRef>
          </c:cat>
          <c:val>
            <c:numRef>
              <c:f>'ANG-ST'!$H$146</c:f>
              <c:numCache>
                <c:formatCode>#,##0</c:formatCode>
                <c:ptCount val="1"/>
                <c:pt idx="0">
                  <c:v>312.55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'ANG-ST'!$G$157</c:f>
              <c:strCache>
                <c:ptCount val="1"/>
                <c:pt idx="0">
                  <c:v>S. Tomé</c:v>
                </c:pt>
              </c:strCache>
            </c:strRef>
          </c:cat>
          <c:val>
            <c:numRef>
              <c:f>'ANG-ST'!$H$157</c:f>
              <c:numCache>
                <c:formatCode>#,##0</c:formatCode>
                <c:ptCount val="1"/>
                <c:pt idx="0">
                  <c:v>312.55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'ANG-ST'!$M$128</c:f>
              <c:strCache>
                <c:ptCount val="1"/>
                <c:pt idx="0">
                  <c:v>Exportação</c:v>
                </c:pt>
              </c:strCache>
            </c:strRef>
          </c:tx>
          <c:invertIfNegative val="0"/>
          <c:cat>
            <c:strRef>
              <c:f>'ANG-ST'!$N$127:$R$127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'ANG-ST'!$N$128:$R$128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34534.306000000011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'ANG-ST'!$M$129</c:f>
              <c:strCache>
                <c:ptCount val="1"/>
                <c:pt idx="0">
                  <c:v>Importação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'ANG-ST'!$N$127:$R$127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'ANG-ST'!$N$129:$R$129</c:f>
              <c:numCache>
                <c:formatCode>#,##0</c:formatCode>
                <c:ptCount val="5"/>
                <c:pt idx="0">
                  <c:v>90</c:v>
                </c:pt>
                <c:pt idx="1">
                  <c:v>222.55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30592"/>
        <c:axId val="98832384"/>
      </c:barChart>
      <c:catAx>
        <c:axId val="98830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8832384"/>
        <c:crosses val="autoZero"/>
        <c:auto val="1"/>
        <c:lblAlgn val="ctr"/>
        <c:lblOffset val="100"/>
        <c:noMultiLvlLbl val="0"/>
      </c:catAx>
      <c:valAx>
        <c:axId val="988323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6E-2"/>
              <c:y val="0.3144642713369190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98830592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'ANG-ST'!$C$170</c:f>
              <c:strCache>
                <c:ptCount val="1"/>
                <c:pt idx="0">
                  <c:v>Exportação</c:v>
                </c:pt>
              </c:strCache>
            </c:strRef>
          </c:tx>
          <c:invertIfNegative val="0"/>
          <c:cat>
            <c:numRef>
              <c:f>'ANG-ST'!$D$169:$E$169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'ANG-ST'!$D$170:$E$170</c:f>
              <c:numCache>
                <c:formatCode>#,##0</c:formatCode>
                <c:ptCount val="2"/>
                <c:pt idx="0">
                  <c:v>34005.9</c:v>
                </c:pt>
                <c:pt idx="1">
                  <c:v>34534.306000000011</c:v>
                </c:pt>
              </c:numCache>
            </c:numRef>
          </c:val>
        </c:ser>
        <c:ser>
          <c:idx val="1"/>
          <c:order val="1"/>
          <c:tx>
            <c:strRef>
              <c:f>'ANG-ST'!$C$171</c:f>
              <c:strCache>
                <c:ptCount val="1"/>
                <c:pt idx="0">
                  <c:v>Importação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'ANG-ST'!$D$169:$E$169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'ANG-ST'!$D$171:$E$171</c:f>
              <c:numCache>
                <c:formatCode>#,##0</c:formatCode>
                <c:ptCount val="2"/>
                <c:pt idx="0">
                  <c:v>100</c:v>
                </c:pt>
                <c:pt idx="1">
                  <c:v>312.55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61440"/>
        <c:axId val="98862976"/>
      </c:barChart>
      <c:catAx>
        <c:axId val="988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862976"/>
        <c:crosses val="autoZero"/>
        <c:auto val="1"/>
        <c:lblAlgn val="ctr"/>
        <c:lblOffset val="100"/>
        <c:noMultiLvlLbl val="0"/>
      </c:catAx>
      <c:valAx>
        <c:axId val="98862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2.4903328025852402E-2"/>
              <c:y val="0.2001162057262459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9886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'BR-CV'!$C$174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numRef>
              <c:f>'BR-CV'!$D$173:$E$173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'BR-CV'!$D$174:$E$174</c:f>
              <c:numCache>
                <c:formatCode>#,##0</c:formatCode>
                <c:ptCount val="2"/>
                <c:pt idx="0">
                  <c:v>29648</c:v>
                </c:pt>
                <c:pt idx="1">
                  <c:v>9509</c:v>
                </c:pt>
              </c:numCache>
            </c:numRef>
          </c:val>
        </c:ser>
        <c:ser>
          <c:idx val="1"/>
          <c:order val="1"/>
          <c:tx>
            <c:strRef>
              <c:f>'BR-CV'!$C$175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'BR-CV'!$D$173:$E$173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'BR-CV'!$D$175:$E$175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59936"/>
        <c:axId val="85161472"/>
      </c:barChart>
      <c:catAx>
        <c:axId val="8515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161472"/>
        <c:crosses val="autoZero"/>
        <c:auto val="1"/>
        <c:lblAlgn val="ctr"/>
        <c:lblOffset val="100"/>
        <c:noMultiLvlLbl val="0"/>
      </c:catAx>
      <c:valAx>
        <c:axId val="85161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4903328025852402E-2"/>
              <c:y val="0.2837479793187078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515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pt-PT" sz="10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pt-P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'BR-CV'!$O$129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strRef>
              <c:f>'BR-CV'!$P$128:$T$128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'BR-CV'!$P$129:$T$129</c:f>
              <c:numCache>
                <c:formatCode>#,##0</c:formatCode>
                <c:ptCount val="5"/>
                <c:pt idx="0">
                  <c:v>0</c:v>
                </c:pt>
                <c:pt idx="1">
                  <c:v>9509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'BR-CV'!$O$130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'BR-CV'!$P$128:$T$128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'BR-CV'!$P$130:$T$130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82336"/>
        <c:axId val="85183872"/>
      </c:barChart>
      <c:catAx>
        <c:axId val="85182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 algn="ctr">
              <a:defRPr lang="pt-PT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85183872"/>
        <c:crosses val="autoZero"/>
        <c:auto val="1"/>
        <c:lblAlgn val="ctr"/>
        <c:lblOffset val="100"/>
        <c:noMultiLvlLbl val="0"/>
      </c:catAx>
      <c:valAx>
        <c:axId val="85183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4.4112225769257919E-2"/>
              <c:y val="0.1378944548769398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5182336"/>
        <c:crosses val="autoZero"/>
        <c:crossBetween val="between"/>
        <c:majorUnit val="2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'BR-CV'!$G$149:$G$154</c:f>
              <c:strCache>
                <c:ptCount val="6"/>
                <c:pt idx="0">
                  <c:v>Santos</c:v>
                </c:pt>
                <c:pt idx="1">
                  <c:v>Rio Grande</c:v>
                </c:pt>
                <c:pt idx="2">
                  <c:v>Paranaguá</c:v>
                </c:pt>
                <c:pt idx="3">
                  <c:v>Pecém</c:v>
                </c:pt>
                <c:pt idx="4">
                  <c:v>Itajai</c:v>
                </c:pt>
                <c:pt idx="5">
                  <c:v>Outros</c:v>
                </c:pt>
              </c:strCache>
            </c:strRef>
          </c:cat>
          <c:val>
            <c:numRef>
              <c:f>'BR-CV'!$H$149:$H$154</c:f>
              <c:numCache>
                <c:formatCode>#,##0</c:formatCode>
                <c:ptCount val="6"/>
                <c:pt idx="0">
                  <c:v>5673</c:v>
                </c:pt>
                <c:pt idx="1">
                  <c:v>2170</c:v>
                </c:pt>
                <c:pt idx="2">
                  <c:v>598</c:v>
                </c:pt>
                <c:pt idx="3">
                  <c:v>365</c:v>
                </c:pt>
                <c:pt idx="4">
                  <c:v>214</c:v>
                </c:pt>
                <c:pt idx="5">
                  <c:v>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41834857855362"/>
          <c:y val="0.15004419618650169"/>
          <c:w val="0.32904769840388132"/>
          <c:h val="0.7522380016976197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'BR-CV'!$G$161:$G$162</c:f>
              <c:strCache>
                <c:ptCount val="2"/>
                <c:pt idx="0">
                  <c:v>Praia</c:v>
                </c:pt>
                <c:pt idx="1">
                  <c:v>Grande</c:v>
                </c:pt>
              </c:strCache>
            </c:strRef>
          </c:cat>
          <c:val>
            <c:numRef>
              <c:f>'BR-CV'!$H$161:$H$162</c:f>
              <c:numCache>
                <c:formatCode>#,##0</c:formatCode>
                <c:ptCount val="2"/>
                <c:pt idx="0">
                  <c:v>5955</c:v>
                </c:pt>
                <c:pt idx="1">
                  <c:v>3554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777515948520364"/>
          <c:y val="0.21652930376157106"/>
          <c:w val="0.25230300670076716"/>
          <c:h val="0.392264163630944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81238011713376"/>
          <c:y val="5.1489936964064897E-2"/>
          <c:w val="0.6459869506917959"/>
          <c:h val="0.83232850259892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'BR-GB'!$C$174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numRef>
              <c:f>'BR-GB'!$D$173:$E$173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'BR-GB'!$D$174:$E$174</c:f>
              <c:numCache>
                <c:formatCode>#,##0</c:formatCode>
                <c:ptCount val="2"/>
                <c:pt idx="0">
                  <c:v>15912</c:v>
                </c:pt>
                <c:pt idx="1">
                  <c:v>3023</c:v>
                </c:pt>
              </c:numCache>
            </c:numRef>
          </c:val>
        </c:ser>
        <c:ser>
          <c:idx val="1"/>
          <c:order val="1"/>
          <c:tx>
            <c:strRef>
              <c:f>'BR-GB'!$C$175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'BR-GB'!$D$173:$E$173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'BR-GB'!$D$175:$E$175</c:f>
              <c:numCache>
                <c:formatCode>#,##0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5696"/>
        <c:axId val="85327232"/>
      </c:barChart>
      <c:catAx>
        <c:axId val="853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327232"/>
        <c:crosses val="autoZero"/>
        <c:auto val="1"/>
        <c:lblAlgn val="ctr"/>
        <c:lblOffset val="100"/>
        <c:noMultiLvlLbl val="0"/>
      </c:catAx>
      <c:valAx>
        <c:axId val="85327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0"/>
              <c:y val="0.2618827040318099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5325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'PT-BR'!$O$126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'PT-BR'!$P$125:$T$125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'PT-BR'!$P$126:$T$126</c:f>
              <c:numCache>
                <c:formatCode>#,##0</c:formatCode>
                <c:ptCount val="5"/>
                <c:pt idx="0">
                  <c:v>164602.97900000002</c:v>
                </c:pt>
                <c:pt idx="1">
                  <c:v>659765.29766999837</c:v>
                </c:pt>
                <c:pt idx="2">
                  <c:v>59897.156000000003</c:v>
                </c:pt>
                <c:pt idx="3">
                  <c:v>343316.10799999989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'PT-BR'!$O$127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'PT-BR'!$P$125:$T$125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'PT-BR'!$P$127:$T$127</c:f>
              <c:numCache>
                <c:formatCode>#,##0</c:formatCode>
                <c:ptCount val="5"/>
                <c:pt idx="0">
                  <c:v>4794</c:v>
                </c:pt>
                <c:pt idx="1">
                  <c:v>43482.821000000004</c:v>
                </c:pt>
                <c:pt idx="2">
                  <c:v>1264099.841</c:v>
                </c:pt>
                <c:pt idx="3">
                  <c:v>750912.755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98944"/>
        <c:axId val="42900480"/>
      </c:barChart>
      <c:catAx>
        <c:axId val="42898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PT"/>
          </a:p>
        </c:txPr>
        <c:crossAx val="42900480"/>
        <c:crosses val="autoZero"/>
        <c:auto val="1"/>
        <c:lblAlgn val="ctr"/>
        <c:lblOffset val="100"/>
        <c:noMultiLvlLbl val="0"/>
      </c:catAx>
      <c:valAx>
        <c:axId val="42900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pt-PT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4.471247302384683E-2"/>
              <c:y val="0.1601410607154762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42898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'BR-GB'!$O$129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strRef>
              <c:f>'BR-GB'!$P$128:$T$128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'BR-GB'!$P$129:$T$129</c:f>
              <c:numCache>
                <c:formatCode>#,##0</c:formatCode>
                <c:ptCount val="5"/>
                <c:pt idx="0">
                  <c:v>0</c:v>
                </c:pt>
                <c:pt idx="1">
                  <c:v>3023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'BR-GB'!$O$130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'BR-GB'!$P$128:$T$128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'BR-GB'!$P$130:$T$130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57664"/>
        <c:axId val="99059200"/>
      </c:barChart>
      <c:catAx>
        <c:axId val="99057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9059200"/>
        <c:crosses val="autoZero"/>
        <c:auto val="1"/>
        <c:lblAlgn val="ctr"/>
        <c:lblOffset val="100"/>
        <c:noMultiLvlLbl val="0"/>
      </c:catAx>
      <c:valAx>
        <c:axId val="99059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3359452414380921E-2"/>
              <c:y val="0.1665415312277130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9905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62043119247158"/>
          <c:y val="0.19935492300563568"/>
          <c:w val="0.49907272511995093"/>
          <c:h val="0.68682448086725056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'BR-GB'!$G$149:$G$154</c:f>
              <c:strCache>
                <c:ptCount val="6"/>
                <c:pt idx="0">
                  <c:v>Santos</c:v>
                </c:pt>
                <c:pt idx="1">
                  <c:v>Rio Grande</c:v>
                </c:pt>
                <c:pt idx="2">
                  <c:v>Paranaguá</c:v>
                </c:pt>
                <c:pt idx="3">
                  <c:v>Pecém</c:v>
                </c:pt>
                <c:pt idx="4">
                  <c:v>Rio de Janeiro</c:v>
                </c:pt>
                <c:pt idx="5">
                  <c:v>Outros</c:v>
                </c:pt>
              </c:strCache>
            </c:strRef>
          </c:cat>
          <c:val>
            <c:numRef>
              <c:f>'BR-GB'!$H$149:$H$154</c:f>
              <c:numCache>
                <c:formatCode>#,##0</c:formatCode>
                <c:ptCount val="6"/>
                <c:pt idx="0">
                  <c:v>2485</c:v>
                </c:pt>
                <c:pt idx="1">
                  <c:v>437</c:v>
                </c:pt>
                <c:pt idx="2">
                  <c:v>38</c:v>
                </c:pt>
                <c:pt idx="3">
                  <c:v>35</c:v>
                </c:pt>
                <c:pt idx="4">
                  <c:v>18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50137707720001"/>
          <c:y val="8.8024448691836982E-2"/>
          <c:w val="0.32588435382905051"/>
          <c:h val="0.861022020664831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'BR-GB'!$G$161</c:f>
              <c:strCache>
                <c:ptCount val="1"/>
                <c:pt idx="0">
                  <c:v>Bissau</c:v>
                </c:pt>
              </c:strCache>
            </c:strRef>
          </c:cat>
          <c:val>
            <c:numRef>
              <c:f>'BR-GB'!$H$161</c:f>
              <c:numCache>
                <c:formatCode>#,##0</c:formatCode>
                <c:ptCount val="1"/>
                <c:pt idx="0">
                  <c:v>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071520214741293"/>
          <c:y val="8.8024448691837107E-2"/>
          <c:w val="0.23267054524814543"/>
          <c:h val="0.821437717398497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'BR-MZ'!$G$149:$G$154</c:f>
              <c:strCache>
                <c:ptCount val="6"/>
                <c:pt idx="0">
                  <c:v>Praia Mole</c:v>
                </c:pt>
                <c:pt idx="1">
                  <c:v>Rio Grande</c:v>
                </c:pt>
                <c:pt idx="2">
                  <c:v>Itaguaí</c:v>
                </c:pt>
                <c:pt idx="3">
                  <c:v>Paranaguá</c:v>
                </c:pt>
                <c:pt idx="4">
                  <c:v>Santos</c:v>
                </c:pt>
                <c:pt idx="5">
                  <c:v>Outros</c:v>
                </c:pt>
              </c:strCache>
            </c:strRef>
          </c:cat>
          <c:val>
            <c:numRef>
              <c:f>'BR-MZ'!$H$149:$H$154</c:f>
              <c:numCache>
                <c:formatCode>#,##0</c:formatCode>
                <c:ptCount val="6"/>
                <c:pt idx="0">
                  <c:v>71595</c:v>
                </c:pt>
                <c:pt idx="1">
                  <c:v>47988</c:v>
                </c:pt>
                <c:pt idx="2">
                  <c:v>33808</c:v>
                </c:pt>
                <c:pt idx="3">
                  <c:v>21075</c:v>
                </c:pt>
                <c:pt idx="4">
                  <c:v>12427</c:v>
                </c:pt>
                <c:pt idx="5">
                  <c:v>7723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'BR-MZ'!$G$149:$G$154</c:f>
              <c:strCache>
                <c:ptCount val="6"/>
                <c:pt idx="0">
                  <c:v>Praia Mole</c:v>
                </c:pt>
                <c:pt idx="1">
                  <c:v>Rio Grande</c:v>
                </c:pt>
                <c:pt idx="2">
                  <c:v>Itaguaí</c:v>
                </c:pt>
                <c:pt idx="3">
                  <c:v>Paranaguá</c:v>
                </c:pt>
                <c:pt idx="4">
                  <c:v>Santos</c:v>
                </c:pt>
                <c:pt idx="5">
                  <c:v>Outros</c:v>
                </c:pt>
              </c:strCache>
            </c:strRef>
          </c:cat>
          <c:val>
            <c:numRef>
              <c:f>'BR-MZ'!$H$149:$H$154</c:f>
              <c:numCache>
                <c:formatCode>#,##0</c:formatCode>
                <c:ptCount val="6"/>
                <c:pt idx="0">
                  <c:v>71595</c:v>
                </c:pt>
                <c:pt idx="1">
                  <c:v>47988</c:v>
                </c:pt>
                <c:pt idx="2">
                  <c:v>33808</c:v>
                </c:pt>
                <c:pt idx="3">
                  <c:v>21075</c:v>
                </c:pt>
                <c:pt idx="4">
                  <c:v>12427</c:v>
                </c:pt>
                <c:pt idx="5">
                  <c:v>7723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22033662926624"/>
          <c:y val="5.1808197806924493E-2"/>
          <c:w val="0.34134679480057895"/>
          <c:h val="0.857335144598797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'BR-MZ'!$G$161:$G$163</c:f>
              <c:strCache>
                <c:ptCount val="3"/>
                <c:pt idx="0">
                  <c:v>Beira</c:v>
                </c:pt>
                <c:pt idx="1">
                  <c:v>Maputo</c:v>
                </c:pt>
                <c:pt idx="2">
                  <c:v>Nacala</c:v>
                </c:pt>
              </c:strCache>
            </c:strRef>
          </c:cat>
          <c:val>
            <c:numRef>
              <c:f>'BR-MZ'!$H$161:$H$163</c:f>
              <c:numCache>
                <c:formatCode>#,##0</c:formatCode>
                <c:ptCount val="3"/>
                <c:pt idx="0">
                  <c:v>140580</c:v>
                </c:pt>
                <c:pt idx="1">
                  <c:v>41065</c:v>
                </c:pt>
                <c:pt idx="2">
                  <c:v>12971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285162437284165"/>
          <c:y val="0.15750637559098082"/>
          <c:w val="0.22174073252640203"/>
          <c:h val="0.634771095956932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'BR-MZ'!$C$175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numRef>
              <c:f>'BR-MZ'!$D$174:$E$174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'BR-MZ'!$D$175:$E$175</c:f>
              <c:numCache>
                <c:formatCode>#,##0</c:formatCode>
                <c:ptCount val="2"/>
                <c:pt idx="0">
                  <c:v>102939</c:v>
                </c:pt>
                <c:pt idx="1">
                  <c:v>85996</c:v>
                </c:pt>
              </c:numCache>
            </c:numRef>
          </c:val>
        </c:ser>
        <c:ser>
          <c:idx val="1"/>
          <c:order val="1"/>
          <c:tx>
            <c:strRef>
              <c:f>'BR-MZ'!$C$176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'BR-MZ'!$D$174:$E$174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'BR-MZ'!$D$176:$E$176</c:f>
              <c:numCache>
                <c:formatCode>#,##0</c:formatCode>
                <c:ptCount val="2"/>
                <c:pt idx="0">
                  <c:v>889</c:v>
                </c:pt>
                <c:pt idx="1">
                  <c:v>108620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25280"/>
        <c:axId val="101026816"/>
      </c:barChart>
      <c:catAx>
        <c:axId val="1010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026816"/>
        <c:crosses val="autoZero"/>
        <c:auto val="1"/>
        <c:lblAlgn val="ctr"/>
        <c:lblOffset val="100"/>
        <c:noMultiLvlLbl val="0"/>
      </c:catAx>
      <c:valAx>
        <c:axId val="101026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5503510246922191E-2"/>
              <c:y val="0.2622688748869173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102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'BR-MZ'!$O$129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strRef>
              <c:f>'BR-MZ'!$P$128:$T$128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'BR-MZ'!$P$129:$T$129</c:f>
              <c:numCache>
                <c:formatCode>#,##0</c:formatCode>
                <c:ptCount val="5"/>
                <c:pt idx="0">
                  <c:v>4349</c:v>
                </c:pt>
                <c:pt idx="1">
                  <c:v>30216</c:v>
                </c:pt>
                <c:pt idx="2">
                  <c:v>4350</c:v>
                </c:pt>
                <c:pt idx="3">
                  <c:v>47081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'BR-MZ'!$O$130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'BR-MZ'!$P$128:$T$128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'BR-MZ'!$P$130:$T$130</c:f>
              <c:numCache>
                <c:formatCode>#,##0</c:formatCode>
                <c:ptCount val="5"/>
                <c:pt idx="0">
                  <c:v>333</c:v>
                </c:pt>
                <c:pt idx="1">
                  <c:v>2887</c:v>
                </c:pt>
                <c:pt idx="2">
                  <c:v>0</c:v>
                </c:pt>
                <c:pt idx="3">
                  <c:v>105400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47680"/>
        <c:axId val="101049472"/>
      </c:barChart>
      <c:catAx>
        <c:axId val="101047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049472"/>
        <c:crosses val="autoZero"/>
        <c:auto val="1"/>
        <c:lblAlgn val="ctr"/>
        <c:lblOffset val="100"/>
        <c:noMultiLvlLbl val="0"/>
      </c:catAx>
      <c:valAx>
        <c:axId val="101049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9031022533667E-2"/>
              <c:y val="0.2085223386171400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104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'BR-ST'!$C$174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numRef>
              <c:f>'BR-ST'!$D$173:$E$173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'BR-ST'!$D$174:$E$174</c:f>
              <c:numCache>
                <c:formatCode>#,##0</c:formatCode>
                <c:ptCount val="2"/>
                <c:pt idx="0">
                  <c:v>1575</c:v>
                </c:pt>
                <c:pt idx="1">
                  <c:v>518</c:v>
                </c:pt>
              </c:numCache>
            </c:numRef>
          </c:val>
        </c:ser>
        <c:ser>
          <c:idx val="1"/>
          <c:order val="1"/>
          <c:tx>
            <c:strRef>
              <c:f>'BR-ST'!$C$175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'BR-ST'!$D$173:$E$173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'BR-ST'!$D$175:$E$175</c:f>
              <c:numCache>
                <c:formatCode>#,##0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74592"/>
        <c:axId val="100976128"/>
      </c:barChart>
      <c:catAx>
        <c:axId val="1009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976128"/>
        <c:crosses val="autoZero"/>
        <c:auto val="1"/>
        <c:lblAlgn val="ctr"/>
        <c:lblOffset val="100"/>
        <c:noMultiLvlLbl val="0"/>
      </c:catAx>
      <c:valAx>
        <c:axId val="100976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4.210557965273911E-2"/>
              <c:y val="0.2551475761952375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097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'BR-ST'!$O$129</c:f>
              <c:strCache>
                <c:ptCount val="1"/>
                <c:pt idx="0">
                  <c:v>Eastbound</c:v>
                </c:pt>
              </c:strCache>
            </c:strRef>
          </c:tx>
          <c:invertIfNegative val="0"/>
          <c:cat>
            <c:strRef>
              <c:f>'BR-ST'!$P$128:$T$128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'BR-ST'!$P$129:$T$129</c:f>
              <c:numCache>
                <c:formatCode>#,##0</c:formatCode>
                <c:ptCount val="5"/>
                <c:pt idx="0">
                  <c:v>0</c:v>
                </c:pt>
                <c:pt idx="1">
                  <c:v>518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'BR-ST'!$O$130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'BR-ST'!$P$128:$T$128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'BR-ST'!$P$130:$T$130</c:f>
              <c:numCache>
                <c:formatCode>#,##0</c:formatCode>
                <c:ptCount val="5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23968"/>
        <c:axId val="101125504"/>
      </c:barChart>
      <c:catAx>
        <c:axId val="101123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125504"/>
        <c:crosses val="autoZero"/>
        <c:auto val="1"/>
        <c:lblAlgn val="ctr"/>
        <c:lblOffset val="100"/>
        <c:noMultiLvlLbl val="0"/>
      </c:catAx>
      <c:valAx>
        <c:axId val="101125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57E-2"/>
              <c:y val="0.3144642713369189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112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'BR-ST'!$G$149:$G$154</c:f>
              <c:strCache>
                <c:ptCount val="6"/>
                <c:pt idx="0">
                  <c:v>Rio Grande</c:v>
                </c:pt>
                <c:pt idx="1">
                  <c:v>Santos</c:v>
                </c:pt>
                <c:pt idx="2">
                  <c:v>Itapoa</c:v>
                </c:pt>
                <c:pt idx="3">
                  <c:v>Paranaguá</c:v>
                </c:pt>
                <c:pt idx="4">
                  <c:v>Itajai</c:v>
                </c:pt>
                <c:pt idx="5">
                  <c:v>Outros</c:v>
                </c:pt>
              </c:strCache>
            </c:strRef>
          </c:cat>
          <c:val>
            <c:numRef>
              <c:f>'BR-ST'!$H$149:$H$154</c:f>
              <c:numCache>
                <c:formatCode>#,##0</c:formatCode>
                <c:ptCount val="6"/>
                <c:pt idx="0">
                  <c:v>299</c:v>
                </c:pt>
                <c:pt idx="1">
                  <c:v>108</c:v>
                </c:pt>
                <c:pt idx="2">
                  <c:v>61</c:v>
                </c:pt>
                <c:pt idx="3">
                  <c:v>36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16070558372963"/>
          <c:y val="5.7423959200557116E-2"/>
          <c:w val="0.30047318717568616"/>
          <c:h val="0.864514630038854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'PT-BR'!$G$146:$G$149</c:f>
              <c:strCache>
                <c:ptCount val="4"/>
                <c:pt idx="0">
                  <c:v>Sines</c:v>
                </c:pt>
                <c:pt idx="1">
                  <c:v>Lisboa</c:v>
                </c:pt>
                <c:pt idx="2">
                  <c:v>Leixões</c:v>
                </c:pt>
                <c:pt idx="3">
                  <c:v>Setúbal</c:v>
                </c:pt>
              </c:strCache>
            </c:strRef>
          </c:cat>
          <c:val>
            <c:numRef>
              <c:f>'PT-BR'!$H$146:$H$149</c:f>
              <c:numCache>
                <c:formatCode>#,##0</c:formatCode>
                <c:ptCount val="4"/>
                <c:pt idx="0">
                  <c:v>1551259.75</c:v>
                </c:pt>
                <c:pt idx="1">
                  <c:v>789192.38600000041</c:v>
                </c:pt>
                <c:pt idx="2">
                  <c:v>478205.91267000022</c:v>
                </c:pt>
                <c:pt idx="3">
                  <c:v>472212.90899999999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666467614709491E-2"/>
          <c:y val="0.17662089833155767"/>
          <c:w val="0.58599877791356514"/>
          <c:h val="0.6675075318428664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4.7257925757536933E-3"/>
                  <c:y val="-0.402493472947451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'BR-ST'!$G$161</c:f>
              <c:strCache>
                <c:ptCount val="1"/>
                <c:pt idx="0">
                  <c:v>S. Tomé</c:v>
                </c:pt>
              </c:strCache>
            </c:strRef>
          </c:cat>
          <c:val>
            <c:numRef>
              <c:f>'BR-ST'!$H$161</c:f>
              <c:numCache>
                <c:formatCode>#,##0</c:formatCode>
                <c:ptCount val="1"/>
                <c:pt idx="0">
                  <c:v>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513644317298087"/>
          <c:y val="0.29709607429239887"/>
          <c:w val="0.23061221995001918"/>
          <c:h val="0.348976747681631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'CV-GB'!$C$88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'CV-GB'!$D$87:$E$87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'CV-GB'!$D$88:$E$88</c:f>
              <c:numCache>
                <c:formatCode>#,##0</c:formatCode>
                <c:ptCount val="2"/>
                <c:pt idx="0">
                  <c:v>7116.2699999999995</c:v>
                </c:pt>
                <c:pt idx="1">
                  <c:v>255.75</c:v>
                </c:pt>
              </c:numCache>
            </c:numRef>
          </c:val>
        </c:ser>
        <c:ser>
          <c:idx val="1"/>
          <c:order val="1"/>
          <c:tx>
            <c:strRef>
              <c:f>'CV-GB'!$C$89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'CV-GB'!$D$87:$E$87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'CV-GB'!$D$89:$E$89</c:f>
              <c:numCache>
                <c:formatCode>#,##0</c:formatCode>
                <c:ptCount val="2"/>
                <c:pt idx="0">
                  <c:v>1267.9100000000001</c:v>
                </c:pt>
                <c:pt idx="1">
                  <c:v>464.87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10656"/>
        <c:axId val="100712448"/>
      </c:barChart>
      <c:catAx>
        <c:axId val="10071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712448"/>
        <c:crosses val="autoZero"/>
        <c:auto val="1"/>
        <c:lblAlgn val="ctr"/>
        <c:lblOffset val="100"/>
        <c:noMultiLvlLbl val="0"/>
      </c:catAx>
      <c:valAx>
        <c:axId val="100712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2.4903328025852402E-2"/>
              <c:y val="0.2622688748869173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071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'CV-GB'!$M$46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'CV-GB'!$N$45:$R$45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'CV-GB'!$N$46:$R$46</c:f>
              <c:numCache>
                <c:formatCode>#,##0</c:formatCode>
                <c:ptCount val="5"/>
                <c:pt idx="0">
                  <c:v>0</c:v>
                </c:pt>
                <c:pt idx="1">
                  <c:v>255.75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'CV-GB'!$M$47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'CV-GB'!$N$45:$R$45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'CV-GB'!$N$47:$R$47</c:f>
              <c:numCache>
                <c:formatCode>#,##0</c:formatCode>
                <c:ptCount val="5"/>
                <c:pt idx="0">
                  <c:v>0</c:v>
                </c:pt>
                <c:pt idx="1">
                  <c:v>464.87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41504"/>
        <c:axId val="100743040"/>
      </c:barChart>
      <c:catAx>
        <c:axId val="100741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743040"/>
        <c:crosses val="autoZero"/>
        <c:auto val="1"/>
        <c:lblAlgn val="ctr"/>
        <c:lblOffset val="100"/>
        <c:noMultiLvlLbl val="0"/>
      </c:catAx>
      <c:valAx>
        <c:axId val="100743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5E-2"/>
              <c:y val="0.3144642713369187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0741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'CV-GB'!$G$64</c:f>
              <c:strCache>
                <c:ptCount val="1"/>
                <c:pt idx="0">
                  <c:v>Praia</c:v>
                </c:pt>
              </c:strCache>
            </c:strRef>
          </c:cat>
          <c:val>
            <c:numRef>
              <c:f>'CV-GB'!$H$64</c:f>
              <c:numCache>
                <c:formatCode>#,##0</c:formatCode>
                <c:ptCount val="1"/>
                <c:pt idx="0">
                  <c:v>720.62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'CV-GB'!$G$75</c:f>
              <c:strCache>
                <c:ptCount val="1"/>
                <c:pt idx="0">
                  <c:v>Bissau</c:v>
                </c:pt>
              </c:strCache>
            </c:strRef>
          </c:cat>
          <c:val>
            <c:numRef>
              <c:f>'CV-GB'!$H$75</c:f>
              <c:numCache>
                <c:formatCode>#,##0</c:formatCode>
                <c:ptCount val="1"/>
                <c:pt idx="0">
                  <c:v>720.62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'CV-GB'!$G$64</c:f>
              <c:strCache>
                <c:ptCount val="1"/>
                <c:pt idx="0">
                  <c:v>Praia</c:v>
                </c:pt>
              </c:strCache>
            </c:strRef>
          </c:cat>
          <c:val>
            <c:numRef>
              <c:f>'CV-GB'!$H$64</c:f>
              <c:numCache>
                <c:formatCode>#,##0</c:formatCode>
                <c:ptCount val="1"/>
                <c:pt idx="0">
                  <c:v>720.62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'CV-MZ'!$C$88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'CV-MZ'!$D$87:$E$87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'CV-MZ'!$D$88:$E$88</c:f>
              <c:numCache>
                <c:formatCode>#,##0</c:formatCode>
                <c:ptCount val="2"/>
                <c:pt idx="0">
                  <c:v>6.42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'CV-MZ'!$C$89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'CV-MZ'!$D$87:$E$87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'CV-MZ'!$D$89:$E$89</c:f>
              <c:numCache>
                <c:formatCode>#,##0</c:formatCode>
                <c:ptCount val="2"/>
                <c:pt idx="0">
                  <c:v>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72960"/>
        <c:axId val="101274752"/>
      </c:barChart>
      <c:catAx>
        <c:axId val="1012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274752"/>
        <c:crosses val="autoZero"/>
        <c:auto val="1"/>
        <c:lblAlgn val="ctr"/>
        <c:lblOffset val="100"/>
        <c:noMultiLvlLbl val="0"/>
      </c:catAx>
      <c:valAx>
        <c:axId val="101274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127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'CV-MZ'!$M$46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'CV-MZ'!$N$45:$R$45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'CV-MZ'!$N$46:$R$46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'CV-MZ'!$M$47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'CV-MZ'!$N$45:$R$45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'CV-MZ'!$N$47:$R$47</c:f>
              <c:numCache>
                <c:formatCode>#,##0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03808"/>
        <c:axId val="101305344"/>
      </c:barChart>
      <c:catAx>
        <c:axId val="101303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305344"/>
        <c:crosses val="autoZero"/>
        <c:auto val="1"/>
        <c:lblAlgn val="ctr"/>
        <c:lblOffset val="100"/>
        <c:noMultiLvlLbl val="0"/>
      </c:catAx>
      <c:valAx>
        <c:axId val="101305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6E-2"/>
              <c:y val="0.3144642713369190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1303808"/>
        <c:crosses val="autoZero"/>
        <c:crossBetween val="between"/>
        <c:majorUnit val="4"/>
      </c:valAx>
    </c:plotArea>
    <c:plotVisOnly val="1"/>
    <c:dispBlanksAs val="gap"/>
    <c:showDLblsOverMax val="0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'CV-MZ'!$G$75</c:f>
              <c:strCache>
                <c:ptCount val="1"/>
                <c:pt idx="0">
                  <c:v>Maputo</c:v>
                </c:pt>
              </c:strCache>
            </c:strRef>
          </c:cat>
          <c:val>
            <c:numRef>
              <c:f>'CV-MZ'!$H$75</c:f>
              <c:numCache>
                <c:formatCode>#,##0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ANG'!$C$5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ANG'!$D$4:$I$4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ANG'!$D$5:$I$5</c:f>
              <c:numCache>
                <c:formatCode>General</c:formatCode>
                <c:ptCount val="6"/>
                <c:pt idx="3" formatCode="#,##0">
                  <c:v>244</c:v>
                </c:pt>
                <c:pt idx="4" formatCode="#,##0">
                  <c:v>39975</c:v>
                </c:pt>
                <c:pt idx="5" formatCode="#,##0">
                  <c:v>165113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ANG'!$C$6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ANG'!$D$4:$I$4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ANG'!$D$6:$I$6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ANG'!$C$7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ANG'!$D$4:$I$4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ANG'!$D$7:$I$7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ANG'!$C$8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ANG'!$D$4:$I$4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ANG'!$D$8:$I$8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4"/>
          <c:order val="4"/>
          <c:tx>
            <c:strRef>
              <c:f>'Evolução ANG'!$C$9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ANG'!$D$4:$I$4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ANG'!$D$9:$I$9</c:f>
              <c:numCache>
                <c:formatCode>#,##0</c:formatCode>
                <c:ptCount val="6"/>
                <c:pt idx="0">
                  <c:v>1266482.8</c:v>
                </c:pt>
                <c:pt idx="1">
                  <c:v>873169</c:v>
                </c:pt>
                <c:pt idx="2">
                  <c:v>637494.79300000006</c:v>
                </c:pt>
                <c:pt idx="3">
                  <c:v>1395802.6670000001</c:v>
                </c:pt>
                <c:pt idx="4">
                  <c:v>2255005.21</c:v>
                </c:pt>
                <c:pt idx="5">
                  <c:v>2783343.3066699957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ANG'!$C$10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ANG'!$D$4:$I$4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ANG'!$D$10:$I$10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34005.9</c:v>
                </c:pt>
                <c:pt idx="5">
                  <c:v>34534.306000000011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00128"/>
        <c:axId val="102001664"/>
      </c:lineChart>
      <c:catAx>
        <c:axId val="1020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001664"/>
        <c:crosses val="autoZero"/>
        <c:auto val="1"/>
        <c:lblAlgn val="ctr"/>
        <c:lblOffset val="100"/>
        <c:noMultiLvlLbl val="0"/>
      </c:catAx>
      <c:valAx>
        <c:axId val="102001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666666666666701E-2"/>
              <c:y val="0.30252443960733488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102000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'PT-BR'!$G$157:$G$163</c:f>
              <c:strCache>
                <c:ptCount val="7"/>
                <c:pt idx="0">
                  <c:v>Angra dos Reis</c:v>
                </c:pt>
                <c:pt idx="1">
                  <c:v>São Sebastião</c:v>
                </c:pt>
                <c:pt idx="2">
                  <c:v>Navegantes</c:v>
                </c:pt>
                <c:pt idx="3">
                  <c:v>Santos</c:v>
                </c:pt>
                <c:pt idx="4">
                  <c:v>Paranaguá</c:v>
                </c:pt>
                <c:pt idx="5">
                  <c:v>Maceió</c:v>
                </c:pt>
                <c:pt idx="6">
                  <c:v>Outros</c:v>
                </c:pt>
              </c:strCache>
            </c:strRef>
          </c:cat>
          <c:val>
            <c:numRef>
              <c:f>'PT-BR'!$H$157:$H$163</c:f>
              <c:numCache>
                <c:formatCode>#,##0</c:formatCode>
                <c:ptCount val="7"/>
                <c:pt idx="0">
                  <c:v>698295.04799999937</c:v>
                </c:pt>
                <c:pt idx="1">
                  <c:v>560993.79300000006</c:v>
                </c:pt>
                <c:pt idx="2">
                  <c:v>357169.16599999985</c:v>
                </c:pt>
                <c:pt idx="3">
                  <c:v>322208.69634000002</c:v>
                </c:pt>
                <c:pt idx="4">
                  <c:v>291085.12642000004</c:v>
                </c:pt>
                <c:pt idx="5">
                  <c:v>184188.58299999998</c:v>
                </c:pt>
                <c:pt idx="6">
                  <c:v>876930.54490999936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39991208706274"/>
          <c:y val="9.2899484505624116E-2"/>
          <c:w val="0.29359539761282588"/>
          <c:h val="0.8892443433887432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ANG'!$C$15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ANG'!$D$14:$I$14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ANG'!$D$15:$I$15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617053</c:v>
                </c:pt>
                <c:pt idx="4">
                  <c:v>688726</c:v>
                </c:pt>
                <c:pt idx="5">
                  <c:v>760352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ANG'!$C$16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ANG'!$D$14:$I$14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ANG'!$D$16:$I$16</c:f>
              <c:numCache>
                <c:formatCode>#,##0</c:formatCode>
                <c:ptCount val="6"/>
                <c:pt idx="0">
                  <c:v>17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20</c:v>
                </c:pt>
                <c:pt idx="5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ANG'!$C$17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ANG'!$D$14:$I$14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ANG'!$D$17:$I$17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ANG'!$C$18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ANG'!$D$14:$I$14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ANG'!$D$18:$I$18</c:f>
              <c:numCache>
                <c:formatCode>#,##0</c:formatCode>
                <c:ptCount val="6"/>
                <c:pt idx="0">
                  <c:v>520</c:v>
                </c:pt>
                <c:pt idx="1">
                  <c:v>3345</c:v>
                </c:pt>
                <c:pt idx="2">
                  <c:v>4594</c:v>
                </c:pt>
                <c:pt idx="3">
                  <c:v>0</c:v>
                </c:pt>
                <c:pt idx="4">
                  <c:v>535</c:v>
                </c:pt>
                <c:pt idx="5">
                  <c:v>1218.3399999999999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ANG'!$C$19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ANG'!$D$14:$I$14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ANG'!$D$19:$I$19</c:f>
              <c:numCache>
                <c:formatCode>#,##0</c:formatCode>
                <c:ptCount val="6"/>
                <c:pt idx="0">
                  <c:v>1075438</c:v>
                </c:pt>
                <c:pt idx="1">
                  <c:v>1553967</c:v>
                </c:pt>
                <c:pt idx="2">
                  <c:v>1397999.3430000003</c:v>
                </c:pt>
                <c:pt idx="3">
                  <c:v>1311902.5490000001</c:v>
                </c:pt>
                <c:pt idx="4">
                  <c:v>1668587.0904700011</c:v>
                </c:pt>
                <c:pt idx="5">
                  <c:v>1964046.2213799998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ANG'!$C$20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ANG'!$D$14:$I$14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ANG'!$D$20:$I$20</c:f>
              <c:numCache>
                <c:formatCode>#,##0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100</c:v>
                </c:pt>
                <c:pt idx="5">
                  <c:v>312.55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38144"/>
        <c:axId val="102433152"/>
      </c:lineChart>
      <c:catAx>
        <c:axId val="10203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433152"/>
        <c:crosses val="autoZero"/>
        <c:auto val="1"/>
        <c:lblAlgn val="ctr"/>
        <c:lblOffset val="100"/>
        <c:noMultiLvlLbl val="0"/>
      </c:catAx>
      <c:valAx>
        <c:axId val="102433152"/>
        <c:scaling>
          <c:orientation val="minMax"/>
          <c:max val="3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0"/>
              <c:y val="0.264183206696840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2038144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77414219968719511"/>
          <c:y val="0.19615121266719171"/>
          <c:w val="0.22585780031280639"/>
          <c:h val="0.415991822164687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58727818121273"/>
          <c:y val="3.9162870792134208E-2"/>
          <c:w val="0.67765829049297865"/>
          <c:h val="0.87247028107988178"/>
        </c:manualLayout>
      </c:layout>
      <c:lineChart>
        <c:grouping val="standard"/>
        <c:varyColors val="0"/>
        <c:ser>
          <c:idx val="0"/>
          <c:order val="0"/>
          <c:tx>
            <c:strRef>
              <c:f>'Evolução BR'!$C$4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BR'!$D$3:$I$3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BR'!$D$4:$I$4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617053</c:v>
                </c:pt>
                <c:pt idx="4">
                  <c:v>688726</c:v>
                </c:pt>
                <c:pt idx="5">
                  <c:v>760352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BR'!$C$5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BR'!$D$3:$I$3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BR'!$D$5:$I$5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28248</c:v>
                </c:pt>
                <c:pt idx="4">
                  <c:v>29648</c:v>
                </c:pt>
                <c:pt idx="5">
                  <c:v>9509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BR'!$C$6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BR'!$D$3:$I$3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BR'!$D$6:$I$6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29123</c:v>
                </c:pt>
                <c:pt idx="4">
                  <c:v>15912</c:v>
                </c:pt>
                <c:pt idx="5">
                  <c:v>3023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BR'!$C$7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BR'!$D$3:$I$3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BR'!$D$7:$I$7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20630</c:v>
                </c:pt>
                <c:pt idx="4">
                  <c:v>102939</c:v>
                </c:pt>
                <c:pt idx="5">
                  <c:v>85996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BR'!$C$8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'Evolução BR'!$D$3:$I$3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BR'!$D$8:$I$8</c:f>
              <c:numCache>
                <c:formatCode>#,##0</c:formatCode>
                <c:ptCount val="6"/>
                <c:pt idx="0">
                  <c:v>3764843.236</c:v>
                </c:pt>
                <c:pt idx="1">
                  <c:v>3096888.6059999997</c:v>
                </c:pt>
                <c:pt idx="2">
                  <c:v>2006377.237</c:v>
                </c:pt>
                <c:pt idx="3">
                  <c:v>2325542.102</c:v>
                </c:pt>
                <c:pt idx="4">
                  <c:v>2370593.6469999999</c:v>
                </c:pt>
                <c:pt idx="5">
                  <c:v>2063289.4169999999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BR'!$C$9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BR'!$D$3:$I$3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BR'!$D$9:$I$9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819</c:v>
                </c:pt>
                <c:pt idx="4">
                  <c:v>1575</c:v>
                </c:pt>
                <c:pt idx="5">
                  <c:v>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79968"/>
        <c:axId val="102181504"/>
      </c:lineChart>
      <c:catAx>
        <c:axId val="1021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181504"/>
        <c:crosses val="autoZero"/>
        <c:auto val="1"/>
        <c:lblAlgn val="ctr"/>
        <c:lblOffset val="100"/>
        <c:noMultiLvlLbl val="0"/>
      </c:catAx>
      <c:valAx>
        <c:axId val="102181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574138601560404E-2"/>
              <c:y val="0.30184173980668838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2179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BR'!$C$14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BR'!$D$13:$I$13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BR'!$D$14:$I$14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244</c:v>
                </c:pt>
                <c:pt idx="4">
                  <c:v>39975</c:v>
                </c:pt>
                <c:pt idx="5">
                  <c:v>165113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BR'!$C$15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BR'!$D$13:$I$13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BR'!$D$15:$I$15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BR'!$C$16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BR'!$D$13:$I$13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BR'!$D$16:$I$16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BR'!$C$17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BR'!$D$13:$I$13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BR'!$D$17:$I$17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1091</c:v>
                </c:pt>
                <c:pt idx="4">
                  <c:v>889</c:v>
                </c:pt>
                <c:pt idx="5">
                  <c:v>108620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BR'!$C$18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BR'!$D$13:$I$13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BR'!$D$18:$I$18</c:f>
              <c:numCache>
                <c:formatCode>#,##0</c:formatCode>
                <c:ptCount val="6"/>
                <c:pt idx="0">
                  <c:v>38475</c:v>
                </c:pt>
                <c:pt idx="1">
                  <c:v>65099.048000000003</c:v>
                </c:pt>
                <c:pt idx="2">
                  <c:v>105978.561</c:v>
                </c:pt>
                <c:pt idx="3">
                  <c:v>398252</c:v>
                </c:pt>
                <c:pt idx="4">
                  <c:v>1018002.86537</c:v>
                </c:pt>
                <c:pt idx="5">
                  <c:v>1227581.54067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BR'!$C$19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BR'!$D$13:$I$13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BR'!$D$19:$I$19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22080"/>
        <c:axId val="102227968"/>
      </c:lineChart>
      <c:catAx>
        <c:axId val="1022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227968"/>
        <c:crosses val="autoZero"/>
        <c:auto val="1"/>
        <c:lblAlgn val="ctr"/>
        <c:lblOffset val="100"/>
        <c:noMultiLvlLbl val="0"/>
      </c:catAx>
      <c:valAx>
        <c:axId val="102227968"/>
        <c:scaling>
          <c:orientation val="minMax"/>
          <c:max val="4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522682260146821E-2"/>
              <c:y val="0.28420481057660257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2222080"/>
        <c:crosses val="autoZero"/>
        <c:crossBetween val="between"/>
        <c:majorUnit val="500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5045626747777"/>
          <c:y val="4.1662628502270427E-2"/>
          <c:w val="0.64198403019383443"/>
          <c:h val="0.86433008625519336"/>
        </c:manualLayout>
      </c:layout>
      <c:lineChart>
        <c:grouping val="standard"/>
        <c:varyColors val="0"/>
        <c:ser>
          <c:idx val="0"/>
          <c:order val="0"/>
          <c:tx>
            <c:strRef>
              <c:f>'Evolução CV'!$C$6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CV'!$D$5:$I$5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CV'!$D$6:$I$6</c:f>
              <c:numCache>
                <c:formatCode>#,##0</c:formatCode>
                <c:ptCount val="6"/>
                <c:pt idx="0">
                  <c:v>17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20</c:v>
                </c:pt>
                <c:pt idx="5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CV'!$C$7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CV'!$D$5:$I$5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CV'!$D$7:$I$7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CV'!$C$8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CV'!$D$5:$I$5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CV'!$D$8:$I$8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7116.27</c:v>
                </c:pt>
                <c:pt idx="5">
                  <c:v>255.75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CV'!$C$9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CV'!$D$5:$I$5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CV'!$D$9:$I$9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6.42</c:v>
                </c:pt>
                <c:pt idx="5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CV'!$C$10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'Evolução CV'!$D$5:$I$5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CV'!$D$10:$I$10</c:f>
              <c:numCache>
                <c:formatCode>#,##0</c:formatCode>
                <c:ptCount val="6"/>
                <c:pt idx="0">
                  <c:v>24032</c:v>
                </c:pt>
                <c:pt idx="1">
                  <c:v>28260</c:v>
                </c:pt>
                <c:pt idx="2">
                  <c:v>25275</c:v>
                </c:pt>
                <c:pt idx="3">
                  <c:v>23039.571</c:v>
                </c:pt>
                <c:pt idx="4">
                  <c:v>27971.071070000002</c:v>
                </c:pt>
                <c:pt idx="5">
                  <c:v>31188.196490000009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CV'!$C$11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CV'!$D$5:$I$5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CV'!$D$11:$I$11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6.42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13984"/>
        <c:axId val="102315520"/>
      </c:lineChart>
      <c:catAx>
        <c:axId val="1023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315520"/>
        <c:crosses val="autoZero"/>
        <c:auto val="1"/>
        <c:lblAlgn val="ctr"/>
        <c:lblOffset val="100"/>
        <c:noMultiLvlLbl val="0"/>
      </c:catAx>
      <c:valAx>
        <c:axId val="102315520"/>
        <c:scaling>
          <c:orientation val="minMax"/>
          <c:max val="700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933363437090555E-2"/>
              <c:y val="0.3229661834264291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2313984"/>
        <c:crosses val="autoZero"/>
        <c:crossBetween val="between"/>
        <c:majorUnit val="1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CV'!$C$16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CV'!$D$15:$I$15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CV'!$D$16:$I$16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CV'!$C$17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CV'!$D$15:$I$15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CV'!$D$17:$I$17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28248</c:v>
                </c:pt>
                <c:pt idx="4">
                  <c:v>29648</c:v>
                </c:pt>
                <c:pt idx="5">
                  <c:v>9509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CV'!$C$18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CV'!$D$15:$I$15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CV'!$D$18:$I$18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1267.9100000000001</c:v>
                </c:pt>
                <c:pt idx="5">
                  <c:v>464.87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CV'!$C$19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CV'!$D$15:$I$15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CV'!$D$19:$I$19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CV'!$C$20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CV'!$D$15:$I$15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CV'!$D$20:$I$20</c:f>
              <c:numCache>
                <c:formatCode>#,##0</c:formatCode>
                <c:ptCount val="6"/>
                <c:pt idx="0">
                  <c:v>510325</c:v>
                </c:pt>
                <c:pt idx="1">
                  <c:v>581127</c:v>
                </c:pt>
                <c:pt idx="2">
                  <c:v>449321</c:v>
                </c:pt>
                <c:pt idx="3">
                  <c:v>519632.01199999999</c:v>
                </c:pt>
                <c:pt idx="4">
                  <c:v>433821.03622000001</c:v>
                </c:pt>
                <c:pt idx="5">
                  <c:v>432237.32158000022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CV'!$C$21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CV'!$D$15:$I$15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CV'!$D$21:$I$21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60192"/>
        <c:axId val="102361728"/>
      </c:lineChart>
      <c:catAx>
        <c:axId val="1023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361728"/>
        <c:crosses val="autoZero"/>
        <c:auto val="1"/>
        <c:lblAlgn val="ctr"/>
        <c:lblOffset val="100"/>
        <c:noMultiLvlLbl val="0"/>
      </c:catAx>
      <c:valAx>
        <c:axId val="102361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3262255995375161E-2"/>
              <c:y val="0.3141616980829293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2360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3971986651688"/>
          <c:y val="4.0794657075139934E-2"/>
          <c:w val="0.70288717920231059"/>
          <c:h val="0.86715654279154153"/>
        </c:manualLayout>
      </c:layout>
      <c:lineChart>
        <c:grouping val="standard"/>
        <c:varyColors val="0"/>
        <c:ser>
          <c:idx val="0"/>
          <c:order val="0"/>
          <c:tx>
            <c:strRef>
              <c:f>'Evolução GB_MZ_ST'!$C$4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GB_MZ_ST'!$D$3:$I$3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GB_MZ_ST'!$D$4:$I$4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GB_MZ_ST'!$C$5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GB_MZ_ST'!$D$3:$I$3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GB_MZ_ST'!$D$5:$I$5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GB_MZ_ST'!$C$6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GB_MZ_ST'!$D$3:$I$3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GB_MZ_ST'!$D$6:$I$6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1267.9100000000001</c:v>
                </c:pt>
                <c:pt idx="5">
                  <c:v>464.87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GB_MZ_ST'!$C$7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GB_MZ_ST'!$D$3:$I$3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GB_MZ_ST'!$D$7:$I$7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GB_MZ_ST'!$C$8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GB_MZ_ST'!$D$3:$I$3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GB_MZ_ST'!$D$8:$I$8</c:f>
              <c:numCache>
                <c:formatCode>#,##0</c:formatCode>
                <c:ptCount val="6"/>
                <c:pt idx="0">
                  <c:v>2161</c:v>
                </c:pt>
                <c:pt idx="1">
                  <c:v>6227</c:v>
                </c:pt>
                <c:pt idx="2">
                  <c:v>10176</c:v>
                </c:pt>
                <c:pt idx="3">
                  <c:v>12219.813000000002</c:v>
                </c:pt>
                <c:pt idx="4">
                  <c:v>23123.155000000002</c:v>
                </c:pt>
                <c:pt idx="5">
                  <c:v>5962.1850000000013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GB_MZ_ST'!$C$9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GB_MZ_ST'!$D$3:$I$3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GB_MZ_ST'!$D$9:$I$9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10112"/>
        <c:axId val="102411648"/>
      </c:lineChart>
      <c:catAx>
        <c:axId val="1024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411648"/>
        <c:crosses val="autoZero"/>
        <c:auto val="1"/>
        <c:lblAlgn val="ctr"/>
        <c:lblOffset val="100"/>
        <c:noMultiLvlLbl val="0"/>
      </c:catAx>
      <c:valAx>
        <c:axId val="102411648"/>
        <c:scaling>
          <c:orientation val="minMax"/>
          <c:max val="200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425125354746141E-2"/>
              <c:y val="0.33767746870718207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2410112"/>
        <c:crosses val="autoZero"/>
        <c:crossBetween val="between"/>
        <c:majorUnit val="2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GB_MZ_ST'!$C$14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GB_MZ_ST'!$D$13:$I$13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GB_MZ_ST'!$D$14:$I$14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GB_MZ_ST'!$C$15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GB_MZ_ST'!$D$13:$I$13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GB_MZ_ST'!$D$15:$I$15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29123</c:v>
                </c:pt>
                <c:pt idx="4">
                  <c:v>15912</c:v>
                </c:pt>
                <c:pt idx="5">
                  <c:v>3023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GB_MZ_ST'!$C$16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GB_MZ_ST'!$D$13:$I$13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GB_MZ_ST'!$D$16:$I$16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7116.2700000000013</c:v>
                </c:pt>
                <c:pt idx="5">
                  <c:v>255.75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GB_MZ_ST'!$C$17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GB_MZ_ST'!$D$13:$I$13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GB_MZ_ST'!$D$17:$I$17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GB_MZ_ST'!$C$18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GB_MZ_ST'!$D$13:$I$13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GB_MZ_ST'!$D$18:$I$18</c:f>
              <c:numCache>
                <c:formatCode>#,##0</c:formatCode>
                <c:ptCount val="6"/>
                <c:pt idx="0">
                  <c:v>125825</c:v>
                </c:pt>
                <c:pt idx="1">
                  <c:v>144049</c:v>
                </c:pt>
                <c:pt idx="2">
                  <c:v>148019</c:v>
                </c:pt>
                <c:pt idx="3">
                  <c:v>151886.36799999999</c:v>
                </c:pt>
                <c:pt idx="4">
                  <c:v>179615.54496000003</c:v>
                </c:pt>
                <c:pt idx="5">
                  <c:v>158610.92861999935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GB_MZ_ST'!$C$19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GB_MZ_ST'!$D$13:$I$13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GB_MZ_ST'!$D$19:$I$19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97792"/>
        <c:axId val="107315968"/>
      </c:lineChart>
      <c:catAx>
        <c:axId val="1072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315968"/>
        <c:crosses val="autoZero"/>
        <c:auto val="1"/>
        <c:lblAlgn val="ctr"/>
        <c:lblOffset val="100"/>
        <c:noMultiLvlLbl val="0"/>
      </c:catAx>
      <c:valAx>
        <c:axId val="107315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802420077701281E-2"/>
              <c:y val="0.30045095462206461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729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28789518889573"/>
          <c:y val="0.25290390188127282"/>
          <c:w val="0.23119883813331221"/>
          <c:h val="0.398658829574493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2801037979908"/>
          <c:y val="4.1662628502270427E-2"/>
          <c:w val="0.72623131160029863"/>
          <c:h val="0.86433008625519336"/>
        </c:manualLayout>
      </c:layout>
      <c:lineChart>
        <c:grouping val="standard"/>
        <c:varyColors val="0"/>
        <c:ser>
          <c:idx val="0"/>
          <c:order val="0"/>
          <c:tx>
            <c:strRef>
              <c:f>'Evolução GB_MZ_ST'!$C$26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GB_MZ_ST'!$D$25:$I$25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GB_MZ_ST'!$D$26:$I$26</c:f>
              <c:numCache>
                <c:formatCode>#,##0</c:formatCode>
                <c:ptCount val="6"/>
                <c:pt idx="0">
                  <c:v>520</c:v>
                </c:pt>
                <c:pt idx="1">
                  <c:v>3345</c:v>
                </c:pt>
                <c:pt idx="2">
                  <c:v>4594</c:v>
                </c:pt>
                <c:pt idx="3">
                  <c:v>0</c:v>
                </c:pt>
                <c:pt idx="4">
                  <c:v>535</c:v>
                </c:pt>
                <c:pt idx="5">
                  <c:v>1218.3399999999999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GB_MZ_ST'!$C$27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GB_MZ_ST'!$D$25:$I$25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GB_MZ_ST'!$D$27:$I$27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1091</c:v>
                </c:pt>
                <c:pt idx="4">
                  <c:v>889</c:v>
                </c:pt>
                <c:pt idx="5">
                  <c:v>108620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GB_MZ_ST'!$C$28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GB_MZ_ST'!$D$25:$I$25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GB_MZ_ST'!$D$28:$I$28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GB_MZ_ST'!$C$29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GB_MZ_ST'!$D$25:$I$25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GB_MZ_ST'!$D$29:$I$29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GB_MZ_ST'!$C$30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GB_MZ_ST'!$D$25:$I$25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GB_MZ_ST'!$D$30:$I$30</c:f>
              <c:numCache>
                <c:formatCode>#,##0</c:formatCode>
                <c:ptCount val="6"/>
                <c:pt idx="0">
                  <c:v>82208</c:v>
                </c:pt>
                <c:pt idx="1">
                  <c:v>224784</c:v>
                </c:pt>
                <c:pt idx="2">
                  <c:v>225092</c:v>
                </c:pt>
                <c:pt idx="3">
                  <c:v>111971</c:v>
                </c:pt>
                <c:pt idx="4">
                  <c:v>144532.94500000001</c:v>
                </c:pt>
                <c:pt idx="5">
                  <c:v>97562.240999999878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GB_MZ_ST'!$C$31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GB_MZ_ST'!$D$25:$I$25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GB_MZ_ST'!$D$31:$I$31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14496"/>
        <c:axId val="107116032"/>
      </c:lineChart>
      <c:catAx>
        <c:axId val="10711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116032"/>
        <c:crosses val="autoZero"/>
        <c:auto val="1"/>
        <c:lblAlgn val="ctr"/>
        <c:lblOffset val="100"/>
        <c:noMultiLvlLbl val="0"/>
      </c:catAx>
      <c:valAx>
        <c:axId val="107116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425125354746141E-2"/>
              <c:y val="0.31563130716957388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711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GB_MZ_ST'!$C$36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GB_MZ_ST'!$D$35:$I$35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GB_MZ_ST'!$D$36:$I$36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GB_MZ_ST'!$C$37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GB_MZ_ST'!$D$35:$I$35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GB_MZ_ST'!$D$37:$I$37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20630</c:v>
                </c:pt>
                <c:pt idx="4">
                  <c:v>102939</c:v>
                </c:pt>
                <c:pt idx="5">
                  <c:v>85996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GB_MZ_ST'!$C$38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GB_MZ_ST'!$D$35:$I$35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GB_MZ_ST'!$D$38:$I$38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6.42</c:v>
                </c:pt>
                <c:pt idx="5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GB_MZ_ST'!$C$39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GB_MZ_ST'!$D$35:$I$35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GB_MZ_ST'!$D$39:$I$39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GB_MZ_ST'!$C$40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GB_MZ_ST'!$D$35:$I$35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GB_MZ_ST'!$D$40:$I$40</c:f>
              <c:numCache>
                <c:formatCode>#,##0</c:formatCode>
                <c:ptCount val="6"/>
                <c:pt idx="0">
                  <c:v>30447</c:v>
                </c:pt>
                <c:pt idx="1">
                  <c:v>30343</c:v>
                </c:pt>
                <c:pt idx="2">
                  <c:v>38083</c:v>
                </c:pt>
                <c:pt idx="3">
                  <c:v>57704.547000000006</c:v>
                </c:pt>
                <c:pt idx="4">
                  <c:v>62649.295449999976</c:v>
                </c:pt>
                <c:pt idx="5">
                  <c:v>82923.076829999991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GB_MZ_ST'!$C$41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GB_MZ_ST'!$D$35:$I$35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GB_MZ_ST'!$D$41:$I$41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21440"/>
        <c:axId val="107022976"/>
      </c:lineChart>
      <c:catAx>
        <c:axId val="10702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022976"/>
        <c:crosses val="autoZero"/>
        <c:auto val="1"/>
        <c:lblAlgn val="ctr"/>
        <c:lblOffset val="100"/>
        <c:noMultiLvlLbl val="0"/>
      </c:catAx>
      <c:valAx>
        <c:axId val="107022976"/>
        <c:scaling>
          <c:orientation val="minMax"/>
          <c:max val="25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7073514475405064E-2"/>
              <c:y val="0.3560492699885198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7021440"/>
        <c:crosses val="autoZero"/>
        <c:crossBetween val="between"/>
        <c:majorUnit val="50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PT (2)'!$C$4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PT (2)'!$D$3:$I$3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(2)'!$D$4:$I$4</c:f>
              <c:numCache>
                <c:formatCode>#,##0</c:formatCode>
                <c:ptCount val="6"/>
                <c:pt idx="0">
                  <c:v>1075438</c:v>
                </c:pt>
                <c:pt idx="1">
                  <c:v>1553967</c:v>
                </c:pt>
                <c:pt idx="2">
                  <c:v>1397999.3430000003</c:v>
                </c:pt>
                <c:pt idx="3">
                  <c:v>1311902.5490000001</c:v>
                </c:pt>
                <c:pt idx="4">
                  <c:v>1668587.0904700011</c:v>
                </c:pt>
                <c:pt idx="5">
                  <c:v>1964046.2213799998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PT (2)'!$C$5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PT (2)'!$D$3:$I$3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(2)'!$D$5:$I$5</c:f>
              <c:numCache>
                <c:formatCode>#,##0</c:formatCode>
                <c:ptCount val="6"/>
                <c:pt idx="0">
                  <c:v>38475</c:v>
                </c:pt>
                <c:pt idx="1">
                  <c:v>65099.048000000003</c:v>
                </c:pt>
                <c:pt idx="2">
                  <c:v>105978.561</c:v>
                </c:pt>
                <c:pt idx="3">
                  <c:v>398252</c:v>
                </c:pt>
                <c:pt idx="4">
                  <c:v>1018002.86537</c:v>
                </c:pt>
                <c:pt idx="5">
                  <c:v>1227581.54067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PT (2)'!$C$6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PT (2)'!$D$3:$I$3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(2)'!$D$6:$I$6</c:f>
              <c:numCache>
                <c:formatCode>#,##0</c:formatCode>
                <c:ptCount val="6"/>
                <c:pt idx="0">
                  <c:v>510325</c:v>
                </c:pt>
                <c:pt idx="1">
                  <c:v>581127</c:v>
                </c:pt>
                <c:pt idx="2">
                  <c:v>449321</c:v>
                </c:pt>
                <c:pt idx="3">
                  <c:v>519632.01199999999</c:v>
                </c:pt>
                <c:pt idx="4">
                  <c:v>433821.03622000001</c:v>
                </c:pt>
                <c:pt idx="5">
                  <c:v>432237.32158000022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PT (2)'!$C$7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PT (2)'!$D$3:$I$3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(2)'!$D$7:$I$7</c:f>
              <c:numCache>
                <c:formatCode>#,##0</c:formatCode>
                <c:ptCount val="6"/>
                <c:pt idx="0">
                  <c:v>125825</c:v>
                </c:pt>
                <c:pt idx="1">
                  <c:v>144049</c:v>
                </c:pt>
                <c:pt idx="2">
                  <c:v>148019</c:v>
                </c:pt>
                <c:pt idx="3">
                  <c:v>151886.36799999999</c:v>
                </c:pt>
                <c:pt idx="4">
                  <c:v>179615.54496000003</c:v>
                </c:pt>
                <c:pt idx="5">
                  <c:v>158610.92861999941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PT (2)'!$C$8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PT (2)'!$D$3:$I$3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(2)'!$D$8:$I$8</c:f>
              <c:numCache>
                <c:formatCode>#,##0</c:formatCode>
                <c:ptCount val="6"/>
                <c:pt idx="0">
                  <c:v>30447</c:v>
                </c:pt>
                <c:pt idx="1">
                  <c:v>30343</c:v>
                </c:pt>
                <c:pt idx="2">
                  <c:v>38083</c:v>
                </c:pt>
                <c:pt idx="3">
                  <c:v>57704.547000000006</c:v>
                </c:pt>
                <c:pt idx="4">
                  <c:v>62649.295449999976</c:v>
                </c:pt>
                <c:pt idx="5">
                  <c:v>82923.076829999991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PT (2)'!$C$9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PT (2)'!$D$3:$I$3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(2)'!$D$9:$I$9</c:f>
              <c:numCache>
                <c:formatCode>#,##0</c:formatCode>
                <c:ptCount val="6"/>
                <c:pt idx="0">
                  <c:v>59376</c:v>
                </c:pt>
                <c:pt idx="1">
                  <c:v>51263</c:v>
                </c:pt>
                <c:pt idx="2">
                  <c:v>52906</c:v>
                </c:pt>
                <c:pt idx="3">
                  <c:v>66372.226999999999</c:v>
                </c:pt>
                <c:pt idx="4">
                  <c:v>65237.44872</c:v>
                </c:pt>
                <c:pt idx="5">
                  <c:v>66382.617480000001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62240"/>
        <c:axId val="107164032"/>
      </c:lineChart>
      <c:catAx>
        <c:axId val="10716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 anchor="b" anchorCtr="1"/>
          <a:lstStyle/>
          <a:p>
            <a:pPr>
              <a:defRPr/>
            </a:pPr>
            <a:endParaRPr lang="pt-PT"/>
          </a:p>
        </c:txPr>
        <c:crossAx val="107164032"/>
        <c:crosses val="autoZero"/>
        <c:auto val="1"/>
        <c:lblAlgn val="ctr"/>
        <c:lblOffset val="100"/>
        <c:noMultiLvlLbl val="0"/>
      </c:catAx>
      <c:valAx>
        <c:axId val="107164032"/>
        <c:scaling>
          <c:orientation val="minMax"/>
          <c:max val="4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 dirty="0" smtClean="0"/>
                  <a:t>Toneladas</a:t>
                </a:r>
                <a:endParaRPr lang="pt-PT" dirty="0"/>
              </a:p>
            </c:rich>
          </c:tx>
          <c:layout>
            <c:manualLayout>
              <c:xMode val="edge"/>
              <c:yMode val="edge"/>
              <c:x val="1.4508103880308524E-2"/>
              <c:y val="0.3679568431790447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7162240"/>
        <c:crosses val="autoZero"/>
        <c:crossBetween val="between"/>
        <c:majorUnit val="5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2242528335123"/>
          <c:y val="5.9337658047398004E-2"/>
          <c:w val="0.63186463069000376"/>
          <c:h val="0.80677323446669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'PT-BR'!$C$194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numRef>
              <c:f>'PT-BR'!$D$193:$E$193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'PT-BR'!$D$194:$E$194</c:f>
              <c:numCache>
                <c:formatCode>#,##0</c:formatCode>
                <c:ptCount val="2"/>
                <c:pt idx="0">
                  <c:v>1018002.86537</c:v>
                </c:pt>
                <c:pt idx="1">
                  <c:v>1225332.8436700001</c:v>
                </c:pt>
              </c:numCache>
            </c:numRef>
          </c:val>
        </c:ser>
        <c:ser>
          <c:idx val="1"/>
          <c:order val="1"/>
          <c:tx>
            <c:strRef>
              <c:f>'PT-BR'!$C$195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'PT-BR'!$D$193:$E$193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'PT-BR'!$D$195:$E$195</c:f>
              <c:numCache>
                <c:formatCode>#,##0</c:formatCode>
                <c:ptCount val="2"/>
                <c:pt idx="0">
                  <c:v>2370593.6469999999</c:v>
                </c:pt>
                <c:pt idx="1">
                  <c:v>2063289.4170000001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83808"/>
        <c:axId val="42985344"/>
      </c:barChart>
      <c:catAx>
        <c:axId val="429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985344"/>
        <c:crosses val="autoZero"/>
        <c:auto val="1"/>
        <c:lblAlgn val="ctr"/>
        <c:lblOffset val="100"/>
        <c:noMultiLvlLbl val="0"/>
      </c:catAx>
      <c:valAx>
        <c:axId val="42985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2.6133336259901212E-2"/>
              <c:y val="0.3066505629633062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42983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PT (2)'!$C$14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PT (2)'!$D$13:$I$13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(2)'!$D$14:$I$14</c:f>
              <c:numCache>
                <c:formatCode>#,##0</c:formatCode>
                <c:ptCount val="6"/>
                <c:pt idx="0">
                  <c:v>1266482.8</c:v>
                </c:pt>
                <c:pt idx="1">
                  <c:v>873169</c:v>
                </c:pt>
                <c:pt idx="2">
                  <c:v>637494.79300000006</c:v>
                </c:pt>
                <c:pt idx="3">
                  <c:v>1395802.6670000001</c:v>
                </c:pt>
                <c:pt idx="4">
                  <c:v>2255005.21</c:v>
                </c:pt>
                <c:pt idx="5">
                  <c:v>2783343.3066699957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PT (2)'!$C$15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PT (2)'!$D$13:$I$13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(2)'!$D$15:$I$15</c:f>
              <c:numCache>
                <c:formatCode>#,##0</c:formatCode>
                <c:ptCount val="6"/>
                <c:pt idx="0">
                  <c:v>3764843.236</c:v>
                </c:pt>
                <c:pt idx="1">
                  <c:v>3096888.6059999997</c:v>
                </c:pt>
                <c:pt idx="2">
                  <c:v>2006377.237</c:v>
                </c:pt>
                <c:pt idx="3">
                  <c:v>2325542.102</c:v>
                </c:pt>
                <c:pt idx="4">
                  <c:v>2370593.6469999999</c:v>
                </c:pt>
                <c:pt idx="5">
                  <c:v>2063289.4169999999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PT (2)'!$C$16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PT (2)'!$D$13:$I$13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(2)'!$D$16:$I$16</c:f>
              <c:numCache>
                <c:formatCode>#,##0</c:formatCode>
                <c:ptCount val="6"/>
                <c:pt idx="0">
                  <c:v>24032</c:v>
                </c:pt>
                <c:pt idx="1">
                  <c:v>28260</c:v>
                </c:pt>
                <c:pt idx="2">
                  <c:v>25275</c:v>
                </c:pt>
                <c:pt idx="3">
                  <c:v>23039.571</c:v>
                </c:pt>
                <c:pt idx="4">
                  <c:v>27971.071070000002</c:v>
                </c:pt>
                <c:pt idx="5">
                  <c:v>31188.196490000009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PT (2)'!$C$17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PT (2)'!$D$13:$I$13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(2)'!$D$17:$I$17</c:f>
              <c:numCache>
                <c:formatCode>#,##0</c:formatCode>
                <c:ptCount val="6"/>
                <c:pt idx="0">
                  <c:v>2161</c:v>
                </c:pt>
                <c:pt idx="1">
                  <c:v>6227</c:v>
                </c:pt>
                <c:pt idx="2">
                  <c:v>10176</c:v>
                </c:pt>
                <c:pt idx="3">
                  <c:v>12219.813000000002</c:v>
                </c:pt>
                <c:pt idx="4">
                  <c:v>23123.155000000002</c:v>
                </c:pt>
                <c:pt idx="5">
                  <c:v>5962.1850000000013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PT (2)'!$C$18</c:f>
              <c:strCache>
                <c:ptCount val="1"/>
                <c:pt idx="0">
                  <c:v>Moçambique</c:v>
                </c:pt>
              </c:strCache>
            </c:strRef>
          </c:tx>
          <c:marker>
            <c:symbol val="none"/>
          </c:marker>
          <c:cat>
            <c:numRef>
              <c:f>'Evolução PT (2)'!$D$13:$I$13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(2)'!$D$18:$I$18</c:f>
              <c:numCache>
                <c:formatCode>#,##0</c:formatCode>
                <c:ptCount val="6"/>
                <c:pt idx="0">
                  <c:v>82208</c:v>
                </c:pt>
                <c:pt idx="1">
                  <c:v>224784</c:v>
                </c:pt>
                <c:pt idx="2">
                  <c:v>225092</c:v>
                </c:pt>
                <c:pt idx="3">
                  <c:v>111971</c:v>
                </c:pt>
                <c:pt idx="4">
                  <c:v>144532.94500000001</c:v>
                </c:pt>
                <c:pt idx="5">
                  <c:v>97562.240999999878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PT (2)'!$C$19</c:f>
              <c:strCache>
                <c:ptCount val="1"/>
                <c:pt idx="0">
                  <c:v>S. Tomé P.</c:v>
                </c:pt>
              </c:strCache>
            </c:strRef>
          </c:tx>
          <c:marker>
            <c:symbol val="none"/>
          </c:marker>
          <c:cat>
            <c:numRef>
              <c:f>'Evolução PT (2)'!$D$13:$I$13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PT (2)'!$D$19:$I$19</c:f>
              <c:numCache>
                <c:formatCode>#,##0</c:formatCode>
                <c:ptCount val="6"/>
                <c:pt idx="0">
                  <c:v>10</c:v>
                </c:pt>
                <c:pt idx="1">
                  <c:v>1891</c:v>
                </c:pt>
                <c:pt idx="2">
                  <c:v>1903</c:v>
                </c:pt>
                <c:pt idx="3">
                  <c:v>2710.74</c:v>
                </c:pt>
                <c:pt idx="4">
                  <c:v>2253.8380000000002</c:v>
                </c:pt>
                <c:pt idx="5">
                  <c:v>2818.9740000000002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08704"/>
        <c:axId val="107210240"/>
      </c:lineChart>
      <c:catAx>
        <c:axId val="10720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210240"/>
        <c:crosses val="autoZero"/>
        <c:auto val="1"/>
        <c:lblAlgn val="ctr"/>
        <c:lblOffset val="100"/>
        <c:noMultiLvlLbl val="0"/>
      </c:catAx>
      <c:valAx>
        <c:axId val="107210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033572027350503E-2"/>
              <c:y val="0.3517882933642311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720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36111111111115"/>
          <c:y val="0.26514542601842284"/>
          <c:w val="0.23297222222222241"/>
          <c:h val="0.430116041528265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'Evolução GB_MZ_ST'!$C$47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GB_MZ_ST'!$D$46:$I$46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GB_MZ_ST'!$D$47:$I$47</c:f>
              <c:numCache>
                <c:formatCode>#,##0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100</c:v>
                </c:pt>
                <c:pt idx="5">
                  <c:v>312.55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GB_MZ_ST'!$C$48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GB_MZ_ST'!$D$46:$I$46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GB_MZ_ST'!$D$48:$I$48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GB_MZ_ST'!$C$49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GB_MZ_ST'!$D$46:$I$46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GB_MZ_ST'!$D$49:$I$49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GB_MZ_ST'!$C$50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GB_MZ_ST'!$D$46:$I$46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GB_MZ_ST'!$D$50:$I$50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GB_MZ_ST'!$C$51</c:f>
              <c:strCache>
                <c:ptCount val="1"/>
                <c:pt idx="0">
                  <c:v>Moçambique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'Evolução GB_MZ_ST'!$D$46:$I$46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GB_MZ_ST'!$D$51:$I$51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GB_MZ_ST'!$C$52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'Evolução GB_MZ_ST'!$D$46:$I$46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GB_MZ_ST'!$D$52:$I$52</c:f>
              <c:numCache>
                <c:formatCode>#,##0</c:formatCode>
                <c:ptCount val="6"/>
                <c:pt idx="0">
                  <c:v>10</c:v>
                </c:pt>
                <c:pt idx="1">
                  <c:v>1891</c:v>
                </c:pt>
                <c:pt idx="2">
                  <c:v>1903</c:v>
                </c:pt>
                <c:pt idx="3">
                  <c:v>2710.74</c:v>
                </c:pt>
                <c:pt idx="4">
                  <c:v>2253.8380000000002</c:v>
                </c:pt>
                <c:pt idx="5">
                  <c:v>2818.9740000000002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44864"/>
        <c:axId val="107450752"/>
      </c:lineChart>
      <c:catAx>
        <c:axId val="1074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450752"/>
        <c:crosses val="autoZero"/>
        <c:auto val="1"/>
        <c:lblAlgn val="ctr"/>
        <c:lblOffset val="100"/>
        <c:noMultiLvlLbl val="0"/>
      </c:catAx>
      <c:valAx>
        <c:axId val="107450752"/>
        <c:scaling>
          <c:orientation val="minMax"/>
          <c:max val="7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1.6425125354746141E-2"/>
              <c:y val="0.34417036995889544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7444864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8002140563679"/>
          <c:y val="4.1662628502270427E-2"/>
          <c:w val="0.5783870421177475"/>
          <c:h val="0.86433008625519336"/>
        </c:manualLayout>
      </c:layout>
      <c:lineChart>
        <c:grouping val="standard"/>
        <c:varyColors val="0"/>
        <c:ser>
          <c:idx val="0"/>
          <c:order val="0"/>
          <c:tx>
            <c:strRef>
              <c:f>'Evolução GB_MZ_ST'!$C$57</c:f>
              <c:strCache>
                <c:ptCount val="1"/>
                <c:pt idx="0">
                  <c:v>Angola</c:v>
                </c:pt>
              </c:strCache>
            </c:strRef>
          </c:tx>
          <c:marker>
            <c:symbol val="none"/>
          </c:marker>
          <c:cat>
            <c:numRef>
              <c:f>'Evolução GB_MZ_ST'!$D$56:$I$56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GB_MZ_ST'!$D$57:$I$57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34005.9</c:v>
                </c:pt>
                <c:pt idx="5">
                  <c:v>34534.306000000011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'Evolução GB_MZ_ST'!$C$58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'Evolução GB_MZ_ST'!$D$56:$I$56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GB_MZ_ST'!$D$58:$I$58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819</c:v>
                </c:pt>
                <c:pt idx="4">
                  <c:v>1575</c:v>
                </c:pt>
                <c:pt idx="5">
                  <c:v>518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'Evolução GB_MZ_ST'!$C$59</c:f>
              <c:strCache>
                <c:ptCount val="1"/>
                <c:pt idx="0">
                  <c:v>Cabo Verde</c:v>
                </c:pt>
              </c:strCache>
            </c:strRef>
          </c:tx>
          <c:marker>
            <c:symbol val="none"/>
          </c:marker>
          <c:cat>
            <c:numRef>
              <c:f>'Evolução GB_MZ_ST'!$D$56:$I$56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GB_MZ_ST'!$D$59:$I$59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6.42</c:v>
                </c:pt>
                <c:pt idx="5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'Evolução GB_MZ_ST'!$C$60</c:f>
              <c:strCache>
                <c:ptCount val="1"/>
                <c:pt idx="0">
                  <c:v>Guiné-Bissau</c:v>
                </c:pt>
              </c:strCache>
            </c:strRef>
          </c:tx>
          <c:marker>
            <c:symbol val="none"/>
          </c:marker>
          <c:cat>
            <c:numRef>
              <c:f>'Evolução GB_MZ_ST'!$D$56:$I$56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GB_MZ_ST'!$D$60:$I$60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'Evolução GB_MZ_ST'!$C$61</c:f>
              <c:strCache>
                <c:ptCount val="1"/>
                <c:pt idx="0">
                  <c:v>Moçambique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'Evolução GB_MZ_ST'!$D$56:$I$56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GB_MZ_ST'!$D$61:$I$61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'Evolução GB_MZ_ST'!$C$62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'Evolução GB_MZ_ST'!$D$56:$I$56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'Evolução GB_MZ_ST'!$D$62:$I$62</c:f>
              <c:numCache>
                <c:formatCode>#,##0</c:formatCode>
                <c:ptCount val="6"/>
                <c:pt idx="0">
                  <c:v>59376</c:v>
                </c:pt>
                <c:pt idx="1">
                  <c:v>51263</c:v>
                </c:pt>
                <c:pt idx="2">
                  <c:v>52906</c:v>
                </c:pt>
                <c:pt idx="3">
                  <c:v>66372.226999999999</c:v>
                </c:pt>
                <c:pt idx="4">
                  <c:v>65237.44872</c:v>
                </c:pt>
                <c:pt idx="5">
                  <c:v>66382.617480000001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60256"/>
        <c:axId val="107361792"/>
      </c:lineChart>
      <c:catAx>
        <c:axId val="10736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361792"/>
        <c:crosses val="autoZero"/>
        <c:auto val="1"/>
        <c:lblAlgn val="ctr"/>
        <c:lblOffset val="100"/>
        <c:noMultiLvlLbl val="0"/>
      </c:catAx>
      <c:valAx>
        <c:axId val="107361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Toneladas</a:t>
                </a:r>
              </a:p>
            </c:rich>
          </c:tx>
          <c:layout>
            <c:manualLayout>
              <c:xMode val="edge"/>
              <c:yMode val="edge"/>
              <c:x val="0"/>
              <c:y val="0.3642441029010961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736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'PT-CV'!$O$126</c:f>
              <c:strCache>
                <c:ptCount val="1"/>
                <c:pt idx="0">
                  <c:v>South Bound</c:v>
                </c:pt>
              </c:strCache>
            </c:strRef>
          </c:tx>
          <c:invertIfNegative val="0"/>
          <c:cat>
            <c:strRef>
              <c:f>'PT-CV'!$P$125:$T$125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'PT-CV'!$P$126:$T$126</c:f>
              <c:numCache>
                <c:formatCode>#,##0</c:formatCode>
                <c:ptCount val="5"/>
                <c:pt idx="0">
                  <c:v>82670.140379999968</c:v>
                </c:pt>
                <c:pt idx="1">
                  <c:v>202078.74619999999</c:v>
                </c:pt>
                <c:pt idx="2">
                  <c:v>0</c:v>
                </c:pt>
                <c:pt idx="3">
                  <c:v>149737.31499999992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'PT-CV'!$O$127</c:f>
              <c:strCache>
                <c:ptCount val="1"/>
                <c:pt idx="0">
                  <c:v>North Bound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'PT-CV'!$P$125:$T$125</c:f>
              <c:strCache>
                <c:ptCount val="5"/>
                <c:pt idx="0">
                  <c:v>Carga Geral</c:v>
                </c:pt>
                <c:pt idx="1">
                  <c:v>Contentores</c:v>
                </c:pt>
                <c:pt idx="2">
                  <c:v>Granel Líquido</c:v>
                </c:pt>
                <c:pt idx="3">
                  <c:v>Granel Sólido</c:v>
                </c:pt>
                <c:pt idx="4">
                  <c:v>Ro-Ro</c:v>
                </c:pt>
              </c:strCache>
            </c:strRef>
          </c:cat>
          <c:val>
            <c:numRef>
              <c:f>'PT-CV'!$P$127:$T$127</c:f>
              <c:numCache>
                <c:formatCode>#,##0</c:formatCode>
                <c:ptCount val="5"/>
                <c:pt idx="0">
                  <c:v>1984.33</c:v>
                </c:pt>
                <c:pt idx="1">
                  <c:v>29203.866490000026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20448"/>
        <c:axId val="43321984"/>
      </c:barChart>
      <c:catAx>
        <c:axId val="43320448"/>
        <c:scaling>
          <c:orientation val="minMax"/>
        </c:scaling>
        <c:delete val="0"/>
        <c:axPos val="b"/>
        <c:majorTickMark val="none"/>
        <c:minorTickMark val="none"/>
        <c:tickLblPos val="nextTo"/>
        <c:crossAx val="43321984"/>
        <c:crosses val="autoZero"/>
        <c:auto val="1"/>
        <c:lblAlgn val="ctr"/>
        <c:lblOffset val="100"/>
        <c:noMultiLvlLbl val="0"/>
      </c:catAx>
      <c:valAx>
        <c:axId val="43321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pt-PT" sz="10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1.9209041257088211E-2"/>
              <c:y val="0.3144642713369176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43320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fld id="{1057B9D2-01FD-473B-82DF-93CDBC18852A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fld id="{9D937F2A-148C-42D0-AC83-5A47B08943A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9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164FA-0E56-4A60-A8CF-975E0AEDFA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063BA-1890-4EAC-8326-CB9B115522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F43B7-6515-432B-A3B9-DAC2A8147A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0"/>
            <a:ext cx="2274887" cy="1704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51" tIns="45325" rIns="90651" bIns="45325" anchor="b"/>
          <a:lstStyle/>
          <a:p>
            <a:pPr algn="r" defTabSz="909638"/>
            <a:fld id="{46D04067-8C81-4B20-AA52-2FD536D1FE4F}" type="slidenum">
              <a:rPr lang="pt-PT" sz="1200" u="none">
                <a:latin typeface="Calibri" pitchFamily="34" charset="0"/>
              </a:rPr>
              <a:pPr algn="r" defTabSz="909638"/>
              <a:t>40</a:t>
            </a:fld>
            <a:endParaRPr lang="pt-PT" sz="1200" u="non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A3E1B-64EA-4FD7-8740-5896201739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AFE6C-B7DD-4786-9053-00A15F9428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77FA0-A03A-4E7F-B285-9576CF5359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3C118-5AC8-4956-B086-9669AA5240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3E591-17D3-4050-82A3-4022DD80285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3070E-C38F-4A2C-80F6-E11FBEC58A9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68A17A-DEEE-4E91-B53C-23D4572165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DDC38-26C0-4D15-89B4-CD269D9079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83DE2-9A2E-4E44-A54A-35280F8438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13172-340A-430D-8603-6DC53232FD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14AAD-A034-42B3-94AF-A6A5D20D35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B2657-65E6-4B0C-9B31-810E8AE0B6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55D1-44FB-427C-A06E-051BA612692E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A495-BD07-4E56-8B45-6A473D04F7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E332-1B51-4CAB-8161-913EA1A3CC49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02BF-BB83-4030-8847-BC06D816B1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CDA5-2E36-4B72-A282-EBCC51D00BDC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1F1F-AC5E-405A-ADE7-E21F87657F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BF542FC-4C05-4699-B8C3-54152E6664B5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6ADD-B74E-4539-9F3C-2EDD4C1256C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66BCF5-5E45-42CD-9F60-0D39D4E1A942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7D92-8AEA-4304-AF6B-2838591D0B6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9FD5C8-29BC-4D8B-9611-20FD74C72D8A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B248-E0CD-440A-B7BD-EA145D780BC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E9F16D4-BBB4-4304-BDF5-ADE5E6B8A63B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75F4-7E3C-4873-94F8-E45075E4455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08567C-FB66-44D2-A741-517326AE6B90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252C-BA6B-4552-AAB4-CA3CFDFC866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E2B0F87-20BF-46B4-BCF8-6148889EB7D2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E621-E834-4833-9154-7B195217F46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29213CA-971D-4AB7-9BFF-B966C89881C4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4109-CABB-4CFD-87B3-792345F4346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AF8E8C8-B7AF-400E-A007-51918B1292E6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21C4-E9EB-4FDE-91FE-B52B1C4D0C4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B294-149E-4BBD-8603-7994E0196225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7D39-E84B-4667-A9DC-02A3D63FFD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8909E5-FAD0-4FC4-8264-83BEE4F923A6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1984-647C-4963-A30D-84D034E16B9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CCBE9A-D8B7-49CB-8265-8E05D7BEBF85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8BD8-A892-4160-A877-1C88730733C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B18885-729F-4E9C-B899-AEFDD71CABB4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1ACF-C58B-48AB-B8BE-2D1243BE60C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2FFC576-EFA6-42F3-A541-774BBB39F69D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5DB8-5070-4785-A169-687458CA44C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A83C1B6-86E6-436C-B2C5-463F6A1817F0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A45E-7359-4A39-9E8D-9886268EFCF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EA9FEC-F260-4BCC-81C3-73936D1C92A1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0F60-33D5-4986-ABC8-49684019311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BE9D4F7-BF45-4770-AD91-C89A31A0F67C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35D4-1DA7-434B-8C8D-04AD6E4488D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1110C7-339A-4620-AEF7-6082AEE0D5A2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63DC-3DEB-44AD-BD06-0454B98318A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3BE60C-07A5-477F-8163-03BED41AB4FE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27E7-F263-46B0-9510-D993B37189B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39EB8C-5FA0-4090-AA52-1C90EDBD90BC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6D8F-1AF3-4455-9842-DB2A913B280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C6F4-1492-4BDF-9189-FD3BF0A30D45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8A21-E322-4285-B1E9-577A8F9675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82E6DE-03D7-402B-A1F0-27D8E71E3B2E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6194-90C4-457F-8415-FE5D9535D90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583A311-9C85-43EE-98B2-EE06B377B1F4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A83D-1E43-4C8A-B71D-C1E35812C60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CF336F-AD44-4EE9-899E-BFDEAC468A56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52E8-E60E-45F1-87B1-9D39E03D842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E69917-71E6-4F58-848A-729126C60C70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2179-84AA-4C5F-8778-0752C1DC0A3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E43D539-519B-4E92-AB39-E7A36FC5120C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78A7-076D-44CA-A4A3-929B9097579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78330F-8C2C-495E-8590-6EDBDC4FA08F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3E71-DBC3-4EE5-9AA3-6BDAE926139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282BF22-BF8D-48C1-9070-9791B2B3EA29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F12E-1AD9-4310-B93B-CBBB0F4D26C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2B0F2-6193-4621-9B98-61B2A2ECC21A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527D-09B4-4012-9284-C00B6EF35A5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D92C7D7-CA68-40B5-8FB9-0DE4C149894E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AB09-9F4B-460F-9FAA-7CBA8889AFA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7D92-004C-4C59-8C9F-15F3BD90AD7A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13E4-88BC-45A0-A562-E66657118D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21679BF-498C-40BB-A9CD-92C54F3DADB1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pic>
        <p:nvPicPr>
          <p:cNvPr id="8" name="Picture 9" descr="ap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344488"/>
            <a:ext cx="1177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5C8-BFA8-4559-9C2E-5BD88A14439C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CF34-831F-4814-A996-09DF183036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294B73-2573-4A18-BB6A-D68C96468E69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557F-BF84-4819-ABDC-49D704B1C006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FD21-F545-4E32-9F71-B187FE58A5A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C98973E-8488-4F02-8BB3-E32D38780115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557F-BF84-4819-ABDC-49D704B1C006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B548-02D4-4901-9480-DB3E46EA345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5"/>
          <p:cNvSpPr/>
          <p:nvPr userDrawn="1"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6"/>
          <p:cNvSpPr/>
          <p:nvPr userDrawn="1"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6" name="Picture 7" descr="Logo novo FORDESI.jpg"/>
          <p:cNvPicPr>
            <a:picLocks noChangeAspect="1"/>
          </p:cNvPicPr>
          <p:nvPr userDrawn="1"/>
        </p:nvPicPr>
        <p:blipFill>
          <a:blip r:embed="rId2" cstate="print"/>
          <a:srcRect l="5264"/>
          <a:stretch>
            <a:fillRect/>
          </a:stretch>
        </p:blipFill>
        <p:spPr bwMode="auto">
          <a:xfrm>
            <a:off x="7885113" y="836613"/>
            <a:ext cx="1258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183DC6-3105-4305-B2EA-BABAA54BBB93}" type="slidenum">
              <a:rPr lang="en-US" u="none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557F-BF84-4819-ABDC-49D704B1C006}" type="datetimeFigureOut">
              <a:rPr lang="pt-PT"/>
              <a:pPr>
                <a:defRPr/>
              </a:pPr>
              <a:t>16-10-2013</a:t>
            </a:fld>
            <a:endParaRPr lang="pt-PT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EEF0-28A0-4539-8823-B8803FF0CB7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B9A9C-1C4C-475A-AE32-637170F17909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01AC-2EDB-4C6D-A4B4-12BAFAAA9C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CC05-A141-43BE-9C21-EDFD0B4053E9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E66B-0CA0-43F7-96E5-6D4BDEFC49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902E-05E6-474B-BBB7-B92EF4F2E4E0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299A-05B8-4033-8BDF-6735240713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6842-FA19-4347-919E-45E1ED8BB1D4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ABE8-E2C9-49B1-BA8D-DE877D26A6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A39C-02CD-4A93-AA0B-89AD202A801B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431C-FA09-49EC-8E5C-373ECFC7D6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B7BC2D7-D5A9-4D34-A97D-B07A34EB36F2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0" y="0"/>
            <a:ext cx="7858125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0" y="0"/>
            <a:ext cx="6989763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white"/>
              </a:solidFill>
            </a:endParaRPr>
          </a:p>
        </p:txBody>
      </p:sp>
      <p:pic>
        <p:nvPicPr>
          <p:cNvPr id="1032" name="Picture 8" descr="Logo novo FORDESI.jpg"/>
          <p:cNvPicPr>
            <a:picLocks noChangeAspect="1"/>
          </p:cNvPicPr>
          <p:nvPr/>
        </p:nvPicPr>
        <p:blipFill>
          <a:blip r:embed="rId45" cstate="print"/>
          <a:srcRect l="5264"/>
          <a:stretch>
            <a:fillRect/>
          </a:stretch>
        </p:blipFill>
        <p:spPr bwMode="auto">
          <a:xfrm>
            <a:off x="7885113" y="765175"/>
            <a:ext cx="1028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4525" y="10525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u="none">
                <a:solidFill>
                  <a:prstClr val="white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68258D1C-A9F8-4F34-866D-391B5AB32F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46" cstate="print"/>
          <a:srcRect l="20700" t="10080" r="66701" b="82001"/>
          <a:stretch>
            <a:fillRect/>
          </a:stretch>
        </p:blipFill>
        <p:spPr bwMode="auto">
          <a:xfrm>
            <a:off x="7872413" y="146050"/>
            <a:ext cx="1270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chart" Target="../charts/chart4.xml"/><Relationship Id="rId5" Type="http://schemas.openxmlformats.org/officeDocument/2006/relationships/image" Target="../media/image13.png"/><Relationship Id="rId10" Type="http://schemas.openxmlformats.org/officeDocument/2006/relationships/chart" Target="../charts/chart3.xml"/><Relationship Id="rId4" Type="http://schemas.openxmlformats.org/officeDocument/2006/relationships/image" Target="../media/image12.png"/><Relationship Id="rId9" Type="http://schemas.openxmlformats.org/officeDocument/2006/relationships/chart" Target="../charts/chart2.xm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chart" Target="../charts/chart5.xml"/><Relationship Id="rId12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2.jpeg"/><Relationship Id="rId5" Type="http://schemas.openxmlformats.org/officeDocument/2006/relationships/image" Target="../media/image12.png"/><Relationship Id="rId10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chart" Target="../charts/chart7.xml"/><Relationship Id="rId1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2.xml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12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chart" Target="../charts/chart11.xml"/><Relationship Id="rId4" Type="http://schemas.openxmlformats.org/officeDocument/2006/relationships/image" Target="../media/image18.png"/><Relationship Id="rId9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image" Target="../media/image15.jpeg"/><Relationship Id="rId3" Type="http://schemas.openxmlformats.org/officeDocument/2006/relationships/image" Target="../media/image28.png"/><Relationship Id="rId7" Type="http://schemas.openxmlformats.org/officeDocument/2006/relationships/chart" Target="../charts/chart14.xml"/><Relationship Id="rId12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11" Type="http://schemas.openxmlformats.org/officeDocument/2006/relationships/image" Target="../media/image16.png"/><Relationship Id="rId5" Type="http://schemas.openxmlformats.org/officeDocument/2006/relationships/image" Target="../media/image21.jpeg"/><Relationship Id="rId10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chart" Target="../charts/chart16.xml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13.png"/><Relationship Id="rId7" Type="http://schemas.openxmlformats.org/officeDocument/2006/relationships/chart" Target="../charts/chart19.xml"/><Relationship Id="rId12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11" Type="http://schemas.openxmlformats.org/officeDocument/2006/relationships/image" Target="../media/image21.jpeg"/><Relationship Id="rId5" Type="http://schemas.openxmlformats.org/officeDocument/2006/relationships/chart" Target="../charts/chart17.xml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34.png"/><Relationship Id="rId7" Type="http://schemas.openxmlformats.org/officeDocument/2006/relationships/chart" Target="../charts/chart23.xml"/><Relationship Id="rId12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11" Type="http://schemas.openxmlformats.org/officeDocument/2006/relationships/image" Target="../media/image35.jpeg"/><Relationship Id="rId5" Type="http://schemas.openxmlformats.org/officeDocument/2006/relationships/chart" Target="../charts/chart21.xml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13" Type="http://schemas.openxmlformats.org/officeDocument/2006/relationships/image" Target="../media/image39.png"/><Relationship Id="rId3" Type="http://schemas.openxmlformats.org/officeDocument/2006/relationships/image" Target="../media/image18.png"/><Relationship Id="rId7" Type="http://schemas.openxmlformats.org/officeDocument/2006/relationships/chart" Target="../charts/chart26.xml"/><Relationship Id="rId12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37.jpeg"/><Relationship Id="rId4" Type="http://schemas.openxmlformats.org/officeDocument/2006/relationships/image" Target="../media/image12.png"/><Relationship Id="rId9" Type="http://schemas.openxmlformats.org/officeDocument/2006/relationships/chart" Target="../charts/chart28.xml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image" Target="../media/image11.png"/><Relationship Id="rId7" Type="http://schemas.openxmlformats.org/officeDocument/2006/relationships/chart" Target="../charts/chart29.xml"/><Relationship Id="rId12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1.png"/><Relationship Id="rId10" Type="http://schemas.openxmlformats.org/officeDocument/2006/relationships/chart" Target="../charts/chart32.xml"/><Relationship Id="rId4" Type="http://schemas.openxmlformats.org/officeDocument/2006/relationships/image" Target="../media/image40.png"/><Relationship Id="rId9" Type="http://schemas.openxmlformats.org/officeDocument/2006/relationships/chart" Target="../charts/char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chart" Target="../charts/chart34.xml"/><Relationship Id="rId12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3.xml"/><Relationship Id="rId11" Type="http://schemas.openxmlformats.org/officeDocument/2006/relationships/image" Target="../media/image16.png"/><Relationship Id="rId5" Type="http://schemas.openxmlformats.org/officeDocument/2006/relationships/image" Target="../media/image42.png"/><Relationship Id="rId10" Type="http://schemas.openxmlformats.org/officeDocument/2006/relationships/chart" Target="../charts/chart36.xml"/><Relationship Id="rId4" Type="http://schemas.openxmlformats.org/officeDocument/2006/relationships/image" Target="../media/image41.png"/><Relationship Id="rId9" Type="http://schemas.openxmlformats.org/officeDocument/2006/relationships/chart" Target="../charts/char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41.png"/><Relationship Id="rId7" Type="http://schemas.openxmlformats.org/officeDocument/2006/relationships/chart" Target="../charts/chart38.xml"/><Relationship Id="rId12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7.xml"/><Relationship Id="rId11" Type="http://schemas.openxmlformats.org/officeDocument/2006/relationships/image" Target="../media/image17.png"/><Relationship Id="rId5" Type="http://schemas.openxmlformats.org/officeDocument/2006/relationships/image" Target="../media/image45.png"/><Relationship Id="rId10" Type="http://schemas.openxmlformats.org/officeDocument/2006/relationships/image" Target="../media/image16.png"/><Relationship Id="rId4" Type="http://schemas.openxmlformats.org/officeDocument/2006/relationships/image" Target="../media/image44.png"/><Relationship Id="rId9" Type="http://schemas.openxmlformats.org/officeDocument/2006/relationships/chart" Target="../charts/char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13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chart" Target="../charts/chart41.xml"/><Relationship Id="rId12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chart" Target="../charts/chart44.xml"/><Relationship Id="rId5" Type="http://schemas.openxmlformats.org/officeDocument/2006/relationships/image" Target="../media/image46.png"/><Relationship Id="rId10" Type="http://schemas.openxmlformats.org/officeDocument/2006/relationships/chart" Target="../charts/chart43.xml"/><Relationship Id="rId4" Type="http://schemas.openxmlformats.org/officeDocument/2006/relationships/image" Target="../media/image41.png"/><Relationship Id="rId9" Type="http://schemas.openxmlformats.org/officeDocument/2006/relationships/image" Target="../media/image48.png"/><Relationship Id="rId1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image" Target="../media/image50.png"/><Relationship Id="rId7" Type="http://schemas.openxmlformats.org/officeDocument/2006/relationships/chart" Target="../charts/chart47.xml"/><Relationship Id="rId12" Type="http://schemas.openxmlformats.org/officeDocument/2006/relationships/image" Target="../media/image1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11" Type="http://schemas.openxmlformats.org/officeDocument/2006/relationships/image" Target="../media/image18.png"/><Relationship Id="rId5" Type="http://schemas.openxmlformats.org/officeDocument/2006/relationships/chart" Target="../charts/chart45.xml"/><Relationship Id="rId10" Type="http://schemas.openxmlformats.org/officeDocument/2006/relationships/image" Target="../media/image51.png"/><Relationship Id="rId4" Type="http://schemas.openxmlformats.org/officeDocument/2006/relationships/image" Target="../media/image37.jpe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3" Type="http://schemas.openxmlformats.org/officeDocument/2006/relationships/image" Target="../media/image13.png"/><Relationship Id="rId7" Type="http://schemas.openxmlformats.org/officeDocument/2006/relationships/chart" Target="../charts/chart5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image" Target="../media/image37.jpe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6.xml"/><Relationship Id="rId3" Type="http://schemas.openxmlformats.org/officeDocument/2006/relationships/image" Target="../media/image13.png"/><Relationship Id="rId7" Type="http://schemas.openxmlformats.org/officeDocument/2006/relationships/chart" Target="../charts/chart55.xml"/><Relationship Id="rId12" Type="http://schemas.openxmlformats.org/officeDocument/2006/relationships/image" Target="../media/image3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4.xml"/><Relationship Id="rId11" Type="http://schemas.openxmlformats.org/officeDocument/2006/relationships/image" Target="../media/image17.png"/><Relationship Id="rId5" Type="http://schemas.openxmlformats.org/officeDocument/2006/relationships/chart" Target="../charts/chart53.xml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image" Target="../media/image13.png"/><Relationship Id="rId7" Type="http://schemas.openxmlformats.org/officeDocument/2006/relationships/chart" Target="../charts/chart5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8.xml"/><Relationship Id="rId11" Type="http://schemas.openxmlformats.org/officeDocument/2006/relationships/image" Target="../media/image57.png"/><Relationship Id="rId5" Type="http://schemas.openxmlformats.org/officeDocument/2006/relationships/chart" Target="../charts/chart57.xml"/><Relationship Id="rId10" Type="http://schemas.openxmlformats.org/officeDocument/2006/relationships/image" Target="../media/image17.png"/><Relationship Id="rId4" Type="http://schemas.openxmlformats.org/officeDocument/2006/relationships/image" Target="../media/image56.pn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0.jpeg"/><Relationship Id="rId3" Type="http://schemas.openxmlformats.org/officeDocument/2006/relationships/image" Target="../media/image18.png"/><Relationship Id="rId7" Type="http://schemas.openxmlformats.org/officeDocument/2006/relationships/chart" Target="../charts/chart64.xml"/><Relationship Id="rId12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3.xml"/><Relationship Id="rId11" Type="http://schemas.openxmlformats.org/officeDocument/2006/relationships/image" Target="../media/image41.png"/><Relationship Id="rId5" Type="http://schemas.openxmlformats.org/officeDocument/2006/relationships/chart" Target="../charts/chart62.xml"/><Relationship Id="rId15" Type="http://schemas.openxmlformats.org/officeDocument/2006/relationships/image" Target="../media/image11.png"/><Relationship Id="rId10" Type="http://schemas.openxmlformats.org/officeDocument/2006/relationships/image" Target="../media/image59.png"/><Relationship Id="rId4" Type="http://schemas.openxmlformats.org/officeDocument/2006/relationships/chart" Target="../charts/chart61.xml"/><Relationship Id="rId9" Type="http://schemas.openxmlformats.org/officeDocument/2006/relationships/image" Target="../media/image58.png"/><Relationship Id="rId1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65.xml"/><Relationship Id="rId7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7.xml"/><Relationship Id="rId11" Type="http://schemas.openxmlformats.org/officeDocument/2006/relationships/image" Target="../media/image11.png"/><Relationship Id="rId5" Type="http://schemas.openxmlformats.org/officeDocument/2006/relationships/chart" Target="../charts/chart66.xml"/><Relationship Id="rId10" Type="http://schemas.openxmlformats.org/officeDocument/2006/relationships/image" Target="../media/image61.png"/><Relationship Id="rId4" Type="http://schemas.openxmlformats.org/officeDocument/2006/relationships/image" Target="../media/image44.png"/><Relationship Id="rId9" Type="http://schemas.openxmlformats.org/officeDocument/2006/relationships/chart" Target="../charts/char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luis.tadeu@fordesi.p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988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 err="1">
                <a:solidFill>
                  <a:prstClr val="white"/>
                </a:solidFill>
              </a:rPr>
              <a:t>Luis</a:t>
            </a:r>
            <a:r>
              <a:rPr lang="pt-PT" u="none" dirty="0">
                <a:solidFill>
                  <a:prstClr val="white"/>
                </a:solidFill>
              </a:rPr>
              <a:t> Tadeu</a:t>
            </a:r>
          </a:p>
        </p:txBody>
      </p:sp>
      <p:grpSp>
        <p:nvGrpSpPr>
          <p:cNvPr id="47106" name="Group 4"/>
          <p:cNvGrpSpPr>
            <a:grpSpLocks/>
          </p:cNvGrpSpPr>
          <p:nvPr/>
        </p:nvGrpSpPr>
        <p:grpSpPr bwMode="auto">
          <a:xfrm rot="-5400000">
            <a:off x="1903412" y="-1903412"/>
            <a:ext cx="4581525" cy="8388350"/>
            <a:chOff x="2339752" y="0"/>
            <a:chExt cx="2088232" cy="3933056"/>
          </a:xfrm>
        </p:grpSpPr>
        <p:sp>
          <p:nvSpPr>
            <p:cNvPr id="6" name="Rounded Rectangle 5"/>
            <p:cNvSpPr/>
            <p:nvPr/>
          </p:nvSpPr>
          <p:spPr>
            <a:xfrm>
              <a:off x="2339752" y="0"/>
              <a:ext cx="2088232" cy="3933056"/>
            </a:xfrm>
            <a:prstGeom prst="roundRect">
              <a:avLst>
                <a:gd name="adj" fmla="val 10603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41199" y="0"/>
              <a:ext cx="2088232" cy="12690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>
                <a:solidFill>
                  <a:prstClr val="white"/>
                </a:solidFill>
              </a:endParaRPr>
            </a:p>
          </p:txBody>
        </p:sp>
      </p:grpSp>
      <p:pic>
        <p:nvPicPr>
          <p:cNvPr id="47107" name="Picture 12" descr="Logo FORDES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084763"/>
            <a:ext cx="149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8" name="Group 25"/>
          <p:cNvGrpSpPr>
            <a:grpSpLocks/>
          </p:cNvGrpSpPr>
          <p:nvPr/>
        </p:nvGrpSpPr>
        <p:grpSpPr bwMode="auto">
          <a:xfrm>
            <a:off x="0" y="-26988"/>
            <a:ext cx="8388350" cy="1803401"/>
            <a:chOff x="0" y="-27384"/>
            <a:chExt cx="8388424" cy="1804154"/>
          </a:xfrm>
        </p:grpSpPr>
        <p:pic>
          <p:nvPicPr>
            <p:cNvPr id="47113" name="Picture 19" descr="488245.jpg"/>
            <p:cNvPicPr>
              <a:picLocks noChangeAspect="1"/>
            </p:cNvPicPr>
            <p:nvPr/>
          </p:nvPicPr>
          <p:blipFill>
            <a:blip r:embed="rId4" cstate="print"/>
            <a:srcRect l="7693" t="8963" b="10390"/>
            <a:stretch>
              <a:fillRect/>
            </a:stretch>
          </p:blipFill>
          <p:spPr bwMode="auto">
            <a:xfrm>
              <a:off x="2546080" y="-27384"/>
              <a:ext cx="295678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4" name="Picture 20" descr="82191288.jpg"/>
            <p:cNvPicPr>
              <a:picLocks noChangeAspect="1"/>
            </p:cNvPicPr>
            <p:nvPr/>
          </p:nvPicPr>
          <p:blipFill>
            <a:blip r:embed="rId5" cstate="print"/>
            <a:srcRect t="20998"/>
            <a:stretch>
              <a:fillRect/>
            </a:stretch>
          </p:blipFill>
          <p:spPr bwMode="auto">
            <a:xfrm>
              <a:off x="5502861" y="-27384"/>
              <a:ext cx="2885563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5" name="Picture 21" descr="200182090-001.jpg"/>
            <p:cNvPicPr>
              <a:picLocks noChangeAspect="1"/>
            </p:cNvPicPr>
            <p:nvPr/>
          </p:nvPicPr>
          <p:blipFill>
            <a:blip r:embed="rId6" cstate="print"/>
            <a:srcRect l="18422" b="13203"/>
            <a:stretch>
              <a:fillRect/>
            </a:stretch>
          </p:blipFill>
          <p:spPr bwMode="auto">
            <a:xfrm>
              <a:off x="0" y="-27384"/>
              <a:ext cx="2546043" cy="1804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26"/>
          <p:cNvSpPr/>
          <p:nvPr/>
        </p:nvSpPr>
        <p:spPr>
          <a:xfrm rot="16200000">
            <a:off x="3222624" y="-3249612"/>
            <a:ext cx="1943101" cy="8388350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>
              <a:solidFill>
                <a:prstClr val="white"/>
              </a:solidFill>
            </a:endParaRPr>
          </a:p>
        </p:txBody>
      </p:sp>
      <p:sp>
        <p:nvSpPr>
          <p:cNvPr id="47110" name="TextBox 10"/>
          <p:cNvSpPr txBox="1">
            <a:spLocks noChangeArrowheads="1"/>
          </p:cNvSpPr>
          <p:nvPr/>
        </p:nvSpPr>
        <p:spPr bwMode="auto">
          <a:xfrm>
            <a:off x="179388" y="1916113"/>
            <a:ext cx="82089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2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VII Congresso da APLOP</a:t>
            </a:r>
            <a:endParaRPr lang="pt-BR" sz="3200" b="1" u="none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  <a:p>
            <a:endParaRPr lang="pt-BR" sz="2800" u="none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  <a:p>
            <a:r>
              <a:rPr lang="pt-BR" sz="2800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Apresentação do Estudo de Mercado dos Portos da CPLP</a:t>
            </a:r>
          </a:p>
          <a:p>
            <a:endParaRPr lang="pt-PT" sz="2400" u="none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  <a:p>
            <a:r>
              <a:rPr lang="pt-PT" sz="2800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r>
              <a:rPr lang="pt-PT" sz="1600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                           				 </a:t>
            </a:r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Lobito, 17 de Outubro de 2013</a:t>
            </a:r>
            <a:endParaRPr lang="pt-PT" b="1" u="none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7111" name="Picture 2" descr="C:\Users\ginacio.FORDESI\Desktop\Projectos\Actualização Estudo Mercado CPLP\Logos_JPG_PNG\JPG_Fundo_branco\Logo_horizontal01_co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875" y="4589463"/>
            <a:ext cx="36480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"/>
          <p:cNvPicPr>
            <a:picLocks noChangeAspect="1" noChangeArrowheads="1"/>
          </p:cNvPicPr>
          <p:nvPr/>
        </p:nvPicPr>
        <p:blipFill>
          <a:blip r:embed="rId8" cstate="print"/>
          <a:srcRect l="20700" t="10080" r="66701" b="82001"/>
          <a:stretch>
            <a:fillRect/>
          </a:stretch>
        </p:blipFill>
        <p:spPr bwMode="auto">
          <a:xfrm>
            <a:off x="4067175" y="4724400"/>
            <a:ext cx="25812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6"/>
          <p:cNvSpPr txBox="1">
            <a:spLocks noChangeArrowheads="1"/>
          </p:cNvSpPr>
          <p:nvPr/>
        </p:nvSpPr>
        <p:spPr bwMode="auto">
          <a:xfrm>
            <a:off x="0" y="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7088" y="1844675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Apresentação Global do Projecto – Principais Fases e Cronograma de Desenvolvimento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5288" y="1844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1.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088" y="2349500"/>
            <a:ext cx="7200900" cy="358775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Actualização do Estudo de Mercado - Metodologia de Abordagem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349500"/>
            <a:ext cx="360362" cy="382588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2.</a:t>
            </a:r>
          </a:p>
        </p:txBody>
      </p:sp>
      <p:sp>
        <p:nvSpPr>
          <p:cNvPr id="634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C4C6B9-B723-4460-9B16-19CE16C2755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288" y="5513388"/>
            <a:ext cx="360362" cy="360362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4.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875" y="2852738"/>
            <a:ext cx="358775" cy="3603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3.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8675" y="5524500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Próximos Passos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6613" y="2852738"/>
            <a:ext cx="7226300" cy="3603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Dinâmicas Comerciais no Espaço CPLP – Apresentação Preliminar do Estudo de Mercado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46175" y="3873500"/>
            <a:ext cx="6421438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Fluxos de Tráfego no Espaço CPLP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6175" y="4429125"/>
            <a:ext cx="6408738" cy="374650"/>
          </a:xfrm>
          <a:prstGeom prst="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Evolução das Relações Comerciais no Período 2010 - 2012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1413" y="4932363"/>
            <a:ext cx="6421437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Panorâmica sobre as Linhas Regulares no Espaço CPLP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28713" y="3332163"/>
            <a:ext cx="6421437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Âmbito da 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angola.pt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633913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7F03EB-00B2-4040-8FC2-3CC29A9E373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5540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Portugal e Angola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2275" y="5300663"/>
            <a:ext cx="2735263" cy="155733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7" name="Rectangle 6"/>
          <p:cNvSpPr/>
          <p:nvPr/>
        </p:nvSpPr>
        <p:spPr>
          <a:xfrm>
            <a:off x="468313" y="1557338"/>
            <a:ext cx="2735262" cy="155575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pic>
        <p:nvPicPr>
          <p:cNvPr id="8" name="Picture 7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446552">
            <a:off x="2506663" y="3702050"/>
            <a:ext cx="2608262" cy="8651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eta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60484">
            <a:off x="3344863" y="3403600"/>
            <a:ext cx="252888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241800" y="1412875"/>
            <a:ext cx="1944688" cy="15843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1" name="TextBox 10"/>
          <p:cNvSpPr txBox="1"/>
          <p:nvPr/>
        </p:nvSpPr>
        <p:spPr>
          <a:xfrm>
            <a:off x="4730750" y="1427163"/>
            <a:ext cx="1584325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37%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Alimentares e forragens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1700" y="2035175"/>
            <a:ext cx="14747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15%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Cimento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1700" y="2460625"/>
            <a:ext cx="1474788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11%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188" y="3500438"/>
            <a:ext cx="2016125" cy="129698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5" name="TextBox 14"/>
          <p:cNvSpPr txBox="1"/>
          <p:nvPr/>
        </p:nvSpPr>
        <p:spPr>
          <a:xfrm>
            <a:off x="1150938" y="3675063"/>
            <a:ext cx="2089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94%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Petróleo Bruto</a:t>
            </a:r>
          </a:p>
        </p:txBody>
      </p:sp>
      <p:pic>
        <p:nvPicPr>
          <p:cNvPr id="19" name="Picture 18" descr="Cimento.jpg"/>
          <p:cNvPicPr>
            <a:picLocks noChangeAspect="1"/>
          </p:cNvPicPr>
          <p:nvPr/>
        </p:nvPicPr>
        <p:blipFill>
          <a:blip r:embed="rId6" cstate="print"/>
          <a:srcRect l="7476" t="7476" r="26966" b="12200"/>
          <a:stretch>
            <a:fillRect/>
          </a:stretch>
        </p:blipFill>
        <p:spPr>
          <a:xfrm>
            <a:off x="4314825" y="2024063"/>
            <a:ext cx="431800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2" name="Picture 21" descr="ramas.jpg"/>
          <p:cNvPicPr>
            <a:picLocks noChangeAspect="1"/>
          </p:cNvPicPr>
          <p:nvPr/>
        </p:nvPicPr>
        <p:blipFill>
          <a:blip r:embed="rId7" cstate="print"/>
          <a:srcRect l="8001" r="23750"/>
          <a:stretch>
            <a:fillRect/>
          </a:stretch>
        </p:blipFill>
        <p:spPr>
          <a:xfrm>
            <a:off x="684213" y="3640138"/>
            <a:ext cx="431800" cy="4000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25" name="Chart 24"/>
          <p:cNvGraphicFramePr/>
          <p:nvPr/>
        </p:nvGraphicFramePr>
        <p:xfrm>
          <a:off x="6156177" y="4221088"/>
          <a:ext cx="298782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24750" y="6364288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27" name="Chart 26"/>
          <p:cNvGraphicFramePr/>
          <p:nvPr/>
        </p:nvGraphicFramePr>
        <p:xfrm>
          <a:off x="467544" y="1484784"/>
          <a:ext cx="2736304" cy="162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1691680" y="5373217"/>
          <a:ext cx="2736304" cy="148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9" name="Chart 28"/>
          <p:cNvGraphicFramePr/>
          <p:nvPr/>
        </p:nvGraphicFramePr>
        <p:xfrm>
          <a:off x="6156176" y="1700808"/>
          <a:ext cx="29878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16013" y="4149725"/>
            <a:ext cx="1511300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4%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Veículos e Mat. de Transporte, Máquinas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97363" y="2481263"/>
            <a:ext cx="469900" cy="4429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4221163"/>
            <a:ext cx="4699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03713" y="1490663"/>
            <a:ext cx="4445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71775" y="4581525"/>
            <a:ext cx="1223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 u="none">
                <a:solidFill>
                  <a:srgbClr val="C00000"/>
                </a:solidFill>
                <a:latin typeface="Calibri" pitchFamily="34" charset="0"/>
              </a:rPr>
              <a:t>2.783.343 Ton.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2975" y="3429000"/>
            <a:ext cx="11144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1.964.046 Ton.</a:t>
            </a:r>
          </a:p>
        </p:txBody>
      </p:sp>
      <p:pic>
        <p:nvPicPr>
          <p:cNvPr id="65565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83213" y="5283200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8" descr="brasil.pt.jpg"/>
          <p:cNvPicPr>
            <a:picLocks noChangeAspect="1"/>
          </p:cNvPicPr>
          <p:nvPr/>
        </p:nvPicPr>
        <p:blipFill>
          <a:blip r:embed="rId2" cstate="print"/>
          <a:srcRect l="1825" t="1241"/>
          <a:stretch>
            <a:fillRect/>
          </a:stretch>
        </p:blipFill>
        <p:spPr bwMode="auto">
          <a:xfrm>
            <a:off x="0" y="1412875"/>
            <a:ext cx="62277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5238750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F34302-ADB8-4004-90FC-618EE72C3AB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564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Portugal e Brasil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95513" y="5084763"/>
            <a:ext cx="3384550" cy="165735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pic>
        <p:nvPicPr>
          <p:cNvPr id="31" name="Picture 30" descr="seta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09714">
            <a:off x="1282700" y="3378200"/>
            <a:ext cx="3086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09865">
            <a:off x="727075" y="2998788"/>
            <a:ext cx="3208338" cy="127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827088" y="1412875"/>
            <a:ext cx="2449512" cy="12954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4" name="Rectangle 33"/>
          <p:cNvSpPr/>
          <p:nvPr/>
        </p:nvSpPr>
        <p:spPr>
          <a:xfrm>
            <a:off x="3821113" y="3357563"/>
            <a:ext cx="2339975" cy="1655762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5" name="TextBox 34"/>
          <p:cNvSpPr txBox="1"/>
          <p:nvPr/>
        </p:nvSpPr>
        <p:spPr>
          <a:xfrm>
            <a:off x="4360863" y="3503613"/>
            <a:ext cx="2087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36%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Cimento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8638" y="3979863"/>
            <a:ext cx="1944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Metalúrgicos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38638" y="4473575"/>
            <a:ext cx="1944687" cy="531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4%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Alimentares e Forragens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7950" y="3068638"/>
            <a:ext cx="2376488" cy="172878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2" name="TextBox 41"/>
          <p:cNvSpPr txBox="1"/>
          <p:nvPr/>
        </p:nvSpPr>
        <p:spPr>
          <a:xfrm>
            <a:off x="614363" y="3275013"/>
            <a:ext cx="1879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61%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Petróleo Bruto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4363" y="3690938"/>
            <a:ext cx="2157412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30%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Alimentares e Forragens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4363" y="4265613"/>
            <a:ext cx="1809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7%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Cereais</a:t>
            </a:r>
          </a:p>
        </p:txBody>
      </p:sp>
      <p:pic>
        <p:nvPicPr>
          <p:cNvPr id="47" name="Picture 46" descr="ramas.jpg"/>
          <p:cNvPicPr>
            <a:picLocks noChangeAspect="1"/>
          </p:cNvPicPr>
          <p:nvPr/>
        </p:nvPicPr>
        <p:blipFill>
          <a:blip r:embed="rId6" cstate="print"/>
          <a:srcRect l="8001" r="23750"/>
          <a:stretch>
            <a:fillRect/>
          </a:stretch>
        </p:blipFill>
        <p:spPr>
          <a:xfrm>
            <a:off x="179388" y="3213100"/>
            <a:ext cx="457200" cy="4254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49" name="Chart 48"/>
          <p:cNvGraphicFramePr/>
          <p:nvPr/>
        </p:nvGraphicFramePr>
        <p:xfrm>
          <a:off x="6156176" y="4221088"/>
          <a:ext cx="298782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0" name="Chart 49"/>
          <p:cNvGraphicFramePr/>
          <p:nvPr/>
        </p:nvGraphicFramePr>
        <p:xfrm>
          <a:off x="827584" y="1412777"/>
          <a:ext cx="244827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2195736" y="5013176"/>
          <a:ext cx="3312368" cy="169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2" name="Picture 51" descr="Cimento.jpg"/>
          <p:cNvPicPr>
            <a:picLocks noChangeAspect="1"/>
          </p:cNvPicPr>
          <p:nvPr/>
        </p:nvPicPr>
        <p:blipFill>
          <a:blip r:embed="rId10" cstate="print"/>
          <a:srcRect l="7476" t="7476" r="26966" b="12200"/>
          <a:stretch>
            <a:fillRect/>
          </a:stretch>
        </p:blipFill>
        <p:spPr>
          <a:xfrm>
            <a:off x="3927475" y="3514725"/>
            <a:ext cx="433388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pic>
        <p:nvPicPr>
          <p:cNvPr id="25" name="Picture 24" descr="cereais1.jpg"/>
          <p:cNvPicPr>
            <a:picLocks noChangeAspect="1"/>
          </p:cNvPicPr>
          <p:nvPr/>
        </p:nvPicPr>
        <p:blipFill>
          <a:blip r:embed="rId11" cstate="print"/>
          <a:srcRect l="10921" r="20567"/>
          <a:stretch>
            <a:fillRect/>
          </a:stretch>
        </p:blipFill>
        <p:spPr>
          <a:xfrm>
            <a:off x="168275" y="4246563"/>
            <a:ext cx="473075" cy="431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6" name="Picture 25" descr="ferro.jpg"/>
          <p:cNvPicPr>
            <a:picLocks noChangeAspect="1"/>
          </p:cNvPicPr>
          <p:nvPr/>
        </p:nvPicPr>
        <p:blipFill>
          <a:blip r:embed="rId12" cstate="print"/>
          <a:srcRect r="37000"/>
          <a:stretch>
            <a:fillRect/>
          </a:stretch>
        </p:blipFill>
        <p:spPr>
          <a:xfrm>
            <a:off x="3927475" y="4005263"/>
            <a:ext cx="457200" cy="3905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7475" y="4483100"/>
            <a:ext cx="446088" cy="4460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3716338"/>
            <a:ext cx="444500" cy="44608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38" name="Chart 37"/>
          <p:cNvGraphicFramePr/>
          <p:nvPr/>
        </p:nvGraphicFramePr>
        <p:xfrm>
          <a:off x="6228184" y="1772815"/>
          <a:ext cx="2915816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665413" y="4703763"/>
            <a:ext cx="12239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1.225.333 Ton.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547813" y="2781300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2.063.290 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5" grpId="0"/>
      <p:bldP spid="36" grpId="0"/>
      <p:bldP spid="37" grpId="0"/>
      <p:bldP spid="41" grpId="0" animBg="1"/>
      <p:bldP spid="42" grpId="0"/>
      <p:bldP spid="43" grpId="0"/>
      <p:bldP spid="44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caboverde.pt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150" y="46196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975" y="5281613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96795-BDB3-4B52-8B61-DCE88A34A2F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7589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Portugal e Cabo Verde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-1588" y="1416050"/>
            <a:ext cx="3024188" cy="155575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67592" name="Slide Number Placeholder 27"/>
          <p:cNvSpPr txBox="1">
            <a:spLocks/>
          </p:cNvSpPr>
          <p:nvPr/>
        </p:nvSpPr>
        <p:spPr bwMode="auto">
          <a:xfrm>
            <a:off x="4427538" y="141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CA1CADA-B030-4562-98EA-D923E9ECACF2}" type="slidenum">
              <a:rPr lang="pt-PT" sz="800" b="1" u="none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pPr algn="r"/>
              <a:t>13</a:t>
            </a:fld>
            <a:endParaRPr lang="pt-PT" sz="800" b="1" u="none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8" name="Picture 7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02486">
            <a:off x="2252663" y="2859088"/>
            <a:ext cx="1331912" cy="7556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eta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81920">
            <a:off x="2659063" y="3089275"/>
            <a:ext cx="139382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93963" y="4479925"/>
            <a:ext cx="3311525" cy="155575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1" name="Rectangle 10"/>
          <p:cNvSpPr/>
          <p:nvPr/>
        </p:nvSpPr>
        <p:spPr>
          <a:xfrm>
            <a:off x="3763963" y="1416050"/>
            <a:ext cx="2374900" cy="165576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2" name="TextBox 11"/>
          <p:cNvSpPr txBox="1"/>
          <p:nvPr/>
        </p:nvSpPr>
        <p:spPr>
          <a:xfrm>
            <a:off x="4302125" y="1506538"/>
            <a:ext cx="2089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56%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Cimento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1488" y="1954213"/>
            <a:ext cx="1944687" cy="531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16%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Alimentares e Forragens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1488" y="2463800"/>
            <a:ext cx="1944687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573463"/>
            <a:ext cx="2303463" cy="12922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6" name="TextBox 15"/>
          <p:cNvSpPr txBox="1"/>
          <p:nvPr/>
        </p:nvSpPr>
        <p:spPr>
          <a:xfrm>
            <a:off x="539750" y="3708400"/>
            <a:ext cx="1836738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56%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113" y="4264025"/>
            <a:ext cx="1943100" cy="531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39%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Alimentares e Forragens</a:t>
            </a:r>
          </a:p>
        </p:txBody>
      </p:sp>
      <p:pic>
        <p:nvPicPr>
          <p:cNvPr id="19" name="Picture 18" descr="Cimento.jpg"/>
          <p:cNvPicPr>
            <a:picLocks noChangeAspect="1"/>
          </p:cNvPicPr>
          <p:nvPr/>
        </p:nvPicPr>
        <p:blipFill>
          <a:blip r:embed="rId7" cstate="print"/>
          <a:srcRect l="7476" t="7476" r="26966" b="12200"/>
          <a:stretch>
            <a:fillRect/>
          </a:stretch>
        </p:blipFill>
        <p:spPr>
          <a:xfrm>
            <a:off x="3835400" y="1487488"/>
            <a:ext cx="449263" cy="4127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28" name="Chart 27"/>
          <p:cNvGraphicFramePr/>
          <p:nvPr/>
        </p:nvGraphicFramePr>
        <p:xfrm>
          <a:off x="6156176" y="4149080"/>
          <a:ext cx="29878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524750" y="6448425"/>
            <a:ext cx="10795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30" name="Chart 29"/>
          <p:cNvGraphicFramePr/>
          <p:nvPr/>
        </p:nvGraphicFramePr>
        <p:xfrm>
          <a:off x="0" y="1412776"/>
          <a:ext cx="2987824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2490242" y="4517628"/>
          <a:ext cx="3312368" cy="158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40163" y="2492375"/>
            <a:ext cx="4699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138" y="3751263"/>
            <a:ext cx="471487" cy="4429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38575" y="1954213"/>
            <a:ext cx="446088" cy="44608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188" y="4278313"/>
            <a:ext cx="4445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44675" y="3055938"/>
            <a:ext cx="12239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31.188 Ton.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1875" y="3403600"/>
            <a:ext cx="12239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433.342 Ton.</a:t>
            </a:r>
          </a:p>
        </p:txBody>
      </p:sp>
      <p:graphicFrame>
        <p:nvGraphicFramePr>
          <p:cNvPr id="35" name="Chart 34"/>
          <p:cNvGraphicFramePr/>
          <p:nvPr/>
        </p:nvGraphicFramePr>
        <p:xfrm>
          <a:off x="6012160" y="1772816"/>
          <a:ext cx="31318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AA836A-E7B4-4652-88E5-3F48A6E80099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8610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Portugal e Guiné-Bissau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68612" name="Picture 4" descr="ptguine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450" y="1409700"/>
            <a:ext cx="2736850" cy="122396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pic>
        <p:nvPicPr>
          <p:cNvPr id="7" name="Picture 6" descr="set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64363">
            <a:off x="2971007" y="3201194"/>
            <a:ext cx="1452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975484">
            <a:off x="2424112" y="3103563"/>
            <a:ext cx="1381125" cy="698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843213" y="4652963"/>
            <a:ext cx="2881312" cy="13684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" name="Rectangle 9"/>
          <p:cNvSpPr/>
          <p:nvPr/>
        </p:nvSpPr>
        <p:spPr>
          <a:xfrm>
            <a:off x="3995738" y="1557338"/>
            <a:ext cx="2089150" cy="1655762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1" name="TextBox 10"/>
          <p:cNvSpPr txBox="1"/>
          <p:nvPr/>
        </p:nvSpPr>
        <p:spPr>
          <a:xfrm>
            <a:off x="4497388" y="1731963"/>
            <a:ext cx="18303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34%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Cimento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8338" y="2206625"/>
            <a:ext cx="1704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28%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Petrolíferos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8338" y="2641600"/>
            <a:ext cx="1533525" cy="531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26%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50" y="3500438"/>
            <a:ext cx="2663825" cy="165735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5" name="TextBox 14"/>
          <p:cNvSpPr txBox="1"/>
          <p:nvPr/>
        </p:nvSpPr>
        <p:spPr>
          <a:xfrm>
            <a:off x="633413" y="3592513"/>
            <a:ext cx="2197100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48%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475" y="4137025"/>
            <a:ext cx="1944688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39%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Batatas, legumes e frutos frescos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475" y="4668838"/>
            <a:ext cx="1944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11%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Madeira e Cortiça</a:t>
            </a:r>
          </a:p>
        </p:txBody>
      </p:sp>
      <p:pic>
        <p:nvPicPr>
          <p:cNvPr id="18" name="Picture 17" descr="Cimento.jpg"/>
          <p:cNvPicPr>
            <a:picLocks noChangeAspect="1"/>
          </p:cNvPicPr>
          <p:nvPr/>
        </p:nvPicPr>
        <p:blipFill>
          <a:blip r:embed="rId5" cstate="print"/>
          <a:srcRect l="18107" t="9838" r="16335" b="9838"/>
          <a:stretch>
            <a:fillRect/>
          </a:stretch>
        </p:blipFill>
        <p:spPr>
          <a:xfrm>
            <a:off x="4067175" y="1709738"/>
            <a:ext cx="433388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24" name="Chart 23"/>
          <p:cNvGraphicFramePr/>
          <p:nvPr/>
        </p:nvGraphicFramePr>
        <p:xfrm>
          <a:off x="6012160" y="1628800"/>
          <a:ext cx="31318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6084168" y="4221088"/>
          <a:ext cx="30598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28" name="Chart 27"/>
          <p:cNvGraphicFramePr/>
          <p:nvPr/>
        </p:nvGraphicFramePr>
        <p:xfrm>
          <a:off x="1187624" y="1412776"/>
          <a:ext cx="280831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Chart 28"/>
          <p:cNvGraphicFramePr/>
          <p:nvPr/>
        </p:nvGraphicFramePr>
        <p:xfrm>
          <a:off x="2843808" y="4653136"/>
          <a:ext cx="2880320" cy="139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7" name="Picture 26" descr="madeira.jpg"/>
          <p:cNvPicPr>
            <a:picLocks noChangeAspect="1"/>
          </p:cNvPicPr>
          <p:nvPr/>
        </p:nvPicPr>
        <p:blipFill>
          <a:blip r:embed="rId10" cstate="print"/>
          <a:srcRect l="16778" r="2012"/>
          <a:stretch>
            <a:fillRect/>
          </a:stretch>
        </p:blipFill>
        <p:spPr>
          <a:xfrm>
            <a:off x="192088" y="4651375"/>
            <a:ext cx="431800" cy="4000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0975" y="3632200"/>
            <a:ext cx="4699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4183063"/>
            <a:ext cx="447675" cy="3540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1" name="Picture 30" descr="ramas.jpg"/>
          <p:cNvPicPr>
            <a:picLocks noChangeAspect="1"/>
          </p:cNvPicPr>
          <p:nvPr/>
        </p:nvPicPr>
        <p:blipFill>
          <a:blip r:embed="rId13" cstate="print"/>
          <a:srcRect l="8001" r="23750"/>
          <a:stretch>
            <a:fillRect/>
          </a:stretch>
        </p:blipFill>
        <p:spPr>
          <a:xfrm>
            <a:off x="4067175" y="2205038"/>
            <a:ext cx="433388" cy="4000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175" y="2695575"/>
            <a:ext cx="446088" cy="4460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5513" y="3141663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5.962 Ton.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24300" y="3500438"/>
            <a:ext cx="12239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158.611 Ton.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FEC8E9-CF31-440E-96E5-FAADF22B897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9634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Portugal e Moçambique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69636" name="Picture 4" descr="pt.mocambique.jpg"/>
          <p:cNvPicPr>
            <a:picLocks noChangeAspect="1"/>
          </p:cNvPicPr>
          <p:nvPr/>
        </p:nvPicPr>
        <p:blipFill>
          <a:blip r:embed="rId2" cstate="print"/>
          <a:srcRect l="2960" t="1241"/>
          <a:stretch>
            <a:fillRect/>
          </a:stretch>
        </p:blipFill>
        <p:spPr bwMode="auto">
          <a:xfrm>
            <a:off x="0" y="1412875"/>
            <a:ext cx="61563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et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20367">
            <a:off x="3308350" y="3594101"/>
            <a:ext cx="319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917106">
            <a:off x="2549525" y="3929063"/>
            <a:ext cx="3595687" cy="1208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7950" y="1412875"/>
            <a:ext cx="3095625" cy="165576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" name="Rectangle 8"/>
          <p:cNvSpPr/>
          <p:nvPr/>
        </p:nvSpPr>
        <p:spPr>
          <a:xfrm>
            <a:off x="539750" y="5084763"/>
            <a:ext cx="3168650" cy="177323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" name="Rectangle 9"/>
          <p:cNvSpPr/>
          <p:nvPr/>
        </p:nvSpPr>
        <p:spPr>
          <a:xfrm>
            <a:off x="611188" y="3351213"/>
            <a:ext cx="2592387" cy="1230312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1" name="TextBox 10"/>
          <p:cNvSpPr txBox="1"/>
          <p:nvPr/>
        </p:nvSpPr>
        <p:spPr>
          <a:xfrm>
            <a:off x="1150938" y="3443288"/>
            <a:ext cx="2089150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97%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Alimentares e Forragens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0300" y="3959225"/>
            <a:ext cx="1944688" cy="531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Batatas, legumes e frutos frescos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0" y="1425575"/>
            <a:ext cx="2447925" cy="165576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5" name="TextBox 14"/>
          <p:cNvSpPr txBox="1"/>
          <p:nvPr/>
        </p:nvSpPr>
        <p:spPr>
          <a:xfrm>
            <a:off x="4197350" y="1452563"/>
            <a:ext cx="1890713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26%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Veículos,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Mat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5125" y="1979613"/>
            <a:ext cx="2001838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23%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Alimentares e Forragens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5125" y="2584450"/>
            <a:ext cx="20018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12%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Cimento</a:t>
            </a:r>
          </a:p>
        </p:txBody>
      </p:sp>
      <p:graphicFrame>
        <p:nvGraphicFramePr>
          <p:cNvPr id="26" name="Chart 25"/>
          <p:cNvGraphicFramePr/>
          <p:nvPr/>
        </p:nvGraphicFramePr>
        <p:xfrm>
          <a:off x="6084168" y="1772816"/>
          <a:ext cx="30598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28" name="Chart 27"/>
          <p:cNvGraphicFramePr/>
          <p:nvPr/>
        </p:nvGraphicFramePr>
        <p:xfrm>
          <a:off x="6156176" y="4221088"/>
          <a:ext cx="29878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28"/>
          <p:cNvGraphicFramePr/>
          <p:nvPr/>
        </p:nvGraphicFramePr>
        <p:xfrm>
          <a:off x="179512" y="1412776"/>
          <a:ext cx="302433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539552" y="5102678"/>
          <a:ext cx="3168352" cy="175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52850" y="1519238"/>
            <a:ext cx="471488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4213" y="4076700"/>
            <a:ext cx="447675" cy="3556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4" name="Picture 23" descr="Cimento.jpg"/>
          <p:cNvPicPr>
            <a:picLocks noChangeAspect="1"/>
          </p:cNvPicPr>
          <p:nvPr/>
        </p:nvPicPr>
        <p:blipFill>
          <a:blip r:embed="rId11" cstate="print"/>
          <a:srcRect l="7476" t="7476" r="26966" b="12200"/>
          <a:stretch>
            <a:fillRect/>
          </a:stretch>
        </p:blipFill>
        <p:spPr>
          <a:xfrm>
            <a:off x="3762375" y="2578100"/>
            <a:ext cx="471488" cy="431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3500438"/>
            <a:ext cx="444500" cy="44608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5075" y="2060575"/>
            <a:ext cx="446088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360738" y="4775200"/>
            <a:ext cx="12239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97.562 Ton.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6825" y="3789363"/>
            <a:ext cx="12239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82.919 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/>
      <p:bldP spid="16" grpId="0"/>
      <p:bldP spid="17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B9CB9-1E6C-4A09-B220-B9FB03E790C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0658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Portugal e S. Tomé e Príncipe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70660" name="Picture 4" descr="ptstome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et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92375"/>
            <a:ext cx="107791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39480">
            <a:off x="2540000" y="3152776"/>
            <a:ext cx="1995487" cy="1008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188" y="1412875"/>
            <a:ext cx="2736850" cy="143986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" name="Rectangle 8"/>
          <p:cNvSpPr/>
          <p:nvPr/>
        </p:nvSpPr>
        <p:spPr>
          <a:xfrm>
            <a:off x="1763713" y="5229225"/>
            <a:ext cx="2736850" cy="139858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" name="Rectangle 9"/>
          <p:cNvSpPr/>
          <p:nvPr/>
        </p:nvSpPr>
        <p:spPr>
          <a:xfrm>
            <a:off x="4241800" y="1412875"/>
            <a:ext cx="1914525" cy="172878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1" name="TextBox 10"/>
          <p:cNvSpPr txBox="1"/>
          <p:nvPr/>
        </p:nvSpPr>
        <p:spPr>
          <a:xfrm>
            <a:off x="4756150" y="1490663"/>
            <a:ext cx="1603375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38%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Produtos Alimentares e Forragens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0275" y="2146300"/>
            <a:ext cx="1492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31%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Cimento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088" y="3789363"/>
            <a:ext cx="2238375" cy="11525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5" name="TextBox 14"/>
          <p:cNvSpPr txBox="1"/>
          <p:nvPr/>
        </p:nvSpPr>
        <p:spPr>
          <a:xfrm>
            <a:off x="1325563" y="3852863"/>
            <a:ext cx="1830387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74%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800" y="4379913"/>
            <a:ext cx="1704975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22%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graphicFrame>
        <p:nvGraphicFramePr>
          <p:cNvPr id="22" name="Chart 21"/>
          <p:cNvGraphicFramePr/>
          <p:nvPr/>
        </p:nvGraphicFramePr>
        <p:xfrm>
          <a:off x="6084168" y="1700808"/>
          <a:ext cx="30598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6156176" y="4293096"/>
          <a:ext cx="29878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611561" y="1412776"/>
          <a:ext cx="273630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1763688" y="5229200"/>
          <a:ext cx="2777989" cy="139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25988" y="2578100"/>
            <a:ext cx="1492250" cy="531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5%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300" y="3873500"/>
            <a:ext cx="469900" cy="4429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97363" y="2624138"/>
            <a:ext cx="469900" cy="4429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0" name="Picture 29" descr="Cimento.jpg"/>
          <p:cNvPicPr>
            <a:picLocks noChangeAspect="1"/>
          </p:cNvPicPr>
          <p:nvPr/>
        </p:nvPicPr>
        <p:blipFill>
          <a:blip r:embed="rId10" cstate="print"/>
          <a:srcRect l="7476" t="7476" r="26966" b="12200"/>
          <a:stretch>
            <a:fillRect/>
          </a:stretch>
        </p:blipFill>
        <p:spPr>
          <a:xfrm>
            <a:off x="4318000" y="2133600"/>
            <a:ext cx="431800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10063" y="1582738"/>
            <a:ext cx="4445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4713" y="4424363"/>
            <a:ext cx="4445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484438" y="3454400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2.819 Ton.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27538" y="3429000"/>
            <a:ext cx="12239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66.383 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/>
      <p:bldP spid="16" grpId="0"/>
      <p:bldP spid="27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brasil.angola.jpg"/>
          <p:cNvPicPr>
            <a:picLocks noChangeAspect="1"/>
          </p:cNvPicPr>
          <p:nvPr/>
        </p:nvPicPr>
        <p:blipFill>
          <a:blip r:embed="rId2" cstate="print"/>
          <a:srcRect l="2841" t="1413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5278438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135B07-DBAE-488B-ADC6-B391DD20F6F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1684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</a:t>
            </a:r>
            <a:r>
              <a:rPr lang="pt-PT" u="none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Angola e Brasil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5" y="3138488"/>
            <a:ext cx="2736850" cy="151447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8" name="Rectangle 7"/>
          <p:cNvSpPr/>
          <p:nvPr/>
        </p:nvSpPr>
        <p:spPr>
          <a:xfrm>
            <a:off x="95250" y="1412875"/>
            <a:ext cx="2735263" cy="165576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" name="TextBox 9"/>
          <p:cNvSpPr txBox="1"/>
          <p:nvPr/>
        </p:nvSpPr>
        <p:spPr>
          <a:xfrm>
            <a:off x="685800" y="2003425"/>
            <a:ext cx="20526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Cereais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452688"/>
            <a:ext cx="2052638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Vidreiros e Produtos Cerâmicos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250" y="1458913"/>
            <a:ext cx="2052638" cy="531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29%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63938" y="5994400"/>
            <a:ext cx="2592387" cy="603250"/>
            <a:chOff x="395536" y="2564904"/>
            <a:chExt cx="2592288" cy="603448"/>
          </a:xfrm>
        </p:grpSpPr>
        <p:sp>
          <p:nvSpPr>
            <p:cNvPr id="16" name="Rectangle 15"/>
            <p:cNvSpPr/>
            <p:nvPr/>
          </p:nvSpPr>
          <p:spPr>
            <a:xfrm>
              <a:off x="395536" y="2564904"/>
              <a:ext cx="2592288" cy="60344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5265" y="2609369"/>
              <a:ext cx="1944613" cy="531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u="none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Arial" pitchFamily="34" charset="0"/>
                </a:rPr>
                <a:t>100% </a:t>
              </a:r>
              <a:r>
                <a:rPr lang="pt-PT" sz="1050" u="none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Arial" pitchFamily="34" charset="0"/>
                </a:rPr>
                <a:t>Combustíveis minerais sólidos</a:t>
              </a:r>
            </a:p>
          </p:txBody>
        </p:sp>
      </p:grpSp>
      <p:pic>
        <p:nvPicPr>
          <p:cNvPr id="18" name="Picture 17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73627">
            <a:off x="1865313" y="5095875"/>
            <a:ext cx="2816225" cy="11287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seta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3662">
            <a:off x="2006600" y="4652963"/>
            <a:ext cx="28067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348038" y="3138488"/>
            <a:ext cx="2736850" cy="139858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30" name="Chart 29"/>
          <p:cNvGraphicFramePr/>
          <p:nvPr/>
        </p:nvGraphicFramePr>
        <p:xfrm>
          <a:off x="6156176" y="4077072"/>
          <a:ext cx="298782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32" name="Chart 31"/>
          <p:cNvGraphicFramePr/>
          <p:nvPr/>
        </p:nvGraphicFramePr>
        <p:xfrm>
          <a:off x="6084168" y="1628800"/>
          <a:ext cx="30598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/>
          <p:cNvGraphicFramePr/>
          <p:nvPr/>
        </p:nvGraphicFramePr>
        <p:xfrm>
          <a:off x="179512" y="3140968"/>
          <a:ext cx="280831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3419873" y="3212976"/>
          <a:ext cx="2520279" cy="129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3" name="Picture 22" descr="cereais1.jpg"/>
          <p:cNvPicPr>
            <a:picLocks noChangeAspect="1"/>
          </p:cNvPicPr>
          <p:nvPr/>
        </p:nvPicPr>
        <p:blipFill>
          <a:blip r:embed="rId10" cstate="print"/>
          <a:srcRect l="10921" r="20567"/>
          <a:stretch>
            <a:fillRect/>
          </a:stretch>
        </p:blipFill>
        <p:spPr>
          <a:xfrm>
            <a:off x="179388" y="1989138"/>
            <a:ext cx="504825" cy="45878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484313"/>
            <a:ext cx="504825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0025" y="2530475"/>
            <a:ext cx="514350" cy="431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375" y="6080125"/>
            <a:ext cx="504825" cy="434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805113" y="4645025"/>
            <a:ext cx="12239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760.352 Ton.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49513" y="5983288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165.113 Ton.</a:t>
            </a:r>
          </a:p>
        </p:txBody>
      </p:sp>
      <p:pic>
        <p:nvPicPr>
          <p:cNvPr id="71706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7975" y="4638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  <p:bldP spid="9" grpId="0"/>
      <p:bldP spid="21" grpId="0" animBg="1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 descr="angola.pt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150" y="4624388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F4D02E-BB79-4A6D-86FA-1C8AFB72336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Angola e Cabo Verde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962400"/>
            <a:ext cx="219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3763" y="2555875"/>
            <a:ext cx="419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e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510110">
            <a:off x="2725738" y="3979862"/>
            <a:ext cx="2103438" cy="10144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68313" y="5318125"/>
            <a:ext cx="3167062" cy="151288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2" name="Rectangle 11"/>
          <p:cNvSpPr/>
          <p:nvPr/>
        </p:nvSpPr>
        <p:spPr>
          <a:xfrm>
            <a:off x="179388" y="2111375"/>
            <a:ext cx="3024187" cy="15113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13" name="Chart 12"/>
          <p:cNvGraphicFramePr/>
          <p:nvPr/>
        </p:nvGraphicFramePr>
        <p:xfrm>
          <a:off x="467544" y="5301208"/>
          <a:ext cx="3168352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79512" y="2182810"/>
          <a:ext cx="302433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6156177" y="1844824"/>
          <a:ext cx="29878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6228184" y="4293096"/>
          <a:ext cx="2915816" cy="21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Rectangle 18"/>
          <p:cNvSpPr/>
          <p:nvPr/>
        </p:nvSpPr>
        <p:spPr>
          <a:xfrm>
            <a:off x="3351213" y="2924175"/>
            <a:ext cx="2805112" cy="64928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0" name="TextBox 19"/>
          <p:cNvSpPr txBox="1"/>
          <p:nvPr/>
        </p:nvSpPr>
        <p:spPr>
          <a:xfrm>
            <a:off x="3897313" y="3052763"/>
            <a:ext cx="22891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93%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57575" y="3035300"/>
            <a:ext cx="4445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51275" y="4005263"/>
            <a:ext cx="1225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23 Ton.</a:t>
            </a:r>
          </a:p>
        </p:txBody>
      </p:sp>
      <p:pic>
        <p:nvPicPr>
          <p:cNvPr id="76820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78450" y="5278438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angola.pt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150" y="46101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68EDF-7D6C-4B5B-98DA-FA8E2334841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7828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Angola e Guiné-Bissau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778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3763" y="2555875"/>
            <a:ext cx="419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510110">
            <a:off x="3498850" y="4392613"/>
            <a:ext cx="1252537" cy="604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68313" y="5318125"/>
            <a:ext cx="3167062" cy="151288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1" name="Rectangle 10"/>
          <p:cNvSpPr/>
          <p:nvPr/>
        </p:nvSpPr>
        <p:spPr>
          <a:xfrm>
            <a:off x="179388" y="2117725"/>
            <a:ext cx="3024187" cy="15113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4" name="Rectangle 13"/>
          <p:cNvSpPr/>
          <p:nvPr/>
        </p:nvSpPr>
        <p:spPr>
          <a:xfrm>
            <a:off x="3351213" y="2924175"/>
            <a:ext cx="2805112" cy="7207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5" name="TextBox 14"/>
          <p:cNvSpPr txBox="1"/>
          <p:nvPr/>
        </p:nvSpPr>
        <p:spPr>
          <a:xfrm>
            <a:off x="3897313" y="3052763"/>
            <a:ext cx="2289175" cy="531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100%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467545" y="5301208"/>
          <a:ext cx="3168352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79512" y="2116956"/>
          <a:ext cx="3024336" cy="155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78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4988" y="4095750"/>
            <a:ext cx="46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Chart 18"/>
          <p:cNvGraphicFramePr/>
          <p:nvPr/>
        </p:nvGraphicFramePr>
        <p:xfrm>
          <a:off x="6084168" y="1988840"/>
          <a:ext cx="30598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156176" y="4293096"/>
          <a:ext cx="298782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475" y="3068638"/>
            <a:ext cx="471488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67175" y="4221163"/>
            <a:ext cx="1225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18 Ton.</a:t>
            </a:r>
          </a:p>
        </p:txBody>
      </p:sp>
      <p:pic>
        <p:nvPicPr>
          <p:cNvPr id="77844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83213" y="5278438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6"/>
          <p:cNvSpPr txBox="1">
            <a:spLocks noChangeArrowheads="1"/>
          </p:cNvSpPr>
          <p:nvPr/>
        </p:nvSpPr>
        <p:spPr bwMode="auto">
          <a:xfrm>
            <a:off x="0" y="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7088" y="1844675"/>
            <a:ext cx="7200900" cy="3603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Apresentação Global do Projecto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5288" y="1844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1.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088" y="2349500"/>
            <a:ext cx="7200900" cy="3587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Actualização do Estudo de Mercado - Metodologia de Abordagem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325688"/>
            <a:ext cx="360362" cy="3825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2.</a:t>
            </a:r>
          </a:p>
        </p:txBody>
      </p:sp>
      <p:sp>
        <p:nvSpPr>
          <p:cNvPr id="491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2C6CB-01B6-461E-9C68-E183F5CC1CC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28675" y="3355975"/>
            <a:ext cx="7200900" cy="3587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Próximos Passos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5288" y="3344863"/>
            <a:ext cx="360362" cy="3603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4.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6613" y="2852738"/>
            <a:ext cx="7226300" cy="3603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Dinâmicas Comerciais no Espaço CPLP – Apresentação Preliminar do Estudo de Mercado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875" y="2828925"/>
            <a:ext cx="358775" cy="3603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216B3C-27D8-49DC-9E66-C27032B37A9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8850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Angola e Moçambique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78852" name="Picture 4" descr="angola.pt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763" y="2565400"/>
            <a:ext cx="419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7813" y="4000500"/>
            <a:ext cx="3167062" cy="15113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" name="Rectangle 8"/>
          <p:cNvSpPr/>
          <p:nvPr/>
        </p:nvSpPr>
        <p:spPr>
          <a:xfrm>
            <a:off x="250825" y="2171700"/>
            <a:ext cx="3168650" cy="151288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pic>
        <p:nvPicPr>
          <p:cNvPr id="788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6075" y="5291138"/>
            <a:ext cx="619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460187">
            <a:off x="4708525" y="5507038"/>
            <a:ext cx="990600" cy="477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Chart 15"/>
          <p:cNvGraphicFramePr/>
          <p:nvPr/>
        </p:nvGraphicFramePr>
        <p:xfrm>
          <a:off x="6156176" y="1916832"/>
          <a:ext cx="298782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6228184" y="4077072"/>
          <a:ext cx="29158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19" name="Chart 18"/>
          <p:cNvGraphicFramePr/>
          <p:nvPr/>
        </p:nvGraphicFramePr>
        <p:xfrm>
          <a:off x="251520" y="2204864"/>
          <a:ext cx="3168352" cy="148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349107" y="4054828"/>
          <a:ext cx="3096345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Rectangle 22"/>
          <p:cNvSpPr/>
          <p:nvPr/>
        </p:nvSpPr>
        <p:spPr>
          <a:xfrm>
            <a:off x="287338" y="5578475"/>
            <a:ext cx="3529012" cy="122396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4" name="TextBox 23"/>
          <p:cNvSpPr txBox="1"/>
          <p:nvPr/>
        </p:nvSpPr>
        <p:spPr>
          <a:xfrm>
            <a:off x="877888" y="5688013"/>
            <a:ext cx="2794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48%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7888" y="6289675"/>
            <a:ext cx="279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34%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6237288"/>
            <a:ext cx="471487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5661025"/>
            <a:ext cx="504825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43438" y="5876925"/>
            <a:ext cx="12239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1.218 Ton.</a:t>
            </a:r>
          </a:p>
        </p:txBody>
      </p:sp>
      <p:pic>
        <p:nvPicPr>
          <p:cNvPr id="78869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24388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3" grpId="0" animBg="1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angola.pt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738" y="5278438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78CA3F-0096-4886-89BA-D0590DD16A93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9876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Angola e S. Tomé e Príncipe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798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3763" y="2555875"/>
            <a:ext cx="419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98712">
            <a:off x="4267995" y="4736306"/>
            <a:ext cx="811212" cy="390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9388" y="5173663"/>
            <a:ext cx="2879725" cy="1350962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" name="Rectangle 8"/>
          <p:cNvSpPr/>
          <p:nvPr/>
        </p:nvSpPr>
        <p:spPr>
          <a:xfrm>
            <a:off x="179388" y="2117725"/>
            <a:ext cx="3024187" cy="15113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pic>
        <p:nvPicPr>
          <p:cNvPr id="15" name="Picture 14" descr="seta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251696">
            <a:off x="3887788" y="4967288"/>
            <a:ext cx="885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19" name="Chart 18"/>
          <p:cNvGraphicFramePr/>
          <p:nvPr/>
        </p:nvGraphicFramePr>
        <p:xfrm>
          <a:off x="179513" y="5157192"/>
          <a:ext cx="273630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179513" y="2132856"/>
          <a:ext cx="3024336" cy="15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98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6550" y="4630738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276600" y="2924175"/>
            <a:ext cx="2808288" cy="13684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3" name="TextBox 22"/>
          <p:cNvSpPr txBox="1"/>
          <p:nvPr/>
        </p:nvSpPr>
        <p:spPr>
          <a:xfrm>
            <a:off x="3867150" y="3006725"/>
            <a:ext cx="2222500" cy="531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63%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Veículos, Mat. de Transporte, Máquinas,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etc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7150" y="3651250"/>
            <a:ext cx="2073275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29%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Batatas, legumes e frutos frescos</a:t>
            </a:r>
          </a:p>
        </p:txBody>
      </p:sp>
      <p:graphicFrame>
        <p:nvGraphicFramePr>
          <p:cNvPr id="21" name="Chart 20"/>
          <p:cNvGraphicFramePr/>
          <p:nvPr/>
        </p:nvGraphicFramePr>
        <p:xfrm>
          <a:off x="6084168" y="4221089"/>
          <a:ext cx="30598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6084168" y="1844824"/>
          <a:ext cx="30598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6" name="Rectangle 25"/>
          <p:cNvSpPr/>
          <p:nvPr/>
        </p:nvSpPr>
        <p:spPr>
          <a:xfrm>
            <a:off x="3181350" y="6062663"/>
            <a:ext cx="3005138" cy="6477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7" name="TextBox 26"/>
          <p:cNvSpPr txBox="1"/>
          <p:nvPr/>
        </p:nvSpPr>
        <p:spPr>
          <a:xfrm>
            <a:off x="3771900" y="6186488"/>
            <a:ext cx="2343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100%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Petrolíferos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71850" y="3068638"/>
            <a:ext cx="4699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475" y="3716338"/>
            <a:ext cx="447675" cy="3556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0" name="Picture 29" descr="ramas.jpg"/>
          <p:cNvPicPr>
            <a:picLocks noChangeAspect="1"/>
          </p:cNvPicPr>
          <p:nvPr/>
        </p:nvPicPr>
        <p:blipFill>
          <a:blip r:embed="rId14" cstate="print"/>
          <a:srcRect l="8001" r="23750"/>
          <a:stretch>
            <a:fillRect/>
          </a:stretch>
        </p:blipFill>
        <p:spPr>
          <a:xfrm>
            <a:off x="3348038" y="6165850"/>
            <a:ext cx="431800" cy="4000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3492500" y="5229225"/>
            <a:ext cx="12239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34.534 Ton.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43438" y="4581525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313 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3" grpId="0"/>
      <p:bldP spid="24" grpId="0"/>
      <p:bldP spid="26" grpId="0" animBg="1"/>
      <p:bldP spid="27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brasil.caboverde.jpg"/>
          <p:cNvPicPr>
            <a:picLocks noChangeAspect="1"/>
          </p:cNvPicPr>
          <p:nvPr/>
        </p:nvPicPr>
        <p:blipFill>
          <a:blip r:embed="rId2" cstate="print"/>
          <a:srcRect l="2960" t="1241"/>
          <a:stretch>
            <a:fillRect/>
          </a:stretch>
        </p:blipFill>
        <p:spPr bwMode="auto">
          <a:xfrm>
            <a:off x="0" y="1412875"/>
            <a:ext cx="61563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2F19E-BC30-420D-9D21-ADE5E61B6D0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2707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Brasil e Cabo Verde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6" name="Picture 5" descr="set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72225">
            <a:off x="1417638" y="3987800"/>
            <a:ext cx="16383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9575" y="5403850"/>
            <a:ext cx="3168650" cy="139858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" name="Rectangle 8"/>
          <p:cNvSpPr/>
          <p:nvPr/>
        </p:nvSpPr>
        <p:spPr>
          <a:xfrm>
            <a:off x="0" y="1844675"/>
            <a:ext cx="2663825" cy="187166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" name="TextBox 9"/>
          <p:cNvSpPr txBox="1"/>
          <p:nvPr/>
        </p:nvSpPr>
        <p:spPr>
          <a:xfrm>
            <a:off x="590550" y="3059113"/>
            <a:ext cx="1944688" cy="531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4%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Vidreiros e Produtos Cerâmicos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388" y="1995488"/>
            <a:ext cx="1944687" cy="531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56%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388" y="2541588"/>
            <a:ext cx="22891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13%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Cereais</a:t>
            </a:r>
          </a:p>
        </p:txBody>
      </p:sp>
      <p:pic>
        <p:nvPicPr>
          <p:cNvPr id="16" name="Picture 15" descr="cereais1.jpg"/>
          <p:cNvPicPr>
            <a:picLocks noChangeAspect="1"/>
          </p:cNvPicPr>
          <p:nvPr/>
        </p:nvPicPr>
        <p:blipFill>
          <a:blip r:embed="rId4" cstate="print"/>
          <a:srcRect l="10921" r="20567"/>
          <a:stretch>
            <a:fillRect/>
          </a:stretch>
        </p:blipFill>
        <p:spPr>
          <a:xfrm>
            <a:off x="71438" y="2530475"/>
            <a:ext cx="504825" cy="4603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18" name="Chart 17"/>
          <p:cNvGraphicFramePr/>
          <p:nvPr/>
        </p:nvGraphicFramePr>
        <p:xfrm>
          <a:off x="6084168" y="1772816"/>
          <a:ext cx="30598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6084168" y="4221088"/>
          <a:ext cx="3059832" cy="215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67544" y="5377103"/>
          <a:ext cx="3240360" cy="148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Rectangle 21"/>
          <p:cNvSpPr/>
          <p:nvPr/>
        </p:nvSpPr>
        <p:spPr>
          <a:xfrm>
            <a:off x="3348038" y="2678113"/>
            <a:ext cx="2736850" cy="139858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23" name="Chart 22"/>
          <p:cNvGraphicFramePr/>
          <p:nvPr/>
        </p:nvGraphicFramePr>
        <p:xfrm>
          <a:off x="3347865" y="2678461"/>
          <a:ext cx="2736304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88" y="1976438"/>
            <a:ext cx="5080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88" y="3094038"/>
            <a:ext cx="514350" cy="4794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260475" y="4165600"/>
            <a:ext cx="12239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9.509 Ton.</a:t>
            </a:r>
          </a:p>
        </p:txBody>
      </p:sp>
      <p:pic>
        <p:nvPicPr>
          <p:cNvPr id="72725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163" y="5283200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05275" y="4633913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22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91EF95-1290-434C-AEF7-2D70BFEA0A1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3730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Brasil e Guiné-Bissau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73732" name="Picture 4" descr="brasilguine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24075" y="5345113"/>
            <a:ext cx="3168650" cy="151288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pic>
        <p:nvPicPr>
          <p:cNvPr id="7" name="Picture 6" descr="set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91252">
            <a:off x="1374775" y="4017963"/>
            <a:ext cx="2098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438" y="2636838"/>
            <a:ext cx="2771775" cy="1223962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" name="TextBox 9"/>
          <p:cNvSpPr txBox="1"/>
          <p:nvPr/>
        </p:nvSpPr>
        <p:spPr>
          <a:xfrm>
            <a:off x="674688" y="2708275"/>
            <a:ext cx="2181225" cy="531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87%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688" y="3309938"/>
            <a:ext cx="22907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8%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Cereais</a:t>
            </a:r>
          </a:p>
        </p:txBody>
      </p:sp>
      <p:pic>
        <p:nvPicPr>
          <p:cNvPr id="13" name="Picture 12" descr="cereais1.jpg"/>
          <p:cNvPicPr>
            <a:picLocks noChangeAspect="1"/>
          </p:cNvPicPr>
          <p:nvPr/>
        </p:nvPicPr>
        <p:blipFill>
          <a:blip r:embed="rId4" cstate="print"/>
          <a:srcRect l="10921" r="20567"/>
          <a:stretch>
            <a:fillRect/>
          </a:stretch>
        </p:blipFill>
        <p:spPr>
          <a:xfrm>
            <a:off x="179388" y="3284538"/>
            <a:ext cx="504825" cy="4603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19" name="Chart 18"/>
          <p:cNvGraphicFramePr/>
          <p:nvPr/>
        </p:nvGraphicFramePr>
        <p:xfrm>
          <a:off x="6156176" y="1844824"/>
          <a:ext cx="32038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084168" y="4221088"/>
          <a:ext cx="30598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22" name="Chart 21"/>
          <p:cNvGraphicFramePr/>
          <p:nvPr/>
        </p:nvGraphicFramePr>
        <p:xfrm>
          <a:off x="2195736" y="5373216"/>
          <a:ext cx="3108032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Rectangle 22"/>
          <p:cNvSpPr/>
          <p:nvPr/>
        </p:nvSpPr>
        <p:spPr>
          <a:xfrm>
            <a:off x="3375025" y="2557463"/>
            <a:ext cx="2736850" cy="139858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25" name="Chart 24"/>
          <p:cNvGraphicFramePr/>
          <p:nvPr/>
        </p:nvGraphicFramePr>
        <p:xfrm>
          <a:off x="3361719" y="2587148"/>
          <a:ext cx="2706144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2708275"/>
            <a:ext cx="504825" cy="5048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441450" y="4187825"/>
            <a:ext cx="12239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3.023 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  <p:bldP spid="23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ACB2E-9E54-47BF-BC6B-5774B5A52EB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4754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Brasil e Moçambique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74756" name="Picture 4" descr="brasil.mocambique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et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1063">
            <a:off x="1358900" y="4506913"/>
            <a:ext cx="43195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599238">
            <a:off x="1189038" y="4999038"/>
            <a:ext cx="4392612" cy="1152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8113" y="3279775"/>
            <a:ext cx="2879725" cy="13684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" name="Rectangle 8"/>
          <p:cNvSpPr/>
          <p:nvPr/>
        </p:nvSpPr>
        <p:spPr>
          <a:xfrm>
            <a:off x="3276600" y="2420938"/>
            <a:ext cx="2808288" cy="6477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1" name="TextBox 10"/>
          <p:cNvSpPr txBox="1"/>
          <p:nvPr/>
        </p:nvSpPr>
        <p:spPr>
          <a:xfrm>
            <a:off x="3822700" y="2549525"/>
            <a:ext cx="2289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97%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Combustíveis Minerais Sólidos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788" y="1457325"/>
            <a:ext cx="2735262" cy="172561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4" name="TextBox 13"/>
          <p:cNvSpPr txBox="1"/>
          <p:nvPr/>
        </p:nvSpPr>
        <p:spPr>
          <a:xfrm>
            <a:off x="800100" y="2043113"/>
            <a:ext cx="1838325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15%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875" y="1576388"/>
            <a:ext cx="21653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58%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Cereais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800" y="2646363"/>
            <a:ext cx="22145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Cimento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03575" y="3284538"/>
            <a:ext cx="2881313" cy="13684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22" name="Chart 21"/>
          <p:cNvGraphicFramePr/>
          <p:nvPr/>
        </p:nvGraphicFramePr>
        <p:xfrm>
          <a:off x="137947" y="3279518"/>
          <a:ext cx="2880320" cy="140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3203848" y="3284984"/>
          <a:ext cx="2863105" cy="140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6156176" y="1916832"/>
          <a:ext cx="29878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6228184" y="4221088"/>
          <a:ext cx="2915816" cy="215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pic>
        <p:nvPicPr>
          <p:cNvPr id="27" name="Picture 26" descr="cereais1.jpg"/>
          <p:cNvPicPr>
            <a:picLocks noChangeAspect="1"/>
          </p:cNvPicPr>
          <p:nvPr/>
        </p:nvPicPr>
        <p:blipFill>
          <a:blip r:embed="rId9" cstate="print"/>
          <a:srcRect l="10921" r="20567"/>
          <a:stretch>
            <a:fillRect/>
          </a:stretch>
        </p:blipFill>
        <p:spPr>
          <a:xfrm>
            <a:off x="300038" y="1598613"/>
            <a:ext cx="460375" cy="4191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8" name="Picture 27" descr="Cimento.jpg"/>
          <p:cNvPicPr>
            <a:picLocks noChangeAspect="1"/>
          </p:cNvPicPr>
          <p:nvPr/>
        </p:nvPicPr>
        <p:blipFill>
          <a:blip r:embed="rId10" cstate="print"/>
          <a:srcRect l="7476" t="7476" r="26966" b="12200"/>
          <a:stretch>
            <a:fillRect/>
          </a:stretch>
        </p:blipFill>
        <p:spPr>
          <a:xfrm>
            <a:off x="323850" y="2708275"/>
            <a:ext cx="431800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2133600"/>
            <a:ext cx="4445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35338" y="2530475"/>
            <a:ext cx="503237" cy="434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43213" y="5949950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108.620 Ton.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3713" y="5122863"/>
            <a:ext cx="12255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85.996 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3" grpId="0" animBg="1"/>
      <p:bldP spid="14" grpId="0"/>
      <p:bldP spid="15" grpId="0"/>
      <p:bldP spid="18" grpId="0"/>
      <p:bldP spid="21" grpId="0" animBg="1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5713D1-5FAF-4DAF-A5D3-1EDEEDD7CCD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5778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Brasil e S. Tomé e Príncipe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pic>
        <p:nvPicPr>
          <p:cNvPr id="75780" name="Picture 4" descr="brasil.stome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357563"/>
            <a:ext cx="3024188" cy="12954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pic>
        <p:nvPicPr>
          <p:cNvPr id="7" name="Picture 6" descr="set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5" y="4387850"/>
            <a:ext cx="27162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6838" y="1484313"/>
            <a:ext cx="3035300" cy="18002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" name="TextBox 8"/>
          <p:cNvSpPr txBox="1"/>
          <p:nvPr/>
        </p:nvSpPr>
        <p:spPr>
          <a:xfrm>
            <a:off x="663575" y="2243138"/>
            <a:ext cx="23955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26%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Minerais Brutos ou </a:t>
            </a:r>
            <a:r>
              <a:rPr lang="pt-PT" sz="1050" u="none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Manufacturados</a:t>
            </a:r>
            <a:endParaRPr lang="pt-PT" sz="105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" y="1692275"/>
            <a:ext cx="2289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43%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Cereais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575" y="2708275"/>
            <a:ext cx="22796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20%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pic>
        <p:nvPicPr>
          <p:cNvPr id="13" name="Picture 12" descr="set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26320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348038" y="5545138"/>
            <a:ext cx="2808287" cy="1223962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17" name="Chart 16"/>
          <p:cNvGraphicFramePr/>
          <p:nvPr/>
        </p:nvGraphicFramePr>
        <p:xfrm>
          <a:off x="6084168" y="1916832"/>
          <a:ext cx="30598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6156176" y="4149080"/>
          <a:ext cx="2987824" cy="230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0" y="3356992"/>
          <a:ext cx="2987824" cy="133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3419872" y="5616950"/>
          <a:ext cx="266429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2" name="Picture 21" descr="cereais1.jpg"/>
          <p:cNvPicPr>
            <a:picLocks noChangeAspect="1"/>
          </p:cNvPicPr>
          <p:nvPr/>
        </p:nvPicPr>
        <p:blipFill>
          <a:blip r:embed="rId9" cstate="print"/>
          <a:srcRect l="10921" r="20567"/>
          <a:stretch>
            <a:fillRect/>
          </a:stretch>
        </p:blipFill>
        <p:spPr>
          <a:xfrm>
            <a:off x="179388" y="1628775"/>
            <a:ext cx="504825" cy="4603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2708275"/>
            <a:ext cx="504825" cy="4460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2205038"/>
            <a:ext cx="504825" cy="4175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00338" y="5661025"/>
            <a:ext cx="12239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6 Ton.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1775" y="4868863"/>
            <a:ext cx="12239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518 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2" grpId="0"/>
      <p:bldP spid="16" grpId="0" animBg="1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0" descr="caboverde.pt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5281613"/>
            <a:ext cx="60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18631A-D25E-4B22-8B31-86190839BD23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0900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Cabo Verde e Guiné-Bissau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32138" y="5013325"/>
            <a:ext cx="2952750" cy="15113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1" name="Rectangle 20"/>
          <p:cNvSpPr/>
          <p:nvPr/>
        </p:nvSpPr>
        <p:spPr>
          <a:xfrm>
            <a:off x="93663" y="2117725"/>
            <a:ext cx="3024187" cy="15113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29" name="Chart 28"/>
          <p:cNvGraphicFramePr/>
          <p:nvPr/>
        </p:nvGraphicFramePr>
        <p:xfrm>
          <a:off x="6084168" y="1988840"/>
          <a:ext cx="30598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6228184" y="4365104"/>
          <a:ext cx="2915816" cy="201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179512" y="2132856"/>
          <a:ext cx="2736304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3209946" y="5021436"/>
          <a:ext cx="2880320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090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4988" y="4095750"/>
            <a:ext cx="46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eta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316795">
            <a:off x="2851150" y="3894138"/>
            <a:ext cx="5588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et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3462486">
            <a:off x="2673350" y="4179888"/>
            <a:ext cx="673100" cy="339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55563" y="4724400"/>
            <a:ext cx="3003550" cy="129698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0" name="TextBox 39"/>
          <p:cNvSpPr txBox="1"/>
          <p:nvPr/>
        </p:nvSpPr>
        <p:spPr>
          <a:xfrm>
            <a:off x="646113" y="4848225"/>
            <a:ext cx="23415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70%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Madeira e Cortiça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6113" y="5437188"/>
            <a:ext cx="234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12%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pic>
        <p:nvPicPr>
          <p:cNvPr id="8091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33763" y="2555875"/>
            <a:ext cx="419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203575" y="2232025"/>
            <a:ext cx="2922588" cy="131762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7" name="TextBox 26"/>
          <p:cNvSpPr txBox="1"/>
          <p:nvPr/>
        </p:nvSpPr>
        <p:spPr>
          <a:xfrm>
            <a:off x="3794125" y="2314575"/>
            <a:ext cx="2224088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16%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Produtos Alimentares e Forragens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94125" y="2959100"/>
            <a:ext cx="2259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15%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Cereais</a:t>
            </a:r>
          </a:p>
        </p:txBody>
      </p:sp>
      <p:pic>
        <p:nvPicPr>
          <p:cNvPr id="23" name="Picture 22" descr="madeira.jpg"/>
          <p:cNvPicPr>
            <a:picLocks noChangeAspect="1"/>
          </p:cNvPicPr>
          <p:nvPr/>
        </p:nvPicPr>
        <p:blipFill>
          <a:blip r:embed="rId12" cstate="print"/>
          <a:srcRect l="16778" r="2012"/>
          <a:stretch>
            <a:fillRect/>
          </a:stretch>
        </p:blipFill>
        <p:spPr>
          <a:xfrm>
            <a:off x="179388" y="4868863"/>
            <a:ext cx="431800" cy="4000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4" name="Picture 23" descr="cereais1.jpg"/>
          <p:cNvPicPr>
            <a:picLocks noChangeAspect="1"/>
          </p:cNvPicPr>
          <p:nvPr/>
        </p:nvPicPr>
        <p:blipFill>
          <a:blip r:embed="rId13" cstate="print"/>
          <a:srcRect l="10921" r="20567"/>
          <a:stretch>
            <a:fillRect/>
          </a:stretch>
        </p:blipFill>
        <p:spPr>
          <a:xfrm>
            <a:off x="3324225" y="2924175"/>
            <a:ext cx="503238" cy="4603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8038" y="2362200"/>
            <a:ext cx="4445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5373688"/>
            <a:ext cx="444500" cy="444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68538" y="4437063"/>
            <a:ext cx="12239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465 Ton.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59113" y="3644900"/>
            <a:ext cx="12255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256 Ton.</a:t>
            </a:r>
          </a:p>
        </p:txBody>
      </p:sp>
      <p:pic>
        <p:nvPicPr>
          <p:cNvPr id="80925" name="Picture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0675" y="46196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9" grpId="0" animBg="1"/>
      <p:bldP spid="40" grpId="0"/>
      <p:bldP spid="41" grpId="0"/>
      <p:bldP spid="26" grpId="0" animBg="1"/>
      <p:bldP spid="27" grpId="0"/>
      <p:bldP spid="28" grpId="0"/>
      <p:bldP spid="38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FEC9EB-C86F-45B0-860D-7F652203B3E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1922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Fluxos de Tráfego no Espaço CPLP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Fluxos Comerciais entre Cabo Verde e Moçambique </a:t>
            </a:r>
            <a:r>
              <a:rPr lang="pt-PT" sz="1200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(2012)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750" y="6405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(2012)</a:t>
            </a:r>
          </a:p>
        </p:txBody>
      </p:sp>
      <p:pic>
        <p:nvPicPr>
          <p:cNvPr id="81925" name="Picture 5" descr="caboverde.pt.jpg"/>
          <p:cNvPicPr>
            <a:picLocks noChangeAspect="1"/>
          </p:cNvPicPr>
          <p:nvPr/>
        </p:nvPicPr>
        <p:blipFill>
          <a:blip r:embed="rId2" cstate="print"/>
          <a:srcRect l="2670" t="1241"/>
          <a:stretch>
            <a:fillRect/>
          </a:stretch>
        </p:blipFill>
        <p:spPr bwMode="auto">
          <a:xfrm>
            <a:off x="0" y="1412875"/>
            <a:ext cx="617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3663" y="2117725"/>
            <a:ext cx="2894012" cy="15113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12" name="Chart 11"/>
          <p:cNvGraphicFramePr/>
          <p:nvPr/>
        </p:nvGraphicFramePr>
        <p:xfrm>
          <a:off x="179512" y="2132856"/>
          <a:ext cx="266429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2281238" y="6062663"/>
            <a:ext cx="3005137" cy="6477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9" name="TextBox 18"/>
          <p:cNvSpPr txBox="1"/>
          <p:nvPr/>
        </p:nvSpPr>
        <p:spPr>
          <a:xfrm>
            <a:off x="2871788" y="6186488"/>
            <a:ext cx="2343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100% </a:t>
            </a:r>
            <a:r>
              <a:rPr lang="pt-PT" sz="105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Artigos Diversos</a:t>
            </a:r>
          </a:p>
        </p:txBody>
      </p:sp>
      <p:pic>
        <p:nvPicPr>
          <p:cNvPr id="81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175" y="5310188"/>
            <a:ext cx="619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Chart 21"/>
          <p:cNvGraphicFramePr/>
          <p:nvPr/>
        </p:nvGraphicFramePr>
        <p:xfrm>
          <a:off x="6084168" y="1988840"/>
          <a:ext cx="30598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6156176" y="4221088"/>
          <a:ext cx="2987824" cy="21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7" name="Picture 26" descr="set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422190">
            <a:off x="2601913" y="4608513"/>
            <a:ext cx="3119437" cy="10461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3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3763" y="2555875"/>
            <a:ext cx="419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53988" y="4462463"/>
            <a:ext cx="2833687" cy="151288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aphicFrame>
        <p:nvGraphicFramePr>
          <p:cNvPr id="31" name="Chart 30"/>
          <p:cNvGraphicFramePr/>
          <p:nvPr/>
        </p:nvGraphicFramePr>
        <p:xfrm>
          <a:off x="179512" y="4437112"/>
          <a:ext cx="2808312" cy="15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98713" y="6191250"/>
            <a:ext cx="485775" cy="4191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48038" y="5300663"/>
            <a:ext cx="12239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u="none">
                <a:solidFill>
                  <a:srgbClr val="C00000"/>
                </a:solidFill>
                <a:latin typeface="Calibri" pitchFamily="34" charset="0"/>
              </a:rPr>
              <a:t>15 Ton.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4663" y="4076700"/>
            <a:ext cx="122396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0 Ton.</a:t>
            </a:r>
          </a:p>
        </p:txBody>
      </p:sp>
      <p:pic>
        <p:nvPicPr>
          <p:cNvPr id="81940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0675" y="46196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/>
      <p:bldP spid="2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6"/>
          <p:cNvSpPr txBox="1">
            <a:spLocks noChangeArrowheads="1"/>
          </p:cNvSpPr>
          <p:nvPr/>
        </p:nvSpPr>
        <p:spPr bwMode="auto">
          <a:xfrm>
            <a:off x="0" y="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7088" y="1844675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Apresentação Global do Projecto – Principais Fases e Cronograma de Desenvolvimento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5288" y="1844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1.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088" y="2349500"/>
            <a:ext cx="7200900" cy="358775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Actualização do Estudo de Mercado - Metodologia de Abordagem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349500"/>
            <a:ext cx="360362" cy="382588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2.</a:t>
            </a:r>
          </a:p>
        </p:txBody>
      </p:sp>
      <p:sp>
        <p:nvSpPr>
          <p:cNvPr id="829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4050FB-DC4B-48D9-922C-7808ADC09034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288" y="5513388"/>
            <a:ext cx="360362" cy="360362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4.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875" y="2852738"/>
            <a:ext cx="358775" cy="3603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3.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8675" y="5524500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Próximos Passos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6613" y="2852738"/>
            <a:ext cx="7226300" cy="3603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Dinâmicas Comerciais no Espaço CPLP – Apresentação Preliminar do Estudo de Mercado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46175" y="3873500"/>
            <a:ext cx="6421438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Fluxos de Tráfego no Espaço CPLP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6175" y="4429125"/>
            <a:ext cx="6408738" cy="37465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Evolução das Relações Comerciais no Espaço CPLP no Período 2007 - 2012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1413" y="4932363"/>
            <a:ext cx="6421437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Panorâmica sobre as Linhas Regulares no Espaço CPLP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28713" y="3332163"/>
            <a:ext cx="6421437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Âmbito da 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79388" y="1700213"/>
            <a:ext cx="8713787" cy="4968875"/>
          </a:xfrm>
          <a:prstGeom prst="roundRect">
            <a:avLst>
              <a:gd name="adj" fmla="val 7107"/>
            </a:avLst>
          </a:prstGeom>
          <a:solidFill>
            <a:schemeClr val="bg2">
              <a:lumMod val="75000"/>
              <a:alpha val="1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49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04570-835B-46C2-A436-D93E4FA7B01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4995" name="Rectangle 32"/>
          <p:cNvSpPr>
            <a:spLocks noChangeArrowheads="1"/>
          </p:cNvSpPr>
          <p:nvPr/>
        </p:nvSpPr>
        <p:spPr bwMode="auto">
          <a:xfrm>
            <a:off x="1476375" y="1916113"/>
            <a:ext cx="576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b="1">
                <a:solidFill>
                  <a:srgbClr val="595959"/>
                </a:solidFill>
                <a:latin typeface="Arial Narrow" pitchFamily="34" charset="0"/>
              </a:rPr>
              <a:t>ANGOLA </a:t>
            </a:r>
            <a:r>
              <a:rPr lang="pt-PT" b="1" u="none">
                <a:solidFill>
                  <a:srgbClr val="595959"/>
                </a:solidFill>
                <a:latin typeface="Arial Narrow" pitchFamily="34" charset="0"/>
              </a:rPr>
              <a:t>- Tráfego Geral</a:t>
            </a:r>
          </a:p>
        </p:txBody>
      </p:sp>
      <p:sp>
        <p:nvSpPr>
          <p:cNvPr id="84996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Evolução das Relações Comerciais no Espaço CPLP no Período 2007 - 2012 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251520" y="2924944"/>
          <a:ext cx="38884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139952" y="2924944"/>
          <a:ext cx="47160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8175" y="2540000"/>
            <a:ext cx="12239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Exportação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5963" y="2560638"/>
            <a:ext cx="12239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Importação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2051050" y="2924175"/>
            <a:ext cx="4897438" cy="1296988"/>
          </a:xfrm>
          <a:prstGeom prst="snip1Rect">
            <a:avLst/>
          </a:prstGeom>
          <a:solidFill>
            <a:schemeClr val="tx2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Relações Comerciais com Portugal em franco crescimento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Volume de Importações cresceu mais de 30% entre 2010 e 2012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Exportações duplicaram entre 2010 e 2012</a:t>
            </a:r>
          </a:p>
        </p:txBody>
      </p:sp>
      <p:sp>
        <p:nvSpPr>
          <p:cNvPr id="16" name="Snip Single Corner Rectangle 15"/>
          <p:cNvSpPr/>
          <p:nvPr/>
        </p:nvSpPr>
        <p:spPr>
          <a:xfrm>
            <a:off x="2051050" y="4365625"/>
            <a:ext cx="4897438" cy="647700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Evolução positiva nas Importações do Brasil </a:t>
            </a:r>
          </a:p>
        </p:txBody>
      </p:sp>
      <p:sp>
        <p:nvSpPr>
          <p:cNvPr id="17" name="Snip Single Corner Rectangle 16"/>
          <p:cNvSpPr/>
          <p:nvPr/>
        </p:nvSpPr>
        <p:spPr>
          <a:xfrm>
            <a:off x="2063750" y="2924175"/>
            <a:ext cx="4897438" cy="1296988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Relações Comerciais com Portugal em franco crescimento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Volume de Importações </a:t>
            </a:r>
            <a:r>
              <a:rPr lang="pt-PT" sz="1400" u="none" dirty="0" smtClean="0"/>
              <a:t> cresceu </a:t>
            </a:r>
            <a:r>
              <a:rPr lang="pt-PT" sz="1400" u="none" dirty="0"/>
              <a:t>mais de 30% entre 2010 e 2012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Exportações duplicaram entre 2010 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6"/>
          <p:cNvSpPr txBox="1">
            <a:spLocks noChangeArrowheads="1"/>
          </p:cNvSpPr>
          <p:nvPr/>
        </p:nvSpPr>
        <p:spPr bwMode="auto">
          <a:xfrm>
            <a:off x="0" y="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7088" y="1844675"/>
            <a:ext cx="7200900" cy="3603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Apresentação Global do Projecto – Principais Fases e Cronograma de Desenvolvimento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5288" y="1844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1.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088" y="2349500"/>
            <a:ext cx="7200900" cy="358775"/>
          </a:xfrm>
          <a:prstGeom prst="round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Actualização do Estudo de Mercado - Metodologia de Abordagem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349500"/>
            <a:ext cx="360362" cy="382588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2.</a:t>
            </a:r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24829D-E314-4A46-A804-8BA7B93EC3E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288" y="3368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4.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875" y="2852738"/>
            <a:ext cx="358775" cy="360362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8675" y="3355975"/>
            <a:ext cx="7200900" cy="358775"/>
          </a:xfrm>
          <a:prstGeom prst="round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Próximos Passos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6613" y="2852738"/>
            <a:ext cx="7226300" cy="360362"/>
          </a:xfrm>
          <a:prstGeom prst="round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Dinâmicas Comerciais no Espaço CPLP – Apresentação Preliminar do Estudo 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79388" y="1700213"/>
            <a:ext cx="8713787" cy="4968875"/>
          </a:xfrm>
          <a:prstGeom prst="roundRect">
            <a:avLst>
              <a:gd name="adj" fmla="val 7107"/>
            </a:avLst>
          </a:prstGeom>
          <a:solidFill>
            <a:schemeClr val="bg2">
              <a:lumMod val="75000"/>
              <a:alpha val="1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60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CF3395-7AAD-4449-9456-C354020ACC7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6019" name="Rectangle 32"/>
          <p:cNvSpPr>
            <a:spLocks noChangeArrowheads="1"/>
          </p:cNvSpPr>
          <p:nvPr/>
        </p:nvSpPr>
        <p:spPr bwMode="auto">
          <a:xfrm>
            <a:off x="1476375" y="1916113"/>
            <a:ext cx="576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b="1">
                <a:solidFill>
                  <a:srgbClr val="595959"/>
                </a:solidFill>
                <a:latin typeface="Arial Narrow" pitchFamily="34" charset="0"/>
              </a:rPr>
              <a:t>BRASIL </a:t>
            </a:r>
            <a:r>
              <a:rPr lang="pt-PT" b="1" u="none">
                <a:solidFill>
                  <a:srgbClr val="595959"/>
                </a:solidFill>
                <a:latin typeface="Arial Narrow" pitchFamily="34" charset="0"/>
              </a:rPr>
              <a:t>- Tráfego Geral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179512" y="2924944"/>
          <a:ext cx="39604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995936" y="2924944"/>
          <a:ext cx="489987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8175" y="2540000"/>
            <a:ext cx="12239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Exportação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625" y="2492375"/>
            <a:ext cx="12239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Importação</a:t>
            </a:r>
          </a:p>
        </p:txBody>
      </p:sp>
      <p:sp>
        <p:nvSpPr>
          <p:cNvPr id="12" name="Snip Single Corner Rectangle 11"/>
          <p:cNvSpPr/>
          <p:nvPr/>
        </p:nvSpPr>
        <p:spPr>
          <a:xfrm>
            <a:off x="2195513" y="4581525"/>
            <a:ext cx="4897437" cy="647700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Evolução positiva exportações para Angola (cerca de 750.000 Ton em 2012)</a:t>
            </a:r>
          </a:p>
        </p:txBody>
      </p:sp>
      <p:sp>
        <p:nvSpPr>
          <p:cNvPr id="14" name="Snip Single Corner Rectangle 13"/>
          <p:cNvSpPr/>
          <p:nvPr/>
        </p:nvSpPr>
        <p:spPr>
          <a:xfrm>
            <a:off x="2195513" y="3068638"/>
            <a:ext cx="4897437" cy="1296987"/>
          </a:xfrm>
          <a:prstGeom prst="snip1Rect">
            <a:avLst/>
          </a:prstGeom>
          <a:solidFill>
            <a:schemeClr val="tx2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Tendência de franco crescimento das Importações de Portugal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Volume de Importações passou dos 400.000 ton em 2010 para 1.250.000 Ton em 2012</a:t>
            </a:r>
          </a:p>
          <a:p>
            <a:pPr marL="4763" lvl="1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Exportações, embora sem evolução, têm um volume assinalável</a:t>
            </a:r>
          </a:p>
        </p:txBody>
      </p:sp>
      <p:sp>
        <p:nvSpPr>
          <p:cNvPr id="15" name="Snip Single Corner Rectangle 14"/>
          <p:cNvSpPr/>
          <p:nvPr/>
        </p:nvSpPr>
        <p:spPr>
          <a:xfrm>
            <a:off x="2195513" y="3059435"/>
            <a:ext cx="4897437" cy="1295400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Tendência de franco crescimento das Importações de Portugal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Volume de Importações passou dos 400.000 ton em 2010 para 1.250.000 Ton em 2012</a:t>
            </a:r>
          </a:p>
          <a:p>
            <a:pPr marL="4763" lvl="1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Exportações, embora sem evolução, têm um volume assinalável</a:t>
            </a:r>
          </a:p>
        </p:txBody>
      </p:sp>
      <p:sp>
        <p:nvSpPr>
          <p:cNvPr id="86027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Evolução das Relações Comerciais no Espaço CPLP no Período 2007 - 2012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79388" y="1700213"/>
            <a:ext cx="8713787" cy="4968875"/>
          </a:xfrm>
          <a:prstGeom prst="roundRect">
            <a:avLst>
              <a:gd name="adj" fmla="val 7107"/>
            </a:avLst>
          </a:prstGeom>
          <a:solidFill>
            <a:schemeClr val="bg2">
              <a:lumMod val="75000"/>
              <a:alpha val="1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70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9EB348-2274-4188-BE90-F9A937A9023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7043" name="Rectangle 32"/>
          <p:cNvSpPr>
            <a:spLocks noChangeArrowheads="1"/>
          </p:cNvSpPr>
          <p:nvPr/>
        </p:nvSpPr>
        <p:spPr bwMode="auto">
          <a:xfrm>
            <a:off x="1476375" y="1916113"/>
            <a:ext cx="576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b="1">
                <a:solidFill>
                  <a:srgbClr val="595959"/>
                </a:solidFill>
                <a:latin typeface="Arial Narrow" pitchFamily="34" charset="0"/>
              </a:rPr>
              <a:t>CABO VERDE </a:t>
            </a:r>
            <a:r>
              <a:rPr lang="pt-PT" b="1" u="none">
                <a:solidFill>
                  <a:srgbClr val="595959"/>
                </a:solidFill>
                <a:latin typeface="Arial Narrow" pitchFamily="34" charset="0"/>
              </a:rPr>
              <a:t>- Tráfego Geral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179512" y="3068960"/>
          <a:ext cx="42484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923928" y="3068960"/>
          <a:ext cx="49320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8175" y="2540000"/>
            <a:ext cx="12239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Exportação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5963" y="2560638"/>
            <a:ext cx="12239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Importação</a:t>
            </a:r>
          </a:p>
        </p:txBody>
      </p:sp>
      <p:sp>
        <p:nvSpPr>
          <p:cNvPr id="13" name="Snip Single Corner Rectangle 12"/>
          <p:cNvSpPr/>
          <p:nvPr/>
        </p:nvSpPr>
        <p:spPr>
          <a:xfrm>
            <a:off x="1258888" y="3860800"/>
            <a:ext cx="4897437" cy="863600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Volume de Importações (400.000 Ton) de Portugal é significativo (embora com uma quebra em 2011)</a:t>
            </a:r>
          </a:p>
        </p:txBody>
      </p:sp>
      <p:sp>
        <p:nvSpPr>
          <p:cNvPr id="87049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Evolução das Relações Comerciais no Espaço CPLP no Período 2007 - 2012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79388" y="1700213"/>
            <a:ext cx="8713787" cy="4968875"/>
          </a:xfrm>
          <a:prstGeom prst="roundRect">
            <a:avLst>
              <a:gd name="adj" fmla="val 7107"/>
            </a:avLst>
          </a:prstGeom>
          <a:solidFill>
            <a:schemeClr val="bg2">
              <a:lumMod val="75000"/>
              <a:alpha val="1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80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0299B0-DE41-4C42-866D-65F29016618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8067" name="Rectangle 32"/>
          <p:cNvSpPr>
            <a:spLocks noChangeArrowheads="1"/>
          </p:cNvSpPr>
          <p:nvPr/>
        </p:nvSpPr>
        <p:spPr bwMode="auto">
          <a:xfrm>
            <a:off x="1476375" y="1916113"/>
            <a:ext cx="576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b="1">
                <a:solidFill>
                  <a:srgbClr val="595959"/>
                </a:solidFill>
                <a:latin typeface="Arial Narrow" pitchFamily="34" charset="0"/>
              </a:rPr>
              <a:t>GUINÉ-BISSAU</a:t>
            </a:r>
            <a:r>
              <a:rPr lang="pt-PT" b="1" u="none">
                <a:solidFill>
                  <a:srgbClr val="595959"/>
                </a:solidFill>
                <a:latin typeface="Arial Narrow" pitchFamily="34" charset="0"/>
              </a:rPr>
              <a:t> - Tráfego Geral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79512" y="2924944"/>
          <a:ext cx="38884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995936" y="2924944"/>
          <a:ext cx="482309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08175" y="2540000"/>
            <a:ext cx="12239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Exportação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5963" y="2560638"/>
            <a:ext cx="12239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Importação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1187450" y="3500438"/>
            <a:ext cx="4897438" cy="649287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Importação de Portugal atingiu as 160.000 Ton</a:t>
            </a:r>
          </a:p>
        </p:txBody>
      </p:sp>
      <p:sp>
        <p:nvSpPr>
          <p:cNvPr id="88073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Evolução das Relações Comerciais no Espaço CPLP no Período 2007 - 2012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79388" y="1700213"/>
            <a:ext cx="8713787" cy="4968875"/>
          </a:xfrm>
          <a:prstGeom prst="roundRect">
            <a:avLst>
              <a:gd name="adj" fmla="val 7107"/>
            </a:avLst>
          </a:prstGeom>
          <a:solidFill>
            <a:schemeClr val="bg2">
              <a:lumMod val="75000"/>
              <a:alpha val="1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90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2ABD5E-87DA-42F0-B3AE-4BA22D6B8B83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9091" name="Rectangle 32"/>
          <p:cNvSpPr>
            <a:spLocks noChangeArrowheads="1"/>
          </p:cNvSpPr>
          <p:nvPr/>
        </p:nvSpPr>
        <p:spPr bwMode="auto">
          <a:xfrm>
            <a:off x="1476375" y="1916113"/>
            <a:ext cx="576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b="1">
                <a:solidFill>
                  <a:srgbClr val="595959"/>
                </a:solidFill>
                <a:latin typeface="Arial Narrow" pitchFamily="34" charset="0"/>
              </a:rPr>
              <a:t>MOÇAMBIQUE</a:t>
            </a:r>
            <a:r>
              <a:rPr lang="pt-PT" b="1" u="none">
                <a:solidFill>
                  <a:srgbClr val="595959"/>
                </a:solidFill>
                <a:latin typeface="Arial Narrow" pitchFamily="34" charset="0"/>
              </a:rPr>
              <a:t> - Tráfego Geral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251520" y="2996952"/>
          <a:ext cx="40324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139952" y="2996952"/>
          <a:ext cx="475108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19250" y="2492375"/>
            <a:ext cx="12239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Exportação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625" y="2514600"/>
            <a:ext cx="12239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Importação</a:t>
            </a:r>
          </a:p>
        </p:txBody>
      </p:sp>
      <p:sp>
        <p:nvSpPr>
          <p:cNvPr id="14" name="Snip Single Corner Rectangle 13"/>
          <p:cNvSpPr/>
          <p:nvPr/>
        </p:nvSpPr>
        <p:spPr>
          <a:xfrm>
            <a:off x="2195513" y="3716338"/>
            <a:ext cx="5545137" cy="720725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Volume global dos tráfegos com PT e BRA é ainda pouco significativo</a:t>
            </a:r>
          </a:p>
        </p:txBody>
      </p:sp>
      <p:sp>
        <p:nvSpPr>
          <p:cNvPr id="16" name="Snip Single Corner Rectangle 15"/>
          <p:cNvSpPr/>
          <p:nvPr/>
        </p:nvSpPr>
        <p:spPr>
          <a:xfrm>
            <a:off x="2195513" y="2708275"/>
            <a:ext cx="5545137" cy="792163"/>
          </a:xfrm>
          <a:prstGeom prst="snip1Rect">
            <a:avLst/>
          </a:prstGeom>
          <a:solidFill>
            <a:schemeClr val="tx2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Equilíbrio ao nível das relações comerciais (em volume)com o BR e com PT, embora com tendências recentes antagónicas</a:t>
            </a:r>
          </a:p>
        </p:txBody>
      </p:sp>
      <p:sp>
        <p:nvSpPr>
          <p:cNvPr id="12" name="Snip Single Corner Rectangle 11"/>
          <p:cNvSpPr/>
          <p:nvPr/>
        </p:nvSpPr>
        <p:spPr>
          <a:xfrm>
            <a:off x="2195513" y="2708275"/>
            <a:ext cx="5545137" cy="79216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/>
              <a:t> Equilíbrio ao nível das relações comerciais (em volume</a:t>
            </a:r>
            <a:r>
              <a:rPr lang="pt-PT" sz="1400" u="none" dirty="0" smtClean="0"/>
              <a:t>) com </a:t>
            </a:r>
            <a:r>
              <a:rPr lang="pt-PT" sz="1400" u="none" dirty="0"/>
              <a:t>o BR e com PT, embora com tendências </a:t>
            </a:r>
            <a:r>
              <a:rPr lang="pt-PT" sz="1400" u="none" dirty="0" smtClean="0"/>
              <a:t> recentes </a:t>
            </a:r>
            <a:r>
              <a:rPr lang="pt-PT" sz="1400" u="none" dirty="0"/>
              <a:t>antagónicas</a:t>
            </a:r>
          </a:p>
        </p:txBody>
      </p:sp>
      <p:sp>
        <p:nvSpPr>
          <p:cNvPr id="89099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Evolução das Relações Comerciais no Espaço CPLP no Período 2007 - 2012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/>
        </p:nvSpPr>
        <p:spPr>
          <a:xfrm>
            <a:off x="2124075" y="2997200"/>
            <a:ext cx="4895850" cy="792163"/>
          </a:xfrm>
          <a:prstGeom prst="snip1Rect">
            <a:avLst/>
          </a:prstGeom>
          <a:solidFill>
            <a:srgbClr val="1F497D">
              <a:lumMod val="75000"/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 smtClean="0"/>
              <a:t> Equilíbrio ao nível das relações comerciais (em volume)com o BR e com PT, embora com tendências recentes antagónicas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9388" y="1700213"/>
            <a:ext cx="8713787" cy="4968875"/>
          </a:xfrm>
          <a:prstGeom prst="roundRect">
            <a:avLst>
              <a:gd name="adj" fmla="val 7107"/>
            </a:avLst>
          </a:prstGeom>
          <a:solidFill>
            <a:schemeClr val="bg2">
              <a:lumMod val="75000"/>
              <a:alpha val="1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01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7F1B08-DE07-4AA0-8B43-C370E974009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0116" name="Rectangle 32"/>
          <p:cNvSpPr>
            <a:spLocks noChangeArrowheads="1"/>
          </p:cNvSpPr>
          <p:nvPr/>
        </p:nvSpPr>
        <p:spPr bwMode="auto">
          <a:xfrm>
            <a:off x="1476375" y="1916113"/>
            <a:ext cx="576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b="1">
                <a:solidFill>
                  <a:srgbClr val="595959"/>
                </a:solidFill>
                <a:latin typeface="Arial Narrow" pitchFamily="34" charset="0"/>
              </a:rPr>
              <a:t>PORTUGAL</a:t>
            </a:r>
            <a:r>
              <a:rPr lang="pt-PT" b="1" u="none">
                <a:solidFill>
                  <a:srgbClr val="595959"/>
                </a:solidFill>
                <a:latin typeface="Arial Narrow" pitchFamily="34" charset="0"/>
              </a:rPr>
              <a:t> - Tráfego Geral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179512" y="2996952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3995936" y="2996952"/>
          <a:ext cx="48965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08175" y="2540000"/>
            <a:ext cx="12239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Exportação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5963" y="2560638"/>
            <a:ext cx="12239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Importação</a:t>
            </a:r>
          </a:p>
        </p:txBody>
      </p:sp>
      <p:sp>
        <p:nvSpPr>
          <p:cNvPr id="11" name="Snip Single Corner Rectangle 10"/>
          <p:cNvSpPr/>
          <p:nvPr/>
        </p:nvSpPr>
        <p:spPr>
          <a:xfrm>
            <a:off x="2124075" y="4005263"/>
            <a:ext cx="4895850" cy="719137"/>
          </a:xfrm>
          <a:prstGeom prst="snip1Rect">
            <a:avLst/>
          </a:prstGeom>
          <a:solidFill>
            <a:srgbClr val="1F497D">
              <a:lumMod val="75000"/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 smtClean="0"/>
              <a:t> Importação de Angola com grande crescimento (Volume cresceu cerca de 2.5 M Ton desde 2009) </a:t>
            </a:r>
          </a:p>
        </p:txBody>
      </p:sp>
      <p:sp>
        <p:nvSpPr>
          <p:cNvPr id="12" name="Snip Single Corner Rectangle 11"/>
          <p:cNvSpPr/>
          <p:nvPr/>
        </p:nvSpPr>
        <p:spPr>
          <a:xfrm>
            <a:off x="2124075" y="2997200"/>
            <a:ext cx="4895850" cy="792163"/>
          </a:xfrm>
          <a:prstGeom prst="snip1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 smtClean="0"/>
              <a:t> Dinâmica crescente no domínio da Exportação para Angola e Brasil </a:t>
            </a:r>
          </a:p>
        </p:txBody>
      </p:sp>
      <p:sp>
        <p:nvSpPr>
          <p:cNvPr id="90123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Evolução das Relações Comerciais no Espaço CPLP no Período 2007 - 2012 </a:t>
            </a:r>
          </a:p>
        </p:txBody>
      </p:sp>
      <p:sp>
        <p:nvSpPr>
          <p:cNvPr id="19" name="Snip Single Corner Rectangle 18"/>
          <p:cNvSpPr/>
          <p:nvPr/>
        </p:nvSpPr>
        <p:spPr>
          <a:xfrm>
            <a:off x="2124075" y="4941888"/>
            <a:ext cx="4895850" cy="719137"/>
          </a:xfrm>
          <a:prstGeom prst="snip1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 smtClean="0"/>
              <a:t> Importação do Brasil sem grandes alterações (em volume) desde 2009 </a:t>
            </a:r>
          </a:p>
        </p:txBody>
      </p:sp>
      <p:sp>
        <p:nvSpPr>
          <p:cNvPr id="20" name="Snip Single Corner Rectangle 19"/>
          <p:cNvSpPr/>
          <p:nvPr/>
        </p:nvSpPr>
        <p:spPr>
          <a:xfrm>
            <a:off x="2124075" y="4005263"/>
            <a:ext cx="4895850" cy="719137"/>
          </a:xfrm>
          <a:prstGeom prst="snip1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 smtClean="0"/>
              <a:t> Importação de Angola com grande crescimento (Volume cresceu cerca de 2.5 M Ton desde 2009)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2" grpId="1" animBg="1"/>
      <p:bldP spid="19" grpId="0" animBg="1"/>
      <p:bldP spid="20" grpId="0" animBg="1"/>
      <p:bldP spid="2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79388" y="1700213"/>
            <a:ext cx="8713787" cy="4968875"/>
          </a:xfrm>
          <a:prstGeom prst="roundRect">
            <a:avLst>
              <a:gd name="adj" fmla="val 7107"/>
            </a:avLst>
          </a:prstGeom>
          <a:solidFill>
            <a:schemeClr val="bg2">
              <a:lumMod val="75000"/>
              <a:alpha val="1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11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C8D3DC-63B5-4BA3-BF62-365707F7F53D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1139" name="Rectangle 32"/>
          <p:cNvSpPr>
            <a:spLocks noChangeArrowheads="1"/>
          </p:cNvSpPr>
          <p:nvPr/>
        </p:nvSpPr>
        <p:spPr bwMode="auto">
          <a:xfrm>
            <a:off x="1476375" y="1916113"/>
            <a:ext cx="576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b="1">
                <a:solidFill>
                  <a:srgbClr val="595959"/>
                </a:solidFill>
                <a:latin typeface="Arial Narrow" pitchFamily="34" charset="0"/>
              </a:rPr>
              <a:t>S. TOMÉ E PRÍNCIPE</a:t>
            </a:r>
            <a:r>
              <a:rPr lang="pt-PT" b="1" u="none">
                <a:solidFill>
                  <a:srgbClr val="595959"/>
                </a:solidFill>
                <a:latin typeface="Arial Narrow" pitchFamily="34" charset="0"/>
              </a:rPr>
              <a:t> - Tráfego Geral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79512" y="2924944"/>
          <a:ext cx="38164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139952" y="2924944"/>
          <a:ext cx="475108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08175" y="2540000"/>
            <a:ext cx="12239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Exportação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5963" y="2560638"/>
            <a:ext cx="12239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Importação</a:t>
            </a:r>
          </a:p>
        </p:txBody>
      </p:sp>
      <p:sp>
        <p:nvSpPr>
          <p:cNvPr id="12" name="Snip Single Corner Rectangle 11"/>
          <p:cNvSpPr/>
          <p:nvPr/>
        </p:nvSpPr>
        <p:spPr>
          <a:xfrm>
            <a:off x="1187450" y="2852738"/>
            <a:ext cx="4897438" cy="792162"/>
          </a:xfrm>
          <a:prstGeom prst="snip1Rect">
            <a:avLst/>
          </a:prstGeom>
          <a:solidFill>
            <a:srgbClr val="1F497D">
              <a:lumMod val="75000"/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 smtClean="0"/>
              <a:t> Equilíbrio ao nível das relações comerciais (em volume)com o BR e com PT, embora com tendências recentes antagónicas</a:t>
            </a:r>
          </a:p>
        </p:txBody>
      </p:sp>
      <p:sp>
        <p:nvSpPr>
          <p:cNvPr id="13" name="Snip Single Corner Rectangle 12"/>
          <p:cNvSpPr/>
          <p:nvPr/>
        </p:nvSpPr>
        <p:spPr>
          <a:xfrm>
            <a:off x="1187450" y="3860800"/>
            <a:ext cx="4897438" cy="720725"/>
          </a:xfrm>
          <a:prstGeom prst="snip1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 smtClean="0"/>
              <a:t> Dinâmica interessante (em termos de crescimento) na importação de Angola</a:t>
            </a:r>
          </a:p>
        </p:txBody>
      </p:sp>
      <p:sp>
        <p:nvSpPr>
          <p:cNvPr id="14" name="Snip Single Corner Rectangle 13"/>
          <p:cNvSpPr/>
          <p:nvPr/>
        </p:nvSpPr>
        <p:spPr>
          <a:xfrm>
            <a:off x="1187450" y="2852738"/>
            <a:ext cx="4897438" cy="792162"/>
          </a:xfrm>
          <a:prstGeom prst="snip1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400" u="none" dirty="0" smtClean="0"/>
              <a:t> Volumes de Carga com muito pouca expressão</a:t>
            </a:r>
          </a:p>
        </p:txBody>
      </p:sp>
      <p:sp>
        <p:nvSpPr>
          <p:cNvPr id="91147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Evolução das Relações Comerciais no Espaço CPLP no Período 2007 - 2012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Box 6"/>
          <p:cNvSpPr txBox="1">
            <a:spLocks noChangeArrowheads="1"/>
          </p:cNvSpPr>
          <p:nvPr/>
        </p:nvSpPr>
        <p:spPr bwMode="auto">
          <a:xfrm>
            <a:off x="0" y="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7088" y="1844675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Apresentação Global do Projecto – Principais Fases e Cronograma de Desenvolvimento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5288" y="1844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1.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088" y="2349500"/>
            <a:ext cx="7200900" cy="358775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Actualização do Estudo de Mercado - Metodologia de Abordagem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349500"/>
            <a:ext cx="360362" cy="382588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2.</a:t>
            </a:r>
          </a:p>
        </p:txBody>
      </p:sp>
      <p:sp>
        <p:nvSpPr>
          <p:cNvPr id="921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2D7FC3-4559-471C-943B-F1A0A3BEB19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288" y="5513388"/>
            <a:ext cx="360362" cy="360362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4.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875" y="2852738"/>
            <a:ext cx="358775" cy="3603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3.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8675" y="5524500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Próximos Passos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6613" y="2852738"/>
            <a:ext cx="7226300" cy="3603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Dinâmicas Comerciais no Espaço CPLP – Apresentação Preliminar do Estudo de Mercado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46175" y="3873500"/>
            <a:ext cx="6421438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Fluxos de Tráfego no Espaço CPLP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6175" y="4429125"/>
            <a:ext cx="6408738" cy="374650"/>
          </a:xfrm>
          <a:prstGeom prst="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Evolução das Relações Comerciais no Período 2010 - 2012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1413" y="4932363"/>
            <a:ext cx="6421437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Panorâmica sobre as Linhas Regulares no Espaço CPLP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28713" y="3332163"/>
            <a:ext cx="6421437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Âmbito da 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2BA13B-981D-45E4-B718-F93D1A1BF47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4210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Linhas de Navegação entre Países da CPLP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Linhas Regulares</a:t>
            </a:r>
          </a:p>
        </p:txBody>
      </p:sp>
      <p:pic>
        <p:nvPicPr>
          <p:cNvPr id="94212" name="Picture 4" descr="mapa-mundi-mapa-mundo.jpg"/>
          <p:cNvPicPr>
            <a:picLocks noChangeAspect="1"/>
          </p:cNvPicPr>
          <p:nvPr/>
        </p:nvPicPr>
        <p:blipFill>
          <a:blip r:embed="rId2" cstate="print"/>
          <a:srcRect l="10782" t="24411" r="42125" b="9451"/>
          <a:stretch>
            <a:fillRect/>
          </a:stretch>
        </p:blipFill>
        <p:spPr bwMode="auto">
          <a:xfrm>
            <a:off x="3779838" y="1989138"/>
            <a:ext cx="53641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925" y="1470025"/>
            <a:ext cx="4465638" cy="30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12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Foram identificadas </a:t>
            </a:r>
            <a:r>
              <a:rPr lang="pt-PT" sz="12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17</a:t>
            </a:r>
            <a:r>
              <a:rPr lang="pt-PT" sz="12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Linhas Regulares envolvendo Portos da CPLP: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436394" y="2636044"/>
            <a:ext cx="1439863" cy="720725"/>
          </a:xfrm>
          <a:prstGeom prst="line">
            <a:avLst/>
          </a:prstGeom>
          <a:ln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832475" y="2960688"/>
            <a:ext cx="2808288" cy="1439862"/>
          </a:xfrm>
          <a:prstGeom prst="line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832475" y="2960688"/>
            <a:ext cx="2160588" cy="792162"/>
          </a:xfrm>
          <a:prstGeom prst="line">
            <a:avLst/>
          </a:prstGeom>
          <a:ln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31456" y="2456657"/>
            <a:ext cx="2665413" cy="2305050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0563" y="5300663"/>
            <a:ext cx="3311525" cy="73025"/>
          </a:xfrm>
          <a:prstGeom prst="line">
            <a:avLst/>
          </a:prstGeom>
          <a:ln>
            <a:solidFill>
              <a:srgbClr val="FF006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56550" y="5373688"/>
            <a:ext cx="792163" cy="28733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51501" y="3068637"/>
            <a:ext cx="1657350" cy="7302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925" y="1736725"/>
            <a:ext cx="3744913" cy="393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Europa – África Ocidental (10)</a:t>
            </a:r>
          </a:p>
          <a:p>
            <a:pPr marL="541338" lvl="2" indent="-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Portugal – Angola (5)*</a:t>
            </a:r>
          </a:p>
          <a:p>
            <a:pPr marL="541338" lvl="2" indent="-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* 1 linha via São Tomé e Príncipe </a:t>
            </a:r>
          </a:p>
          <a:p>
            <a:pPr marL="541338" lvl="2" indent="-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Portugal – Cabo Verde (3)</a:t>
            </a:r>
          </a:p>
          <a:p>
            <a:pPr marL="541338" lvl="2" indent="-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Portugal – São Tomé e Príncipe (2)</a:t>
            </a:r>
          </a:p>
          <a:p>
            <a:pPr marL="541338" lvl="2" indent="-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Portugal – Guiné Bissau </a:t>
            </a:r>
            <a:r>
              <a:rPr lang="pt-PT" sz="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(2)**</a:t>
            </a:r>
            <a:endParaRPr lang="pt-PT" sz="105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541338" lvl="2" indent="-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**2 linhas via Cabo Verde</a:t>
            </a: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Europa – América do Sul (2)</a:t>
            </a:r>
          </a:p>
          <a:p>
            <a:pPr marL="541338" lvl="2" indent="-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Portugal – Brasil (2)</a:t>
            </a:r>
          </a:p>
          <a:p>
            <a:pPr marL="541338" lvl="2" indent="-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Europa – África Austral (1)</a:t>
            </a:r>
          </a:p>
          <a:p>
            <a:pPr marL="541338" lvl="2" indent="-92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Portugal – Moçambique (1)</a:t>
            </a:r>
            <a:b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</a:br>
            <a:r>
              <a:rPr lang="pt-PT" sz="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endParaRPr lang="pt-PT" sz="105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América do Sul – África Ocidental (3)</a:t>
            </a: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Brasil – Angola (3)</a:t>
            </a: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9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África Ocidental – África Austral – Ásia (1)</a:t>
            </a: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Angola – Moçambique (1)</a:t>
            </a: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05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541338" lvl="2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05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5288" y="2012950"/>
            <a:ext cx="144462" cy="14446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8" name="Oval 17"/>
          <p:cNvSpPr/>
          <p:nvPr/>
        </p:nvSpPr>
        <p:spPr>
          <a:xfrm>
            <a:off x="395288" y="2444750"/>
            <a:ext cx="144462" cy="1444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9" name="Oval 18"/>
          <p:cNvSpPr/>
          <p:nvPr/>
        </p:nvSpPr>
        <p:spPr>
          <a:xfrm>
            <a:off x="395288" y="2660650"/>
            <a:ext cx="144462" cy="1444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0" name="Oval 19"/>
          <p:cNvSpPr/>
          <p:nvPr/>
        </p:nvSpPr>
        <p:spPr>
          <a:xfrm>
            <a:off x="395288" y="2876550"/>
            <a:ext cx="144462" cy="1444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1" name="Oval 20"/>
          <p:cNvSpPr/>
          <p:nvPr/>
        </p:nvSpPr>
        <p:spPr>
          <a:xfrm>
            <a:off x="395288" y="3686175"/>
            <a:ext cx="144462" cy="1444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2" name="Oval 21"/>
          <p:cNvSpPr/>
          <p:nvPr/>
        </p:nvSpPr>
        <p:spPr>
          <a:xfrm>
            <a:off x="395288" y="4579938"/>
            <a:ext cx="144462" cy="144462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3" name="Oval 22"/>
          <p:cNvSpPr/>
          <p:nvPr/>
        </p:nvSpPr>
        <p:spPr>
          <a:xfrm>
            <a:off x="395288" y="5056188"/>
            <a:ext cx="144462" cy="1428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4" name="Rectangle 23"/>
          <p:cNvSpPr/>
          <p:nvPr/>
        </p:nvSpPr>
        <p:spPr>
          <a:xfrm>
            <a:off x="4432300" y="4144963"/>
            <a:ext cx="792163" cy="2873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4230" name="TextBox 24"/>
          <p:cNvSpPr txBox="1">
            <a:spLocks noChangeArrowheads="1"/>
          </p:cNvSpPr>
          <p:nvPr/>
        </p:nvSpPr>
        <p:spPr bwMode="auto">
          <a:xfrm>
            <a:off x="4416425" y="4105275"/>
            <a:ext cx="417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356100" y="4262438"/>
            <a:ext cx="10080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32" name="TextBox 26"/>
          <p:cNvSpPr txBox="1">
            <a:spLocks noChangeArrowheads="1"/>
          </p:cNvSpPr>
          <p:nvPr/>
        </p:nvSpPr>
        <p:spPr bwMode="auto">
          <a:xfrm>
            <a:off x="4827588" y="4105275"/>
            <a:ext cx="417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cxnSp>
        <p:nvCxnSpPr>
          <p:cNvPr id="28" name="Straight Connector 27"/>
          <p:cNvCxnSpPr>
            <a:stCxn id="24" idx="0"/>
            <a:endCxn id="24" idx="2"/>
          </p:cNvCxnSpPr>
          <p:nvPr/>
        </p:nvCxnSpPr>
        <p:spPr>
          <a:xfrm>
            <a:off x="4827588" y="4144963"/>
            <a:ext cx="0" cy="287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34" name="TextBox 28"/>
          <p:cNvSpPr txBox="1">
            <a:spLocks noChangeArrowheads="1"/>
          </p:cNvSpPr>
          <p:nvPr/>
        </p:nvSpPr>
        <p:spPr bwMode="auto">
          <a:xfrm>
            <a:off x="4373563" y="4260850"/>
            <a:ext cx="503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4235" name="TextBox 29"/>
          <p:cNvSpPr txBox="1">
            <a:spLocks noChangeArrowheads="1"/>
          </p:cNvSpPr>
          <p:nvPr/>
        </p:nvSpPr>
        <p:spPr bwMode="auto">
          <a:xfrm>
            <a:off x="4792663" y="4262438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22938" y="5133975"/>
            <a:ext cx="792162" cy="28892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 u="none" dirty="0">
              <a:latin typeface="Arial Narrow" pitchFamily="34" charset="0"/>
            </a:endParaRPr>
          </a:p>
        </p:txBody>
      </p:sp>
      <p:sp>
        <p:nvSpPr>
          <p:cNvPr id="94237" name="TextBox 31"/>
          <p:cNvSpPr txBox="1">
            <a:spLocks noChangeArrowheads="1"/>
          </p:cNvSpPr>
          <p:nvPr/>
        </p:nvSpPr>
        <p:spPr bwMode="auto">
          <a:xfrm>
            <a:off x="5708650" y="5100638"/>
            <a:ext cx="417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646738" y="5272088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39" name="TextBox 33"/>
          <p:cNvSpPr txBox="1">
            <a:spLocks noChangeArrowheads="1"/>
          </p:cNvSpPr>
          <p:nvPr/>
        </p:nvSpPr>
        <p:spPr bwMode="auto">
          <a:xfrm>
            <a:off x="6118225" y="5100638"/>
            <a:ext cx="417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cxnSp>
        <p:nvCxnSpPr>
          <p:cNvPr id="35" name="Straight Connector 34"/>
          <p:cNvCxnSpPr>
            <a:stCxn id="31" idx="0"/>
            <a:endCxn id="31" idx="2"/>
          </p:cNvCxnSpPr>
          <p:nvPr/>
        </p:nvCxnSpPr>
        <p:spPr>
          <a:xfrm>
            <a:off x="6119813" y="5133975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41" name="TextBox 35"/>
          <p:cNvSpPr txBox="1">
            <a:spLocks noChangeArrowheads="1"/>
          </p:cNvSpPr>
          <p:nvPr/>
        </p:nvSpPr>
        <p:spPr bwMode="auto">
          <a:xfrm>
            <a:off x="5673725" y="5257800"/>
            <a:ext cx="503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4242" name="TextBox 36"/>
          <p:cNvSpPr txBox="1">
            <a:spLocks noChangeArrowheads="1"/>
          </p:cNvSpPr>
          <p:nvPr/>
        </p:nvSpPr>
        <p:spPr bwMode="auto">
          <a:xfrm>
            <a:off x="6084888" y="5253038"/>
            <a:ext cx="503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75625" y="5273675"/>
            <a:ext cx="792163" cy="2873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 u="none" dirty="0">
              <a:latin typeface="Arial Narrow" pitchFamily="34" charset="0"/>
            </a:endParaRPr>
          </a:p>
        </p:txBody>
      </p:sp>
      <p:sp>
        <p:nvSpPr>
          <p:cNvPr id="94244" name="TextBox 38"/>
          <p:cNvSpPr txBox="1">
            <a:spLocks noChangeArrowheads="1"/>
          </p:cNvSpPr>
          <p:nvPr/>
        </p:nvSpPr>
        <p:spPr bwMode="auto">
          <a:xfrm>
            <a:off x="8161338" y="5233988"/>
            <a:ext cx="417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175625" y="5391150"/>
            <a:ext cx="792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46" name="TextBox 40"/>
          <p:cNvSpPr txBox="1">
            <a:spLocks noChangeArrowheads="1"/>
          </p:cNvSpPr>
          <p:nvPr/>
        </p:nvSpPr>
        <p:spPr bwMode="auto">
          <a:xfrm>
            <a:off x="8570913" y="5233988"/>
            <a:ext cx="41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cxnSp>
        <p:nvCxnSpPr>
          <p:cNvPr id="42" name="Straight Connector 41"/>
          <p:cNvCxnSpPr>
            <a:stCxn id="38" idx="0"/>
            <a:endCxn id="38" idx="2"/>
          </p:cNvCxnSpPr>
          <p:nvPr/>
        </p:nvCxnSpPr>
        <p:spPr>
          <a:xfrm>
            <a:off x="8572500" y="5273675"/>
            <a:ext cx="0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48" name="TextBox 42"/>
          <p:cNvSpPr txBox="1">
            <a:spLocks noChangeArrowheads="1"/>
          </p:cNvSpPr>
          <p:nvPr/>
        </p:nvSpPr>
        <p:spPr bwMode="auto">
          <a:xfrm>
            <a:off x="8116888" y="5389563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4249" name="TextBox 43"/>
          <p:cNvSpPr txBox="1">
            <a:spLocks noChangeArrowheads="1"/>
          </p:cNvSpPr>
          <p:nvPr/>
        </p:nvSpPr>
        <p:spPr bwMode="auto">
          <a:xfrm>
            <a:off x="8537575" y="5391150"/>
            <a:ext cx="503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67600" y="4483100"/>
            <a:ext cx="792163" cy="2873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 u="none" dirty="0">
              <a:latin typeface="Arial Narrow" pitchFamily="34" charset="0"/>
            </a:endParaRPr>
          </a:p>
        </p:txBody>
      </p:sp>
      <p:sp>
        <p:nvSpPr>
          <p:cNvPr id="94251" name="TextBox 45"/>
          <p:cNvSpPr txBox="1">
            <a:spLocks noChangeArrowheads="1"/>
          </p:cNvSpPr>
          <p:nvPr/>
        </p:nvSpPr>
        <p:spPr bwMode="auto">
          <a:xfrm>
            <a:off x="7451725" y="4437063"/>
            <a:ext cx="41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467600" y="4600575"/>
            <a:ext cx="792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53" name="TextBox 47"/>
          <p:cNvSpPr txBox="1">
            <a:spLocks noChangeArrowheads="1"/>
          </p:cNvSpPr>
          <p:nvPr/>
        </p:nvSpPr>
        <p:spPr bwMode="auto">
          <a:xfrm>
            <a:off x="7862888" y="4441825"/>
            <a:ext cx="417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cxnSp>
        <p:nvCxnSpPr>
          <p:cNvPr id="49" name="Straight Connector 48"/>
          <p:cNvCxnSpPr>
            <a:stCxn id="45" idx="0"/>
            <a:endCxn id="45" idx="2"/>
          </p:cNvCxnSpPr>
          <p:nvPr/>
        </p:nvCxnSpPr>
        <p:spPr>
          <a:xfrm>
            <a:off x="7862888" y="4483100"/>
            <a:ext cx="0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55" name="TextBox 49"/>
          <p:cNvSpPr txBox="1">
            <a:spLocks noChangeArrowheads="1"/>
          </p:cNvSpPr>
          <p:nvPr/>
        </p:nvSpPr>
        <p:spPr bwMode="auto">
          <a:xfrm>
            <a:off x="7412038" y="4597400"/>
            <a:ext cx="503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94256" name="TextBox 50"/>
          <p:cNvSpPr txBox="1">
            <a:spLocks noChangeArrowheads="1"/>
          </p:cNvSpPr>
          <p:nvPr/>
        </p:nvSpPr>
        <p:spPr bwMode="auto">
          <a:xfrm>
            <a:off x="7831138" y="4600575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18300" y="3959225"/>
            <a:ext cx="792163" cy="2873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 u="none" dirty="0">
              <a:latin typeface="Arial Narrow" pitchFamily="34" charset="0"/>
            </a:endParaRPr>
          </a:p>
        </p:txBody>
      </p:sp>
      <p:sp>
        <p:nvSpPr>
          <p:cNvPr id="94258" name="TextBox 52"/>
          <p:cNvSpPr txBox="1">
            <a:spLocks noChangeArrowheads="1"/>
          </p:cNvSpPr>
          <p:nvPr/>
        </p:nvSpPr>
        <p:spPr bwMode="auto">
          <a:xfrm>
            <a:off x="6716713" y="3908425"/>
            <a:ext cx="417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719888" y="4076700"/>
            <a:ext cx="7921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60" name="TextBox 54"/>
          <p:cNvSpPr txBox="1">
            <a:spLocks noChangeArrowheads="1"/>
          </p:cNvSpPr>
          <p:nvPr/>
        </p:nvSpPr>
        <p:spPr bwMode="auto">
          <a:xfrm>
            <a:off x="7126288" y="3908425"/>
            <a:ext cx="417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cxnSp>
        <p:nvCxnSpPr>
          <p:cNvPr id="56" name="Straight Connector 55"/>
          <p:cNvCxnSpPr>
            <a:stCxn id="52" idx="0"/>
            <a:endCxn id="52" idx="2"/>
          </p:cNvCxnSpPr>
          <p:nvPr/>
        </p:nvCxnSpPr>
        <p:spPr>
          <a:xfrm>
            <a:off x="7115175" y="3959225"/>
            <a:ext cx="0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62" name="TextBox 56"/>
          <p:cNvSpPr txBox="1">
            <a:spLocks noChangeArrowheads="1"/>
          </p:cNvSpPr>
          <p:nvPr/>
        </p:nvSpPr>
        <p:spPr bwMode="auto">
          <a:xfrm>
            <a:off x="6672263" y="4075113"/>
            <a:ext cx="503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94263" name="TextBox 57"/>
          <p:cNvSpPr txBox="1">
            <a:spLocks noChangeArrowheads="1"/>
          </p:cNvSpPr>
          <p:nvPr/>
        </p:nvSpPr>
        <p:spPr bwMode="auto">
          <a:xfrm>
            <a:off x="7092950" y="4076700"/>
            <a:ext cx="503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46800" y="3460750"/>
            <a:ext cx="792163" cy="287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 u="none" dirty="0">
              <a:latin typeface="Arial Narrow" pitchFamily="34" charset="0"/>
            </a:endParaRPr>
          </a:p>
        </p:txBody>
      </p:sp>
      <p:sp>
        <p:nvSpPr>
          <p:cNvPr id="94265" name="TextBox 59"/>
          <p:cNvSpPr txBox="1">
            <a:spLocks noChangeArrowheads="1"/>
          </p:cNvSpPr>
          <p:nvPr/>
        </p:nvSpPr>
        <p:spPr bwMode="auto">
          <a:xfrm>
            <a:off x="6130925" y="3424238"/>
            <a:ext cx="41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6146800" y="3578225"/>
            <a:ext cx="792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67" name="TextBox 61"/>
          <p:cNvSpPr txBox="1">
            <a:spLocks noChangeArrowheads="1"/>
          </p:cNvSpPr>
          <p:nvPr/>
        </p:nvSpPr>
        <p:spPr bwMode="auto">
          <a:xfrm>
            <a:off x="6542088" y="3422650"/>
            <a:ext cx="417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cxnSp>
        <p:nvCxnSpPr>
          <p:cNvPr id="63" name="Straight Connector 62"/>
          <p:cNvCxnSpPr>
            <a:stCxn id="59" idx="0"/>
            <a:endCxn id="59" idx="2"/>
          </p:cNvCxnSpPr>
          <p:nvPr/>
        </p:nvCxnSpPr>
        <p:spPr>
          <a:xfrm>
            <a:off x="6543675" y="3460750"/>
            <a:ext cx="0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69" name="TextBox 63"/>
          <p:cNvSpPr txBox="1">
            <a:spLocks noChangeArrowheads="1"/>
          </p:cNvSpPr>
          <p:nvPr/>
        </p:nvSpPr>
        <p:spPr bwMode="auto">
          <a:xfrm>
            <a:off x="6088063" y="3575050"/>
            <a:ext cx="503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94270" name="TextBox 64"/>
          <p:cNvSpPr txBox="1">
            <a:spLocks noChangeArrowheads="1"/>
          </p:cNvSpPr>
          <p:nvPr/>
        </p:nvSpPr>
        <p:spPr bwMode="auto">
          <a:xfrm>
            <a:off x="6507163" y="3576638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651500" y="2951163"/>
            <a:ext cx="792163" cy="287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 u="none" dirty="0">
              <a:latin typeface="Arial Narrow" pitchFamily="34" charset="0"/>
            </a:endParaRPr>
          </a:p>
        </p:txBody>
      </p:sp>
      <p:sp>
        <p:nvSpPr>
          <p:cNvPr id="94272" name="TextBox 66"/>
          <p:cNvSpPr txBox="1">
            <a:spLocks noChangeArrowheads="1"/>
          </p:cNvSpPr>
          <p:nvPr/>
        </p:nvSpPr>
        <p:spPr bwMode="auto">
          <a:xfrm>
            <a:off x="5635625" y="2909888"/>
            <a:ext cx="417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651500" y="3068638"/>
            <a:ext cx="792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74" name="TextBox 68"/>
          <p:cNvSpPr txBox="1">
            <a:spLocks noChangeArrowheads="1"/>
          </p:cNvSpPr>
          <p:nvPr/>
        </p:nvSpPr>
        <p:spPr bwMode="auto">
          <a:xfrm>
            <a:off x="6046788" y="2908300"/>
            <a:ext cx="417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cxnSp>
        <p:nvCxnSpPr>
          <p:cNvPr id="70" name="Straight Connector 69"/>
          <p:cNvCxnSpPr>
            <a:stCxn id="66" idx="0"/>
            <a:endCxn id="66" idx="2"/>
          </p:cNvCxnSpPr>
          <p:nvPr/>
        </p:nvCxnSpPr>
        <p:spPr>
          <a:xfrm>
            <a:off x="6046788" y="2951163"/>
            <a:ext cx="0" cy="287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76" name="TextBox 70"/>
          <p:cNvSpPr txBox="1">
            <a:spLocks noChangeArrowheads="1"/>
          </p:cNvSpPr>
          <p:nvPr/>
        </p:nvSpPr>
        <p:spPr bwMode="auto">
          <a:xfrm>
            <a:off x="5592763" y="3067050"/>
            <a:ext cx="503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94277" name="TextBox 71"/>
          <p:cNvSpPr txBox="1">
            <a:spLocks noChangeArrowheads="1"/>
          </p:cNvSpPr>
          <p:nvPr/>
        </p:nvSpPr>
        <p:spPr bwMode="auto">
          <a:xfrm>
            <a:off x="6011863" y="3068638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73" name="Straight Connector 72"/>
          <p:cNvCxnSpPr>
            <a:stCxn id="75" idx="0"/>
            <a:endCxn id="75" idx="2"/>
          </p:cNvCxnSpPr>
          <p:nvPr/>
        </p:nvCxnSpPr>
        <p:spPr>
          <a:xfrm>
            <a:off x="8707438" y="4733925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516688" y="2276475"/>
            <a:ext cx="2447925" cy="28813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310563" y="4733925"/>
            <a:ext cx="792162" cy="288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 u="none" dirty="0">
              <a:latin typeface="Arial Narrow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8313738" y="4870450"/>
            <a:ext cx="7921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82" name="TextBox 76"/>
          <p:cNvSpPr txBox="1">
            <a:spLocks noChangeArrowheads="1"/>
          </p:cNvSpPr>
          <p:nvPr/>
        </p:nvSpPr>
        <p:spPr bwMode="auto">
          <a:xfrm>
            <a:off x="8299450" y="4705350"/>
            <a:ext cx="417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sp>
        <p:nvSpPr>
          <p:cNvPr id="94283" name="TextBox 77"/>
          <p:cNvSpPr txBox="1">
            <a:spLocks noChangeArrowheads="1"/>
          </p:cNvSpPr>
          <p:nvPr/>
        </p:nvSpPr>
        <p:spPr bwMode="auto">
          <a:xfrm>
            <a:off x="8709025" y="4719638"/>
            <a:ext cx="417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94284" name="TextBox 78"/>
          <p:cNvSpPr txBox="1">
            <a:spLocks noChangeArrowheads="1"/>
          </p:cNvSpPr>
          <p:nvPr/>
        </p:nvSpPr>
        <p:spPr bwMode="auto">
          <a:xfrm>
            <a:off x="8258175" y="4849813"/>
            <a:ext cx="503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4285" name="TextBox 79"/>
          <p:cNvSpPr txBox="1">
            <a:spLocks noChangeArrowheads="1"/>
          </p:cNvSpPr>
          <p:nvPr/>
        </p:nvSpPr>
        <p:spPr bwMode="auto">
          <a:xfrm>
            <a:off x="8677275" y="4849813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700" b="1" u="none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8748713" y="4733925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95288" y="4127500"/>
            <a:ext cx="144462" cy="144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84" name="Rounded Rectangle 83"/>
          <p:cNvSpPr/>
          <p:nvPr/>
        </p:nvSpPr>
        <p:spPr>
          <a:xfrm>
            <a:off x="2555875" y="1989138"/>
            <a:ext cx="2879725" cy="1871662"/>
          </a:xfrm>
          <a:prstGeom prst="roundRect">
            <a:avLst>
              <a:gd name="adj" fmla="val 7107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outerShdw dist="12700" dir="3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484438" y="2060575"/>
            <a:ext cx="29511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/>
            <a:r>
              <a:rPr lang="pt-PT" sz="1200" b="1">
                <a:solidFill>
                  <a:schemeClr val="bg1"/>
                </a:solidFill>
                <a:latin typeface="Arial Narrow" pitchFamily="34" charset="0"/>
              </a:rPr>
              <a:t>Principais alterações de 2010 para 2012:</a:t>
            </a:r>
          </a:p>
          <a:p>
            <a:pPr marL="82550"/>
            <a:r>
              <a:rPr lang="pt-PT" sz="900" u="none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82550">
              <a:spcAft>
                <a:spcPts val="1200"/>
              </a:spcAft>
            </a:pPr>
            <a:r>
              <a:rPr lang="pt-PT" sz="1200" u="none">
                <a:solidFill>
                  <a:schemeClr val="bg1"/>
                </a:solidFill>
                <a:latin typeface="Arial Narrow" pitchFamily="34" charset="0"/>
              </a:rPr>
              <a:t> + 1 Linha entre Portugal e Brasil</a:t>
            </a:r>
          </a:p>
          <a:p>
            <a:pPr marL="82550">
              <a:spcAft>
                <a:spcPts val="1200"/>
              </a:spcAft>
            </a:pPr>
            <a:r>
              <a:rPr lang="pt-PT" sz="1200" u="none">
                <a:solidFill>
                  <a:schemeClr val="bg1"/>
                </a:solidFill>
                <a:latin typeface="Arial Narrow" pitchFamily="34" charset="0"/>
              </a:rPr>
              <a:t> + 1 Linhas entre Portugal e Moçambique</a:t>
            </a:r>
          </a:p>
          <a:p>
            <a:pPr marL="82550">
              <a:spcAft>
                <a:spcPts val="1200"/>
              </a:spcAft>
            </a:pPr>
            <a:r>
              <a:rPr lang="pt-PT" sz="1200" u="none">
                <a:solidFill>
                  <a:schemeClr val="bg1"/>
                </a:solidFill>
                <a:latin typeface="Arial Narrow" pitchFamily="34" charset="0"/>
              </a:rPr>
              <a:t> - 1 Linha entre Portugal e Cabo Verde</a:t>
            </a:r>
          </a:p>
          <a:p>
            <a:pPr marL="82550">
              <a:spcAft>
                <a:spcPts val="1200"/>
              </a:spcAft>
            </a:pPr>
            <a:r>
              <a:rPr lang="pt-PT" sz="1200" u="none">
                <a:solidFill>
                  <a:schemeClr val="bg1"/>
                </a:solidFill>
                <a:latin typeface="Arial Narrow" pitchFamily="34" charset="0"/>
              </a:rPr>
              <a:t> - 1 Linhas entre Portugal e S. Tomé e Príncipe</a:t>
            </a:r>
          </a:p>
        </p:txBody>
      </p:sp>
      <p:sp>
        <p:nvSpPr>
          <p:cNvPr id="86" name="Rectangle 85">
            <a:hlinkClick r:id="rId3" action="ppaction://hlinksldjump"/>
          </p:cNvPr>
          <p:cNvSpPr/>
          <p:nvPr/>
        </p:nvSpPr>
        <p:spPr>
          <a:xfrm>
            <a:off x="5219700" y="2325688"/>
            <a:ext cx="360363" cy="2873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3" name="Rectangle 92">
            <a:hlinkClick r:id="rId4" action="ppaction://hlinksldjump"/>
          </p:cNvPr>
          <p:cNvSpPr/>
          <p:nvPr/>
        </p:nvSpPr>
        <p:spPr>
          <a:xfrm>
            <a:off x="5219700" y="2720975"/>
            <a:ext cx="360363" cy="2873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4" name="Rectangle 93"/>
          <p:cNvSpPr/>
          <p:nvPr/>
        </p:nvSpPr>
        <p:spPr>
          <a:xfrm>
            <a:off x="0" y="3429000"/>
            <a:ext cx="248443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5" name="Rectangle 94"/>
          <p:cNvSpPr/>
          <p:nvPr/>
        </p:nvSpPr>
        <p:spPr>
          <a:xfrm>
            <a:off x="0" y="3933825"/>
            <a:ext cx="248443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6" name="Rectangle 95"/>
          <p:cNvSpPr/>
          <p:nvPr/>
        </p:nvSpPr>
        <p:spPr>
          <a:xfrm>
            <a:off x="323850" y="4292600"/>
            <a:ext cx="248285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7" name="Rectangle 96"/>
          <p:cNvSpPr/>
          <p:nvPr/>
        </p:nvSpPr>
        <p:spPr>
          <a:xfrm>
            <a:off x="323850" y="4797425"/>
            <a:ext cx="3024188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98" name="Rectangle 97"/>
          <p:cNvSpPr/>
          <p:nvPr/>
        </p:nvSpPr>
        <p:spPr>
          <a:xfrm>
            <a:off x="0" y="1773238"/>
            <a:ext cx="248443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/>
      <p:bldP spid="86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Box 6"/>
          <p:cNvSpPr txBox="1">
            <a:spLocks noChangeArrowheads="1"/>
          </p:cNvSpPr>
          <p:nvPr/>
        </p:nvSpPr>
        <p:spPr bwMode="auto">
          <a:xfrm>
            <a:off x="0" y="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7088" y="1844675"/>
            <a:ext cx="7200900" cy="360363"/>
          </a:xfrm>
          <a:prstGeom prst="round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Apresentação Global do Projecto – Principais Fases e Cronograma de Desenvolvimento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5288" y="1844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1.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088" y="2349500"/>
            <a:ext cx="7200900" cy="358775"/>
          </a:xfrm>
          <a:prstGeom prst="round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Actualização do Estudo de Mercado - Metodologia de Abordagem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349500"/>
            <a:ext cx="360362" cy="382588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2.</a:t>
            </a:r>
          </a:p>
        </p:txBody>
      </p:sp>
      <p:sp>
        <p:nvSpPr>
          <p:cNvPr id="952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267E99-55E5-4C15-AC8C-4C7A86EBF64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288" y="3368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4.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875" y="2852738"/>
            <a:ext cx="358775" cy="360362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8675" y="3355975"/>
            <a:ext cx="7200900" cy="3587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Próximos Passos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6613" y="2852738"/>
            <a:ext cx="7226300" cy="360362"/>
          </a:xfrm>
          <a:prstGeom prst="round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Dinâmicas Comerciais no Espaço CPLP – Apresentação Preliminar do Estudo 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 25"/>
          <p:cNvSpPr/>
          <p:nvPr/>
        </p:nvSpPr>
        <p:spPr>
          <a:xfrm>
            <a:off x="6732588" y="4730750"/>
            <a:ext cx="1079500" cy="56515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" name="Rectangle 9"/>
          <p:cNvSpPr/>
          <p:nvPr/>
        </p:nvSpPr>
        <p:spPr>
          <a:xfrm>
            <a:off x="117475" y="2019300"/>
            <a:ext cx="3517900" cy="555625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Actualização dos Fluxos de Mercadorias no Espaço CPLP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000" y="2711450"/>
            <a:ext cx="3508375" cy="557213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Análise e Caracterização da evolução das relações comerciais no Espaço CPLP no período 2010 - 2012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950" y="4083050"/>
            <a:ext cx="3527425" cy="557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Revisão da Informação de Caracterização dos Portos Concorrentes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950" y="4783138"/>
            <a:ext cx="3511550" cy="725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Revisão da Informação de Caracterização dos Hinterlands e das Principais Indústrias e Carregadores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50" y="5661025"/>
            <a:ext cx="3517900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Revisão sobre os Principais Constrangimentos existentes ao nível dos Portos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950" y="6348413"/>
            <a:ext cx="3527425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Redefinição dos Fluxos Potencialmente Captáveis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6013" y="1514475"/>
            <a:ext cx="86360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Agosto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91050" y="1514475"/>
            <a:ext cx="865188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Setembro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27675" y="1514475"/>
            <a:ext cx="792163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Outubro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1275" y="1514475"/>
            <a:ext cx="84455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Novembro</a:t>
            </a:r>
          </a:p>
        </p:txBody>
      </p:sp>
      <p:sp>
        <p:nvSpPr>
          <p:cNvPr id="20" name="Pentagon 19"/>
          <p:cNvSpPr/>
          <p:nvPr/>
        </p:nvSpPr>
        <p:spPr>
          <a:xfrm>
            <a:off x="3924300" y="2103438"/>
            <a:ext cx="2016125" cy="431800"/>
          </a:xfrm>
          <a:prstGeom prst="homePlate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1" name="Pentagon 20"/>
          <p:cNvSpPr/>
          <p:nvPr/>
        </p:nvSpPr>
        <p:spPr>
          <a:xfrm>
            <a:off x="4643438" y="2679700"/>
            <a:ext cx="1296987" cy="576263"/>
          </a:xfrm>
          <a:prstGeom prst="homePlate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2" name="Pentagon 21"/>
          <p:cNvSpPr/>
          <p:nvPr/>
        </p:nvSpPr>
        <p:spPr>
          <a:xfrm>
            <a:off x="4716463" y="4010025"/>
            <a:ext cx="1655762" cy="57626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3" name="Pentagon 22"/>
          <p:cNvSpPr/>
          <p:nvPr/>
        </p:nvSpPr>
        <p:spPr>
          <a:xfrm>
            <a:off x="6732588" y="5522913"/>
            <a:ext cx="1368425" cy="56515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4" name="Pentagon 23"/>
          <p:cNvSpPr/>
          <p:nvPr/>
        </p:nvSpPr>
        <p:spPr>
          <a:xfrm>
            <a:off x="7235825" y="6302375"/>
            <a:ext cx="1908175" cy="36036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5" name="Rectangle 24"/>
          <p:cNvSpPr/>
          <p:nvPr/>
        </p:nvSpPr>
        <p:spPr>
          <a:xfrm>
            <a:off x="7302500" y="1514475"/>
            <a:ext cx="846138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Dezembro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04200" y="1514475"/>
            <a:ext cx="84455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Janeiro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24563" y="2060575"/>
            <a:ext cx="2076450" cy="4681538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>
            <a:solidFill>
              <a:schemeClr val="accent1">
                <a:shade val="5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4" name="Pentagon 33"/>
          <p:cNvSpPr/>
          <p:nvPr/>
        </p:nvSpPr>
        <p:spPr>
          <a:xfrm>
            <a:off x="6732588" y="5521325"/>
            <a:ext cx="1368425" cy="56515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5" name="Pentagon 34"/>
          <p:cNvSpPr/>
          <p:nvPr/>
        </p:nvSpPr>
        <p:spPr>
          <a:xfrm>
            <a:off x="7235825" y="6302375"/>
            <a:ext cx="936625" cy="360363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6" name="Pentagon 35"/>
          <p:cNvSpPr/>
          <p:nvPr/>
        </p:nvSpPr>
        <p:spPr>
          <a:xfrm>
            <a:off x="6732588" y="4730750"/>
            <a:ext cx="1079500" cy="56515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7" name="Rectangle 36"/>
          <p:cNvSpPr/>
          <p:nvPr/>
        </p:nvSpPr>
        <p:spPr>
          <a:xfrm>
            <a:off x="107950" y="3394075"/>
            <a:ext cx="3508375" cy="555625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Identificação e Caracterização das Linhas de Navegação Existentes e dos Transit-Times</a:t>
            </a:r>
          </a:p>
        </p:txBody>
      </p:sp>
      <p:sp>
        <p:nvSpPr>
          <p:cNvPr id="38" name="Pentagon 37"/>
          <p:cNvSpPr/>
          <p:nvPr/>
        </p:nvSpPr>
        <p:spPr>
          <a:xfrm>
            <a:off x="4364038" y="3378200"/>
            <a:ext cx="1657350" cy="508000"/>
          </a:xfrm>
          <a:prstGeom prst="homePlate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-107950" y="0"/>
            <a:ext cx="7920038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CFF7A-7067-4958-A77E-BDB42A4BDEAB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-107950" y="0"/>
            <a:ext cx="7920038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Apresentação Global do Projecto – Principais Fases e Cronograma de Desenvolvimento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188" y="1557338"/>
            <a:ext cx="26400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Principais Objectivos do Projecto</a:t>
            </a:r>
            <a:endParaRPr lang="en-US" sz="160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55650" y="1916113"/>
            <a:ext cx="5400675" cy="31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>
            <a:off x="684213" y="2006600"/>
            <a:ext cx="5472112" cy="592138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prstClr val="white"/>
                </a:solidFill>
                <a:latin typeface="Arial Narrow" pitchFamily="34" charset="0"/>
              </a:rPr>
              <a:t>Actualização dos Fluxos de Mercadorias no Espaço CPLP</a:t>
            </a:r>
          </a:p>
        </p:txBody>
      </p:sp>
      <p:sp>
        <p:nvSpPr>
          <p:cNvPr id="11" name="Pentagon 10"/>
          <p:cNvSpPr/>
          <p:nvPr/>
        </p:nvSpPr>
        <p:spPr>
          <a:xfrm>
            <a:off x="684213" y="2692400"/>
            <a:ext cx="5472112" cy="592138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prstClr val="white"/>
                </a:solidFill>
                <a:latin typeface="Arial Narrow" pitchFamily="34" charset="0"/>
              </a:rPr>
              <a:t>Análise e Caracterização da evolução das relações comerciais no Espaço CPLP no período 2010 - 2012</a:t>
            </a:r>
          </a:p>
        </p:txBody>
      </p:sp>
      <p:sp>
        <p:nvSpPr>
          <p:cNvPr id="13" name="Pentagon 12"/>
          <p:cNvSpPr/>
          <p:nvPr/>
        </p:nvSpPr>
        <p:spPr>
          <a:xfrm>
            <a:off x="684213" y="4048125"/>
            <a:ext cx="5472112" cy="592138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prstClr val="white"/>
                </a:solidFill>
                <a:latin typeface="Arial Narrow" pitchFamily="34" charset="0"/>
              </a:rPr>
              <a:t>Revisão da Informação de Caracterização dos Portos Concorrentes</a:t>
            </a:r>
          </a:p>
        </p:txBody>
      </p:sp>
      <p:sp>
        <p:nvSpPr>
          <p:cNvPr id="14" name="Pentagon 13"/>
          <p:cNvSpPr/>
          <p:nvPr/>
        </p:nvSpPr>
        <p:spPr>
          <a:xfrm>
            <a:off x="684213" y="4729163"/>
            <a:ext cx="5472112" cy="593725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prstClr val="white"/>
                </a:solidFill>
                <a:latin typeface="Arial Narrow" pitchFamily="34" charset="0"/>
              </a:rPr>
              <a:t>Revisão da Informação de Caracterização dos Hinterlands e das Principais Indústrias e Carregadores </a:t>
            </a:r>
          </a:p>
        </p:txBody>
      </p:sp>
      <p:sp>
        <p:nvSpPr>
          <p:cNvPr id="16" name="Pentagon 15"/>
          <p:cNvSpPr/>
          <p:nvPr/>
        </p:nvSpPr>
        <p:spPr>
          <a:xfrm>
            <a:off x="684213" y="5411788"/>
            <a:ext cx="5472112" cy="592137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prstClr val="white"/>
                </a:solidFill>
                <a:latin typeface="Arial Narrow" pitchFamily="34" charset="0"/>
              </a:rPr>
              <a:t>Revisão sobre os Principais Constrangimentos existentes ao nível dos Portos</a:t>
            </a:r>
          </a:p>
        </p:txBody>
      </p:sp>
      <p:sp>
        <p:nvSpPr>
          <p:cNvPr id="17" name="Pentagon 16"/>
          <p:cNvSpPr/>
          <p:nvPr/>
        </p:nvSpPr>
        <p:spPr>
          <a:xfrm>
            <a:off x="684213" y="6081713"/>
            <a:ext cx="5472112" cy="592137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prstClr val="white"/>
                </a:solidFill>
                <a:latin typeface="Arial Narrow" pitchFamily="34" charset="0"/>
              </a:rPr>
              <a:t>Redefinição dos Fluxos Potencialmente Captáveis </a:t>
            </a:r>
          </a:p>
        </p:txBody>
      </p:sp>
      <p:sp>
        <p:nvSpPr>
          <p:cNvPr id="18" name="Pentagon 17"/>
          <p:cNvSpPr/>
          <p:nvPr/>
        </p:nvSpPr>
        <p:spPr>
          <a:xfrm>
            <a:off x="684213" y="3365500"/>
            <a:ext cx="5472112" cy="593725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u="none" dirty="0">
                <a:solidFill>
                  <a:prstClr val="white"/>
                </a:solidFill>
                <a:latin typeface="Arial Narrow" pitchFamily="34" charset="0"/>
              </a:rPr>
              <a:t>Identificação e Caracterização das Linhas de Navegação Existentes e dos Transit-Times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5"/>
          <p:cNvGrpSpPr>
            <a:grpSpLocks noChangeAspect="1"/>
          </p:cNvGrpSpPr>
          <p:nvPr/>
        </p:nvGrpSpPr>
        <p:grpSpPr bwMode="auto">
          <a:xfrm>
            <a:off x="0" y="0"/>
            <a:ext cx="9144000" cy="6859588"/>
            <a:chOff x="360" y="1125"/>
            <a:chExt cx="3316" cy="1994"/>
          </a:xfrm>
        </p:grpSpPr>
        <p:sp>
          <p:nvSpPr>
            <p:cNvPr id="983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60" y="1125"/>
              <a:ext cx="3316" cy="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pic>
          <p:nvPicPr>
            <p:cNvPr id="9830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" y="1125"/>
              <a:ext cx="3311" cy="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8306" name="Text Box 6"/>
          <p:cNvSpPr txBox="1">
            <a:spLocks noChangeArrowheads="1"/>
          </p:cNvSpPr>
          <p:nvPr/>
        </p:nvSpPr>
        <p:spPr bwMode="auto">
          <a:xfrm>
            <a:off x="684213" y="836613"/>
            <a:ext cx="4514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7200" u="none">
                <a:solidFill>
                  <a:schemeClr val="bg1"/>
                </a:solidFill>
                <a:latin typeface="Arial Narrow" pitchFamily="34" charset="0"/>
              </a:rPr>
              <a:t>Obrigado!</a:t>
            </a:r>
            <a:endParaRPr lang="pt-PT" u="none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8307" name="Text Box 7"/>
          <p:cNvSpPr txBox="1">
            <a:spLocks noChangeArrowheads="1"/>
          </p:cNvSpPr>
          <p:nvPr/>
        </p:nvSpPr>
        <p:spPr bwMode="auto">
          <a:xfrm>
            <a:off x="827088" y="3068638"/>
            <a:ext cx="8137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2800" u="none">
                <a:solidFill>
                  <a:schemeClr val="bg1"/>
                </a:solidFill>
                <a:latin typeface="Arial Narrow" pitchFamily="34" charset="0"/>
                <a:hlinkClick r:id="rId4"/>
              </a:rPr>
              <a:t>geral@fordesi.pt</a:t>
            </a:r>
          </a:p>
          <a:p>
            <a:pPr algn="r">
              <a:spcBef>
                <a:spcPct val="50000"/>
              </a:spcBef>
            </a:pPr>
            <a:r>
              <a:rPr lang="pt-PT" sz="2800" u="none">
                <a:solidFill>
                  <a:schemeClr val="bg1"/>
                </a:solidFill>
                <a:latin typeface="Arial Narrow" pitchFamily="34" charset="0"/>
                <a:hlinkClick r:id="rId4"/>
              </a:rPr>
              <a:t>Tel: +351 21 383 92 80</a:t>
            </a:r>
          </a:p>
          <a:p>
            <a:pPr algn="r">
              <a:spcBef>
                <a:spcPct val="50000"/>
              </a:spcBef>
            </a:pPr>
            <a:endParaRPr lang="pt-PT" sz="2800" u="none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pt-PT" sz="500" u="none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-36513" y="2060575"/>
            <a:ext cx="3024188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Países: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Bélgica, Holanda, Alemanha, França, Portugal, Brasil, Argentina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Escalas CPLP: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Sines, Rio Grande, </a:t>
            </a:r>
            <a:r>
              <a:rPr lang="pt-PT" sz="110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Paranagua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, Navegantes, Santos, </a:t>
            </a:r>
            <a:r>
              <a:rPr lang="pt-PT" sz="110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Itaguai</a:t>
            </a:r>
            <a:endParaRPr lang="en-US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Escalas noutros países: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Antuérpia, Roterdão, Bremerhaven, Le Havre, Buenos Aires</a:t>
            </a: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Agente de navegação: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MSC</a:t>
            </a: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Tipo de tráfego: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Contentores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Regularidade: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Semanal</a:t>
            </a:r>
            <a:endParaRPr lang="en-US" sz="1600" u="none" dirty="0">
              <a:latin typeface="+mn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3025" y="4141788"/>
          <a:ext cx="1728192" cy="2653665"/>
        </p:xfrm>
        <a:graphic>
          <a:graphicData uri="http://schemas.openxmlformats.org/drawingml/2006/table">
            <a:tbl>
              <a:tblPr/>
              <a:tblGrid>
                <a:gridCol w="828092"/>
                <a:gridCol w="90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Porto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Dias</a:t>
                      </a:r>
                      <a:r>
                        <a:rPr lang="pt-PT" sz="11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Trânsito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7680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Antuérpia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Roterdão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Bremerhaven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Le Havre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4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Sines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7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Rio de Janeiro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18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Santos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19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Buenos Aires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23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Rio Grande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27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Navegantes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30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Santos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32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Itaguai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34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Antuérpia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47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>
            <a:off x="-195262" y="5264150"/>
            <a:ext cx="2266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84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Linhas de Navegação entre Países da CPLP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412875"/>
            <a:ext cx="31321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NORTH WEST CONTINENT  TO SAEC - STRING I  (SAEC I)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1438" y="1989138"/>
            <a:ext cx="2916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Novo Serviço Regular </a:t>
            </a: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Europa – América do Sul</a:t>
            </a:r>
          </a:p>
        </p:txBody>
      </p:sp>
      <p:pic>
        <p:nvPicPr>
          <p:cNvPr id="100388" name="Picture 29" descr="mapa3.jpg"/>
          <p:cNvPicPr>
            <a:picLocks noChangeAspect="1"/>
          </p:cNvPicPr>
          <p:nvPr/>
        </p:nvPicPr>
        <p:blipFill>
          <a:blip r:embed="rId3" cstate="print"/>
          <a:srcRect l="400" t="1241"/>
          <a:stretch>
            <a:fillRect/>
          </a:stretch>
        </p:blipFill>
        <p:spPr bwMode="auto">
          <a:xfrm>
            <a:off x="3143250" y="1412875"/>
            <a:ext cx="60007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/>
        </p:nvSpPr>
        <p:spPr>
          <a:xfrm>
            <a:off x="4433888" y="6540500"/>
            <a:ext cx="95250" cy="74613"/>
          </a:xfrm>
          <a:custGeom>
            <a:avLst/>
            <a:gdLst>
              <a:gd name="connsiteX0" fmla="*/ 0 w 100914"/>
              <a:gd name="connsiteY0" fmla="*/ 55605 h 77230"/>
              <a:gd name="connsiteX1" fmla="*/ 86498 w 100914"/>
              <a:gd name="connsiteY1" fmla="*/ 67962 h 77230"/>
              <a:gd name="connsiteX2" fmla="*/ 86498 w 100914"/>
              <a:gd name="connsiteY2" fmla="*/ 0 h 7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14" h="77230">
                <a:moveTo>
                  <a:pt x="0" y="55605"/>
                </a:moveTo>
                <a:cubicBezTo>
                  <a:pt x="36041" y="66417"/>
                  <a:pt x="72082" y="77230"/>
                  <a:pt x="86498" y="67962"/>
                </a:cubicBezTo>
                <a:cubicBezTo>
                  <a:pt x="100914" y="58695"/>
                  <a:pt x="93706" y="29347"/>
                  <a:pt x="8649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3" name="Forma livre 31"/>
          <p:cNvSpPr/>
          <p:nvPr/>
        </p:nvSpPr>
        <p:spPr>
          <a:xfrm>
            <a:off x="7085013" y="2033588"/>
            <a:ext cx="117475" cy="98425"/>
          </a:xfrm>
          <a:custGeom>
            <a:avLst/>
            <a:gdLst>
              <a:gd name="connsiteX0" fmla="*/ 52450 w 117764"/>
              <a:gd name="connsiteY0" fmla="*/ 97971 h 97971"/>
              <a:gd name="connsiteX1" fmla="*/ 10886 w 117764"/>
              <a:gd name="connsiteY1" fmla="*/ 8906 h 97971"/>
              <a:gd name="connsiteX2" fmla="*/ 117764 w 117764"/>
              <a:gd name="connsiteY2" fmla="*/ 44532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64" h="97971">
                <a:moveTo>
                  <a:pt x="52450" y="97971"/>
                </a:moveTo>
                <a:cubicBezTo>
                  <a:pt x="26225" y="57891"/>
                  <a:pt x="0" y="17812"/>
                  <a:pt x="10886" y="8906"/>
                </a:cubicBezTo>
                <a:cubicBezTo>
                  <a:pt x="21772" y="0"/>
                  <a:pt x="69768" y="22266"/>
                  <a:pt x="117764" y="44532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4" name="Forma livre 43"/>
          <p:cNvSpPr/>
          <p:nvPr/>
        </p:nvSpPr>
        <p:spPr>
          <a:xfrm>
            <a:off x="7185025" y="1954213"/>
            <a:ext cx="87313" cy="130175"/>
          </a:xfrm>
          <a:custGeom>
            <a:avLst/>
            <a:gdLst>
              <a:gd name="connsiteX0" fmla="*/ 10886 w 87086"/>
              <a:gd name="connsiteY0" fmla="*/ 129639 h 129639"/>
              <a:gd name="connsiteX1" fmla="*/ 10886 w 87086"/>
              <a:gd name="connsiteY1" fmla="*/ 10886 h 129639"/>
              <a:gd name="connsiteX2" fmla="*/ 76200 w 87086"/>
              <a:gd name="connsiteY2" fmla="*/ 64325 h 129639"/>
              <a:gd name="connsiteX3" fmla="*/ 76200 w 87086"/>
              <a:gd name="connsiteY3" fmla="*/ 58388 h 12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129639">
                <a:moveTo>
                  <a:pt x="10886" y="129639"/>
                </a:moveTo>
                <a:cubicBezTo>
                  <a:pt x="5443" y="75705"/>
                  <a:pt x="0" y="21772"/>
                  <a:pt x="10886" y="10886"/>
                </a:cubicBezTo>
                <a:cubicBezTo>
                  <a:pt x="21772" y="0"/>
                  <a:pt x="65314" y="56408"/>
                  <a:pt x="76200" y="64325"/>
                </a:cubicBezTo>
                <a:cubicBezTo>
                  <a:pt x="87086" y="72242"/>
                  <a:pt x="81643" y="65315"/>
                  <a:pt x="76200" y="58388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5" name="Forma livre 44"/>
          <p:cNvSpPr/>
          <p:nvPr/>
        </p:nvSpPr>
        <p:spPr>
          <a:xfrm>
            <a:off x="6894513" y="1879600"/>
            <a:ext cx="379412" cy="365125"/>
          </a:xfrm>
          <a:custGeom>
            <a:avLst/>
            <a:gdLst>
              <a:gd name="connsiteX0" fmla="*/ 379020 w 379020"/>
              <a:gd name="connsiteY0" fmla="*/ 127660 h 366156"/>
              <a:gd name="connsiteX1" fmla="*/ 278080 w 379020"/>
              <a:gd name="connsiteY1" fmla="*/ 26720 h 366156"/>
              <a:gd name="connsiteX2" fmla="*/ 40574 w 379020"/>
              <a:gd name="connsiteY2" fmla="*/ 287977 h 366156"/>
              <a:gd name="connsiteX3" fmla="*/ 34636 w 379020"/>
              <a:gd name="connsiteY3" fmla="*/ 353291 h 366156"/>
              <a:gd name="connsiteX4" fmla="*/ 40574 w 379020"/>
              <a:gd name="connsiteY4" fmla="*/ 365166 h 36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20" h="366156">
                <a:moveTo>
                  <a:pt x="379020" y="127660"/>
                </a:moveTo>
                <a:cubicBezTo>
                  <a:pt x="356754" y="63830"/>
                  <a:pt x="334488" y="0"/>
                  <a:pt x="278080" y="26720"/>
                </a:cubicBezTo>
                <a:cubicBezTo>
                  <a:pt x="221672" y="53440"/>
                  <a:pt x="81148" y="233549"/>
                  <a:pt x="40574" y="287977"/>
                </a:cubicBezTo>
                <a:cubicBezTo>
                  <a:pt x="0" y="342405"/>
                  <a:pt x="34636" y="340426"/>
                  <a:pt x="34636" y="353291"/>
                </a:cubicBezTo>
                <a:cubicBezTo>
                  <a:pt x="34636" y="366156"/>
                  <a:pt x="37605" y="365661"/>
                  <a:pt x="40574" y="365166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6" name="Forma livre 47"/>
          <p:cNvSpPr/>
          <p:nvPr/>
        </p:nvSpPr>
        <p:spPr>
          <a:xfrm>
            <a:off x="6238875" y="2244725"/>
            <a:ext cx="677863" cy="758825"/>
          </a:xfrm>
          <a:custGeom>
            <a:avLst/>
            <a:gdLst>
              <a:gd name="connsiteX0" fmla="*/ 677884 w 677884"/>
              <a:gd name="connsiteY0" fmla="*/ 0 h 759031"/>
              <a:gd name="connsiteX1" fmla="*/ 262247 w 677884"/>
              <a:gd name="connsiteY1" fmla="*/ 47502 h 759031"/>
              <a:gd name="connsiteX2" fmla="*/ 30678 w 677884"/>
              <a:gd name="connsiteY2" fmla="*/ 480951 h 759031"/>
              <a:gd name="connsiteX3" fmla="*/ 78180 w 677884"/>
              <a:gd name="connsiteY3" fmla="*/ 724395 h 759031"/>
              <a:gd name="connsiteX4" fmla="*/ 357250 w 677884"/>
              <a:gd name="connsiteY4" fmla="*/ 688769 h 75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884" h="759031">
                <a:moveTo>
                  <a:pt x="677884" y="0"/>
                </a:moveTo>
                <a:lnTo>
                  <a:pt x="262247" y="47502"/>
                </a:lnTo>
                <a:cubicBezTo>
                  <a:pt x="154379" y="127661"/>
                  <a:pt x="61356" y="368136"/>
                  <a:pt x="30678" y="480951"/>
                </a:cubicBezTo>
                <a:cubicBezTo>
                  <a:pt x="0" y="593767"/>
                  <a:pt x="23751" y="689759"/>
                  <a:pt x="78180" y="724395"/>
                </a:cubicBezTo>
                <a:cubicBezTo>
                  <a:pt x="132609" y="759031"/>
                  <a:pt x="244929" y="723900"/>
                  <a:pt x="357250" y="688769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7" name="Forma livre 49"/>
          <p:cNvSpPr/>
          <p:nvPr/>
        </p:nvSpPr>
        <p:spPr>
          <a:xfrm>
            <a:off x="5099050" y="2927350"/>
            <a:ext cx="1492250" cy="2978150"/>
          </a:xfrm>
          <a:custGeom>
            <a:avLst/>
            <a:gdLst>
              <a:gd name="connsiteX0" fmla="*/ 1492250 w 1492250"/>
              <a:gd name="connsiteY0" fmla="*/ 0 h 2978150"/>
              <a:gd name="connsiteX1" fmla="*/ 793750 w 1492250"/>
              <a:gd name="connsiteY1" fmla="*/ 76200 h 2978150"/>
              <a:gd name="connsiteX2" fmla="*/ 431800 w 1492250"/>
              <a:gd name="connsiteY2" fmla="*/ 292100 h 2978150"/>
              <a:gd name="connsiteX3" fmla="*/ 158750 w 1492250"/>
              <a:gd name="connsiteY3" fmla="*/ 1098550 h 2978150"/>
              <a:gd name="connsiteX4" fmla="*/ 787400 w 1492250"/>
              <a:gd name="connsiteY4" fmla="*/ 2146300 h 2978150"/>
              <a:gd name="connsiteX5" fmla="*/ 0 w 1492250"/>
              <a:gd name="connsiteY5" fmla="*/ 2978150 h 29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2250" h="2978150">
                <a:moveTo>
                  <a:pt x="1492250" y="0"/>
                </a:moveTo>
                <a:cubicBezTo>
                  <a:pt x="1231371" y="13758"/>
                  <a:pt x="970492" y="27517"/>
                  <a:pt x="793750" y="76200"/>
                </a:cubicBezTo>
                <a:cubicBezTo>
                  <a:pt x="617008" y="124883"/>
                  <a:pt x="537633" y="121708"/>
                  <a:pt x="431800" y="292100"/>
                </a:cubicBezTo>
                <a:cubicBezTo>
                  <a:pt x="325967" y="462492"/>
                  <a:pt x="99483" y="789517"/>
                  <a:pt x="158750" y="1098550"/>
                </a:cubicBezTo>
                <a:cubicBezTo>
                  <a:pt x="218017" y="1407583"/>
                  <a:pt x="813858" y="1833033"/>
                  <a:pt x="787400" y="2146300"/>
                </a:cubicBezTo>
                <a:cubicBezTo>
                  <a:pt x="760942" y="2459567"/>
                  <a:pt x="380471" y="2718858"/>
                  <a:pt x="0" y="2978150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8" name="Forma livre 51"/>
          <p:cNvSpPr/>
          <p:nvPr/>
        </p:nvSpPr>
        <p:spPr>
          <a:xfrm>
            <a:off x="4876800" y="5892800"/>
            <a:ext cx="501650" cy="88900"/>
          </a:xfrm>
          <a:custGeom>
            <a:avLst/>
            <a:gdLst>
              <a:gd name="connsiteX0" fmla="*/ 228600 w 501650"/>
              <a:gd name="connsiteY0" fmla="*/ 0 h 88900"/>
              <a:gd name="connsiteX1" fmla="*/ 463550 w 501650"/>
              <a:gd name="connsiteY1" fmla="*/ 63500 h 88900"/>
              <a:gd name="connsiteX2" fmla="*/ 0 w 501650"/>
              <a:gd name="connsiteY2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650" h="88900">
                <a:moveTo>
                  <a:pt x="228600" y="0"/>
                </a:moveTo>
                <a:cubicBezTo>
                  <a:pt x="365125" y="24341"/>
                  <a:pt x="501650" y="48683"/>
                  <a:pt x="463550" y="63500"/>
                </a:cubicBezTo>
                <a:cubicBezTo>
                  <a:pt x="425450" y="78317"/>
                  <a:pt x="212725" y="83608"/>
                  <a:pt x="0" y="88900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9" name="Forma livre 64"/>
          <p:cNvSpPr/>
          <p:nvPr/>
        </p:nvSpPr>
        <p:spPr>
          <a:xfrm>
            <a:off x="5026025" y="2125663"/>
            <a:ext cx="2128838" cy="4051300"/>
          </a:xfrm>
          <a:custGeom>
            <a:avLst/>
            <a:gdLst>
              <a:gd name="connsiteX0" fmla="*/ 0 w 2128724"/>
              <a:gd name="connsiteY0" fmla="*/ 3806342 h 4051401"/>
              <a:gd name="connsiteX1" fmla="*/ 994868 w 2128724"/>
              <a:gd name="connsiteY1" fmla="*/ 3872179 h 4051401"/>
              <a:gd name="connsiteX2" fmla="*/ 1258215 w 2128724"/>
              <a:gd name="connsiteY2" fmla="*/ 2731008 h 4051401"/>
              <a:gd name="connsiteX3" fmla="*/ 358445 w 2128724"/>
              <a:gd name="connsiteY3" fmla="*/ 1867814 h 4051401"/>
              <a:gd name="connsiteX4" fmla="*/ 1111911 w 2128724"/>
              <a:gd name="connsiteY4" fmla="*/ 273101 h 4051401"/>
              <a:gd name="connsiteX5" fmla="*/ 1645920 w 2128724"/>
              <a:gd name="connsiteY5" fmla="*/ 229209 h 4051401"/>
              <a:gd name="connsiteX6" fmla="*/ 2128724 w 2128724"/>
              <a:gd name="connsiteY6" fmla="*/ 9753 h 40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724" h="4051401">
                <a:moveTo>
                  <a:pt x="0" y="3806342"/>
                </a:moveTo>
                <a:cubicBezTo>
                  <a:pt x="392583" y="3928871"/>
                  <a:pt x="785166" y="4051401"/>
                  <a:pt x="994868" y="3872179"/>
                </a:cubicBezTo>
                <a:cubicBezTo>
                  <a:pt x="1204570" y="3692957"/>
                  <a:pt x="1364285" y="3065069"/>
                  <a:pt x="1258215" y="2731008"/>
                </a:cubicBezTo>
                <a:cubicBezTo>
                  <a:pt x="1152145" y="2396947"/>
                  <a:pt x="382829" y="2277465"/>
                  <a:pt x="358445" y="1867814"/>
                </a:cubicBezTo>
                <a:cubicBezTo>
                  <a:pt x="334061" y="1458163"/>
                  <a:pt x="897332" y="546202"/>
                  <a:pt x="1111911" y="273101"/>
                </a:cubicBezTo>
                <a:cubicBezTo>
                  <a:pt x="1326490" y="0"/>
                  <a:pt x="1476451" y="273100"/>
                  <a:pt x="1645920" y="229209"/>
                </a:cubicBezTo>
                <a:cubicBezTo>
                  <a:pt x="1815389" y="185318"/>
                  <a:pt x="1972056" y="97535"/>
                  <a:pt x="2128724" y="9753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0" name="Forma livre 27"/>
          <p:cNvSpPr/>
          <p:nvPr/>
        </p:nvSpPr>
        <p:spPr>
          <a:xfrm>
            <a:off x="4699000" y="5975350"/>
            <a:ext cx="795338" cy="522288"/>
          </a:xfrm>
          <a:custGeom>
            <a:avLst/>
            <a:gdLst>
              <a:gd name="connsiteX0" fmla="*/ 177800 w 794808"/>
              <a:gd name="connsiteY0" fmla="*/ 0 h 522817"/>
              <a:gd name="connsiteX1" fmla="*/ 692150 w 794808"/>
              <a:gd name="connsiteY1" fmla="*/ 133350 h 522817"/>
              <a:gd name="connsiteX2" fmla="*/ 679450 w 794808"/>
              <a:gd name="connsiteY2" fmla="*/ 488950 h 522817"/>
              <a:gd name="connsiteX3" fmla="*/ 0 w 794808"/>
              <a:gd name="connsiteY3" fmla="*/ 336550 h 5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808" h="522817">
                <a:moveTo>
                  <a:pt x="177800" y="0"/>
                </a:moveTo>
                <a:cubicBezTo>
                  <a:pt x="393171" y="25929"/>
                  <a:pt x="608542" y="51858"/>
                  <a:pt x="692150" y="133350"/>
                </a:cubicBezTo>
                <a:cubicBezTo>
                  <a:pt x="775758" y="214842"/>
                  <a:pt x="794808" y="455083"/>
                  <a:pt x="679450" y="488950"/>
                </a:cubicBezTo>
                <a:cubicBezTo>
                  <a:pt x="564092" y="522817"/>
                  <a:pt x="282046" y="429683"/>
                  <a:pt x="0" y="336550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1" name="Forma livre 28"/>
          <p:cNvSpPr/>
          <p:nvPr/>
        </p:nvSpPr>
        <p:spPr>
          <a:xfrm>
            <a:off x="4724400" y="6032500"/>
            <a:ext cx="541338" cy="331788"/>
          </a:xfrm>
          <a:custGeom>
            <a:avLst/>
            <a:gdLst>
              <a:gd name="connsiteX0" fmla="*/ 0 w 540808"/>
              <a:gd name="connsiteY0" fmla="*/ 279400 h 332317"/>
              <a:gd name="connsiteX1" fmla="*/ 520700 w 540808"/>
              <a:gd name="connsiteY1" fmla="*/ 285750 h 332317"/>
              <a:gd name="connsiteX2" fmla="*/ 120650 w 540808"/>
              <a:gd name="connsiteY2" fmla="*/ 0 h 33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808" h="332317">
                <a:moveTo>
                  <a:pt x="0" y="279400"/>
                </a:moveTo>
                <a:cubicBezTo>
                  <a:pt x="250296" y="305858"/>
                  <a:pt x="500592" y="332317"/>
                  <a:pt x="520700" y="285750"/>
                </a:cubicBezTo>
                <a:cubicBezTo>
                  <a:pt x="540808" y="239183"/>
                  <a:pt x="330729" y="119591"/>
                  <a:pt x="120650" y="0"/>
                </a:cubicBez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2" name="Oval 41"/>
          <p:cNvSpPr/>
          <p:nvPr/>
        </p:nvSpPr>
        <p:spPr>
          <a:xfrm>
            <a:off x="4830763" y="6021388"/>
            <a:ext cx="14287" cy="142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3" name="Forma livre 30"/>
          <p:cNvSpPr/>
          <p:nvPr/>
        </p:nvSpPr>
        <p:spPr>
          <a:xfrm>
            <a:off x="4851400" y="5967413"/>
            <a:ext cx="104775" cy="100012"/>
          </a:xfrm>
          <a:custGeom>
            <a:avLst/>
            <a:gdLst>
              <a:gd name="connsiteX0" fmla="*/ 0 w 104775"/>
              <a:gd name="connsiteY0" fmla="*/ 70908 h 99483"/>
              <a:gd name="connsiteX1" fmla="*/ 101600 w 104775"/>
              <a:gd name="connsiteY1" fmla="*/ 89958 h 99483"/>
              <a:gd name="connsiteX2" fmla="*/ 19050 w 104775"/>
              <a:gd name="connsiteY2" fmla="*/ 13758 h 99483"/>
              <a:gd name="connsiteX3" fmla="*/ 25400 w 104775"/>
              <a:gd name="connsiteY3" fmla="*/ 7408 h 9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99483">
                <a:moveTo>
                  <a:pt x="0" y="70908"/>
                </a:moveTo>
                <a:cubicBezTo>
                  <a:pt x="49212" y="85195"/>
                  <a:pt x="98425" y="99483"/>
                  <a:pt x="101600" y="89958"/>
                </a:cubicBezTo>
                <a:cubicBezTo>
                  <a:pt x="104775" y="80433"/>
                  <a:pt x="31750" y="27516"/>
                  <a:pt x="19050" y="13758"/>
                </a:cubicBezTo>
                <a:cubicBezTo>
                  <a:pt x="6350" y="0"/>
                  <a:pt x="15875" y="3704"/>
                  <a:pt x="25400" y="7408"/>
                </a:cubicBez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6" name="Oval 45"/>
          <p:cNvSpPr/>
          <p:nvPr/>
        </p:nvSpPr>
        <p:spPr>
          <a:xfrm>
            <a:off x="5006975" y="5921375"/>
            <a:ext cx="14288" cy="142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7" name="Forma livre 34"/>
          <p:cNvSpPr/>
          <p:nvPr/>
        </p:nvSpPr>
        <p:spPr>
          <a:xfrm>
            <a:off x="4875213" y="5934075"/>
            <a:ext cx="138112" cy="39688"/>
          </a:xfrm>
          <a:custGeom>
            <a:avLst/>
            <a:gdLst>
              <a:gd name="connsiteX0" fmla="*/ 0 w 137690"/>
              <a:gd name="connsiteY0" fmla="*/ 38835 h 38835"/>
              <a:gd name="connsiteX1" fmla="*/ 137690 w 137690"/>
              <a:gd name="connsiteY1" fmla="*/ 0 h 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690" h="38835">
                <a:moveTo>
                  <a:pt x="0" y="38835"/>
                </a:moveTo>
                <a:lnTo>
                  <a:pt x="137690" y="0"/>
                </a:ln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49" name="Forma livre 25"/>
          <p:cNvSpPr/>
          <p:nvPr/>
        </p:nvSpPr>
        <p:spPr>
          <a:xfrm>
            <a:off x="4425950" y="6323013"/>
            <a:ext cx="684213" cy="431800"/>
          </a:xfrm>
          <a:custGeom>
            <a:avLst/>
            <a:gdLst>
              <a:gd name="connsiteX0" fmla="*/ 0 w 684398"/>
              <a:gd name="connsiteY0" fmla="*/ 269271 h 431956"/>
              <a:gd name="connsiteX1" fmla="*/ 123416 w 684398"/>
              <a:gd name="connsiteY1" fmla="*/ 403906 h 431956"/>
              <a:gd name="connsiteX2" fmla="*/ 577811 w 684398"/>
              <a:gd name="connsiteY2" fmla="*/ 398297 h 431956"/>
              <a:gd name="connsiteX3" fmla="*/ 645129 w 684398"/>
              <a:gd name="connsiteY3" fmla="*/ 201953 h 431956"/>
              <a:gd name="connsiteX4" fmla="*/ 342199 w 684398"/>
              <a:gd name="connsiteY4" fmla="*/ 106586 h 431956"/>
              <a:gd name="connsiteX5" fmla="*/ 286100 w 684398"/>
              <a:gd name="connsiteY5" fmla="*/ 0 h 4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398" h="431956">
                <a:moveTo>
                  <a:pt x="0" y="269271"/>
                </a:moveTo>
                <a:cubicBezTo>
                  <a:pt x="13557" y="325836"/>
                  <a:pt x="27114" y="382402"/>
                  <a:pt x="123416" y="403906"/>
                </a:cubicBezTo>
                <a:cubicBezTo>
                  <a:pt x="219718" y="425410"/>
                  <a:pt x="490859" y="431956"/>
                  <a:pt x="577811" y="398297"/>
                </a:cubicBezTo>
                <a:cubicBezTo>
                  <a:pt x="664763" y="364638"/>
                  <a:pt x="684398" y="250572"/>
                  <a:pt x="645129" y="201953"/>
                </a:cubicBezTo>
                <a:cubicBezTo>
                  <a:pt x="605860" y="153335"/>
                  <a:pt x="402037" y="140245"/>
                  <a:pt x="342199" y="106586"/>
                </a:cubicBezTo>
                <a:cubicBezTo>
                  <a:pt x="282361" y="72927"/>
                  <a:pt x="284230" y="36463"/>
                  <a:pt x="286100" y="0"/>
                </a:cubicBez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2339975" y="5876925"/>
            <a:ext cx="719138" cy="576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/>
          <p:nvPr/>
        </p:nvSpPr>
        <p:spPr>
          <a:xfrm>
            <a:off x="4818063" y="5967413"/>
            <a:ext cx="219075" cy="112712"/>
          </a:xfrm>
          <a:custGeom>
            <a:avLst/>
            <a:gdLst>
              <a:gd name="connsiteX0" fmla="*/ 0 w 230171"/>
              <a:gd name="connsiteY0" fmla="*/ 80128 h 119406"/>
              <a:gd name="connsiteX1" fmla="*/ 136689 w 230171"/>
              <a:gd name="connsiteY1" fmla="*/ 117835 h 119406"/>
              <a:gd name="connsiteX2" fmla="*/ 226243 w 230171"/>
              <a:gd name="connsiteY2" fmla="*/ 70701 h 119406"/>
              <a:gd name="connsiteX3" fmla="*/ 113122 w 230171"/>
              <a:gd name="connsiteY3" fmla="*/ 0 h 1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71" h="119406">
                <a:moveTo>
                  <a:pt x="0" y="80128"/>
                </a:moveTo>
                <a:cubicBezTo>
                  <a:pt x="49491" y="99767"/>
                  <a:pt x="98982" y="119406"/>
                  <a:pt x="136689" y="117835"/>
                </a:cubicBezTo>
                <a:cubicBezTo>
                  <a:pt x="174396" y="116264"/>
                  <a:pt x="230171" y="90340"/>
                  <a:pt x="226243" y="70701"/>
                </a:cubicBezTo>
                <a:cubicBezTo>
                  <a:pt x="222315" y="51062"/>
                  <a:pt x="167718" y="25531"/>
                  <a:pt x="113122" y="0"/>
                </a:cubicBezTo>
              </a:path>
            </a:pathLst>
          </a:cu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57" name="TextBox 56"/>
          <p:cNvSpPr txBox="1"/>
          <p:nvPr/>
        </p:nvSpPr>
        <p:spPr>
          <a:xfrm>
            <a:off x="-36513" y="2197100"/>
            <a:ext cx="3024188" cy="229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Países: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Portugal, África do Sul, Moçambique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Escalas CPLP: 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Leixões, Lisboa, Maputo</a:t>
            </a:r>
            <a:endParaRPr lang="en-US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Escalas noutros países: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Cape Town, Port Elizabeth, Durban, Richards Bay</a:t>
            </a: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Agente de navegação: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NAVEX - EMPRESA PORTUGUESA DE NAVEGACÃO</a:t>
            </a: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Tipo de tráfego: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Contentores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Regularidade: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Quinzenal</a:t>
            </a:r>
            <a:endParaRPr lang="en-US" sz="1600" u="none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8100" y="1771650"/>
            <a:ext cx="32956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5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MACS - MARITIME CARRIER SHIPPING</a:t>
            </a:r>
            <a:endParaRPr lang="en-US" sz="1550" u="none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1438" y="2133600"/>
            <a:ext cx="2916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4925" y="4797425"/>
          <a:ext cx="1728192" cy="1524000"/>
        </p:xfrm>
        <a:graphic>
          <a:graphicData uri="http://schemas.openxmlformats.org/drawingml/2006/table">
            <a:tbl>
              <a:tblPr/>
              <a:tblGrid>
                <a:gridCol w="828092"/>
                <a:gridCol w="90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Porto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Dias</a:t>
                      </a:r>
                      <a:r>
                        <a:rPr lang="pt-PT" sz="11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Trânsito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Leixões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Lisboa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Cape </a:t>
                      </a:r>
                      <a:r>
                        <a:rPr lang="pt-PT" sz="1100" b="0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Town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15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Port</a:t>
                      </a:r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 Elizabeth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18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Durban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20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Richards</a:t>
                      </a:r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pt-PT" sz="1100" b="0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Bay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27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Maputo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30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>
            <a:off x="-72231" y="5769769"/>
            <a:ext cx="19446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5651500" y="11191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1C1889-5895-43F9-A6DC-489D78B8B210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02424" name="Picture 29" descr="mapa3.jpg"/>
          <p:cNvPicPr>
            <a:picLocks noChangeAspect="1"/>
          </p:cNvPicPr>
          <p:nvPr/>
        </p:nvPicPr>
        <p:blipFill>
          <a:blip r:embed="rId3" cstate="print"/>
          <a:srcRect l="610" t="436"/>
          <a:stretch>
            <a:fillRect/>
          </a:stretch>
        </p:blipFill>
        <p:spPr bwMode="auto">
          <a:xfrm>
            <a:off x="3203575" y="1412875"/>
            <a:ext cx="59404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rma livre 14"/>
          <p:cNvSpPr/>
          <p:nvPr/>
        </p:nvSpPr>
        <p:spPr>
          <a:xfrm>
            <a:off x="6418263" y="2771775"/>
            <a:ext cx="179387" cy="123825"/>
          </a:xfrm>
          <a:custGeom>
            <a:avLst/>
            <a:gdLst>
              <a:gd name="connsiteX0" fmla="*/ 179515 w 179515"/>
              <a:gd name="connsiteY0" fmla="*/ 0 h 124351"/>
              <a:gd name="connsiteX1" fmla="*/ 5610 w 179515"/>
              <a:gd name="connsiteY1" fmla="*/ 72928 h 124351"/>
              <a:gd name="connsiteX2" fmla="*/ 145856 w 179515"/>
              <a:gd name="connsiteY2" fmla="*/ 117806 h 124351"/>
              <a:gd name="connsiteX3" fmla="*/ 140246 w 179515"/>
              <a:gd name="connsiteY3" fmla="*/ 112196 h 124351"/>
              <a:gd name="connsiteX4" fmla="*/ 140246 w 179515"/>
              <a:gd name="connsiteY4" fmla="*/ 112196 h 12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15" h="124351">
                <a:moveTo>
                  <a:pt x="179515" y="0"/>
                </a:moveTo>
                <a:cubicBezTo>
                  <a:pt x="95367" y="26647"/>
                  <a:pt x="11220" y="53294"/>
                  <a:pt x="5610" y="72928"/>
                </a:cubicBezTo>
                <a:cubicBezTo>
                  <a:pt x="0" y="92562"/>
                  <a:pt x="123417" y="111261"/>
                  <a:pt x="145856" y="117806"/>
                </a:cubicBezTo>
                <a:cubicBezTo>
                  <a:pt x="168295" y="124351"/>
                  <a:pt x="140246" y="112196"/>
                  <a:pt x="140246" y="112196"/>
                </a:cubicBezTo>
                <a:lnTo>
                  <a:pt x="140246" y="112196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7" name="Forma livre 16"/>
          <p:cNvSpPr/>
          <p:nvPr/>
        </p:nvSpPr>
        <p:spPr>
          <a:xfrm>
            <a:off x="5260975" y="2886075"/>
            <a:ext cx="2611438" cy="3570288"/>
          </a:xfrm>
          <a:custGeom>
            <a:avLst/>
            <a:gdLst>
              <a:gd name="connsiteX0" fmla="*/ 1306664 w 2610678"/>
              <a:gd name="connsiteY0" fmla="*/ 0 h 3570136"/>
              <a:gd name="connsiteX1" fmla="*/ 217336 w 2610678"/>
              <a:gd name="connsiteY1" fmla="*/ 1598213 h 3570136"/>
              <a:gd name="connsiteX2" fmla="*/ 2610678 w 2610678"/>
              <a:gd name="connsiteY2" fmla="*/ 3570136 h 35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0678" h="3570136">
                <a:moveTo>
                  <a:pt x="1306664" y="0"/>
                </a:moveTo>
                <a:cubicBezTo>
                  <a:pt x="653332" y="501595"/>
                  <a:pt x="0" y="1003190"/>
                  <a:pt x="217336" y="1598213"/>
                </a:cubicBezTo>
                <a:cubicBezTo>
                  <a:pt x="434672" y="2193236"/>
                  <a:pt x="1522675" y="2881686"/>
                  <a:pt x="2610678" y="3570136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22" name="Forma livre 21"/>
          <p:cNvSpPr/>
          <p:nvPr/>
        </p:nvSpPr>
        <p:spPr>
          <a:xfrm>
            <a:off x="7848600" y="6456363"/>
            <a:ext cx="404813" cy="231775"/>
          </a:xfrm>
          <a:custGeom>
            <a:avLst/>
            <a:gdLst>
              <a:gd name="connsiteX0" fmla="*/ 0 w 405517"/>
              <a:gd name="connsiteY0" fmla="*/ 0 h 231913"/>
              <a:gd name="connsiteX1" fmla="*/ 254442 w 405517"/>
              <a:gd name="connsiteY1" fmla="*/ 230588 h 231913"/>
              <a:gd name="connsiteX2" fmla="*/ 405517 w 405517"/>
              <a:gd name="connsiteY2" fmla="*/ 7951 h 231913"/>
              <a:gd name="connsiteX3" fmla="*/ 405517 w 405517"/>
              <a:gd name="connsiteY3" fmla="*/ 7951 h 231913"/>
              <a:gd name="connsiteX4" fmla="*/ 397566 w 405517"/>
              <a:gd name="connsiteY4" fmla="*/ 7951 h 23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7" h="231913">
                <a:moveTo>
                  <a:pt x="0" y="0"/>
                </a:moveTo>
                <a:cubicBezTo>
                  <a:pt x="93428" y="114631"/>
                  <a:pt x="186856" y="229263"/>
                  <a:pt x="254442" y="230588"/>
                </a:cubicBezTo>
                <a:cubicBezTo>
                  <a:pt x="322028" y="231913"/>
                  <a:pt x="405517" y="7951"/>
                  <a:pt x="405517" y="7951"/>
                </a:cubicBezTo>
                <a:lnTo>
                  <a:pt x="405517" y="7951"/>
                </a:lnTo>
                <a:lnTo>
                  <a:pt x="397566" y="7951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23" name="Forma livre 22"/>
          <p:cNvSpPr/>
          <p:nvPr/>
        </p:nvSpPr>
        <p:spPr>
          <a:xfrm>
            <a:off x="8261350" y="6249988"/>
            <a:ext cx="368300" cy="322262"/>
          </a:xfrm>
          <a:custGeom>
            <a:avLst/>
            <a:gdLst>
              <a:gd name="connsiteX0" fmla="*/ 0 w 368411"/>
              <a:gd name="connsiteY0" fmla="*/ 214685 h 322028"/>
              <a:gd name="connsiteX1" fmla="*/ 333955 w 368411"/>
              <a:gd name="connsiteY1" fmla="*/ 286247 h 322028"/>
              <a:gd name="connsiteX2" fmla="*/ 206734 w 368411"/>
              <a:gd name="connsiteY2" fmla="*/ 0 h 322028"/>
              <a:gd name="connsiteX3" fmla="*/ 206734 w 368411"/>
              <a:gd name="connsiteY3" fmla="*/ 0 h 3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411" h="322028">
                <a:moveTo>
                  <a:pt x="0" y="214685"/>
                </a:moveTo>
                <a:cubicBezTo>
                  <a:pt x="149749" y="268356"/>
                  <a:pt x="299499" y="322028"/>
                  <a:pt x="333955" y="286247"/>
                </a:cubicBezTo>
                <a:cubicBezTo>
                  <a:pt x="368411" y="250466"/>
                  <a:pt x="206734" y="0"/>
                  <a:pt x="206734" y="0"/>
                </a:cubicBezTo>
                <a:lnTo>
                  <a:pt x="206734" y="0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24" name="Forma livre 23"/>
          <p:cNvSpPr/>
          <p:nvPr/>
        </p:nvSpPr>
        <p:spPr>
          <a:xfrm>
            <a:off x="8475663" y="6210300"/>
            <a:ext cx="142875" cy="90488"/>
          </a:xfrm>
          <a:custGeom>
            <a:avLst/>
            <a:gdLst>
              <a:gd name="connsiteX0" fmla="*/ 0 w 141799"/>
              <a:gd name="connsiteY0" fmla="*/ 63610 h 90115"/>
              <a:gd name="connsiteX1" fmla="*/ 135173 w 141799"/>
              <a:gd name="connsiteY1" fmla="*/ 79513 h 90115"/>
              <a:gd name="connsiteX2" fmla="*/ 39757 w 141799"/>
              <a:gd name="connsiteY2" fmla="*/ 0 h 90115"/>
              <a:gd name="connsiteX3" fmla="*/ 39757 w 141799"/>
              <a:gd name="connsiteY3" fmla="*/ 0 h 9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99" h="90115">
                <a:moveTo>
                  <a:pt x="0" y="63610"/>
                </a:moveTo>
                <a:cubicBezTo>
                  <a:pt x="64273" y="76862"/>
                  <a:pt x="128547" y="90115"/>
                  <a:pt x="135173" y="79513"/>
                </a:cubicBezTo>
                <a:cubicBezTo>
                  <a:pt x="141799" y="68911"/>
                  <a:pt x="39757" y="0"/>
                  <a:pt x="39757" y="0"/>
                </a:cubicBezTo>
                <a:lnTo>
                  <a:pt x="39757" y="0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25" name="Forma livre 24"/>
          <p:cNvSpPr/>
          <p:nvPr/>
        </p:nvSpPr>
        <p:spPr>
          <a:xfrm>
            <a:off x="8539163" y="6011863"/>
            <a:ext cx="231775" cy="231775"/>
          </a:xfrm>
          <a:custGeom>
            <a:avLst/>
            <a:gdLst>
              <a:gd name="connsiteX0" fmla="*/ 0 w 231913"/>
              <a:gd name="connsiteY0" fmla="*/ 198783 h 231914"/>
              <a:gd name="connsiteX1" fmla="*/ 222636 w 231913"/>
              <a:gd name="connsiteY1" fmla="*/ 198783 h 231914"/>
              <a:gd name="connsiteX2" fmla="*/ 55659 w 231913"/>
              <a:gd name="connsiteY2" fmla="*/ 0 h 231914"/>
              <a:gd name="connsiteX3" fmla="*/ 55659 w 231913"/>
              <a:gd name="connsiteY3" fmla="*/ 0 h 2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13" h="231914">
                <a:moveTo>
                  <a:pt x="0" y="198783"/>
                </a:moveTo>
                <a:cubicBezTo>
                  <a:pt x="106680" y="215348"/>
                  <a:pt x="213360" y="231914"/>
                  <a:pt x="222636" y="198783"/>
                </a:cubicBezTo>
                <a:cubicBezTo>
                  <a:pt x="231913" y="165653"/>
                  <a:pt x="55659" y="0"/>
                  <a:pt x="55659" y="0"/>
                </a:cubicBezTo>
                <a:lnTo>
                  <a:pt x="55659" y="0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02431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Linhas de Navegação entre Países da CPLP</a:t>
            </a: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</a:rPr>
              <a:t>Novo Serviço Regular </a:t>
            </a: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Europa – África Austral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975" y="5661025"/>
            <a:ext cx="719138" cy="576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30" descr="mapa3.jpg"/>
          <p:cNvPicPr>
            <a:picLocks noChangeAspect="1"/>
          </p:cNvPicPr>
          <p:nvPr/>
        </p:nvPicPr>
        <p:blipFill>
          <a:blip r:embed="rId3" cstate="print"/>
          <a:srcRect l="400" t="1241"/>
          <a:stretch>
            <a:fillRect/>
          </a:stretch>
        </p:blipFill>
        <p:spPr bwMode="auto">
          <a:xfrm>
            <a:off x="3143250" y="1412875"/>
            <a:ext cx="60007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reeform 109"/>
          <p:cNvSpPr/>
          <p:nvPr/>
        </p:nvSpPr>
        <p:spPr>
          <a:xfrm>
            <a:off x="4433888" y="6540500"/>
            <a:ext cx="95250" cy="74613"/>
          </a:xfrm>
          <a:custGeom>
            <a:avLst/>
            <a:gdLst>
              <a:gd name="connsiteX0" fmla="*/ 0 w 100914"/>
              <a:gd name="connsiteY0" fmla="*/ 55605 h 77230"/>
              <a:gd name="connsiteX1" fmla="*/ 86498 w 100914"/>
              <a:gd name="connsiteY1" fmla="*/ 67962 h 77230"/>
              <a:gd name="connsiteX2" fmla="*/ 86498 w 100914"/>
              <a:gd name="connsiteY2" fmla="*/ 0 h 7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14" h="77230">
                <a:moveTo>
                  <a:pt x="0" y="55605"/>
                </a:moveTo>
                <a:cubicBezTo>
                  <a:pt x="36041" y="66417"/>
                  <a:pt x="72082" y="77230"/>
                  <a:pt x="86498" y="67962"/>
                </a:cubicBezTo>
                <a:cubicBezTo>
                  <a:pt x="100914" y="58695"/>
                  <a:pt x="93706" y="29347"/>
                  <a:pt x="8649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21" name="Freeform 120"/>
          <p:cNvSpPr/>
          <p:nvPr/>
        </p:nvSpPr>
        <p:spPr>
          <a:xfrm>
            <a:off x="4814888" y="6076950"/>
            <a:ext cx="79375" cy="82550"/>
          </a:xfrm>
          <a:custGeom>
            <a:avLst/>
            <a:gdLst>
              <a:gd name="connsiteX0" fmla="*/ 6178 w 82378"/>
              <a:gd name="connsiteY0" fmla="*/ 0 h 85467"/>
              <a:gd name="connsiteX1" fmla="*/ 74140 w 82378"/>
              <a:gd name="connsiteY1" fmla="*/ 30892 h 85467"/>
              <a:gd name="connsiteX2" fmla="*/ 55605 w 82378"/>
              <a:gd name="connsiteY2" fmla="*/ 80319 h 85467"/>
              <a:gd name="connsiteX3" fmla="*/ 0 w 82378"/>
              <a:gd name="connsiteY3" fmla="*/ 61783 h 8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78" h="85467">
                <a:moveTo>
                  <a:pt x="6178" y="0"/>
                </a:moveTo>
                <a:cubicBezTo>
                  <a:pt x="36040" y="8753"/>
                  <a:pt x="65902" y="17506"/>
                  <a:pt x="74140" y="30892"/>
                </a:cubicBezTo>
                <a:cubicBezTo>
                  <a:pt x="82378" y="44278"/>
                  <a:pt x="67962" y="75171"/>
                  <a:pt x="55605" y="80319"/>
                </a:cubicBezTo>
                <a:cubicBezTo>
                  <a:pt x="43248" y="85467"/>
                  <a:pt x="21624" y="73625"/>
                  <a:pt x="0" y="617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grpSp>
        <p:nvGrpSpPr>
          <p:cNvPr id="104452" name="Group 90"/>
          <p:cNvGrpSpPr>
            <a:grpSpLocks/>
          </p:cNvGrpSpPr>
          <p:nvPr/>
        </p:nvGrpSpPr>
        <p:grpSpPr bwMode="auto">
          <a:xfrm>
            <a:off x="5721350" y="2647950"/>
            <a:ext cx="879475" cy="1539875"/>
            <a:chOff x="2715440" y="2425370"/>
            <a:chExt cx="925164" cy="1622011"/>
          </a:xfrm>
        </p:grpSpPr>
        <p:sp>
          <p:nvSpPr>
            <p:cNvPr id="63" name="Freeform 62"/>
            <p:cNvSpPr/>
            <p:nvPr/>
          </p:nvSpPr>
          <p:spPr>
            <a:xfrm>
              <a:off x="3527046" y="2539078"/>
              <a:ext cx="111889" cy="105348"/>
            </a:xfrm>
            <a:custGeom>
              <a:avLst/>
              <a:gdLst>
                <a:gd name="connsiteX0" fmla="*/ 112241 w 112241"/>
                <a:gd name="connsiteY0" fmla="*/ 6178 h 105032"/>
                <a:gd name="connsiteX1" fmla="*/ 56635 w 112241"/>
                <a:gd name="connsiteY1" fmla="*/ 6178 h 105032"/>
                <a:gd name="connsiteX2" fmla="*/ 1030 w 112241"/>
                <a:gd name="connsiteY2" fmla="*/ 43248 h 105032"/>
                <a:gd name="connsiteX3" fmla="*/ 50457 w 112241"/>
                <a:gd name="connsiteY3" fmla="*/ 105032 h 1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41" h="105032">
                  <a:moveTo>
                    <a:pt x="112241" y="6178"/>
                  </a:moveTo>
                  <a:cubicBezTo>
                    <a:pt x="93705" y="3089"/>
                    <a:pt x="75170" y="0"/>
                    <a:pt x="56635" y="6178"/>
                  </a:cubicBezTo>
                  <a:cubicBezTo>
                    <a:pt x="38100" y="12356"/>
                    <a:pt x="2060" y="26773"/>
                    <a:pt x="1030" y="43248"/>
                  </a:cubicBezTo>
                  <a:cubicBezTo>
                    <a:pt x="0" y="59723"/>
                    <a:pt x="25228" y="82377"/>
                    <a:pt x="50457" y="105032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077824" y="2699607"/>
              <a:ext cx="562780" cy="555163"/>
            </a:xfrm>
            <a:custGeom>
              <a:avLst/>
              <a:gdLst>
                <a:gd name="connsiteX0" fmla="*/ 545014 w 562010"/>
                <a:gd name="connsiteY0" fmla="*/ 0 h 555778"/>
                <a:gd name="connsiteX1" fmla="*/ 490626 w 562010"/>
                <a:gd name="connsiteY1" fmla="*/ 132571 h 555778"/>
                <a:gd name="connsiteX2" fmla="*/ 116708 w 562010"/>
                <a:gd name="connsiteY2" fmla="*/ 190358 h 555778"/>
                <a:gd name="connsiteX3" fmla="*/ 14730 w 562010"/>
                <a:gd name="connsiteY3" fmla="*/ 356922 h 555778"/>
                <a:gd name="connsiteX4" fmla="*/ 28327 w 562010"/>
                <a:gd name="connsiteY4" fmla="*/ 523485 h 555778"/>
                <a:gd name="connsiteX5" fmla="*/ 150701 w 562010"/>
                <a:gd name="connsiteY5" fmla="*/ 550679 h 55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010" h="555778">
                  <a:moveTo>
                    <a:pt x="545014" y="0"/>
                  </a:moveTo>
                  <a:cubicBezTo>
                    <a:pt x="553512" y="50422"/>
                    <a:pt x="562010" y="100845"/>
                    <a:pt x="490626" y="132571"/>
                  </a:cubicBezTo>
                  <a:cubicBezTo>
                    <a:pt x="419242" y="164297"/>
                    <a:pt x="196024" y="152966"/>
                    <a:pt x="116708" y="190358"/>
                  </a:cubicBezTo>
                  <a:cubicBezTo>
                    <a:pt x="37392" y="227750"/>
                    <a:pt x="29460" y="301401"/>
                    <a:pt x="14730" y="356922"/>
                  </a:cubicBezTo>
                  <a:cubicBezTo>
                    <a:pt x="0" y="412443"/>
                    <a:pt x="5665" y="491192"/>
                    <a:pt x="28327" y="523485"/>
                  </a:cubicBezTo>
                  <a:cubicBezTo>
                    <a:pt x="50989" y="555778"/>
                    <a:pt x="100845" y="553228"/>
                    <a:pt x="150701" y="550679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513686" y="2644426"/>
              <a:ext cx="103538" cy="107019"/>
            </a:xfrm>
            <a:custGeom>
              <a:avLst/>
              <a:gdLst>
                <a:gd name="connsiteX0" fmla="*/ 69684 w 103677"/>
                <a:gd name="connsiteY0" fmla="*/ 0 h 107076"/>
                <a:gd name="connsiteX1" fmla="*/ 8498 w 103677"/>
                <a:gd name="connsiteY1" fmla="*/ 33992 h 107076"/>
                <a:gd name="connsiteX2" fmla="*/ 18696 w 103677"/>
                <a:gd name="connsiteY2" fmla="*/ 91779 h 107076"/>
                <a:gd name="connsiteX3" fmla="*/ 66285 w 103677"/>
                <a:gd name="connsiteY3" fmla="*/ 101977 h 107076"/>
                <a:gd name="connsiteX4" fmla="*/ 103677 w 103677"/>
                <a:gd name="connsiteY4" fmla="*/ 61186 h 10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" h="107076">
                  <a:moveTo>
                    <a:pt x="69684" y="0"/>
                  </a:moveTo>
                  <a:cubicBezTo>
                    <a:pt x="43340" y="9348"/>
                    <a:pt x="16996" y="18696"/>
                    <a:pt x="8498" y="33992"/>
                  </a:cubicBezTo>
                  <a:cubicBezTo>
                    <a:pt x="0" y="49289"/>
                    <a:pt x="9065" y="80448"/>
                    <a:pt x="18696" y="91779"/>
                  </a:cubicBezTo>
                  <a:cubicBezTo>
                    <a:pt x="28327" y="103110"/>
                    <a:pt x="52122" y="107076"/>
                    <a:pt x="66285" y="101977"/>
                  </a:cubicBezTo>
                  <a:cubicBezTo>
                    <a:pt x="80448" y="96878"/>
                    <a:pt x="92062" y="79032"/>
                    <a:pt x="103677" y="61186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915837" y="3249753"/>
              <a:ext cx="313955" cy="608672"/>
            </a:xfrm>
            <a:custGeom>
              <a:avLst/>
              <a:gdLst>
                <a:gd name="connsiteX0" fmla="*/ 312732 w 312732"/>
                <a:gd name="connsiteY0" fmla="*/ 0 h 608467"/>
                <a:gd name="connsiteX1" fmla="*/ 163164 w 312732"/>
                <a:gd name="connsiteY1" fmla="*/ 129172 h 608467"/>
                <a:gd name="connsiteX2" fmla="*/ 159765 w 312732"/>
                <a:gd name="connsiteY2" fmla="*/ 373918 h 608467"/>
                <a:gd name="connsiteX3" fmla="*/ 132571 w 312732"/>
                <a:gd name="connsiteY3" fmla="*/ 509889 h 608467"/>
                <a:gd name="connsiteX4" fmla="*/ 0 w 312732"/>
                <a:gd name="connsiteY4" fmla="*/ 608467 h 60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732" h="608467">
                  <a:moveTo>
                    <a:pt x="312732" y="0"/>
                  </a:moveTo>
                  <a:cubicBezTo>
                    <a:pt x="250695" y="33426"/>
                    <a:pt x="188659" y="66852"/>
                    <a:pt x="163164" y="129172"/>
                  </a:cubicBezTo>
                  <a:cubicBezTo>
                    <a:pt x="137670" y="191492"/>
                    <a:pt x="164864" y="310465"/>
                    <a:pt x="159765" y="373918"/>
                  </a:cubicBezTo>
                  <a:cubicBezTo>
                    <a:pt x="154666" y="437371"/>
                    <a:pt x="159199" y="470797"/>
                    <a:pt x="132571" y="509889"/>
                  </a:cubicBezTo>
                  <a:cubicBezTo>
                    <a:pt x="105943" y="548981"/>
                    <a:pt x="52971" y="578724"/>
                    <a:pt x="0" y="608467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872417" y="3865114"/>
              <a:ext cx="78489" cy="135446"/>
            </a:xfrm>
            <a:custGeom>
              <a:avLst/>
              <a:gdLst>
                <a:gd name="connsiteX0" fmla="*/ 50989 w 78182"/>
                <a:gd name="connsiteY0" fmla="*/ 0 h 135970"/>
                <a:gd name="connsiteX1" fmla="*/ 71384 w 78182"/>
                <a:gd name="connsiteY1" fmla="*/ 57787 h 135970"/>
                <a:gd name="connsiteX2" fmla="*/ 10198 w 78182"/>
                <a:gd name="connsiteY2" fmla="*/ 84981 h 135970"/>
                <a:gd name="connsiteX3" fmla="*/ 10198 w 78182"/>
                <a:gd name="connsiteY3" fmla="*/ 129171 h 135970"/>
                <a:gd name="connsiteX4" fmla="*/ 54388 w 78182"/>
                <a:gd name="connsiteY4" fmla="*/ 125772 h 1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2" h="135970">
                  <a:moveTo>
                    <a:pt x="50989" y="0"/>
                  </a:moveTo>
                  <a:cubicBezTo>
                    <a:pt x="64585" y="21812"/>
                    <a:pt x="78182" y="43624"/>
                    <a:pt x="71384" y="57787"/>
                  </a:cubicBezTo>
                  <a:cubicBezTo>
                    <a:pt x="64586" y="71950"/>
                    <a:pt x="20396" y="73084"/>
                    <a:pt x="10198" y="84981"/>
                  </a:cubicBezTo>
                  <a:cubicBezTo>
                    <a:pt x="0" y="96878"/>
                    <a:pt x="2833" y="122373"/>
                    <a:pt x="10198" y="129171"/>
                  </a:cubicBezTo>
                  <a:cubicBezTo>
                    <a:pt x="17563" y="135970"/>
                    <a:pt x="35975" y="130871"/>
                    <a:pt x="54388" y="125772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915837" y="3940362"/>
              <a:ext cx="146957" cy="107019"/>
            </a:xfrm>
            <a:custGeom>
              <a:avLst/>
              <a:gdLst>
                <a:gd name="connsiteX0" fmla="*/ 0 w 146168"/>
                <a:gd name="connsiteY0" fmla="*/ 57788 h 107643"/>
                <a:gd name="connsiteX1" fmla="*/ 30593 w 146168"/>
                <a:gd name="connsiteY1" fmla="*/ 101978 h 107643"/>
                <a:gd name="connsiteX2" fmla="*/ 129172 w 146168"/>
                <a:gd name="connsiteY2" fmla="*/ 91780 h 107643"/>
                <a:gd name="connsiteX3" fmla="*/ 132571 w 146168"/>
                <a:gd name="connsiteY3" fmla="*/ 30594 h 107643"/>
                <a:gd name="connsiteX4" fmla="*/ 84981 w 146168"/>
                <a:gd name="connsiteY4" fmla="*/ 0 h 10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68" h="107643">
                  <a:moveTo>
                    <a:pt x="0" y="57788"/>
                  </a:moveTo>
                  <a:cubicBezTo>
                    <a:pt x="4532" y="77050"/>
                    <a:pt x="9064" y="96313"/>
                    <a:pt x="30593" y="101978"/>
                  </a:cubicBezTo>
                  <a:cubicBezTo>
                    <a:pt x="52122" y="107643"/>
                    <a:pt x="112176" y="103677"/>
                    <a:pt x="129172" y="91780"/>
                  </a:cubicBezTo>
                  <a:cubicBezTo>
                    <a:pt x="146168" y="79883"/>
                    <a:pt x="139936" y="45891"/>
                    <a:pt x="132571" y="30594"/>
                  </a:cubicBezTo>
                  <a:cubicBezTo>
                    <a:pt x="125206" y="15297"/>
                    <a:pt x="105093" y="7648"/>
                    <a:pt x="84981" y="0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001006" y="3855081"/>
              <a:ext cx="90178" cy="98658"/>
            </a:xfrm>
            <a:custGeom>
              <a:avLst/>
              <a:gdLst>
                <a:gd name="connsiteX0" fmla="*/ 0 w 90081"/>
                <a:gd name="connsiteY0" fmla="*/ 91780 h 99712"/>
                <a:gd name="connsiteX1" fmla="*/ 67986 w 90081"/>
                <a:gd name="connsiteY1" fmla="*/ 91780 h 99712"/>
                <a:gd name="connsiteX2" fmla="*/ 88381 w 90081"/>
                <a:gd name="connsiteY2" fmla="*/ 44190 h 99712"/>
                <a:gd name="connsiteX3" fmla="*/ 57788 w 90081"/>
                <a:gd name="connsiteY3" fmla="*/ 6798 h 99712"/>
                <a:gd name="connsiteX4" fmla="*/ 20396 w 90081"/>
                <a:gd name="connsiteY4" fmla="*/ 3399 h 99712"/>
                <a:gd name="connsiteX5" fmla="*/ 13598 w 90081"/>
                <a:gd name="connsiteY5" fmla="*/ 16996 h 9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1" h="99712">
                  <a:moveTo>
                    <a:pt x="0" y="91780"/>
                  </a:moveTo>
                  <a:cubicBezTo>
                    <a:pt x="26628" y="95746"/>
                    <a:pt x="53256" y="99712"/>
                    <a:pt x="67986" y="91780"/>
                  </a:cubicBezTo>
                  <a:cubicBezTo>
                    <a:pt x="82716" y="83848"/>
                    <a:pt x="90081" y="58354"/>
                    <a:pt x="88381" y="44190"/>
                  </a:cubicBezTo>
                  <a:cubicBezTo>
                    <a:pt x="86681" y="30026"/>
                    <a:pt x="69119" y="13596"/>
                    <a:pt x="57788" y="6798"/>
                  </a:cubicBezTo>
                  <a:cubicBezTo>
                    <a:pt x="46457" y="0"/>
                    <a:pt x="27761" y="1699"/>
                    <a:pt x="20396" y="3399"/>
                  </a:cubicBezTo>
                  <a:cubicBezTo>
                    <a:pt x="13031" y="5099"/>
                    <a:pt x="13314" y="11047"/>
                    <a:pt x="13598" y="16996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715440" y="2425370"/>
              <a:ext cx="925164" cy="1449777"/>
            </a:xfrm>
            <a:custGeom>
              <a:avLst/>
              <a:gdLst>
                <a:gd name="connsiteX0" fmla="*/ 286103 w 925164"/>
                <a:gd name="connsiteY0" fmla="*/ 1449782 h 1449782"/>
                <a:gd name="connsiteX1" fmla="*/ 309898 w 925164"/>
                <a:gd name="connsiteY1" fmla="*/ 1211834 h 1449782"/>
                <a:gd name="connsiteX2" fmla="*/ 129738 w 925164"/>
                <a:gd name="connsiteY2" fmla="*/ 963689 h 1449782"/>
                <a:gd name="connsiteX3" fmla="*/ 10764 w 925164"/>
                <a:gd name="connsiteY3" fmla="*/ 671353 h 1449782"/>
                <a:gd name="connsiteX4" fmla="*/ 194324 w 925164"/>
                <a:gd name="connsiteY4" fmla="*/ 239647 h 1449782"/>
                <a:gd name="connsiteX5" fmla="*/ 571641 w 925164"/>
                <a:gd name="connsiteY5" fmla="*/ 39091 h 1449782"/>
                <a:gd name="connsiteX6" fmla="*/ 925164 w 925164"/>
                <a:gd name="connsiteY6" fmla="*/ 5098 h 14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5164" h="1449782">
                  <a:moveTo>
                    <a:pt x="286103" y="1449782"/>
                  </a:moveTo>
                  <a:cubicBezTo>
                    <a:pt x="311031" y="1371316"/>
                    <a:pt x="335959" y="1292850"/>
                    <a:pt x="309898" y="1211834"/>
                  </a:cubicBezTo>
                  <a:cubicBezTo>
                    <a:pt x="283837" y="1130819"/>
                    <a:pt x="179594" y="1053769"/>
                    <a:pt x="129738" y="963689"/>
                  </a:cubicBezTo>
                  <a:cubicBezTo>
                    <a:pt x="79882" y="873609"/>
                    <a:pt x="0" y="792027"/>
                    <a:pt x="10764" y="671353"/>
                  </a:cubicBezTo>
                  <a:cubicBezTo>
                    <a:pt x="21528" y="550679"/>
                    <a:pt x="100844" y="345024"/>
                    <a:pt x="194324" y="239647"/>
                  </a:cubicBezTo>
                  <a:cubicBezTo>
                    <a:pt x="287804" y="134270"/>
                    <a:pt x="449834" y="78182"/>
                    <a:pt x="571641" y="39091"/>
                  </a:cubicBezTo>
                  <a:cubicBezTo>
                    <a:pt x="693448" y="0"/>
                    <a:pt x="809306" y="2549"/>
                    <a:pt x="925164" y="5098"/>
                  </a:cubicBezTo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u="none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-36513" y="2133600"/>
            <a:ext cx="3024188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Países: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Portugal, Espanha, Cabo Verde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Escalas CPLP: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Leixões, Lisboa, Setúbal, Mindelo, Praia, Palmeira, Sal Rei </a:t>
            </a:r>
            <a:endParaRPr lang="en-US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Escalas noutros países: 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Las Palmas, Vigo</a:t>
            </a: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Agente de navegação: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NINFETRANS – Navegação e Trânsitos, Lda</a:t>
            </a: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Tipo de tráfego: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Contentores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Regularidade: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Quinzenal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Transit time: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7/8 dias</a:t>
            </a:r>
            <a:endParaRPr lang="en-US" sz="1600" u="none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u="none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670050"/>
            <a:ext cx="21558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Cabomundo Shipping Line</a:t>
            </a:r>
            <a:endParaRPr lang="en-US" sz="1600" u="none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1438" y="2032000"/>
            <a:ext cx="2916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-72231" y="5769769"/>
            <a:ext cx="19446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5651500" y="11191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36E9C-E910-43EE-BB44-11EAE5B55E57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4458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Linhas de Navegação entre Países da CPLP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Europa – África Ocidental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9" descr="mapa3.jpg"/>
          <p:cNvPicPr>
            <a:picLocks noChangeAspect="1"/>
          </p:cNvPicPr>
          <p:nvPr/>
        </p:nvPicPr>
        <p:blipFill>
          <a:blip r:embed="rId3" cstate="print"/>
          <a:srcRect l="174" t="819"/>
          <a:stretch>
            <a:fillRect/>
          </a:stretch>
        </p:blipFill>
        <p:spPr bwMode="auto">
          <a:xfrm>
            <a:off x="3203575" y="1412875"/>
            <a:ext cx="59404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-36513" y="2133600"/>
            <a:ext cx="3240088" cy="229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Países: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Portugal, Bélgica, França, Espanha, Gabão, Congo, São Tomé e Príncipe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Escalas CPLP: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Leixões, Setúbal, São Tomé</a:t>
            </a:r>
            <a:endParaRPr lang="en-US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Escalas noutros países: 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Antuérpia, Rouen, Tenerife, Port Gentil, Pointe Noire, Matadi, Boma</a:t>
            </a: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Agente de navegação: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pt-BR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Safmarine</a:t>
            </a: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Tipo de tráfego: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Multi-purpose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100" u="none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Regularidade: </a:t>
            </a:r>
            <a:r>
              <a:rPr lang="pt-PT" sz="11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Mensal</a:t>
            </a:r>
            <a:endParaRPr lang="en-US" sz="1600" u="none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644650"/>
            <a:ext cx="19288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Gabon / Congo Service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1438" y="2006600"/>
            <a:ext cx="2916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4925" y="4581525"/>
          <a:ext cx="2016224" cy="1905000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Porto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Dias</a:t>
                      </a:r>
                      <a:r>
                        <a:rPr lang="pt-PT" sz="11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Trânsito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Antuérpia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0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Rouen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3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Leixões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6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Tenerife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9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São Tomé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18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Port Gentil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21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Pointe Noire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28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Matadi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30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Boma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</a:rPr>
                        <a:t>37</a:t>
                      </a:r>
                      <a:endParaRPr lang="pt-PT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-37306" y="5661819"/>
            <a:ext cx="2160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981825" y="2165350"/>
            <a:ext cx="179388" cy="109538"/>
          </a:xfrm>
          <a:custGeom>
            <a:avLst/>
            <a:gdLst>
              <a:gd name="connsiteX0" fmla="*/ 179222 w 179222"/>
              <a:gd name="connsiteY0" fmla="*/ 0 h 109728"/>
              <a:gd name="connsiteX1" fmla="*/ 25603 w 179222"/>
              <a:gd name="connsiteY1" fmla="*/ 43891 h 109728"/>
              <a:gd name="connsiteX2" fmla="*/ 25603 w 179222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222" h="109728">
                <a:moveTo>
                  <a:pt x="179222" y="0"/>
                </a:moveTo>
                <a:cubicBezTo>
                  <a:pt x="115214" y="12801"/>
                  <a:pt x="51206" y="25603"/>
                  <a:pt x="25603" y="43891"/>
                </a:cubicBezTo>
                <a:cubicBezTo>
                  <a:pt x="0" y="62179"/>
                  <a:pt x="12801" y="85953"/>
                  <a:pt x="25603" y="109728"/>
                </a:cubicBezTo>
              </a:path>
            </a:pathLst>
          </a:cu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2" name="Freeform 11"/>
          <p:cNvSpPr/>
          <p:nvPr/>
        </p:nvSpPr>
        <p:spPr>
          <a:xfrm>
            <a:off x="6356350" y="2236788"/>
            <a:ext cx="644525" cy="550862"/>
          </a:xfrm>
          <a:custGeom>
            <a:avLst/>
            <a:gdLst>
              <a:gd name="connsiteX0" fmla="*/ 644956 w 644956"/>
              <a:gd name="connsiteY0" fmla="*/ 31699 h 552298"/>
              <a:gd name="connsiteX1" fmla="*/ 462076 w 644956"/>
              <a:gd name="connsiteY1" fmla="*/ 31699 h 552298"/>
              <a:gd name="connsiteX2" fmla="*/ 147523 w 644956"/>
              <a:gd name="connsiteY2" fmla="*/ 221894 h 552298"/>
              <a:gd name="connsiteX3" fmla="*/ 15849 w 644956"/>
              <a:gd name="connsiteY3" fmla="*/ 499872 h 552298"/>
              <a:gd name="connsiteX4" fmla="*/ 242620 w 644956"/>
              <a:gd name="connsiteY4" fmla="*/ 536448 h 55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956" h="552298">
                <a:moveTo>
                  <a:pt x="644956" y="31699"/>
                </a:moveTo>
                <a:cubicBezTo>
                  <a:pt x="594969" y="15849"/>
                  <a:pt x="544982" y="0"/>
                  <a:pt x="462076" y="31699"/>
                </a:cubicBezTo>
                <a:cubicBezTo>
                  <a:pt x="379171" y="63398"/>
                  <a:pt x="221894" y="143865"/>
                  <a:pt x="147523" y="221894"/>
                </a:cubicBezTo>
                <a:cubicBezTo>
                  <a:pt x="73152" y="299923"/>
                  <a:pt x="0" y="447446"/>
                  <a:pt x="15849" y="499872"/>
                </a:cubicBezTo>
                <a:cubicBezTo>
                  <a:pt x="31698" y="552298"/>
                  <a:pt x="137159" y="544373"/>
                  <a:pt x="242620" y="536448"/>
                </a:cubicBezTo>
              </a:path>
            </a:pathLst>
          </a:cu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4" name="Freeform 13"/>
          <p:cNvSpPr/>
          <p:nvPr/>
        </p:nvSpPr>
        <p:spPr>
          <a:xfrm>
            <a:off x="6142038" y="2924175"/>
            <a:ext cx="446087" cy="492125"/>
          </a:xfrm>
          <a:custGeom>
            <a:avLst/>
            <a:gdLst>
              <a:gd name="connsiteX0" fmla="*/ 463297 w 463297"/>
              <a:gd name="connsiteY0" fmla="*/ 0 h 643737"/>
              <a:gd name="connsiteX1" fmla="*/ 141428 w 463297"/>
              <a:gd name="connsiteY1" fmla="*/ 153619 h 643737"/>
              <a:gd name="connsiteX2" fmla="*/ 17069 w 463297"/>
              <a:gd name="connsiteY2" fmla="*/ 424281 h 643737"/>
              <a:gd name="connsiteX3" fmla="*/ 39015 w 463297"/>
              <a:gd name="connsiteY3" fmla="*/ 643737 h 64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97" h="643737">
                <a:moveTo>
                  <a:pt x="463297" y="0"/>
                </a:moveTo>
                <a:cubicBezTo>
                  <a:pt x="339548" y="41453"/>
                  <a:pt x="215799" y="82906"/>
                  <a:pt x="141428" y="153619"/>
                </a:cubicBezTo>
                <a:cubicBezTo>
                  <a:pt x="67057" y="224333"/>
                  <a:pt x="34138" y="342595"/>
                  <a:pt x="17069" y="424281"/>
                </a:cubicBezTo>
                <a:cubicBezTo>
                  <a:pt x="0" y="505967"/>
                  <a:pt x="39015" y="643737"/>
                  <a:pt x="39015" y="643737"/>
                </a:cubicBezTo>
              </a:path>
            </a:pathLst>
          </a:cu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5" name="Freeform 14"/>
          <p:cNvSpPr/>
          <p:nvPr/>
        </p:nvSpPr>
        <p:spPr>
          <a:xfrm>
            <a:off x="5243513" y="3416300"/>
            <a:ext cx="2049462" cy="1382713"/>
          </a:xfrm>
          <a:custGeom>
            <a:avLst/>
            <a:gdLst>
              <a:gd name="connsiteX0" fmla="*/ 937565 w 2049475"/>
              <a:gd name="connsiteY0" fmla="*/ 0 h 1382573"/>
              <a:gd name="connsiteX1" fmla="*/ 191415 w 2049475"/>
              <a:gd name="connsiteY1" fmla="*/ 204826 h 1382573"/>
              <a:gd name="connsiteX2" fmla="*/ 37795 w 2049475"/>
              <a:gd name="connsiteY2" fmla="*/ 709575 h 1382573"/>
              <a:gd name="connsiteX3" fmla="*/ 418186 w 2049475"/>
              <a:gd name="connsiteY3" fmla="*/ 1236269 h 1382573"/>
              <a:gd name="connsiteX4" fmla="*/ 2049475 w 2049475"/>
              <a:gd name="connsiteY4" fmla="*/ 1382573 h 138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9475" h="1382573">
                <a:moveTo>
                  <a:pt x="937565" y="0"/>
                </a:moveTo>
                <a:cubicBezTo>
                  <a:pt x="639471" y="43282"/>
                  <a:pt x="341377" y="86564"/>
                  <a:pt x="191415" y="204826"/>
                </a:cubicBezTo>
                <a:cubicBezTo>
                  <a:pt x="41453" y="323089"/>
                  <a:pt x="0" y="537668"/>
                  <a:pt x="37795" y="709575"/>
                </a:cubicBezTo>
                <a:cubicBezTo>
                  <a:pt x="75590" y="881482"/>
                  <a:pt x="82906" y="1124103"/>
                  <a:pt x="418186" y="1236269"/>
                </a:cubicBezTo>
                <a:cubicBezTo>
                  <a:pt x="753466" y="1348435"/>
                  <a:pt x="2049475" y="1382573"/>
                  <a:pt x="2049475" y="1382573"/>
                </a:cubicBezTo>
              </a:path>
            </a:pathLst>
          </a:cu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6" name="Freeform 15"/>
          <p:cNvSpPr/>
          <p:nvPr/>
        </p:nvSpPr>
        <p:spPr>
          <a:xfrm>
            <a:off x="7269163" y="4791075"/>
            <a:ext cx="169862" cy="109538"/>
          </a:xfrm>
          <a:custGeom>
            <a:avLst/>
            <a:gdLst>
              <a:gd name="connsiteX0" fmla="*/ 24384 w 170688"/>
              <a:gd name="connsiteY0" fmla="*/ 0 h 109728"/>
              <a:gd name="connsiteX1" fmla="*/ 24384 w 170688"/>
              <a:gd name="connsiteY1" fmla="*/ 95098 h 109728"/>
              <a:gd name="connsiteX2" fmla="*/ 170688 w 170688"/>
              <a:gd name="connsiteY2" fmla="*/ 87782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688" h="109728">
                <a:moveTo>
                  <a:pt x="24384" y="0"/>
                </a:moveTo>
                <a:cubicBezTo>
                  <a:pt x="12192" y="40234"/>
                  <a:pt x="0" y="80468"/>
                  <a:pt x="24384" y="95098"/>
                </a:cubicBezTo>
                <a:cubicBezTo>
                  <a:pt x="48768" y="109728"/>
                  <a:pt x="109728" y="98755"/>
                  <a:pt x="170688" y="87782"/>
                </a:cubicBezTo>
              </a:path>
            </a:pathLst>
          </a:cu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7" name="Freeform 16"/>
          <p:cNvSpPr/>
          <p:nvPr/>
        </p:nvSpPr>
        <p:spPr>
          <a:xfrm>
            <a:off x="7364413" y="4894263"/>
            <a:ext cx="127000" cy="77787"/>
          </a:xfrm>
          <a:custGeom>
            <a:avLst/>
            <a:gdLst>
              <a:gd name="connsiteX0" fmla="*/ 74370 w 125577"/>
              <a:gd name="connsiteY0" fmla="*/ 0 h 78029"/>
              <a:gd name="connsiteX1" fmla="*/ 8534 w 125577"/>
              <a:gd name="connsiteY1" fmla="*/ 65837 h 78029"/>
              <a:gd name="connsiteX2" fmla="*/ 125577 w 125577"/>
              <a:gd name="connsiteY2" fmla="*/ 73152 h 7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77" h="78029">
                <a:moveTo>
                  <a:pt x="74370" y="0"/>
                </a:moveTo>
                <a:cubicBezTo>
                  <a:pt x="37185" y="26822"/>
                  <a:pt x="0" y="53645"/>
                  <a:pt x="8534" y="65837"/>
                </a:cubicBezTo>
                <a:cubicBezTo>
                  <a:pt x="17068" y="78029"/>
                  <a:pt x="71322" y="75590"/>
                  <a:pt x="125577" y="73152"/>
                </a:cubicBezTo>
              </a:path>
            </a:pathLst>
          </a:cu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1" name="Freeform 20"/>
          <p:cNvSpPr/>
          <p:nvPr/>
        </p:nvSpPr>
        <p:spPr>
          <a:xfrm>
            <a:off x="7475538" y="4933950"/>
            <a:ext cx="339725" cy="179388"/>
          </a:xfrm>
          <a:custGeom>
            <a:avLst/>
            <a:gdLst>
              <a:gd name="connsiteX0" fmla="*/ 17813 w 339436"/>
              <a:gd name="connsiteY0" fmla="*/ 35626 h 179120"/>
              <a:gd name="connsiteX1" fmla="*/ 11875 w 339436"/>
              <a:gd name="connsiteY1" fmla="*/ 106878 h 179120"/>
              <a:gd name="connsiteX2" fmla="*/ 89065 w 339436"/>
              <a:gd name="connsiteY2" fmla="*/ 172193 h 179120"/>
              <a:gd name="connsiteX3" fmla="*/ 302821 w 339436"/>
              <a:gd name="connsiteY3" fmla="*/ 65315 h 179120"/>
              <a:gd name="connsiteX4" fmla="*/ 308758 w 339436"/>
              <a:gd name="connsiteY4" fmla="*/ 0 h 1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36" h="179120">
                <a:moveTo>
                  <a:pt x="17813" y="35626"/>
                </a:moveTo>
                <a:cubicBezTo>
                  <a:pt x="8906" y="59871"/>
                  <a:pt x="0" y="84117"/>
                  <a:pt x="11875" y="106878"/>
                </a:cubicBezTo>
                <a:cubicBezTo>
                  <a:pt x="23750" y="129639"/>
                  <a:pt x="40574" y="179120"/>
                  <a:pt x="89065" y="172193"/>
                </a:cubicBezTo>
                <a:cubicBezTo>
                  <a:pt x="137556" y="165266"/>
                  <a:pt x="266206" y="94014"/>
                  <a:pt x="302821" y="65315"/>
                </a:cubicBezTo>
                <a:cubicBezTo>
                  <a:pt x="339436" y="36616"/>
                  <a:pt x="324097" y="18308"/>
                  <a:pt x="308758" y="0"/>
                </a:cubicBezTo>
              </a:path>
            </a:pathLst>
          </a:cu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2" name="Freeform 21"/>
          <p:cNvSpPr/>
          <p:nvPr/>
        </p:nvSpPr>
        <p:spPr>
          <a:xfrm>
            <a:off x="7718425" y="4933950"/>
            <a:ext cx="71438" cy="77788"/>
          </a:xfrm>
          <a:custGeom>
            <a:avLst/>
            <a:gdLst>
              <a:gd name="connsiteX0" fmla="*/ 71252 w 71252"/>
              <a:gd name="connsiteY0" fmla="*/ 0 h 77190"/>
              <a:gd name="connsiteX1" fmla="*/ 35626 w 71252"/>
              <a:gd name="connsiteY1" fmla="*/ 35626 h 77190"/>
              <a:gd name="connsiteX2" fmla="*/ 0 w 71252"/>
              <a:gd name="connsiteY2" fmla="*/ 77190 h 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52" h="77190">
                <a:moveTo>
                  <a:pt x="71252" y="0"/>
                </a:moveTo>
                <a:cubicBezTo>
                  <a:pt x="59376" y="11380"/>
                  <a:pt x="47501" y="22761"/>
                  <a:pt x="35626" y="35626"/>
                </a:cubicBezTo>
                <a:cubicBezTo>
                  <a:pt x="23751" y="48491"/>
                  <a:pt x="11875" y="62840"/>
                  <a:pt x="0" y="77190"/>
                </a:cubicBezTo>
              </a:path>
            </a:pathLst>
          </a:custGeom>
          <a:ln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5" name="Freeform 24"/>
          <p:cNvSpPr/>
          <p:nvPr/>
        </p:nvSpPr>
        <p:spPr>
          <a:xfrm>
            <a:off x="6472238" y="2767013"/>
            <a:ext cx="128587" cy="141287"/>
          </a:xfrm>
          <a:custGeom>
            <a:avLst/>
            <a:gdLst>
              <a:gd name="connsiteX0" fmla="*/ 128337 w 128337"/>
              <a:gd name="connsiteY0" fmla="*/ 0 h 140369"/>
              <a:gd name="connsiteX1" fmla="*/ 44116 w 128337"/>
              <a:gd name="connsiteY1" fmla="*/ 32084 h 140369"/>
              <a:gd name="connsiteX2" fmla="*/ 12032 w 128337"/>
              <a:gd name="connsiteY2" fmla="*/ 116305 h 140369"/>
              <a:gd name="connsiteX3" fmla="*/ 116306 w 128337"/>
              <a:gd name="connsiteY3" fmla="*/ 140369 h 14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7" h="140369">
                <a:moveTo>
                  <a:pt x="128337" y="0"/>
                </a:moveTo>
                <a:cubicBezTo>
                  <a:pt x="95918" y="6350"/>
                  <a:pt x="63500" y="12700"/>
                  <a:pt x="44116" y="32084"/>
                </a:cubicBezTo>
                <a:cubicBezTo>
                  <a:pt x="24732" y="51468"/>
                  <a:pt x="0" y="98258"/>
                  <a:pt x="12032" y="116305"/>
                </a:cubicBezTo>
                <a:cubicBezTo>
                  <a:pt x="24064" y="134352"/>
                  <a:pt x="70185" y="137360"/>
                  <a:pt x="116306" y="140369"/>
                </a:cubicBezTo>
              </a:path>
            </a:pathLst>
          </a:cu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6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5651500" y="11191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0F646F-900C-4AF9-A2E1-D964151BCD0A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6533" name="Rectangle 4"/>
          <p:cNvSpPr txBox="1">
            <a:spLocks noChangeArrowheads="1"/>
          </p:cNvSpPr>
          <p:nvPr/>
        </p:nvSpPr>
        <p:spPr bwMode="auto">
          <a:xfrm>
            <a:off x="-36513" y="0"/>
            <a:ext cx="80645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</a:rPr>
              <a:t>Linhas de Navegação entre Países da CPLP</a:t>
            </a: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-107950" y="981075"/>
            <a:ext cx="6840538" cy="431800"/>
          </a:xfrm>
          <a:prstGeom prst="rect">
            <a:avLst/>
          </a:prstGeom>
        </p:spPr>
        <p:txBody>
          <a:bodyPr/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Europa – África Ocidental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 25"/>
          <p:cNvSpPr/>
          <p:nvPr/>
        </p:nvSpPr>
        <p:spPr>
          <a:xfrm>
            <a:off x="6732588" y="4730750"/>
            <a:ext cx="1079500" cy="56515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0" name="Rectangle 9"/>
          <p:cNvSpPr/>
          <p:nvPr/>
        </p:nvSpPr>
        <p:spPr>
          <a:xfrm>
            <a:off x="117475" y="2019300"/>
            <a:ext cx="3517900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Actualização dos Fluxos de Mercadorias no Espaço CPLP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000" y="2711450"/>
            <a:ext cx="3508375" cy="557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Análise e Caracterização da evolução das relações comerciais no Espaço CPLP no período 2010 - 2012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950" y="4083050"/>
            <a:ext cx="3527425" cy="557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Revisão da Informação de Caracterização dos Portos Concorrentes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950" y="4783138"/>
            <a:ext cx="3511550" cy="725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Revisão da Informação de Caracterização dos Hinterlands e das Principais Indústrias e Carregadores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50" y="5661025"/>
            <a:ext cx="3517900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Revisão sobre os Principais Constrangimentos existentes ao nível dos Portos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950" y="6348413"/>
            <a:ext cx="3527425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Redefinição dos Fluxos Potencialmente Captáveis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6013" y="1514475"/>
            <a:ext cx="86360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Agosto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91050" y="1514475"/>
            <a:ext cx="865188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Setembro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27675" y="1514475"/>
            <a:ext cx="792163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Outubro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1275" y="1514475"/>
            <a:ext cx="84455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Novembro</a:t>
            </a:r>
          </a:p>
        </p:txBody>
      </p:sp>
      <p:sp>
        <p:nvSpPr>
          <p:cNvPr id="20" name="Pentagon 19"/>
          <p:cNvSpPr/>
          <p:nvPr/>
        </p:nvSpPr>
        <p:spPr>
          <a:xfrm>
            <a:off x="3924300" y="2103438"/>
            <a:ext cx="2016125" cy="4318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1" name="Pentagon 20"/>
          <p:cNvSpPr/>
          <p:nvPr/>
        </p:nvSpPr>
        <p:spPr>
          <a:xfrm>
            <a:off x="4643438" y="2679700"/>
            <a:ext cx="1296987" cy="57626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2" name="Pentagon 21"/>
          <p:cNvSpPr/>
          <p:nvPr/>
        </p:nvSpPr>
        <p:spPr>
          <a:xfrm>
            <a:off x="4716463" y="4010025"/>
            <a:ext cx="1655762" cy="57626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3" name="Pentagon 22"/>
          <p:cNvSpPr/>
          <p:nvPr/>
        </p:nvSpPr>
        <p:spPr>
          <a:xfrm>
            <a:off x="6732588" y="5522913"/>
            <a:ext cx="1368425" cy="56515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4" name="Pentagon 23"/>
          <p:cNvSpPr/>
          <p:nvPr/>
        </p:nvSpPr>
        <p:spPr>
          <a:xfrm>
            <a:off x="7235825" y="6302375"/>
            <a:ext cx="1908175" cy="36036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5" name="Rectangle 24"/>
          <p:cNvSpPr/>
          <p:nvPr/>
        </p:nvSpPr>
        <p:spPr>
          <a:xfrm>
            <a:off x="7302500" y="1514475"/>
            <a:ext cx="846138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Dezembro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04200" y="1514475"/>
            <a:ext cx="84455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Janeiro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08400" y="2060575"/>
            <a:ext cx="2303463" cy="468153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1">
                <a:shade val="5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55316" name="TextBox 29"/>
          <p:cNvSpPr txBox="1">
            <a:spLocks noChangeArrowheads="1"/>
          </p:cNvSpPr>
          <p:nvPr/>
        </p:nvSpPr>
        <p:spPr bwMode="auto">
          <a:xfrm>
            <a:off x="6084888" y="2103438"/>
            <a:ext cx="35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u="none">
                <a:solidFill>
                  <a:srgbClr val="00B050"/>
                </a:solidFill>
                <a:latin typeface="Calibri" pitchFamily="34" charset="0"/>
              </a:rPr>
              <a:t>√</a:t>
            </a:r>
          </a:p>
        </p:txBody>
      </p:sp>
      <p:sp>
        <p:nvSpPr>
          <p:cNvPr id="55317" name="TextBox 30"/>
          <p:cNvSpPr txBox="1">
            <a:spLocks noChangeArrowheads="1"/>
          </p:cNvSpPr>
          <p:nvPr/>
        </p:nvSpPr>
        <p:spPr bwMode="auto">
          <a:xfrm>
            <a:off x="6084888" y="2751138"/>
            <a:ext cx="35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u="none">
                <a:solidFill>
                  <a:srgbClr val="00B050"/>
                </a:solidFill>
                <a:latin typeface="Calibri" pitchFamily="34" charset="0"/>
              </a:rPr>
              <a:t>√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24563" y="2060575"/>
            <a:ext cx="2076450" cy="4681538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>
            <a:solidFill>
              <a:schemeClr val="accent1">
                <a:shade val="5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4" name="Pentagon 33"/>
          <p:cNvSpPr/>
          <p:nvPr/>
        </p:nvSpPr>
        <p:spPr>
          <a:xfrm>
            <a:off x="6732588" y="5521325"/>
            <a:ext cx="1368425" cy="56515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5" name="Pentagon 34"/>
          <p:cNvSpPr/>
          <p:nvPr/>
        </p:nvSpPr>
        <p:spPr>
          <a:xfrm>
            <a:off x="7235825" y="6302375"/>
            <a:ext cx="936625" cy="360363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6" name="Pentagon 35"/>
          <p:cNvSpPr/>
          <p:nvPr/>
        </p:nvSpPr>
        <p:spPr>
          <a:xfrm>
            <a:off x="6732588" y="4730750"/>
            <a:ext cx="1079500" cy="56515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7" name="Rectangle 36"/>
          <p:cNvSpPr/>
          <p:nvPr/>
        </p:nvSpPr>
        <p:spPr>
          <a:xfrm>
            <a:off x="107950" y="3394075"/>
            <a:ext cx="3508375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Identificação e Caracterização das Linhas de Navegação Existentes e dos Transit-Times</a:t>
            </a:r>
          </a:p>
        </p:txBody>
      </p:sp>
      <p:sp>
        <p:nvSpPr>
          <p:cNvPr id="38" name="Pentagon 37"/>
          <p:cNvSpPr/>
          <p:nvPr/>
        </p:nvSpPr>
        <p:spPr>
          <a:xfrm>
            <a:off x="4364038" y="3378200"/>
            <a:ext cx="1657350" cy="508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55324" name="TextBox 38"/>
          <p:cNvSpPr txBox="1">
            <a:spLocks noChangeArrowheads="1"/>
          </p:cNvSpPr>
          <p:nvPr/>
        </p:nvSpPr>
        <p:spPr bwMode="auto">
          <a:xfrm>
            <a:off x="6097588" y="3378200"/>
            <a:ext cx="35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u="none">
                <a:solidFill>
                  <a:srgbClr val="00B050"/>
                </a:solidFill>
                <a:latin typeface="Calibri" pitchFamily="34" charset="0"/>
              </a:rPr>
              <a:t>√</a:t>
            </a: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-107950" y="0"/>
            <a:ext cx="7920038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Apresentação Global do Projecto – Principais Fases e Cronograma de Desenvolvimento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6"/>
          <p:cNvSpPr txBox="1">
            <a:spLocks noChangeArrowheads="1"/>
          </p:cNvSpPr>
          <p:nvPr/>
        </p:nvSpPr>
        <p:spPr bwMode="auto">
          <a:xfrm>
            <a:off x="0" y="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7088" y="1844675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Apresentação Global do Projecto – Principais Fases e Cronograma de Desenvolvimento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5288" y="1844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1.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088" y="2349500"/>
            <a:ext cx="7200900" cy="3587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Actualização do Estudo de Mercado - Metodologia de Abordagem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349500"/>
            <a:ext cx="360362" cy="3825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2.</a:t>
            </a:r>
          </a:p>
        </p:txBody>
      </p:sp>
      <p:sp>
        <p:nvSpPr>
          <p:cNvPr id="563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768175-728B-4395-A719-ABA3029C80E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288" y="3368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4.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875" y="2852738"/>
            <a:ext cx="358775" cy="360362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3.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8675" y="3355975"/>
            <a:ext cx="7200900" cy="358775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Próximos Passos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6613" y="2852738"/>
            <a:ext cx="7226300" cy="360362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Dinâmicas Comerciais no Espaço CPLP – Apresentação Preliminar do Estudo 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5D6D8C-4E39-41D1-A1B2-18B67603F61B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-107950" y="0"/>
            <a:ext cx="6948488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Actualização do Estudo de Mercado - Metodologia de Abordagem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395288" y="1557338"/>
            <a:ext cx="3024187" cy="1943100"/>
          </a:xfrm>
          <a:prstGeom prst="snip1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0" name="Rectangle 19"/>
          <p:cNvSpPr/>
          <p:nvPr/>
        </p:nvSpPr>
        <p:spPr>
          <a:xfrm>
            <a:off x="684213" y="1820863"/>
            <a:ext cx="3240087" cy="1463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/>
          <a:lstStyle/>
          <a:p>
            <a:pPr marL="182563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1400" b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IDENTIFICAÇÃO DA INFORMAÇÃO NECESSÁRIA:</a:t>
            </a:r>
          </a:p>
          <a:p>
            <a:pPr marL="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Definição dos Requisitos </a:t>
            </a:r>
          </a:p>
          <a:p>
            <a:pPr marL="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Definição dos Formatos Necessários</a:t>
            </a:r>
          </a:p>
          <a:p>
            <a:pPr marL="5349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Identificação das Fontes</a:t>
            </a:r>
          </a:p>
          <a:p>
            <a:pPr marL="534988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40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82563" y="1558925"/>
            <a:ext cx="357187" cy="3571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latin typeface="Arial Narrow" pitchFamily="34" charset="0"/>
              </a:rPr>
              <a:t>1</a:t>
            </a:r>
          </a:p>
        </p:txBody>
      </p:sp>
      <p:sp>
        <p:nvSpPr>
          <p:cNvPr id="24" name="Snip Single Corner Rectangle 23"/>
          <p:cNvSpPr/>
          <p:nvPr/>
        </p:nvSpPr>
        <p:spPr>
          <a:xfrm>
            <a:off x="392113" y="3957638"/>
            <a:ext cx="3024187" cy="2855912"/>
          </a:xfrm>
          <a:prstGeom prst="snip1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5" name="Rectangle 24"/>
          <p:cNvSpPr/>
          <p:nvPr/>
        </p:nvSpPr>
        <p:spPr>
          <a:xfrm>
            <a:off x="681038" y="4125913"/>
            <a:ext cx="3240087" cy="2570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/>
          <a:lstStyle/>
          <a:p>
            <a:pPr marL="182563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1400" b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RECOLHA DE INFORMAÇÃO</a:t>
            </a:r>
          </a:p>
          <a:p>
            <a:pPr marL="182563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pt-PT" sz="1400" b="1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9388" y="3816350"/>
            <a:ext cx="357187" cy="3571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latin typeface="Arial Narrow" pitchFamily="34" charset="0"/>
              </a:rPr>
              <a:t>2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4200525" y="3500438"/>
            <a:ext cx="465138" cy="7207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28" name="Rectangle 27"/>
          <p:cNvSpPr/>
          <p:nvPr/>
        </p:nvSpPr>
        <p:spPr>
          <a:xfrm>
            <a:off x="971550" y="4581525"/>
            <a:ext cx="2952750" cy="227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1400" b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1. Abordagem Institucional aos Stakeholders Locais</a:t>
            </a:r>
          </a:p>
          <a:p>
            <a:pPr marL="2746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Preparação e Envio aos Actores de Estruturas Parametrizadas (EXCEL)</a:t>
            </a:r>
          </a:p>
          <a:p>
            <a:pPr marL="2746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Follow-Up semanal</a:t>
            </a:r>
          </a:p>
          <a:p>
            <a:pPr marL="179388" fontAlgn="auto">
              <a:spcBef>
                <a:spcPts val="0"/>
              </a:spcBef>
              <a:spcAft>
                <a:spcPts val="1200"/>
              </a:spcAft>
              <a:tabLst>
                <a:tab pos="985838" algn="l"/>
              </a:tabLst>
              <a:defRPr/>
            </a:pPr>
            <a:r>
              <a:rPr lang="pt-PT" sz="1400" b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2. Recolha de Informação em Bases de Dados Internacionais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3. Pesquisa Livre</a:t>
            </a:r>
            <a:endParaRPr lang="pt-PT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Snip Single Corner Rectangle 28"/>
          <p:cNvSpPr/>
          <p:nvPr/>
        </p:nvSpPr>
        <p:spPr>
          <a:xfrm>
            <a:off x="5076825" y="1581150"/>
            <a:ext cx="3024188" cy="3071813"/>
          </a:xfrm>
          <a:prstGeom prst="snip1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0" name="Rectangle 29"/>
          <p:cNvSpPr/>
          <p:nvPr/>
        </p:nvSpPr>
        <p:spPr>
          <a:xfrm>
            <a:off x="5364163" y="1785938"/>
            <a:ext cx="3240087" cy="266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/>
          <a:lstStyle/>
          <a:p>
            <a:pPr marL="182563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1400" b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PRÉ-ANÁLISE, CONSOLIDAÇÃO E TRATAMENTO DE DADOS: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Filtragem da Informação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Homogeneização da Informação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b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Tratamento dos Dados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Análises Parciais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Consolidação numa BD Única</a:t>
            </a:r>
          </a:p>
          <a:p>
            <a:pPr marL="534988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400" u="none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62513" y="1582738"/>
            <a:ext cx="357187" cy="3571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latin typeface="Arial Narrow" pitchFamily="34" charset="0"/>
              </a:rPr>
              <a:t>3</a:t>
            </a:r>
          </a:p>
        </p:txBody>
      </p:sp>
      <p:sp>
        <p:nvSpPr>
          <p:cNvPr id="33" name="Snip Single Corner Rectangle 32"/>
          <p:cNvSpPr/>
          <p:nvPr/>
        </p:nvSpPr>
        <p:spPr>
          <a:xfrm>
            <a:off x="5073650" y="4868863"/>
            <a:ext cx="3024188" cy="1944687"/>
          </a:xfrm>
          <a:prstGeom prst="snip1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4" name="Rectangle 33"/>
          <p:cNvSpPr/>
          <p:nvPr/>
        </p:nvSpPr>
        <p:spPr>
          <a:xfrm>
            <a:off x="5360988" y="5049838"/>
            <a:ext cx="3240087" cy="1579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/>
          <a:lstStyle/>
          <a:p>
            <a:pPr marL="182563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1400" b="1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INTERPRETAÇÃO, ANÁLISE E PRODUÇÃO DE OUTPUTS</a:t>
            </a:r>
          </a:p>
          <a:p>
            <a:pPr marL="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Relatório Intermedio / Preliminar</a:t>
            </a:r>
          </a:p>
          <a:p>
            <a:pPr marL="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Relatório Final</a:t>
            </a:r>
          </a:p>
          <a:p>
            <a:pPr marL="53498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400" u="none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Estruturação e Disponibilização da BD de Tráfegos CPLP</a:t>
            </a:r>
          </a:p>
        </p:txBody>
      </p:sp>
      <p:sp>
        <p:nvSpPr>
          <p:cNvPr id="35" name="Oval 34"/>
          <p:cNvSpPr/>
          <p:nvPr/>
        </p:nvSpPr>
        <p:spPr>
          <a:xfrm>
            <a:off x="4859338" y="4872038"/>
            <a:ext cx="357187" cy="3571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u="none" dirty="0">
                <a:latin typeface="Arial Narrow" pitchFamily="34" charset="0"/>
              </a:rPr>
              <a:t>4</a:t>
            </a:r>
          </a:p>
        </p:txBody>
      </p:sp>
      <p:sp>
        <p:nvSpPr>
          <p:cNvPr id="37" name="Right Arrow 36"/>
          <p:cNvSpPr/>
          <p:nvPr/>
        </p:nvSpPr>
        <p:spPr>
          <a:xfrm rot="5400000">
            <a:off x="1360488" y="3430587"/>
            <a:ext cx="571500" cy="7207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32" name="Right Arrow 31"/>
          <p:cNvSpPr/>
          <p:nvPr/>
        </p:nvSpPr>
        <p:spPr>
          <a:xfrm rot="5400000">
            <a:off x="6354763" y="4381500"/>
            <a:ext cx="466725" cy="7207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6" grpId="0" animBg="1"/>
      <p:bldP spid="27" grpId="0" animBg="1"/>
      <p:bldP spid="28" grpId="0"/>
      <p:bldP spid="30" grpId="0" animBg="1"/>
      <p:bldP spid="31" grpId="0" animBg="1"/>
      <p:bldP spid="34" grpId="0" animBg="1"/>
      <p:bldP spid="35" grpId="0" animBg="1"/>
      <p:bldP spid="3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6"/>
          <p:cNvSpPr txBox="1">
            <a:spLocks noChangeArrowheads="1"/>
          </p:cNvSpPr>
          <p:nvPr/>
        </p:nvSpPr>
        <p:spPr bwMode="auto">
          <a:xfrm>
            <a:off x="0" y="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u="none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7088" y="1844675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Apresentação Global do Projecto – Principais Fases e Cronograma de Desenvolvimento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5288" y="1844675"/>
            <a:ext cx="360362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1.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088" y="2349500"/>
            <a:ext cx="7200900" cy="358775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Actualização do Estudo de Mercado - Metodologia de Abordagem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349500"/>
            <a:ext cx="360362" cy="382588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2.</a:t>
            </a:r>
          </a:p>
        </p:txBody>
      </p:sp>
      <p:sp>
        <p:nvSpPr>
          <p:cNvPr id="604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011A5E-17D5-4BA2-BAB6-B69173DBAC4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288" y="5513388"/>
            <a:ext cx="360362" cy="360362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4.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875" y="2852738"/>
            <a:ext cx="358775" cy="3603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none" dirty="0">
                <a:solidFill>
                  <a:prstClr val="white"/>
                </a:solidFill>
                <a:latin typeface="Arial Narrow" pitchFamily="34" charset="0"/>
              </a:rPr>
              <a:t>3.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8675" y="5524500"/>
            <a:ext cx="7200900" cy="360363"/>
          </a:xfrm>
          <a:prstGeom prst="round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Próximos Passos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6613" y="2852738"/>
            <a:ext cx="7226300" cy="3603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Dinâmicas Comerciais no Espaço CPLP – Apresentação Preliminar do Estudo de Mercado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46175" y="3873500"/>
            <a:ext cx="6421438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Fluxos de Tráfego no Espaço CPLP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6175" y="4429125"/>
            <a:ext cx="6408738" cy="374650"/>
          </a:xfrm>
          <a:prstGeom prst="rect">
            <a:avLst/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Evolução das Relações Comerciais no Período 2010 - 2012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1413" y="4932363"/>
            <a:ext cx="6421437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17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Panorâmica sobre as Linhas Regulares no Espaço CPLP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28713" y="3332163"/>
            <a:ext cx="6421437" cy="431800"/>
          </a:xfrm>
          <a:prstGeom prst="roundRect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u="none" dirty="0">
                <a:solidFill>
                  <a:prstClr val="white"/>
                </a:solidFill>
                <a:latin typeface="Arial Narrow" pitchFamily="34" charset="0"/>
              </a:rPr>
              <a:t>Âmbito da 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46FA26-C470-45EE-8989-241D0B81DFE9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732588" y="4730750"/>
            <a:ext cx="1079500" cy="565150"/>
          </a:xfrm>
          <a:prstGeom prst="homePlate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75" y="2019300"/>
            <a:ext cx="3517900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Actualização dos Fluxos de Mercadorias no Espaço CPLP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000" y="2711450"/>
            <a:ext cx="3508375" cy="557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Análise e Caracterização da evolução das relações comerciais no Espaço CPLP no período 2010 - 2012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950" y="4083050"/>
            <a:ext cx="3527425" cy="557213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Revisão da Informação de Caracterização dos Portos Concorrentes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50" y="4783138"/>
            <a:ext cx="3511550" cy="725487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Revisão da Informação de Caracterização dos Hinterlands e das Principais Indústrias e Carregadores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950" y="5661025"/>
            <a:ext cx="3517900" cy="555625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Revisão sobre os Principais Constrangimentos existentes ao nível dos Portos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50" y="6348413"/>
            <a:ext cx="3527425" cy="381000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Redefinição dos Fluxos Potencialmente Captáveis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6013" y="1514475"/>
            <a:ext cx="86360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Agosto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1050" y="1514475"/>
            <a:ext cx="865188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Setembro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7675" y="1514475"/>
            <a:ext cx="792163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Outubro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91275" y="1514475"/>
            <a:ext cx="84455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Novembro</a:t>
            </a:r>
          </a:p>
        </p:txBody>
      </p:sp>
      <p:sp>
        <p:nvSpPr>
          <p:cNvPr id="14" name="Pentagon 13"/>
          <p:cNvSpPr/>
          <p:nvPr/>
        </p:nvSpPr>
        <p:spPr>
          <a:xfrm>
            <a:off x="3924300" y="2103438"/>
            <a:ext cx="2016125" cy="4318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5" name="Pentagon 14"/>
          <p:cNvSpPr/>
          <p:nvPr/>
        </p:nvSpPr>
        <p:spPr>
          <a:xfrm>
            <a:off x="4643438" y="2679700"/>
            <a:ext cx="1296987" cy="576263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16" name="Pentagon 15"/>
          <p:cNvSpPr/>
          <p:nvPr/>
        </p:nvSpPr>
        <p:spPr>
          <a:xfrm>
            <a:off x="4716463" y="4010025"/>
            <a:ext cx="1655762" cy="576263"/>
          </a:xfrm>
          <a:prstGeom prst="homePlate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732588" y="5522913"/>
            <a:ext cx="1368425" cy="565150"/>
          </a:xfrm>
          <a:prstGeom prst="homePlate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7235825" y="6302375"/>
            <a:ext cx="1908175" cy="360363"/>
          </a:xfrm>
          <a:prstGeom prst="homePlate">
            <a:avLst/>
          </a:prstGeom>
          <a:solidFill>
            <a:schemeClr val="accent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2500" y="1514475"/>
            <a:ext cx="846138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Dezembro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04200" y="1514475"/>
            <a:ext cx="844550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latin typeface="Arial" pitchFamily="34" charset="0"/>
                <a:cs typeface="Arial" pitchFamily="34" charset="0"/>
              </a:rPr>
              <a:t>Janeiro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08400" y="2060575"/>
            <a:ext cx="2303463" cy="468153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1">
                <a:shade val="5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62485" name="TextBox 21"/>
          <p:cNvSpPr txBox="1">
            <a:spLocks noChangeArrowheads="1"/>
          </p:cNvSpPr>
          <p:nvPr/>
        </p:nvSpPr>
        <p:spPr bwMode="auto">
          <a:xfrm>
            <a:off x="6084888" y="2103438"/>
            <a:ext cx="35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u="none">
                <a:solidFill>
                  <a:srgbClr val="00B050"/>
                </a:solidFill>
                <a:latin typeface="Calibri" pitchFamily="34" charset="0"/>
              </a:rPr>
              <a:t>√</a:t>
            </a:r>
          </a:p>
        </p:txBody>
      </p:sp>
      <p:sp>
        <p:nvSpPr>
          <p:cNvPr id="62486" name="TextBox 22"/>
          <p:cNvSpPr txBox="1">
            <a:spLocks noChangeArrowheads="1"/>
          </p:cNvSpPr>
          <p:nvPr/>
        </p:nvSpPr>
        <p:spPr bwMode="auto">
          <a:xfrm>
            <a:off x="6084888" y="2751138"/>
            <a:ext cx="35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u="none">
                <a:solidFill>
                  <a:srgbClr val="00B050"/>
                </a:solidFill>
                <a:latin typeface="Calibri" pitchFamily="34" charset="0"/>
              </a:rPr>
              <a:t>√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7950" y="3394075"/>
            <a:ext cx="3508375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5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Identificação e Caracterização das Linhas de Navegação Existentes e dos Transit-Times</a:t>
            </a:r>
          </a:p>
        </p:txBody>
      </p:sp>
      <p:sp>
        <p:nvSpPr>
          <p:cNvPr id="29" name="Pentagon 28"/>
          <p:cNvSpPr/>
          <p:nvPr/>
        </p:nvSpPr>
        <p:spPr>
          <a:xfrm>
            <a:off x="4364038" y="3378200"/>
            <a:ext cx="1657350" cy="508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u="none"/>
          </a:p>
        </p:txBody>
      </p:sp>
      <p:sp>
        <p:nvSpPr>
          <p:cNvPr id="62489" name="TextBox 29"/>
          <p:cNvSpPr txBox="1">
            <a:spLocks noChangeArrowheads="1"/>
          </p:cNvSpPr>
          <p:nvPr/>
        </p:nvSpPr>
        <p:spPr bwMode="auto">
          <a:xfrm>
            <a:off x="6097588" y="3378200"/>
            <a:ext cx="35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u="none">
                <a:solidFill>
                  <a:srgbClr val="00B050"/>
                </a:solidFill>
                <a:latin typeface="Calibri" pitchFamily="34" charset="0"/>
              </a:rPr>
              <a:t>√</a:t>
            </a: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-107950" y="0"/>
            <a:ext cx="6948488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u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Âmbito da 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11146</TotalTime>
  <Words>2860</Words>
  <Application>Microsoft Office PowerPoint</Application>
  <PresentationFormat>Apresentação no Ecrã (4:3)</PresentationFormat>
  <Paragraphs>662</Paragraphs>
  <Slides>44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44</vt:i4>
      </vt:variant>
    </vt:vector>
  </HeadingPairs>
  <TitlesOfParts>
    <vt:vector size="45" baseType="lpstr"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ginacio</dc:creator>
  <cp:lastModifiedBy>Isabel Ramos</cp:lastModifiedBy>
  <cp:revision>810</cp:revision>
  <dcterms:created xsi:type="dcterms:W3CDTF">2013-10-01T13:49:52Z</dcterms:created>
  <dcterms:modified xsi:type="dcterms:W3CDTF">2013-10-16T22:56:21Z</dcterms:modified>
</cp:coreProperties>
</file>